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108"/>
  </p:notesMasterIdLst>
  <p:sldIdLst>
    <p:sldId id="357" r:id="rId5"/>
    <p:sldId id="508" r:id="rId6"/>
    <p:sldId id="369" r:id="rId7"/>
    <p:sldId id="412" r:id="rId8"/>
    <p:sldId id="510" r:id="rId9"/>
    <p:sldId id="411" r:id="rId10"/>
    <p:sldId id="414" r:id="rId11"/>
    <p:sldId id="370" r:id="rId12"/>
    <p:sldId id="375" r:id="rId13"/>
    <p:sldId id="415" r:id="rId14"/>
    <p:sldId id="472" r:id="rId15"/>
    <p:sldId id="473" r:id="rId16"/>
    <p:sldId id="474" r:id="rId17"/>
    <p:sldId id="475" r:id="rId18"/>
    <p:sldId id="476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492" r:id="rId34"/>
    <p:sldId id="493" r:id="rId35"/>
    <p:sldId id="511" r:id="rId36"/>
    <p:sldId id="462" r:id="rId37"/>
    <p:sldId id="512" r:id="rId38"/>
    <p:sldId id="464" r:id="rId39"/>
    <p:sldId id="465" r:id="rId40"/>
    <p:sldId id="466" r:id="rId41"/>
    <p:sldId id="467" r:id="rId42"/>
    <p:sldId id="468" r:id="rId43"/>
    <p:sldId id="469" r:id="rId44"/>
    <p:sldId id="470" r:id="rId45"/>
    <p:sldId id="471" r:id="rId46"/>
    <p:sldId id="513" r:id="rId47"/>
    <p:sldId id="521" r:id="rId48"/>
    <p:sldId id="522" r:id="rId49"/>
    <p:sldId id="523" r:id="rId50"/>
    <p:sldId id="44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32" r:id="rId64"/>
    <p:sldId id="433" r:id="rId65"/>
    <p:sldId id="434" r:id="rId66"/>
    <p:sldId id="435" r:id="rId67"/>
    <p:sldId id="436" r:id="rId68"/>
    <p:sldId id="437" r:id="rId69"/>
    <p:sldId id="438" r:id="rId70"/>
    <p:sldId id="439" r:id="rId71"/>
    <p:sldId id="440" r:id="rId72"/>
    <p:sldId id="441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50" r:id="rId81"/>
    <p:sldId id="454" r:id="rId82"/>
    <p:sldId id="457" r:id="rId83"/>
    <p:sldId id="456" r:id="rId84"/>
    <p:sldId id="494" r:id="rId85"/>
    <p:sldId id="514" r:id="rId86"/>
    <p:sldId id="497" r:id="rId87"/>
    <p:sldId id="496" r:id="rId88"/>
    <p:sldId id="495" r:id="rId89"/>
    <p:sldId id="505" r:id="rId90"/>
    <p:sldId id="499" r:id="rId91"/>
    <p:sldId id="500" r:id="rId92"/>
    <p:sldId id="460" r:id="rId93"/>
    <p:sldId id="516" r:id="rId94"/>
    <p:sldId id="515" r:id="rId95"/>
    <p:sldId id="458" r:id="rId96"/>
    <p:sldId id="459" r:id="rId97"/>
    <p:sldId id="377" r:id="rId98"/>
    <p:sldId id="379" r:id="rId99"/>
    <p:sldId id="517" r:id="rId100"/>
    <p:sldId id="518" r:id="rId101"/>
    <p:sldId id="519" r:id="rId102"/>
    <p:sldId id="520" r:id="rId103"/>
    <p:sldId id="507" r:id="rId104"/>
    <p:sldId id="509" r:id="rId105"/>
    <p:sldId id="419" r:id="rId106"/>
    <p:sldId id="524" r:id="rId107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mo\Desktop\SSAFR%202017\SSAFR%20PL%20PRESENTATION%202%20version%20170814\illustr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Blad1!$C$3</c:f>
              <c:strCache>
                <c:ptCount val="1"/>
                <c:pt idx="0">
                  <c:v>m = 0.1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Blad1!$B$4:$B$44</c:f>
              <c:numCache>
                <c:formatCode>General</c:formatCode>
                <c:ptCount val="4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</c:numCache>
            </c:numRef>
          </c:xVal>
          <c:yVal>
            <c:numRef>
              <c:f>Blad1!$C$4:$C$44</c:f>
              <c:numCache>
                <c:formatCode>General</c:formatCode>
                <c:ptCount val="41"/>
                <c:pt idx="0">
                  <c:v>100</c:v>
                </c:pt>
                <c:pt idx="1">
                  <c:v>90.909090909090907</c:v>
                </c:pt>
                <c:pt idx="2">
                  <c:v>82.644628099173545</c:v>
                </c:pt>
                <c:pt idx="3">
                  <c:v>75.131480090157766</c:v>
                </c:pt>
                <c:pt idx="4">
                  <c:v>68.301345536507057</c:v>
                </c:pt>
                <c:pt idx="5">
                  <c:v>62.092132305915499</c:v>
                </c:pt>
                <c:pt idx="6">
                  <c:v>56.44739300537772</c:v>
                </c:pt>
                <c:pt idx="7">
                  <c:v>51.315811823070653</c:v>
                </c:pt>
                <c:pt idx="8">
                  <c:v>46.650738020973314</c:v>
                </c:pt>
                <c:pt idx="9">
                  <c:v>42.409761837248467</c:v>
                </c:pt>
                <c:pt idx="10">
                  <c:v>38.554328942953148</c:v>
                </c:pt>
                <c:pt idx="11">
                  <c:v>35.049389948139222</c:v>
                </c:pt>
                <c:pt idx="12">
                  <c:v>31.863081771035652</c:v>
                </c:pt>
                <c:pt idx="13">
                  <c:v>28.966437973668771</c:v>
                </c:pt>
                <c:pt idx="14">
                  <c:v>26.333125430607971</c:v>
                </c:pt>
                <c:pt idx="15">
                  <c:v>23.939204936916337</c:v>
                </c:pt>
                <c:pt idx="16">
                  <c:v>21.76291357901485</c:v>
                </c:pt>
                <c:pt idx="17">
                  <c:v>19.784466890013498</c:v>
                </c:pt>
                <c:pt idx="18">
                  <c:v>17.985878990921361</c:v>
                </c:pt>
                <c:pt idx="19">
                  <c:v>16.350799082655779</c:v>
                </c:pt>
                <c:pt idx="20">
                  <c:v>14.864362802414345</c:v>
                </c:pt>
                <c:pt idx="21">
                  <c:v>13.513057093103949</c:v>
                </c:pt>
                <c:pt idx="22">
                  <c:v>12.284597357367225</c:v>
                </c:pt>
                <c:pt idx="23">
                  <c:v>11.16781577942475</c:v>
                </c:pt>
                <c:pt idx="24">
                  <c:v>10.152559799477045</c:v>
                </c:pt>
                <c:pt idx="25">
                  <c:v>9.2295998177064043</c:v>
                </c:pt>
                <c:pt idx="26">
                  <c:v>8.3905452888240024</c:v>
                </c:pt>
                <c:pt idx="27">
                  <c:v>7.6277684443854561</c:v>
                </c:pt>
                <c:pt idx="28">
                  <c:v>6.9343349494413236</c:v>
                </c:pt>
                <c:pt idx="29">
                  <c:v>6.3039408631284752</c:v>
                </c:pt>
                <c:pt idx="30">
                  <c:v>5.7308553301167953</c:v>
                </c:pt>
                <c:pt idx="31">
                  <c:v>5.2098684819243593</c:v>
                </c:pt>
                <c:pt idx="32">
                  <c:v>4.7362440744766898</c:v>
                </c:pt>
                <c:pt idx="33">
                  <c:v>4.3056764313424454</c:v>
                </c:pt>
                <c:pt idx="34">
                  <c:v>3.9142513012204048</c:v>
                </c:pt>
                <c:pt idx="35">
                  <c:v>3.5584102738367314</c:v>
                </c:pt>
                <c:pt idx="36">
                  <c:v>3.2349184307606644</c:v>
                </c:pt>
                <c:pt idx="37">
                  <c:v>2.9408349370551492</c:v>
                </c:pt>
                <c:pt idx="38">
                  <c:v>2.6734863064137717</c:v>
                </c:pt>
                <c:pt idx="39">
                  <c:v>2.4304420967397924</c:v>
                </c:pt>
                <c:pt idx="40">
                  <c:v>2.2094928152179931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Blad1!$D$3</c:f>
              <c:strCache>
                <c:ptCount val="1"/>
                <c:pt idx="0">
                  <c:v>m = 0.05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Blad1!$B$4:$B$44</c:f>
              <c:numCache>
                <c:formatCode>General</c:formatCode>
                <c:ptCount val="4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</c:numCache>
            </c:numRef>
          </c:xVal>
          <c:yVal>
            <c:numRef>
              <c:f>Blad1!$D$4:$D$44</c:f>
              <c:numCache>
                <c:formatCode>General</c:formatCode>
                <c:ptCount val="41"/>
                <c:pt idx="0">
                  <c:v>100</c:v>
                </c:pt>
                <c:pt idx="1">
                  <c:v>95.238095238095241</c:v>
                </c:pt>
                <c:pt idx="2">
                  <c:v>90.702947845804985</c:v>
                </c:pt>
                <c:pt idx="3">
                  <c:v>86.383759853147595</c:v>
                </c:pt>
                <c:pt idx="4">
                  <c:v>82.270247479188185</c:v>
                </c:pt>
                <c:pt idx="5">
                  <c:v>78.352616646845888</c:v>
                </c:pt>
                <c:pt idx="6">
                  <c:v>74.621539663662745</c:v>
                </c:pt>
                <c:pt idx="7">
                  <c:v>71.06813301301213</c:v>
                </c:pt>
                <c:pt idx="8">
                  <c:v>67.683936202868693</c:v>
                </c:pt>
                <c:pt idx="9">
                  <c:v>64.460891621779709</c:v>
                </c:pt>
                <c:pt idx="10">
                  <c:v>61.39132535407591</c:v>
                </c:pt>
                <c:pt idx="11">
                  <c:v>58.467928908643721</c:v>
                </c:pt>
                <c:pt idx="12">
                  <c:v>55.683741817755923</c:v>
                </c:pt>
                <c:pt idx="13">
                  <c:v>53.032135064529449</c:v>
                </c:pt>
                <c:pt idx="14">
                  <c:v>50.506795299551854</c:v>
                </c:pt>
                <c:pt idx="15">
                  <c:v>48.101709809097002</c:v>
                </c:pt>
                <c:pt idx="16">
                  <c:v>45.811152199139997</c:v>
                </c:pt>
                <c:pt idx="17">
                  <c:v>43.629668761085711</c:v>
                </c:pt>
                <c:pt idx="18">
                  <c:v>41.552065486748297</c:v>
                </c:pt>
                <c:pt idx="19">
                  <c:v>39.573395701665042</c:v>
                </c:pt>
                <c:pt idx="20">
                  <c:v>37.688948287300036</c:v>
                </c:pt>
                <c:pt idx="21">
                  <c:v>35.894236464095272</c:v>
                </c:pt>
                <c:pt idx="22">
                  <c:v>34.184987108662163</c:v>
                </c:pt>
                <c:pt idx="23">
                  <c:v>32.557130579678251</c:v>
                </c:pt>
                <c:pt idx="24">
                  <c:v>31.006791028264999</c:v>
                </c:pt>
                <c:pt idx="25">
                  <c:v>29.530277169776188</c:v>
                </c:pt>
                <c:pt idx="26">
                  <c:v>28.124073495024941</c:v>
                </c:pt>
                <c:pt idx="27">
                  <c:v>26.784831900023754</c:v>
                </c:pt>
                <c:pt idx="28">
                  <c:v>25.509363714308336</c:v>
                </c:pt>
                <c:pt idx="29">
                  <c:v>24.294632108865081</c:v>
                </c:pt>
                <c:pt idx="30">
                  <c:v>23.137744865585791</c:v>
                </c:pt>
                <c:pt idx="31">
                  <c:v>22.035947491034086</c:v>
                </c:pt>
                <c:pt idx="32">
                  <c:v>20.986616658127701</c:v>
                </c:pt>
                <c:pt idx="33">
                  <c:v>19.98725396012162</c:v>
                </c:pt>
                <c:pt idx="34">
                  <c:v>19.035479962020592</c:v>
                </c:pt>
                <c:pt idx="35">
                  <c:v>18.129028535257707</c:v>
                </c:pt>
                <c:pt idx="36">
                  <c:v>17.265741462150196</c:v>
                </c:pt>
                <c:pt idx="37">
                  <c:v>16.443563297285898</c:v>
                </c:pt>
                <c:pt idx="38">
                  <c:v>15.660536473605617</c:v>
                </c:pt>
                <c:pt idx="39">
                  <c:v>14.91479664152916</c:v>
                </c:pt>
                <c:pt idx="40">
                  <c:v>14.204568230027771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Blad1!$E$3</c:f>
              <c:strCache>
                <c:ptCount val="1"/>
                <c:pt idx="0">
                  <c:v>m = 0.15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Blad1!$B$4:$B$44</c:f>
              <c:numCache>
                <c:formatCode>General</c:formatCode>
                <c:ptCount val="4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</c:numCache>
            </c:numRef>
          </c:xVal>
          <c:yVal>
            <c:numRef>
              <c:f>Blad1!$E$4:$E$44</c:f>
              <c:numCache>
                <c:formatCode>General</c:formatCode>
                <c:ptCount val="41"/>
                <c:pt idx="0">
                  <c:v>100</c:v>
                </c:pt>
                <c:pt idx="1">
                  <c:v>86.956521739130437</c:v>
                </c:pt>
                <c:pt idx="2">
                  <c:v>75.61436672967865</c:v>
                </c:pt>
                <c:pt idx="3">
                  <c:v>65.751623243198836</c:v>
                </c:pt>
                <c:pt idx="4">
                  <c:v>57.175324559303341</c:v>
                </c:pt>
                <c:pt idx="5">
                  <c:v>49.717673529828993</c:v>
                </c:pt>
                <c:pt idx="6">
                  <c:v>43.232759591155649</c:v>
                </c:pt>
                <c:pt idx="7">
                  <c:v>37.593703992309266</c:v>
                </c:pt>
                <c:pt idx="8">
                  <c:v>32.690177384616753</c:v>
                </c:pt>
                <c:pt idx="9">
                  <c:v>28.42624120401457</c:v>
                </c:pt>
                <c:pt idx="10">
                  <c:v>24.718470612186586</c:v>
                </c:pt>
                <c:pt idx="11">
                  <c:v>21.494322271466597</c:v>
                </c:pt>
                <c:pt idx="12">
                  <c:v>18.690715018666609</c:v>
                </c:pt>
                <c:pt idx="13">
                  <c:v>16.252795668405749</c:v>
                </c:pt>
                <c:pt idx="14">
                  <c:v>14.132865798613697</c:v>
                </c:pt>
                <c:pt idx="15">
                  <c:v>12.28944852053365</c:v>
                </c:pt>
                <c:pt idx="16">
                  <c:v>10.686476974377088</c:v>
                </c:pt>
                <c:pt idx="17">
                  <c:v>9.2925886733713821</c:v>
                </c:pt>
                <c:pt idx="18">
                  <c:v>8.0805118898881592</c:v>
                </c:pt>
                <c:pt idx="19">
                  <c:v>7.0265320781636174</c:v>
                </c:pt>
                <c:pt idx="20">
                  <c:v>6.1100278940553201</c:v>
                </c:pt>
                <c:pt idx="21">
                  <c:v>5.3130677339611481</c:v>
                </c:pt>
                <c:pt idx="22">
                  <c:v>4.6200588990966507</c:v>
                </c:pt>
                <c:pt idx="23">
                  <c:v>4.01744252095361</c:v>
                </c:pt>
                <c:pt idx="24">
                  <c:v>3.4934282790900961</c:v>
                </c:pt>
                <c:pt idx="25">
                  <c:v>3.0377637209479098</c:v>
                </c:pt>
                <c:pt idx="26">
                  <c:v>2.6415336703894869</c:v>
                </c:pt>
                <c:pt idx="27">
                  <c:v>2.2969858003386845</c:v>
                </c:pt>
                <c:pt idx="28">
                  <c:v>1.9973789568162474</c:v>
                </c:pt>
                <c:pt idx="29">
                  <c:v>1.7368512667967371</c:v>
                </c:pt>
                <c:pt idx="30">
                  <c:v>1.5103054493884671</c:v>
                </c:pt>
                <c:pt idx="31">
                  <c:v>1.3133090864247541</c:v>
                </c:pt>
                <c:pt idx="32">
                  <c:v>1.1420079012389166</c:v>
                </c:pt>
                <c:pt idx="33">
                  <c:v>0.99305034890340582</c:v>
                </c:pt>
                <c:pt idx="34">
                  <c:v>0.86352204252470077</c:v>
                </c:pt>
                <c:pt idx="35">
                  <c:v>0.75088873263017464</c:v>
                </c:pt>
                <c:pt idx="36">
                  <c:v>0.65294672402623888</c:v>
                </c:pt>
                <c:pt idx="37">
                  <c:v>0.56777976002281649</c:v>
                </c:pt>
                <c:pt idx="38">
                  <c:v>0.49372153045462308</c:v>
                </c:pt>
                <c:pt idx="39">
                  <c:v>0.42932306996054187</c:v>
                </c:pt>
                <c:pt idx="40">
                  <c:v>0.37332440866134081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0608920"/>
        <c:axId val="310609312"/>
      </c:scatterChart>
      <c:valAx>
        <c:axId val="310608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sv-SE" sz="1400" b="1">
                    <a:latin typeface="Arial Black" panose="020B0A04020102020204" pitchFamily="34" charset="0"/>
                  </a:rPr>
                  <a:t>Diameter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sv-SE"/>
          </a:p>
        </c:txPr>
        <c:crossAx val="310609312"/>
        <c:crosses val="autoZero"/>
        <c:crossBetween val="midCat"/>
      </c:valAx>
      <c:valAx>
        <c:axId val="31060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sv-SE" sz="1400">
                    <a:latin typeface="Arial Black" panose="020B0A04020102020204" pitchFamily="34" charset="0"/>
                  </a:rPr>
                  <a:t>Frequency in Equilibrium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sv-SE"/>
          </a:p>
        </c:txPr>
        <c:crossAx val="310608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'Values from 2'!$C$83</c:f>
              <c:strCache>
                <c:ptCount val="1"/>
                <c:pt idx="0">
                  <c:v>m = 0.02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'Values from 2'!$B$84:$B$154</c:f>
              <c:numCache>
                <c:formatCode>General</c:formatCode>
                <c:ptCount val="7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</c:v>
                </c:pt>
                <c:pt idx="46">
                  <c:v>56</c:v>
                </c:pt>
                <c:pt idx="47">
                  <c:v>57</c:v>
                </c:pt>
                <c:pt idx="48">
                  <c:v>58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</c:numCache>
            </c:numRef>
          </c:xVal>
          <c:yVal>
            <c:numRef>
              <c:f>'Values from 2'!$C$84:$C$154</c:f>
              <c:numCache>
                <c:formatCode>General</c:formatCode>
                <c:ptCount val="71"/>
                <c:pt idx="0">
                  <c:v>100</c:v>
                </c:pt>
                <c:pt idx="1">
                  <c:v>95.705025686994333</c:v>
                </c:pt>
                <c:pt idx="2">
                  <c:v>91.641485024159991</c:v>
                </c:pt>
                <c:pt idx="3">
                  <c:v>87.787530801179756</c:v>
                </c:pt>
                <c:pt idx="4">
                  <c:v>84.125410222430034</c:v>
                </c:pt>
                <c:pt idx="5">
                  <c:v>80.640279420728078</c:v>
                </c:pt>
                <c:pt idx="6">
                  <c:v>77.319440084363606</c:v>
                </c:pt>
                <c:pt idx="7">
                  <c:v>74.151829160994481</c:v>
                </c:pt>
                <c:pt idx="8">
                  <c:v>71.127666226964635</c:v>
                </c:pt>
                <c:pt idx="9">
                  <c:v>68.238202438989688</c:v>
                </c:pt>
                <c:pt idx="10">
                  <c:v>65.475536916915587</c:v>
                </c:pt>
                <c:pt idx="11">
                  <c:v>62.832479103694112</c:v>
                </c:pt>
                <c:pt idx="12">
                  <c:v>60.302443246374999</c:v>
                </c:pt>
                <c:pt idx="13">
                  <c:v>57.879365823167717</c:v>
                </c:pt>
                <c:pt idx="14">
                  <c:v>55.557639702568714</c:v>
                </c:pt>
                <c:pt idx="15">
                  <c:v>53.332060738199594</c:v>
                </c:pt>
                <c:pt idx="16">
                  <c:v>51.197783771913905</c:v>
                </c:pt>
                <c:pt idx="17">
                  <c:v>49.150285873993091</c:v>
                </c:pt>
                <c:pt idx="18">
                  <c:v>47.185335237635911</c:v>
                </c:pt>
                <c:pt idx="19">
                  <c:v>45.298964555971665</c:v>
                </c:pt>
                <c:pt idx="20">
                  <c:v>43.487448001514331</c:v>
                </c:pt>
                <c:pt idx="21">
                  <c:v>41.747281137959796</c:v>
                </c:pt>
                <c:pt idx="22">
                  <c:v>40.075163247446454</c:v>
                </c:pt>
                <c:pt idx="23">
                  <c:v>38.467981669697153</c:v>
                </c:pt>
                <c:pt idx="24">
                  <c:v>36.922797834173515</c:v>
                </c:pt>
                <c:pt idx="25">
                  <c:v>35.436834730542685</c:v>
                </c:pt>
                <c:pt idx="26">
                  <c:v>34.00746561180668</c:v>
                </c:pt>
                <c:pt idx="27">
                  <c:v>32.632203762437548</c:v>
                </c:pt>
                <c:pt idx="28">
                  <c:v>31.308693193422041</c:v>
                </c:pt>
                <c:pt idx="29">
                  <c:v>30.034700149606405</c:v>
                </c:pt>
                <c:pt idx="30">
                  <c:v>28.808105333209724</c:v>
                </c:pt>
                <c:pt idx="31">
                  <c:v>27.626896762412308</c:v>
                </c:pt>
                <c:pt idx="32">
                  <c:v>26.489163195948077</c:v>
                </c:pt>
                <c:pt idx="33">
                  <c:v>25.393088064555119</c:v>
                </c:pt>
                <c:pt idx="34">
                  <c:v>24.33694385822912</c:v>
                </c:pt>
                <c:pt idx="35">
                  <c:v>23.319086924987666</c:v>
                </c:pt>
                <c:pt idx="36">
                  <c:v>22.337952642446311</c:v>
                </c:pt>
                <c:pt idx="37">
                  <c:v>21.392050928280497</c:v>
                </c:pt>
                <c:pt idx="38">
                  <c:v>20.479962059609171</c:v>
                </c:pt>
                <c:pt idx="39">
                  <c:v>19.600332774756502</c:v>
                </c:pt>
                <c:pt idx="40">
                  <c:v>18.751872633804613</c:v>
                </c:pt>
                <c:pt idx="41">
                  <c:v>17.933350616791476</c:v>
                </c:pt>
                <c:pt idx="42">
                  <c:v>17.143591940670017</c:v>
                </c:pt>
                <c:pt idx="43">
                  <c:v>16.381475077978642</c:v>
                </c:pt>
                <c:pt idx="44">
                  <c:v>15.645928961875395</c:v>
                </c:pt>
                <c:pt idx="45">
                  <c:v>14.9359303636231</c:v>
                </c:pt>
                <c:pt idx="46">
                  <c:v>14.250501429902307</c:v>
                </c:pt>
                <c:pt idx="47">
                  <c:v>13.58870736849946</c:v>
                </c:pt>
                <c:pt idx="48">
                  <c:v>12.94965427188923</c:v>
                </c:pt>
                <c:pt idx="49">
                  <c:v>12.332487069180763</c:v>
                </c:pt>
                <c:pt idx="50">
                  <c:v>11.736387597688511</c:v>
                </c:pt>
                <c:pt idx="51">
                  <c:v>11.160572786138113</c:v>
                </c:pt>
                <c:pt idx="52">
                  <c:v>10.604292942167717</c:v>
                </c:pt>
                <c:pt idx="53">
                  <c:v>10.066830137414534</c:v>
                </c:pt>
                <c:pt idx="54">
                  <c:v>9.5474966840108753</c:v>
                </c:pt>
                <c:pt idx="55">
                  <c:v>9.0456336968290358</c:v>
                </c:pt>
                <c:pt idx="56">
                  <c:v>8.5606097362926281</c:v>
                </c:pt>
                <c:pt idx="57">
                  <c:v>8.0918195270152573</c:v>
                </c:pt>
                <c:pt idx="58">
                  <c:v>7.6386827479376036</c:v>
                </c:pt>
                <c:pt idx="59">
                  <c:v>7.2006428900517836</c:v>
                </c:pt>
                <c:pt idx="60">
                  <c:v>6.7771661781942454</c:v>
                </c:pt>
                <c:pt idx="61">
                  <c:v>6.3677405537804725</c:v>
                </c:pt>
                <c:pt idx="62">
                  <c:v>5.9718747157930503</c:v>
                </c:pt>
                <c:pt idx="63">
                  <c:v>5.5890972177572369</c:v>
                </c:pt>
                <c:pt idx="64">
                  <c:v>5.2189556189586144</c:v>
                </c:pt>
                <c:pt idx="65">
                  <c:v>4.8610156887449207</c:v>
                </c:pt>
                <c:pt idx="66">
                  <c:v>4.5148606634708592</c:v>
                </c:pt>
                <c:pt idx="67">
                  <c:v>4.1800905565837079</c:v>
                </c:pt>
                <c:pt idx="68">
                  <c:v>3.8563215235825026</c:v>
                </c:pt>
                <c:pt idx="69">
                  <c:v>3.5431852853050794</c:v>
                </c:pt>
                <c:pt idx="70">
                  <c:v>3.2403286154833228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'Values from 2'!$D$83</c:f>
              <c:strCache>
                <c:ptCount val="1"/>
                <c:pt idx="0">
                  <c:v>m = 0.04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'Values from 2'!$B$84:$B$154</c:f>
              <c:numCache>
                <c:formatCode>General</c:formatCode>
                <c:ptCount val="71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</c:v>
                </c:pt>
                <c:pt idx="46">
                  <c:v>56</c:v>
                </c:pt>
                <c:pt idx="47">
                  <c:v>57</c:v>
                </c:pt>
                <c:pt idx="48">
                  <c:v>58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</c:numCache>
            </c:numRef>
          </c:xVal>
          <c:yVal>
            <c:numRef>
              <c:f>'Values from 2'!$D$84:$D$154</c:f>
              <c:numCache>
                <c:formatCode>General</c:formatCode>
                <c:ptCount val="71"/>
                <c:pt idx="0">
                  <c:v>100</c:v>
                </c:pt>
                <c:pt idx="1">
                  <c:v>91.720770777850348</c:v>
                </c:pt>
                <c:pt idx="2">
                  <c:v>84.166544938278037</c:v>
                </c:pt>
                <c:pt idx="3">
                  <c:v>77.26229655970026</c:v>
                </c:pt>
                <c:pt idx="4">
                  <c:v>70.943832537101358</c:v>
                </c:pt>
                <c:pt idx="5">
                  <c:v>65.155383415082468</c:v>
                </c:pt>
                <c:pt idx="6">
                  <c:v>59.847947453517769</c:v>
                </c:pt>
                <c:pt idx="7">
                  <c:v>54.978101238067751</c:v>
                </c:pt>
                <c:pt idx="8">
                  <c:v>50.507112432046142</c:v>
                </c:pt>
                <c:pt idx="9">
                  <c:v>46.400256187562</c:v>
                </c:pt>
                <c:pt idx="10">
                  <c:v>42.626273880578744</c:v>
                </c:pt>
                <c:pt idx="11">
                  <c:v>39.156934600349956</c:v>
                </c:pt>
                <c:pt idx="12">
                  <c:v>35.96667303008212</c:v>
                </c:pt>
                <c:pt idx="13">
                  <c:v>33.032285625594675</c:v>
                </c:pt>
                <c:pt idx="14">
                  <c:v>30.332672329054986</c:v>
                </c:pt>
                <c:pt idx="15">
                  <c:v>27.848614583229011</c:v>
                </c:pt>
                <c:pt idx="16">
                  <c:v>25.562582805860639</c:v>
                </c:pt>
                <c:pt idx="17">
                  <c:v>23.458568146461893</c:v>
                </c:pt>
                <c:pt idx="18">
                  <c:v>21.521934527917935</c:v>
                </c:pt>
                <c:pt idx="19">
                  <c:v>19.739287830234655</c:v>
                </c:pt>
                <c:pt idx="20">
                  <c:v>18.09835970519854</c:v>
                </c:pt>
                <c:pt idx="21">
                  <c:v>16.587903985607667</c:v>
                </c:pt>
                <c:pt idx="22">
                  <c:v>15.197604015990786</c:v>
                </c:pt>
                <c:pt idx="23">
                  <c:v>13.917989514057151</c:v>
                </c:pt>
                <c:pt idx="24">
                  <c:v>12.740361794753822</c:v>
                </c:pt>
                <c:pt idx="25">
                  <c:v>11.656726366807273</c:v>
                </c:pt>
                <c:pt idx="26">
                  <c:v>10.659732055685652</c:v>
                </c:pt>
                <c:pt idx="27">
                  <c:v>9.7426159248818749</c:v>
                </c:pt>
                <c:pt idx="28">
                  <c:v>8.8991533649616343</c:v>
                </c:pt>
                <c:pt idx="29">
                  <c:v>8.1236128013262334</c:v>
                </c:pt>
                <c:pt idx="30">
                  <c:v>7.4107145402078931</c:v>
                </c:pt>
                <c:pt idx="31">
                  <c:v>6.7555933306605525</c:v>
                </c:pt>
                <c:pt idx="32">
                  <c:v>6.1537642700251203</c:v>
                </c:pt>
                <c:pt idx="33">
                  <c:v>5.6010917231177597</c:v>
                </c:pt>
                <c:pt idx="34">
                  <c:v>5.0937609623385853</c:v>
                </c:pt>
                <c:pt idx="35">
                  <c:v>4.6282522680095788</c:v>
                </c:pt>
                <c:pt idx="36">
                  <c:v>4.2013172562570587</c:v>
                </c:pt>
                <c:pt idx="37">
                  <c:v>3.8099572263045585</c:v>
                </c:pt>
                <c:pt idx="38">
                  <c:v>3.4514033406105744</c:v>
                </c:pt>
                <c:pt idx="39">
                  <c:v>3.1230984703218216</c:v>
                </c:pt>
                <c:pt idx="40">
                  <c:v>2.822680555356218</c:v>
                </c:pt>
                <c:pt idx="41">
                  <c:v>2.5479673433535823</c:v>
                </c:pt>
                <c:pt idx="42">
                  <c:v>2.2969423850271009</c:v>
                </c:pt>
                <c:pt idx="43">
                  <c:v>2.0677421752742697</c:v>
                </c:pt>
                <c:pt idx="44">
                  <c:v>1.8586443399819008</c:v>
                </c:pt>
                <c:pt idx="45">
                  <c:v>1.6680567779121469</c:v>
                </c:pt>
                <c:pt idx="46">
                  <c:v>1.4945076755315203</c:v>
                </c:pt>
                <c:pt idx="47">
                  <c:v>1.336636320254627</c:v>
                </c:pt>
                <c:pt idx="48">
                  <c:v>1.1931846444072207</c:v>
                </c:pt>
                <c:pt idx="49">
                  <c:v>1.0629894383733349</c:v>
                </c:pt>
                <c:pt idx="50">
                  <c:v>0.94497517693643929</c:v>
                </c:pt>
                <c:pt idx="51">
                  <c:v>0.83814740783259678</c:v>
                </c:pt>
                <c:pt idx="52">
                  <c:v>0.7415866560553156</c:v>
                </c:pt>
                <c:pt idx="53">
                  <c:v>0.65444280154424028</c:v>
                </c:pt>
                <c:pt idx="54">
                  <c:v>0.57592989159123764</c:v>
                </c:pt>
                <c:pt idx="55">
                  <c:v>0.50532135265351985</c:v>
                </c:pt>
                <c:pt idx="56">
                  <c:v>0.4419455693070144</c:v>
                </c:pt>
                <c:pt idx="57">
                  <c:v>0.38518180083550768</c:v>
                </c:pt>
                <c:pt idx="58">
                  <c:v>0.33445640846010194</c:v>
                </c:pt>
                <c:pt idx="59">
                  <c:v>0.28923936849576704</c:v>
                </c:pt>
                <c:pt idx="60">
                  <c:v>0.24904104879710634</c:v>
                </c:pt>
                <c:pt idx="61">
                  <c:v>0.2134092277449732</c:v>
                </c:pt>
                <c:pt idx="62">
                  <c:v>0.18192633674800532</c:v>
                </c:pt>
                <c:pt idx="63">
                  <c:v>0.15420690880144439</c:v>
                </c:pt>
                <c:pt idx="64">
                  <c:v>0.12989521707759352</c:v>
                </c:pt>
                <c:pt idx="65">
                  <c:v>0.10866308882807929</c:v>
                </c:pt>
                <c:pt idx="66">
                  <c:v>9.0207881070070259E-2</c:v>
                </c:pt>
                <c:pt idx="67">
                  <c:v>7.4250605617419321E-2</c:v>
                </c:pt>
                <c:pt idx="68">
                  <c:v>6.0534192011529361E-2</c:v>
                </c:pt>
                <c:pt idx="69">
                  <c:v>4.8821877814301674E-2</c:v>
                </c:pt>
                <c:pt idx="70">
                  <c:v>3.8895716553767785E-2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25568"/>
        <c:axId val="336428704"/>
      </c:scatterChart>
      <c:valAx>
        <c:axId val="336425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sv-SE" sz="1400">
                    <a:latin typeface="Arial Black" panose="020B0A04020102020204" pitchFamily="34" charset="0"/>
                  </a:rPr>
                  <a:t>Diameter Class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sv-SE"/>
          </a:p>
        </c:txPr>
        <c:crossAx val="336428704"/>
        <c:crosses val="autoZero"/>
        <c:crossBetween val="midCat"/>
      </c:valAx>
      <c:valAx>
        <c:axId val="33642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sv-SE" sz="1400">
                    <a:latin typeface="Arial Black" panose="020B0A04020102020204" pitchFamily="34" charset="0"/>
                  </a:rPr>
                  <a:t>Frequency in Equilibrium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sv-SE"/>
          </a:p>
        </c:txPr>
        <c:crossAx val="336425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2800" b="1" dirty="0"/>
              <a:t> </a:t>
            </a:r>
            <a:r>
              <a:rPr lang="sv-SE" sz="2800" b="1" dirty="0">
                <a:solidFill>
                  <a:srgbClr val="FF0000"/>
                </a:solidFill>
              </a:rPr>
              <a:t>Brent Spot Price FOB ($/</a:t>
            </a:r>
            <a:r>
              <a:rPr lang="sv-SE" sz="2800" b="1" dirty="0" err="1">
                <a:solidFill>
                  <a:srgbClr val="FF0000"/>
                </a:solidFill>
              </a:rPr>
              <a:t>bbl</a:t>
            </a:r>
            <a:r>
              <a:rPr lang="sv-SE" sz="2800" b="1" dirty="0">
                <a:solidFill>
                  <a:srgbClr val="FF0000"/>
                </a:solidFill>
              </a:rPr>
              <a:t>)</a:t>
            </a:r>
          </a:p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2800" b="1" dirty="0"/>
              <a:t>Real</a:t>
            </a:r>
            <a:r>
              <a:rPr lang="sv-SE" sz="2800" b="1" baseline="0" dirty="0"/>
              <a:t> </a:t>
            </a:r>
            <a:r>
              <a:rPr lang="sv-SE" sz="2800" b="1" baseline="0" dirty="0" smtClean="0"/>
              <a:t>Brent Spot Price FOB ($/</a:t>
            </a:r>
            <a:r>
              <a:rPr lang="sv-SE" sz="2800" b="1" baseline="0" dirty="0" err="1" smtClean="0"/>
              <a:t>bbl</a:t>
            </a:r>
            <a:r>
              <a:rPr lang="sv-SE" sz="2800" b="1" baseline="0" dirty="0" smtClean="0"/>
              <a:t>) </a:t>
            </a:r>
          </a:p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1600" b="1" baseline="0" dirty="0" smtClean="0"/>
              <a:t>(The real </a:t>
            </a:r>
            <a:r>
              <a:rPr lang="sv-SE" sz="1600" b="1" baseline="0" dirty="0" err="1" smtClean="0"/>
              <a:t>prices</a:t>
            </a:r>
            <a:r>
              <a:rPr lang="sv-SE" sz="1600" b="1" baseline="0" dirty="0" smtClean="0"/>
              <a:t> </a:t>
            </a:r>
            <a:r>
              <a:rPr lang="sv-SE" sz="1600" b="1" baseline="0" dirty="0" err="1" smtClean="0"/>
              <a:t>are</a:t>
            </a:r>
            <a:r>
              <a:rPr lang="sv-SE" sz="1600" b="1" baseline="0" dirty="0" smtClean="0"/>
              <a:t> given in the </a:t>
            </a:r>
            <a:r>
              <a:rPr lang="sv-SE" sz="1600" b="1" baseline="0" dirty="0" err="1" smtClean="0"/>
              <a:t>price</a:t>
            </a:r>
            <a:r>
              <a:rPr lang="sv-SE" sz="1600" b="1" baseline="0" dirty="0" smtClean="0"/>
              <a:t> </a:t>
            </a:r>
            <a:r>
              <a:rPr lang="sv-SE" sz="1600" b="1" baseline="0" dirty="0" err="1" smtClean="0"/>
              <a:t>level</a:t>
            </a:r>
            <a:r>
              <a:rPr lang="sv-SE" sz="1600" b="1" baseline="0" dirty="0" smtClean="0"/>
              <a:t> </a:t>
            </a:r>
            <a:r>
              <a:rPr lang="sv-SE" sz="1600" b="1" baseline="0" dirty="0" err="1" smtClean="0"/>
              <a:t>of</a:t>
            </a:r>
            <a:r>
              <a:rPr lang="sv-SE" sz="1600" b="1" baseline="0" dirty="0" smtClean="0"/>
              <a:t> 2015. </a:t>
            </a:r>
            <a:r>
              <a:rPr lang="sv-SE" sz="1600" b="1" baseline="0" dirty="0" err="1" smtClean="0"/>
              <a:t>They</a:t>
            </a:r>
            <a:r>
              <a:rPr lang="sv-SE" sz="1600" b="1" baseline="0" dirty="0" smtClean="0"/>
              <a:t> </a:t>
            </a:r>
            <a:r>
              <a:rPr lang="sv-SE" sz="1600" b="1" baseline="0" dirty="0" err="1" smtClean="0"/>
              <a:t>were</a:t>
            </a:r>
            <a:r>
              <a:rPr lang="sv-SE" sz="1600" b="1" baseline="0" dirty="0" smtClean="0"/>
              <a:t> </a:t>
            </a:r>
            <a:r>
              <a:rPr lang="sv-SE" sz="1600" b="1" baseline="0" dirty="0" err="1" smtClean="0"/>
              <a:t>deflated</a:t>
            </a:r>
            <a:r>
              <a:rPr lang="sv-SE" sz="1600" b="1" baseline="0" dirty="0" smtClean="0"/>
              <a:t> by CPI (</a:t>
            </a:r>
            <a:r>
              <a:rPr lang="sv-SE" sz="1600" b="1" baseline="0" dirty="0"/>
              <a:t>USA</a:t>
            </a:r>
            <a:r>
              <a:rPr lang="sv-SE" sz="1600" b="1" baseline="0" dirty="0" smtClean="0"/>
              <a:t>))</a:t>
            </a:r>
            <a:endParaRPr lang="sv-SE" sz="16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'Data 1'!$E$128</c:f>
              <c:strCache>
                <c:ptCount val="1"/>
                <c:pt idx="0">
                  <c:v>P Brent $/bbl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'Data 1'!$C$129:$C$157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xVal>
          <c:yVal>
            <c:numRef>
              <c:f>'Data 1'!$E$129:$E$157</c:f>
              <c:numCache>
                <c:formatCode>General</c:formatCode>
                <c:ptCount val="29"/>
                <c:pt idx="0">
                  <c:v>18.53</c:v>
                </c:pt>
                <c:pt idx="1">
                  <c:v>14.91</c:v>
                </c:pt>
                <c:pt idx="2">
                  <c:v>18.23</c:v>
                </c:pt>
                <c:pt idx="3">
                  <c:v>23.76</c:v>
                </c:pt>
                <c:pt idx="4">
                  <c:v>20.04</c:v>
                </c:pt>
                <c:pt idx="5">
                  <c:v>19.32</c:v>
                </c:pt>
                <c:pt idx="6">
                  <c:v>17.010000000000002</c:v>
                </c:pt>
                <c:pt idx="7">
                  <c:v>15.86</c:v>
                </c:pt>
                <c:pt idx="8">
                  <c:v>17.02</c:v>
                </c:pt>
                <c:pt idx="9">
                  <c:v>20.64</c:v>
                </c:pt>
                <c:pt idx="10">
                  <c:v>19.11</c:v>
                </c:pt>
                <c:pt idx="11">
                  <c:v>12.76</c:v>
                </c:pt>
                <c:pt idx="12">
                  <c:v>17.899999999999999</c:v>
                </c:pt>
                <c:pt idx="13">
                  <c:v>28.66</c:v>
                </c:pt>
                <c:pt idx="14">
                  <c:v>24.46</c:v>
                </c:pt>
                <c:pt idx="15">
                  <c:v>24.99</c:v>
                </c:pt>
                <c:pt idx="16">
                  <c:v>28.85</c:v>
                </c:pt>
                <c:pt idx="17">
                  <c:v>38.26</c:v>
                </c:pt>
                <c:pt idx="18">
                  <c:v>54.57</c:v>
                </c:pt>
                <c:pt idx="19">
                  <c:v>65.16</c:v>
                </c:pt>
                <c:pt idx="20">
                  <c:v>72.44</c:v>
                </c:pt>
                <c:pt idx="21">
                  <c:v>96.94</c:v>
                </c:pt>
                <c:pt idx="22">
                  <c:v>61.74</c:v>
                </c:pt>
                <c:pt idx="23">
                  <c:v>79.61</c:v>
                </c:pt>
                <c:pt idx="24">
                  <c:v>111.26</c:v>
                </c:pt>
                <c:pt idx="25">
                  <c:v>111.63</c:v>
                </c:pt>
                <c:pt idx="26">
                  <c:v>108.56</c:v>
                </c:pt>
                <c:pt idx="27">
                  <c:v>98.97</c:v>
                </c:pt>
                <c:pt idx="28">
                  <c:v>52.32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'Data 1'!$G$128</c:f>
              <c:strCache>
                <c:ptCount val="1"/>
                <c:pt idx="0">
                  <c:v>Real P Brent $/bbl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'Data 1'!$C$129:$C$157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xVal>
          <c:yVal>
            <c:numRef>
              <c:f>'Data 1'!$G$129:$G$157</c:f>
              <c:numCache>
                <c:formatCode>General</c:formatCode>
                <c:ptCount val="29"/>
                <c:pt idx="0">
                  <c:v>38.661311707746478</c:v>
                </c:pt>
                <c:pt idx="1">
                  <c:v>29.87255680473373</c:v>
                </c:pt>
                <c:pt idx="2">
                  <c:v>34.845321854838708</c:v>
                </c:pt>
                <c:pt idx="3">
                  <c:v>43.087405661820974</c:v>
                </c:pt>
                <c:pt idx="4">
                  <c:v>34.873866960352423</c:v>
                </c:pt>
                <c:pt idx="5">
                  <c:v>32.638406557377046</c:v>
                </c:pt>
                <c:pt idx="6">
                  <c:v>27.900755501730107</c:v>
                </c:pt>
                <c:pt idx="7">
                  <c:v>25.364977192982458</c:v>
                </c:pt>
                <c:pt idx="8">
                  <c:v>26.470008792650916</c:v>
                </c:pt>
                <c:pt idx="9">
                  <c:v>31.179291778202675</c:v>
                </c:pt>
                <c:pt idx="10">
                  <c:v>28.220528785046731</c:v>
                </c:pt>
                <c:pt idx="11">
                  <c:v>18.554214233128832</c:v>
                </c:pt>
                <c:pt idx="12">
                  <c:v>25.465812124849936</c:v>
                </c:pt>
                <c:pt idx="13">
                  <c:v>39.447777119628341</c:v>
                </c:pt>
                <c:pt idx="14">
                  <c:v>32.735380124223603</c:v>
                </c:pt>
                <c:pt idx="15">
                  <c:v>32.9241513618677</c:v>
                </c:pt>
                <c:pt idx="16">
                  <c:v>37.162719836956526</c:v>
                </c:pt>
                <c:pt idx="17">
                  <c:v>48.005666596082584</c:v>
                </c:pt>
                <c:pt idx="18">
                  <c:v>66.226409062980025</c:v>
                </c:pt>
                <c:pt idx="19">
                  <c:v>76.607280357142855</c:v>
                </c:pt>
                <c:pt idx="20">
                  <c:v>82.807687202785715</c:v>
                </c:pt>
                <c:pt idx="21">
                  <c:v>106.71671077504726</c:v>
                </c:pt>
                <c:pt idx="22">
                  <c:v>68.209351207484019</c:v>
                </c:pt>
                <c:pt idx="23">
                  <c:v>86.532465834464531</c:v>
                </c:pt>
                <c:pt idx="24">
                  <c:v>117.23405643307743</c:v>
                </c:pt>
                <c:pt idx="25">
                  <c:v>115.23910777285121</c:v>
                </c:pt>
                <c:pt idx="26">
                  <c:v>110.45199551848624</c:v>
                </c:pt>
                <c:pt idx="27">
                  <c:v>99.087475035482569</c:v>
                </c:pt>
                <c:pt idx="28">
                  <c:v>52.32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427920"/>
        <c:axId val="336427136"/>
      </c:scatterChart>
      <c:valAx>
        <c:axId val="336427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sv-SE"/>
          </a:p>
        </c:txPr>
        <c:crossAx val="336427136"/>
        <c:crosses val="autoZero"/>
        <c:crossBetween val="midCat"/>
      </c:valAx>
      <c:valAx>
        <c:axId val="3364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642792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0.wmf"/><Relationship Id="rId1" Type="http://schemas.openxmlformats.org/officeDocument/2006/relationships/image" Target="../media/image71.wmf"/><Relationship Id="rId4" Type="http://schemas.openxmlformats.org/officeDocument/2006/relationships/image" Target="../media/image73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87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49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4" Type="http://schemas.openxmlformats.org/officeDocument/2006/relationships/image" Target="../media/image134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535434E3-54D1-47A2-BAED-39AD1A96D5A1}" type="datetimeFigureOut">
              <a:rPr lang="sv-SE" smtClean="0"/>
              <a:t>2017-08-16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134EF7AB-AE9C-49FD-9C16-A8610CD1793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4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33856-F6D7-48A0-82E8-E2C723AAB302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79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B40E-B17D-4735-8C34-A5CF0D0E7BE1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052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1935-9013-4D6A-BBD5-63211CF00BF0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0980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491B-AF72-4D86-B21E-67FC90CB535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3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AAC3-1D5D-4C63-8313-AFFA2A1EB24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3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34C7-9513-4CE0-B439-96B92D774B1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5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29C6-A6FC-498A-A296-0582F21E6294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33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7FAE-AA71-4C59-869D-C0ACC13911B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66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8937-9845-4681-A57B-EA1A6A66E7C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41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8532-B481-49C4-AE6E-888673EA4F6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3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E878-72ED-4780-88E6-5376DF6CC71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7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E87A0-D431-4FD1-85DF-925705FC09B5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035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4CBA-9B07-4EB2-8094-EDD3B100A261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0FC4-8EAA-40D3-B7CF-5702B1D739E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4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F395-88E5-47A7-8542-877239F18C3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D0BED-43A6-453D-913C-78F4FE1BFC18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1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C89E-BFAA-4911-A0B3-448A8EF63DFA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3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28FA6-D79D-4D60-9604-BB6E4D3E9C4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34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EB2AE-6EB0-428C-A619-5EC6EACAD078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62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46645-D6C2-4631-8ECA-1E7FD4145B2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73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D5F35-B1AE-449E-AF90-B436C96F832E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1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62F81-ADF7-4F72-AC32-33E54BB93EB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A055-F64F-4800-9D30-591C74CEF255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271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24C40-D2B8-43D4-BEAC-BE01587749BF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08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2D8B5-4F01-48D6-A374-2A9D08EE5DA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8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D4D21-9A5B-4959-BA80-8B70C7E9560F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88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D5128-ECC0-4E10-83C6-A2E30DBA9AA4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92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D6D82-318A-4054-BED7-855D0D34A662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4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A278F-1571-499A-8943-52112A7072F9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80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BC080-7DC6-44A7-965E-CBBB04642B2B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74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54D6A-7336-4085-8892-5C590839568A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45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9ADF-5CF5-4B93-A0ED-23DA9672A39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1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8C4E8-3D54-4DE5-92D4-DFFD02F152F3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81B52-1FFE-4881-BE05-C7F4A35A964B}" type="datetime1">
              <a:rPr lang="sv-SE" smtClean="0"/>
              <a:t>2017-08-16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2527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AF072-1C22-4E85-AC16-88767974C11C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36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47D0F-F462-4487-B372-04437B7116F7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6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754DA-E5A1-487C-8E78-C082D078FC6C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E7F56-E34C-4BDB-BDFC-86405FDCDD92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82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C82AA-E4CB-4A92-A264-57E81ECC6C69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09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67BB7-70DE-4069-A420-5920DBC1C61A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487A0D-DA28-4A47-96DE-91DCA1553742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95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3D797D1-1E7E-4BAB-ABF6-23FD1CE791F0}" type="slidenum">
              <a:rPr lang="sv-SE" altLang="sv-SE">
                <a:solidFill>
                  <a:srgbClr val="000000"/>
                </a:solidFill>
              </a:rPr>
              <a:pPr/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8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5626-78E5-45E1-A92E-03B9CC59E055}" type="datetime1">
              <a:rPr lang="sv-SE" smtClean="0"/>
              <a:t>2017-08-16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898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A1919-DE13-4EFA-BD22-78F609F00E85}" type="datetime1">
              <a:rPr lang="sv-SE" smtClean="0"/>
              <a:t>2017-08-16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631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2D63-4473-44E1-A832-0D7F80930A93}" type="datetime1">
              <a:rPr lang="sv-SE" smtClean="0"/>
              <a:t>2017-08-16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326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797E-1A7D-4C94-8C0E-ABAFF7BAE0AE}" type="datetime1">
              <a:rPr lang="sv-SE" smtClean="0"/>
              <a:t>2017-08-16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52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A94A-8E7B-46A6-A90A-7E61434A78E5}" type="datetime1">
              <a:rPr lang="sv-SE" smtClean="0"/>
              <a:t>2017-08-16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2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DB18-3036-4C1C-89FB-7D0944603F32}" type="datetime1">
              <a:rPr lang="sv-SE" smtClean="0"/>
              <a:t>2017-08-16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47A9-5B4B-4DBD-AD24-B5835BC18F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843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9E67-FA8A-4D8A-B569-56C0E195BEB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2017-08-16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 altLang="sv-S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BAE717-A054-493B-A1BF-641F8EFEB0D1}" type="slidenum">
              <a:rPr lang="sv-SE" altLang="sv-S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alt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Click to edit Master text styles</a:t>
            </a:r>
          </a:p>
          <a:p>
            <a:pPr lvl="1"/>
            <a:r>
              <a:rPr lang="sv-SE" altLang="sv-SE" smtClean="0"/>
              <a:t>Second level</a:t>
            </a:r>
          </a:p>
          <a:p>
            <a:pPr lvl="2"/>
            <a:r>
              <a:rPr lang="sv-SE" altLang="sv-SE" smtClean="0"/>
              <a:t>Third level</a:t>
            </a:r>
          </a:p>
          <a:p>
            <a:pPr lvl="3"/>
            <a:r>
              <a:rPr lang="sv-SE" altLang="sv-SE" smtClean="0"/>
              <a:t>Fourth level</a:t>
            </a:r>
          </a:p>
          <a:p>
            <a:pPr lvl="4"/>
            <a:r>
              <a:rPr lang="sv-SE" altLang="sv-S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 altLang="sv-SE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v-SE" altLang="sv-SE" sz="140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733DCD-7060-4DA3-9821-0A8E2ADCB66B}" type="slidenum">
              <a:rPr lang="sv-SE" altLang="sv-SE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 altLang="sv-SE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3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hyperlink" Target="http://www.lohmand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hyperlink" Target="http://www.lohmand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wmf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5.png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6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37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8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6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69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73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56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7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7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8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66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8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92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8.bin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94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8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84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104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92.bin"/><Relationship Id="rId10" Type="http://schemas.openxmlformats.org/officeDocument/2006/relationships/image" Target="../media/image49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9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08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1.wmf"/><Relationship Id="rId11" Type="http://schemas.openxmlformats.org/officeDocument/2006/relationships/oleObject" Target="../embeddings/oleObject101.bin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113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0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102.bin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03.bin"/><Relationship Id="rId10" Type="http://schemas.openxmlformats.org/officeDocument/2006/relationships/image" Target="../media/image118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105.bin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29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30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34.w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111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115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37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chart" Target="../charts/chart1.xml"/><Relationship Id="rId4" Type="http://schemas.openxmlformats.org/officeDocument/2006/relationships/image" Target="../media/image138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chart" Target="../charts/chart2.xml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41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42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7" Type="http://schemas.openxmlformats.org/officeDocument/2006/relationships/image" Target="../media/image1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bg1"/>
            </a:gs>
            <a:gs pos="96000">
              <a:schemeClr val="bg2">
                <a:lumMod val="75000"/>
              </a:schemeClr>
            </a:gs>
            <a:gs pos="100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6409" y="394809"/>
            <a:ext cx="11459182" cy="1774571"/>
          </a:xfrm>
        </p:spPr>
        <p:txBody>
          <a:bodyPr>
            <a:normAutofit fontScale="90000"/>
          </a:bodyPr>
          <a:lstStyle/>
          <a:p>
            <a:r>
              <a:rPr lang="sv-SE" sz="4000" b="1" i="1" dirty="0" smtClean="0">
                <a:latin typeface="Arial Black" panose="020B0A04020102020204" pitchFamily="34" charset="0"/>
              </a:rPr>
              <a:t>An Adaptive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Optimization</a:t>
            </a:r>
            <a:r>
              <a:rPr lang="sv-SE" sz="4000" b="1" i="1" dirty="0" smtClean="0">
                <a:latin typeface="Arial Black" panose="020B0A04020102020204" pitchFamily="34" charset="0"/>
              </a:rPr>
              <a:t> Approach To Expansion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Of</a:t>
            </a:r>
            <a:r>
              <a:rPr lang="sv-SE" sz="4000" b="1" i="1" dirty="0" smtClean="0">
                <a:latin typeface="Arial Black" panose="020B0A04020102020204" pitchFamily="34" charset="0"/>
              </a:rPr>
              <a:t> The Forest and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Bioenergy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Sectors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Utilizing</a:t>
            </a:r>
            <a:r>
              <a:rPr lang="sv-SE" sz="4000" b="1" i="1" dirty="0" smtClean="0">
                <a:latin typeface="Arial Black" panose="020B0A04020102020204" pitchFamily="34" charset="0"/>
              </a:rPr>
              <a:t> Wood From The Boreal Forests </a:t>
            </a:r>
            <a:r>
              <a:rPr lang="sv-SE" sz="1600" b="1" i="1" dirty="0" smtClean="0">
                <a:latin typeface="Arial Black" panose="020B0A04020102020204" pitchFamily="34" charset="0"/>
              </a:rPr>
              <a:t>Version 170816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82557" y="1989639"/>
            <a:ext cx="5477329" cy="3084791"/>
          </a:xfrm>
        </p:spPr>
        <p:txBody>
          <a:bodyPr/>
          <a:lstStyle/>
          <a:p>
            <a:pPr marL="0" lvl="0" indent="0" algn="r">
              <a:buNone/>
            </a:pPr>
            <a:r>
              <a:rPr lang="sv-SE" sz="3600" b="1" dirty="0">
                <a:solidFill>
                  <a:prstClr val="black"/>
                </a:solidFill>
              </a:rPr>
              <a:t>Peter </a:t>
            </a:r>
            <a:r>
              <a:rPr lang="sv-SE" sz="3600" b="1" dirty="0" err="1" smtClean="0">
                <a:solidFill>
                  <a:prstClr val="black"/>
                </a:solidFill>
              </a:rPr>
              <a:t>Lohmander</a:t>
            </a:r>
            <a:r>
              <a:rPr lang="sv-SE" sz="3600" b="1" dirty="0" smtClean="0">
                <a:solidFill>
                  <a:prstClr val="black"/>
                </a:solidFill>
              </a:rPr>
              <a:t> </a:t>
            </a:r>
            <a:r>
              <a:rPr lang="sv-SE" sz="2200" b="1" dirty="0" smtClean="0"/>
              <a:t>Professor Dr.      </a:t>
            </a:r>
          </a:p>
          <a:p>
            <a:pPr marL="0" lvl="0" indent="0" algn="r">
              <a:buNone/>
            </a:pPr>
            <a:r>
              <a:rPr lang="sv-SE" sz="2400" b="1" dirty="0" smtClean="0"/>
              <a:t>Optimal Solutions</a:t>
            </a:r>
            <a:r>
              <a:rPr lang="sv-SE" sz="2400" b="1" dirty="0" smtClean="0">
                <a:solidFill>
                  <a:srgbClr val="0070C0"/>
                </a:solidFill>
              </a:rPr>
              <a:t> </a:t>
            </a:r>
            <a:r>
              <a:rPr lang="sv-SE" sz="2200" b="1" dirty="0" smtClean="0">
                <a:solidFill>
                  <a:prstClr val="black"/>
                </a:solidFill>
                <a:hlinkClick r:id="rId2"/>
              </a:rPr>
              <a:t>www.Lohmander.com</a:t>
            </a:r>
            <a:r>
              <a:rPr lang="sv-SE" sz="2200" b="1" i="1" dirty="0" smtClean="0">
                <a:solidFill>
                  <a:prstClr val="black"/>
                </a:solidFill>
              </a:rPr>
              <a:t>    </a:t>
            </a:r>
            <a:r>
              <a:rPr lang="sv-SE" sz="2000" b="1" dirty="0" smtClean="0">
                <a:solidFill>
                  <a:prstClr val="black"/>
                </a:solidFill>
                <a:hlinkClick r:id="rId3"/>
              </a:rPr>
              <a:t>Peter@Lohmander.com</a:t>
            </a:r>
            <a:r>
              <a:rPr lang="sv-SE" sz="2200" b="1" i="1" dirty="0" smtClean="0">
                <a:solidFill>
                  <a:prstClr val="black"/>
                </a:solidFill>
              </a:rPr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1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798"/>
            <a:ext cx="12192000" cy="343220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759430" y="4817085"/>
            <a:ext cx="444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August 27-30, </a:t>
            </a:r>
            <a:r>
              <a:rPr lang="en-US" dirty="0" smtClean="0">
                <a:solidFill>
                  <a:schemeClr val="bg1"/>
                </a:solidFill>
              </a:rPr>
              <a:t>2017, Clearwater </a:t>
            </a:r>
            <a:r>
              <a:rPr lang="en-US" dirty="0">
                <a:solidFill>
                  <a:schemeClr val="bg1"/>
                </a:solidFill>
              </a:rPr>
              <a:t>Resort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Suquamish, </a:t>
            </a:r>
            <a:r>
              <a:rPr lang="en-US" dirty="0" smtClean="0">
                <a:solidFill>
                  <a:schemeClr val="bg1"/>
                </a:solidFill>
              </a:rPr>
              <a:t>Washington, </a:t>
            </a:r>
            <a:r>
              <a:rPr lang="en-US" i="1" dirty="0" smtClean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near Seattle)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2676679"/>
            <a:ext cx="5901662" cy="41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2983" y="577738"/>
            <a:ext cx="10790817" cy="4446083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b="1" i="1" dirty="0" smtClean="0">
                <a:solidFill>
                  <a:srgbClr val="FF0000"/>
                </a:solidFill>
              </a:rPr>
              <a:t>CAN THIS BE PROVED?</a:t>
            </a:r>
          </a:p>
          <a:p>
            <a:pPr marL="0" indent="0">
              <a:buNone/>
            </a:pPr>
            <a:endParaRPr lang="sv-SE" b="1" i="1" dirty="0" smtClean="0">
              <a:solidFill>
                <a:srgbClr val="FF0000"/>
              </a:solidFill>
            </a:endParaRPr>
          </a:p>
          <a:p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should</a:t>
            </a:r>
            <a:r>
              <a:rPr lang="sv-SE" dirty="0" smtClean="0"/>
              <a:t> never </a:t>
            </a:r>
            <a:r>
              <a:rPr lang="sv-SE" dirty="0" err="1" smtClean="0"/>
              <a:t>believe</a:t>
            </a:r>
            <a:r>
              <a:rPr lang="sv-SE" dirty="0" smtClean="0"/>
              <a:t> in </a:t>
            </a:r>
            <a:r>
              <a:rPr lang="sv-SE" dirty="0" err="1" smtClean="0"/>
              <a:t>results</a:t>
            </a:r>
            <a:r>
              <a:rPr lang="sv-SE" dirty="0" smtClean="0"/>
              <a:t> from a </a:t>
            </a:r>
            <a:r>
              <a:rPr lang="sv-SE" dirty="0" err="1" smtClean="0"/>
              <a:t>model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hidden</a:t>
            </a:r>
            <a:r>
              <a:rPr lang="sv-SE" dirty="0" smtClean="0"/>
              <a:t> parameters, a black box.</a:t>
            </a:r>
          </a:p>
          <a:p>
            <a:endParaRPr lang="sv-SE" dirty="0" smtClean="0"/>
          </a:p>
          <a:p>
            <a:r>
              <a:rPr lang="sv-SE" dirty="0" err="1" smtClean="0"/>
              <a:t>Here</a:t>
            </a:r>
            <a:r>
              <a:rPr lang="sv-SE" dirty="0" smtClean="0"/>
              <a:t>,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find</a:t>
            </a:r>
            <a:r>
              <a:rPr lang="sv-SE" dirty="0" smtClean="0"/>
              <a:t> a </a:t>
            </a:r>
            <a:r>
              <a:rPr lang="sv-SE" dirty="0" err="1" smtClean="0"/>
              <a:t>few</a:t>
            </a:r>
            <a:r>
              <a:rPr lang="sv-SE" dirty="0" smtClean="0"/>
              <a:t> simple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completely</a:t>
            </a:r>
            <a:r>
              <a:rPr lang="sv-SE" dirty="0" smtClean="0"/>
              <a:t> </a:t>
            </a:r>
            <a:r>
              <a:rPr lang="sv-SE" dirty="0" err="1" smtClean="0"/>
              <a:t>described</a:t>
            </a:r>
            <a:r>
              <a:rPr lang="sv-SE" dirty="0" smtClean="0"/>
              <a:t> </a:t>
            </a:r>
            <a:r>
              <a:rPr lang="sv-SE" dirty="0" err="1" smtClean="0"/>
              <a:t>examples</a:t>
            </a:r>
            <a:r>
              <a:rPr lang="sv-SE" dirty="0" smtClean="0"/>
              <a:t>.</a:t>
            </a:r>
          </a:p>
          <a:p>
            <a:endParaRPr lang="sv-SE" dirty="0"/>
          </a:p>
          <a:p>
            <a:r>
              <a:rPr lang="sv-SE" dirty="0" smtClean="0"/>
              <a:t>In </a:t>
            </a:r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examples</a:t>
            </a:r>
            <a:r>
              <a:rPr lang="sv-SE" dirty="0" smtClean="0"/>
              <a:t>, it is not </a:t>
            </a:r>
            <a:r>
              <a:rPr lang="sv-SE" dirty="0" err="1" smtClean="0"/>
              <a:t>economically</a:t>
            </a:r>
            <a:r>
              <a:rPr lang="sv-SE" dirty="0" smtClean="0"/>
              <a:t> optimal to make </a:t>
            </a:r>
            <a:r>
              <a:rPr lang="sv-SE" dirty="0" err="1" smtClean="0"/>
              <a:t>clear</a:t>
            </a:r>
            <a:r>
              <a:rPr lang="sv-SE" dirty="0" smtClean="0"/>
              <a:t> </a:t>
            </a:r>
            <a:r>
              <a:rPr lang="sv-SE" dirty="0" err="1" smtClean="0"/>
              <a:t>fellings</a:t>
            </a:r>
            <a:r>
              <a:rPr lang="sv-SE" dirty="0" smtClean="0"/>
              <a:t>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9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25959"/>
            <a:ext cx="10515600" cy="1325563"/>
          </a:xfrm>
        </p:spPr>
        <p:txBody>
          <a:bodyPr/>
          <a:lstStyle/>
          <a:p>
            <a:r>
              <a:rPr lang="sv-SE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Alternative </a:t>
            </a:r>
            <a:r>
              <a:rPr lang="sv-SE" sz="24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model</a:t>
            </a:r>
            <a:r>
              <a:rPr lang="sv-SE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structure</a:t>
            </a:r>
            <a:r>
              <a:rPr lang="sv-SE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sv-SE" sz="24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ktangel med rundade hörn 4"/>
          <p:cNvSpPr/>
          <p:nvPr/>
        </p:nvSpPr>
        <p:spPr>
          <a:xfrm>
            <a:off x="201949" y="1287572"/>
            <a:ext cx="8278368" cy="389845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7" name="Rektangel med rundade hörn 6"/>
          <p:cNvSpPr/>
          <p:nvPr/>
        </p:nvSpPr>
        <p:spPr>
          <a:xfrm>
            <a:off x="1399479" y="2479732"/>
            <a:ext cx="4951180" cy="15742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8999756" y="3375370"/>
            <a:ext cx="2885586" cy="298880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1" name="Rektangel med rundade hörn 10"/>
          <p:cNvSpPr/>
          <p:nvPr/>
        </p:nvSpPr>
        <p:spPr>
          <a:xfrm>
            <a:off x="410671" y="5543892"/>
            <a:ext cx="8154376" cy="108084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463487" y="2586619"/>
            <a:ext cx="48871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10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stochastic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simulations</a:t>
            </a:r>
          </a:p>
          <a:p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of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the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complete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system</a:t>
            </a:r>
          </a:p>
          <a:p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during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200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years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with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estimation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of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the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expected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present </a:t>
            </a:r>
            <a:r>
              <a:rPr lang="sv-SE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</a:t>
            </a:r>
            <a:r>
              <a:rPr lang="sv-SE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  <a:endParaRPr lang="sv-SE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633330" y="1417857"/>
            <a:ext cx="751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multidimensional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loop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with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different adaptive 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control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parameter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combinations is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created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938784" y="2087294"/>
            <a:ext cx="4532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For </a:t>
            </a:r>
            <a:r>
              <a:rPr lang="sv-SE" b="1" i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each</a:t>
            </a:r>
            <a:r>
              <a:rPr lang="sv-SE" b="1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parameter combination:</a:t>
            </a:r>
            <a:endParaRPr lang="sv-SE" i="1" dirty="0">
              <a:solidFill>
                <a:prstClr val="black"/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938784" y="4217739"/>
            <a:ext cx="6563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 table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with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expected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present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values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for different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adaptive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control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parameter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combinations is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created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 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495199" y="5601944"/>
            <a:ext cx="79555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multidimensional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nonlinear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approximation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of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the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expected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present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, as a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of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the adaptive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control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endParaRPr lang="sv-SE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parameters, is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derived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via regression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analysis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9045309" y="3617315"/>
            <a:ext cx="288393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The adaptive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control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parameters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are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analytically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determined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via 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the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first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order 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optimum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conditions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and the second </a:t>
            </a: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order maximum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conditions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  </a:t>
            </a:r>
          </a:p>
        </p:txBody>
      </p:sp>
      <p:sp>
        <p:nvSpPr>
          <p:cNvPr id="18" name="Rektangel med rundade hörn 17"/>
          <p:cNvSpPr/>
          <p:nvPr/>
        </p:nvSpPr>
        <p:spPr>
          <a:xfrm>
            <a:off x="9027259" y="758952"/>
            <a:ext cx="2885586" cy="22225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9145272" y="993084"/>
            <a:ext cx="27685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The maximum 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expected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present</a:t>
            </a: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is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determined</a:t>
            </a:r>
            <a:endParaRPr lang="sv-SE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via the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determined</a:t>
            </a:r>
            <a:endParaRPr lang="sv-SE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control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function</a:t>
            </a:r>
            <a:endParaRPr lang="sv-SE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parameter </a:t>
            </a:r>
            <a:r>
              <a:rPr lang="sv-SE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values</a:t>
            </a:r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0" name="Ned 19"/>
          <p:cNvSpPr/>
          <p:nvPr/>
        </p:nvSpPr>
        <p:spPr>
          <a:xfrm>
            <a:off x="4040410" y="5186027"/>
            <a:ext cx="449293" cy="300373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21" name="Höger 20"/>
          <p:cNvSpPr/>
          <p:nvPr/>
        </p:nvSpPr>
        <p:spPr>
          <a:xfrm>
            <a:off x="8565048" y="5715000"/>
            <a:ext cx="389156" cy="4876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22" name="Ned 21"/>
          <p:cNvSpPr/>
          <p:nvPr/>
        </p:nvSpPr>
        <p:spPr>
          <a:xfrm flipV="1">
            <a:off x="10049256" y="3050492"/>
            <a:ext cx="603504" cy="33268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FINAL CONCLUSIONS:</a:t>
            </a:r>
            <a:endParaRPr lang="sv-SE" sz="32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err="1" smtClean="0"/>
              <a:t>There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large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smtClean="0">
                <a:solidFill>
                  <a:srgbClr val="FF0000"/>
                </a:solidFill>
              </a:rPr>
              <a:t>options to </a:t>
            </a:r>
            <a:r>
              <a:rPr lang="sv-SE" b="1" dirty="0" err="1" smtClean="0">
                <a:solidFill>
                  <a:srgbClr val="FF0000"/>
                </a:solidFill>
              </a:rPr>
              <a:t>increase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sustainable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continuous</a:t>
            </a:r>
            <a:r>
              <a:rPr lang="sv-SE" b="1" dirty="0" smtClean="0">
                <a:solidFill>
                  <a:srgbClr val="FF0000"/>
                </a:solidFill>
              </a:rPr>
              <a:t> cover </a:t>
            </a:r>
            <a:r>
              <a:rPr lang="sv-SE" b="1" dirty="0" err="1" smtClean="0">
                <a:solidFill>
                  <a:srgbClr val="FF0000"/>
                </a:solidFill>
              </a:rPr>
              <a:t>forestry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smtClean="0"/>
              <a:t>in the </a:t>
            </a:r>
            <a:r>
              <a:rPr lang="sv-SE" dirty="0" err="1" smtClean="0"/>
              <a:t>Borel</a:t>
            </a:r>
            <a:r>
              <a:rPr lang="sv-SE" dirty="0" smtClean="0"/>
              <a:t> </a:t>
            </a:r>
            <a:r>
              <a:rPr lang="sv-SE" dirty="0" err="1" smtClean="0"/>
              <a:t>forests</a:t>
            </a:r>
            <a:r>
              <a:rPr lang="sv-SE" dirty="0" smtClean="0"/>
              <a:t>.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way</a:t>
            </a:r>
            <a:r>
              <a:rPr lang="sv-SE" dirty="0" smtClean="0"/>
              <a:t>, </a:t>
            </a:r>
            <a:r>
              <a:rPr lang="sv-SE" dirty="0" err="1" smtClean="0"/>
              <a:t>sustainable</a:t>
            </a:r>
            <a:r>
              <a:rPr lang="sv-SE" dirty="0" smtClean="0"/>
              <a:t> </a:t>
            </a:r>
            <a:r>
              <a:rPr lang="sv-SE" dirty="0" err="1" smtClean="0"/>
              <a:t>flows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bioenergy</a:t>
            </a:r>
            <a:r>
              <a:rPr lang="sv-SE" dirty="0" smtClean="0"/>
              <a:t> and all kinds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forest</a:t>
            </a:r>
            <a:r>
              <a:rPr lang="sv-SE" dirty="0" smtClean="0"/>
              <a:t> </a:t>
            </a:r>
            <a:r>
              <a:rPr lang="sv-SE" dirty="0" err="1" smtClean="0"/>
              <a:t>industry</a:t>
            </a:r>
            <a:r>
              <a:rPr lang="sv-SE" dirty="0" smtClean="0"/>
              <a:t> </a:t>
            </a:r>
            <a:r>
              <a:rPr lang="sv-SE" dirty="0" err="1" smtClean="0"/>
              <a:t>raw</a:t>
            </a:r>
            <a:r>
              <a:rPr lang="sv-SE" dirty="0" smtClean="0"/>
              <a:t> materials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obtained</a:t>
            </a:r>
            <a:r>
              <a:rPr lang="sv-SE" dirty="0" smtClean="0"/>
              <a:t> and </a:t>
            </a:r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sectors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expanded</a:t>
            </a:r>
            <a:r>
              <a:rPr lang="sv-SE" dirty="0" smtClean="0"/>
              <a:t>. </a:t>
            </a:r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consider</a:t>
            </a:r>
            <a:r>
              <a:rPr lang="sv-SE" dirty="0" smtClean="0"/>
              <a:t> the global </a:t>
            </a:r>
            <a:r>
              <a:rPr lang="sv-SE" dirty="0" err="1" smtClean="0"/>
              <a:t>warming</a:t>
            </a:r>
            <a:r>
              <a:rPr lang="sv-SE" dirty="0" smtClean="0"/>
              <a:t> problem.</a:t>
            </a:r>
          </a:p>
          <a:p>
            <a:r>
              <a:rPr lang="sv-SE" dirty="0" err="1" smtClean="0"/>
              <a:t>Continuous</a:t>
            </a:r>
            <a:r>
              <a:rPr lang="sv-SE" dirty="0" smtClean="0"/>
              <a:t> cover </a:t>
            </a:r>
            <a:r>
              <a:rPr lang="sv-SE" dirty="0" err="1" smtClean="0"/>
              <a:t>forestry</a:t>
            </a:r>
            <a:r>
              <a:rPr lang="sv-SE" dirty="0" smtClean="0"/>
              <a:t> is </a:t>
            </a:r>
            <a:r>
              <a:rPr lang="sv-SE" dirty="0" err="1" smtClean="0"/>
              <a:t>often</a:t>
            </a:r>
            <a:r>
              <a:rPr lang="sv-SE" dirty="0" smtClean="0"/>
              <a:t> the </a:t>
            </a:r>
            <a:r>
              <a:rPr lang="sv-SE" dirty="0" err="1" smtClean="0"/>
              <a:t>production</a:t>
            </a:r>
            <a:r>
              <a:rPr lang="sv-SE" dirty="0" smtClean="0"/>
              <a:t> </a:t>
            </a:r>
            <a:r>
              <a:rPr lang="sv-SE" dirty="0" err="1" smtClean="0"/>
              <a:t>economically</a:t>
            </a:r>
            <a:r>
              <a:rPr lang="sv-SE" dirty="0" smtClean="0"/>
              <a:t> </a:t>
            </a:r>
            <a:r>
              <a:rPr lang="sv-SE" b="1" dirty="0" smtClean="0">
                <a:solidFill>
                  <a:srgbClr val="FF0000"/>
                </a:solidFill>
              </a:rPr>
              <a:t>optimal </a:t>
            </a:r>
            <a:r>
              <a:rPr lang="sv-SE" b="1" dirty="0" err="1" smtClean="0">
                <a:solidFill>
                  <a:srgbClr val="FF0000"/>
                </a:solidFill>
              </a:rPr>
              <a:t>forestry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method</a:t>
            </a:r>
            <a:r>
              <a:rPr lang="sv-SE" dirty="0" smtClean="0"/>
              <a:t>. </a:t>
            </a:r>
            <a:r>
              <a:rPr lang="sv-SE" dirty="0" err="1" smtClean="0"/>
              <a:t>Hence</a:t>
            </a:r>
            <a:r>
              <a:rPr lang="sv-SE" dirty="0" smtClean="0"/>
              <a:t>, the </a:t>
            </a:r>
            <a:r>
              <a:rPr lang="sv-SE" dirty="0" err="1" smtClean="0"/>
              <a:t>method</a:t>
            </a:r>
            <a:r>
              <a:rPr lang="sv-SE" dirty="0" smtClean="0"/>
              <a:t> is not just </a:t>
            </a:r>
            <a:r>
              <a:rPr lang="sv-SE" dirty="0" err="1" smtClean="0"/>
              <a:t>rational</a:t>
            </a:r>
            <a:r>
              <a:rPr lang="sv-SE" dirty="0" smtClean="0"/>
              <a:t> from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perspectives</a:t>
            </a:r>
            <a:r>
              <a:rPr lang="sv-SE" dirty="0" smtClean="0"/>
              <a:t>.)</a:t>
            </a:r>
          </a:p>
          <a:p>
            <a:r>
              <a:rPr lang="sv-SE" dirty="0" smtClean="0"/>
              <a:t>The fundamental </a:t>
            </a:r>
            <a:r>
              <a:rPr lang="sv-SE" dirty="0" err="1" smtClean="0"/>
              <a:t>understanding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forest</a:t>
            </a:r>
            <a:r>
              <a:rPr lang="sv-SE" dirty="0" smtClean="0"/>
              <a:t> </a:t>
            </a:r>
            <a:r>
              <a:rPr lang="sv-SE" dirty="0" err="1" smtClean="0"/>
              <a:t>dynamics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improved</a:t>
            </a:r>
            <a:r>
              <a:rPr lang="sv-SE" dirty="0" smtClean="0"/>
              <a:t> via </a:t>
            </a:r>
            <a:r>
              <a:rPr lang="sv-SE" b="1" dirty="0" smtClean="0">
                <a:solidFill>
                  <a:srgbClr val="FF0000"/>
                </a:solidFill>
              </a:rPr>
              <a:t>new </a:t>
            </a:r>
            <a:r>
              <a:rPr lang="sv-SE" b="1" dirty="0" err="1" smtClean="0">
                <a:solidFill>
                  <a:srgbClr val="FF0000"/>
                </a:solidFill>
              </a:rPr>
              <a:t>growth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functions</a:t>
            </a:r>
            <a:r>
              <a:rPr lang="sv-SE" b="1" dirty="0" smtClean="0">
                <a:solidFill>
                  <a:srgbClr val="FF0000"/>
                </a:solidFill>
              </a:rPr>
              <a:t> and </a:t>
            </a:r>
            <a:r>
              <a:rPr lang="sv-SE" b="1" dirty="0" err="1" smtClean="0">
                <a:solidFill>
                  <a:srgbClr val="FF0000"/>
                </a:solidFill>
              </a:rPr>
              <a:t>estimations</a:t>
            </a:r>
            <a:r>
              <a:rPr lang="sv-SE" dirty="0" smtClean="0"/>
              <a:t>.</a:t>
            </a:r>
          </a:p>
          <a:p>
            <a:r>
              <a:rPr lang="sv-SE" dirty="0" smtClean="0"/>
              <a:t>The </a:t>
            </a:r>
            <a:r>
              <a:rPr lang="sv-SE" b="1" dirty="0" err="1" smtClean="0">
                <a:solidFill>
                  <a:srgbClr val="FF0000"/>
                </a:solidFill>
              </a:rPr>
              <a:t>complete</a:t>
            </a:r>
            <a:r>
              <a:rPr lang="sv-SE" b="1" dirty="0" smtClean="0">
                <a:solidFill>
                  <a:srgbClr val="FF0000"/>
                </a:solidFill>
              </a:rPr>
              <a:t> system </a:t>
            </a:r>
            <a:r>
              <a:rPr lang="sv-SE" b="1" dirty="0" err="1" smtClean="0">
                <a:solidFill>
                  <a:srgbClr val="FF0000"/>
                </a:solidFill>
              </a:rPr>
              <a:t>can</a:t>
            </a:r>
            <a:r>
              <a:rPr lang="sv-SE" b="1" dirty="0" smtClean="0">
                <a:solidFill>
                  <a:srgbClr val="FF0000"/>
                </a:solidFill>
              </a:rPr>
              <a:t> be </a:t>
            </a:r>
            <a:r>
              <a:rPr lang="sv-SE" b="1" dirty="0" err="1" smtClean="0">
                <a:solidFill>
                  <a:srgbClr val="FF0000"/>
                </a:solidFill>
              </a:rPr>
              <a:t>optimized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with</a:t>
            </a:r>
            <a:r>
              <a:rPr lang="sv-SE" b="1" dirty="0" smtClean="0">
                <a:solidFill>
                  <a:srgbClr val="FF0000"/>
                </a:solidFill>
              </a:rPr>
              <a:t> new adaptive </a:t>
            </a:r>
            <a:r>
              <a:rPr lang="sv-SE" b="1" dirty="0" err="1" smtClean="0">
                <a:solidFill>
                  <a:srgbClr val="FF0000"/>
                </a:solidFill>
              </a:rPr>
              <a:t>methods</a:t>
            </a:r>
            <a:r>
              <a:rPr lang="sv-SE" dirty="0" smtClean="0"/>
              <a:t>.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102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077"/>
            <a:ext cx="12192000" cy="620351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40678" y="5890478"/>
            <a:ext cx="460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QUESTIONS?</a:t>
            </a:r>
            <a:endParaRPr lang="sv-SE" sz="4800" b="1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bg1"/>
            </a:gs>
            <a:gs pos="96000">
              <a:schemeClr val="bg2">
                <a:lumMod val="75000"/>
              </a:schemeClr>
            </a:gs>
            <a:gs pos="100000">
              <a:schemeClr val="bg2">
                <a:lumMod val="75000"/>
              </a:schemeClr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6409" y="394809"/>
            <a:ext cx="11459182" cy="1774571"/>
          </a:xfrm>
        </p:spPr>
        <p:txBody>
          <a:bodyPr>
            <a:normAutofit fontScale="90000"/>
          </a:bodyPr>
          <a:lstStyle/>
          <a:p>
            <a:r>
              <a:rPr lang="sv-SE" sz="4000" b="1" i="1" dirty="0" smtClean="0">
                <a:latin typeface="Arial Black" panose="020B0A04020102020204" pitchFamily="34" charset="0"/>
              </a:rPr>
              <a:t>An Adaptive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Optimization</a:t>
            </a:r>
            <a:r>
              <a:rPr lang="sv-SE" sz="4000" b="1" i="1" dirty="0" smtClean="0">
                <a:latin typeface="Arial Black" panose="020B0A04020102020204" pitchFamily="34" charset="0"/>
              </a:rPr>
              <a:t> Approach To Expansion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Of</a:t>
            </a:r>
            <a:r>
              <a:rPr lang="sv-SE" sz="4000" b="1" i="1" dirty="0" smtClean="0">
                <a:latin typeface="Arial Black" panose="020B0A04020102020204" pitchFamily="34" charset="0"/>
              </a:rPr>
              <a:t> The Forest and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Bioenergy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Sectors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r>
              <a:rPr lang="sv-SE" sz="4000" b="1" i="1" dirty="0" err="1" smtClean="0">
                <a:latin typeface="Arial Black" panose="020B0A04020102020204" pitchFamily="34" charset="0"/>
              </a:rPr>
              <a:t>Utilizing</a:t>
            </a:r>
            <a:r>
              <a:rPr lang="sv-SE" sz="4000" b="1" i="1" dirty="0" smtClean="0">
                <a:latin typeface="Arial Black" panose="020B0A04020102020204" pitchFamily="34" charset="0"/>
              </a:rPr>
              <a:t> Wood From The Boreal Forests </a:t>
            </a:r>
            <a:r>
              <a:rPr lang="sv-SE" sz="1600" b="1" i="1" dirty="0" smtClean="0">
                <a:latin typeface="Arial Black" panose="020B0A04020102020204" pitchFamily="34" charset="0"/>
              </a:rPr>
              <a:t>Version 170816</a:t>
            </a:r>
            <a:r>
              <a:rPr lang="sv-SE" sz="4000" b="1" i="1" dirty="0" smtClean="0">
                <a:latin typeface="Arial Black" panose="020B0A04020102020204" pitchFamily="34" charset="0"/>
              </a:rPr>
              <a:t>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82557" y="1989639"/>
            <a:ext cx="5477329" cy="3084791"/>
          </a:xfrm>
        </p:spPr>
        <p:txBody>
          <a:bodyPr/>
          <a:lstStyle/>
          <a:p>
            <a:pPr marL="0" lvl="0" indent="0" algn="r">
              <a:buNone/>
            </a:pPr>
            <a:r>
              <a:rPr lang="sv-SE" sz="3600" b="1" dirty="0">
                <a:solidFill>
                  <a:prstClr val="black"/>
                </a:solidFill>
              </a:rPr>
              <a:t>Peter </a:t>
            </a:r>
            <a:r>
              <a:rPr lang="sv-SE" sz="3600" b="1" dirty="0" err="1" smtClean="0">
                <a:solidFill>
                  <a:prstClr val="black"/>
                </a:solidFill>
              </a:rPr>
              <a:t>Lohmander</a:t>
            </a:r>
            <a:r>
              <a:rPr lang="sv-SE" sz="3600" b="1" dirty="0" smtClean="0">
                <a:solidFill>
                  <a:prstClr val="black"/>
                </a:solidFill>
              </a:rPr>
              <a:t> </a:t>
            </a:r>
            <a:r>
              <a:rPr lang="sv-SE" sz="2200" b="1" dirty="0" smtClean="0"/>
              <a:t>Professor Dr.      </a:t>
            </a:r>
          </a:p>
          <a:p>
            <a:pPr marL="0" lvl="0" indent="0" algn="r">
              <a:buNone/>
            </a:pPr>
            <a:r>
              <a:rPr lang="sv-SE" sz="2400" b="1" dirty="0" smtClean="0"/>
              <a:t>Optimal Solutions</a:t>
            </a:r>
            <a:r>
              <a:rPr lang="sv-SE" sz="2400" b="1" dirty="0" smtClean="0">
                <a:solidFill>
                  <a:srgbClr val="0070C0"/>
                </a:solidFill>
              </a:rPr>
              <a:t> </a:t>
            </a:r>
            <a:r>
              <a:rPr lang="sv-SE" sz="2200" b="1" dirty="0" smtClean="0">
                <a:solidFill>
                  <a:prstClr val="black"/>
                </a:solidFill>
                <a:hlinkClick r:id="rId2"/>
              </a:rPr>
              <a:t>www.Lohmander.com</a:t>
            </a:r>
            <a:r>
              <a:rPr lang="sv-SE" sz="2200" b="1" i="1" dirty="0" smtClean="0">
                <a:solidFill>
                  <a:prstClr val="black"/>
                </a:solidFill>
              </a:rPr>
              <a:t>    </a:t>
            </a:r>
            <a:r>
              <a:rPr lang="sv-SE" sz="2000" b="1" dirty="0" smtClean="0">
                <a:solidFill>
                  <a:prstClr val="black"/>
                </a:solidFill>
                <a:hlinkClick r:id="rId3"/>
              </a:rPr>
              <a:t>Peter@Lohmander.com</a:t>
            </a:r>
            <a:r>
              <a:rPr lang="sv-SE" sz="2200" b="1" i="1" dirty="0" smtClean="0">
                <a:solidFill>
                  <a:prstClr val="black"/>
                </a:solidFill>
              </a:rPr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798"/>
            <a:ext cx="12192000" cy="343220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759430" y="4817085"/>
            <a:ext cx="444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August 27-30, </a:t>
            </a:r>
            <a:r>
              <a:rPr lang="en-US" dirty="0" smtClean="0">
                <a:solidFill>
                  <a:prstClr val="white"/>
                </a:solidFill>
              </a:rPr>
              <a:t>2017, Clearwater </a:t>
            </a:r>
            <a:r>
              <a:rPr lang="en-US" dirty="0">
                <a:solidFill>
                  <a:prstClr val="white"/>
                </a:solidFill>
              </a:rPr>
              <a:t>Resort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Suquamish, </a:t>
            </a:r>
            <a:r>
              <a:rPr lang="en-US" dirty="0" smtClean="0">
                <a:solidFill>
                  <a:prstClr val="white"/>
                </a:solidFill>
              </a:rPr>
              <a:t>Washington, </a:t>
            </a:r>
            <a:r>
              <a:rPr lang="en-US" i="1" dirty="0" smtClean="0">
                <a:solidFill>
                  <a:prstClr val="white"/>
                </a:solidFill>
              </a:rPr>
              <a:t>(</a:t>
            </a:r>
            <a:r>
              <a:rPr lang="en-US" i="1" dirty="0">
                <a:solidFill>
                  <a:prstClr val="white"/>
                </a:solidFill>
              </a:rPr>
              <a:t>near Seattle)</a:t>
            </a:r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2676679"/>
            <a:ext cx="5901662" cy="41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Platshållare för bildnumm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342055-DDFE-4A32-8FF3-97D290F2D4DF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409252" y="452046"/>
            <a:ext cx="779929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v-SE" altLang="sv-SE" sz="4000" b="1" i="1" dirty="0" smtClean="0">
              <a:solidFill>
                <a:srgbClr val="000000"/>
              </a:solidFill>
            </a:endParaRPr>
          </a:p>
          <a:p>
            <a:pPr algn="ctr"/>
            <a:r>
              <a:rPr lang="sv-SE" altLang="sv-SE" sz="4000" b="1" i="1" u="sng" dirty="0" err="1" smtClean="0">
                <a:solidFill>
                  <a:srgbClr val="FF0000"/>
                </a:solidFill>
              </a:rPr>
              <a:t>First</a:t>
            </a:r>
            <a:r>
              <a:rPr lang="sv-SE" altLang="sv-SE" sz="4000" b="1" i="1" u="sng" dirty="0" smtClean="0">
                <a:solidFill>
                  <a:srgbClr val="FF0000"/>
                </a:solidFill>
              </a:rPr>
              <a:t> </a:t>
            </a:r>
            <a:r>
              <a:rPr lang="sv-SE" altLang="sv-SE" sz="4000" b="1" i="1" u="sng" dirty="0" err="1" smtClean="0">
                <a:solidFill>
                  <a:srgbClr val="FF0000"/>
                </a:solidFill>
              </a:rPr>
              <a:t>example</a:t>
            </a:r>
            <a:r>
              <a:rPr lang="sv-SE" altLang="sv-SE" sz="4000" b="1" i="1" u="sng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sv-SE" altLang="sv-SE" sz="4000" b="1" i="1" dirty="0" smtClean="0">
                <a:solidFill>
                  <a:srgbClr val="000000"/>
                </a:solidFill>
              </a:rPr>
              <a:t>Determination </a:t>
            </a:r>
            <a:r>
              <a:rPr lang="sv-SE" altLang="sv-SE" sz="4000" b="1" i="1" dirty="0" err="1">
                <a:solidFill>
                  <a:srgbClr val="000000"/>
                </a:solidFill>
              </a:rPr>
              <a:t>of</a:t>
            </a:r>
            <a:r>
              <a:rPr lang="sv-SE" altLang="sv-SE" sz="4000" b="1" i="1" dirty="0">
                <a:solidFill>
                  <a:srgbClr val="000000"/>
                </a:solidFill>
              </a:rPr>
              <a:t> the optimal 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initial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and the stock </a:t>
            </a:r>
            <a:r>
              <a:rPr lang="sv-SE" altLang="sv-SE" sz="4000" b="1" i="1" dirty="0" err="1">
                <a:solidFill>
                  <a:srgbClr val="000000"/>
                </a:solidFill>
              </a:rPr>
              <a:t>level</a:t>
            </a:r>
            <a:r>
              <a:rPr lang="sv-SE" altLang="sv-SE" sz="4000" b="1" i="1" dirty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>
                <a:solidFill>
                  <a:srgbClr val="000000"/>
                </a:solidFill>
              </a:rPr>
              <a:t>after</a:t>
            </a:r>
            <a:r>
              <a:rPr lang="sv-SE" altLang="sv-SE" sz="4000" b="1" i="1" dirty="0">
                <a:solidFill>
                  <a:srgbClr val="000000"/>
                </a:solidFill>
              </a:rPr>
              <a:t> the initial 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sv-SE" altLang="sv-SE" sz="4000" b="1" i="1" dirty="0">
              <a:solidFill>
                <a:srgbClr val="000000"/>
              </a:solidFill>
            </a:endParaRPr>
          </a:p>
          <a:p>
            <a:pPr algn="ctr"/>
            <a:r>
              <a:rPr lang="sv-SE" altLang="sv-SE" sz="4000" b="1" i="1" dirty="0" smtClean="0">
                <a:solidFill>
                  <a:srgbClr val="000000"/>
                </a:solidFill>
              </a:rPr>
              <a:t>In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this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first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example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, set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up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costs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are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ignored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. In the second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example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,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they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are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considered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.</a:t>
            </a:r>
            <a:r>
              <a:rPr lang="sv-SE" altLang="sv-SE" sz="4000" b="1" i="1" dirty="0">
                <a:solidFill>
                  <a:srgbClr val="000000"/>
                </a:solidFill>
              </a:rPr>
              <a:t/>
            </a:r>
            <a:br>
              <a:rPr lang="sv-SE" altLang="sv-SE" sz="4000" b="1" i="1" dirty="0">
                <a:solidFill>
                  <a:srgbClr val="000000"/>
                </a:solidFill>
              </a:rPr>
            </a:br>
            <a:endParaRPr lang="sv-SE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5ECA6-4548-46E3-9863-2A6AB63C953A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799" y="2708275"/>
            <a:ext cx="8095343" cy="1143000"/>
          </a:xfrm>
        </p:spPr>
        <p:txBody>
          <a:bodyPr/>
          <a:lstStyle/>
          <a:p>
            <a:pPr algn="l" eaLnBrk="1" hangingPunct="1"/>
            <a:r>
              <a:rPr lang="sv-SE" altLang="sv-SE" sz="3200" b="1" i="1" dirty="0">
                <a:solidFill>
                  <a:schemeClr val="accent2"/>
                </a:solidFill>
              </a:rPr>
              <a:t/>
            </a:r>
            <a:br>
              <a:rPr lang="sv-SE" altLang="sv-SE" sz="3200" b="1" i="1" dirty="0">
                <a:solidFill>
                  <a:schemeClr val="accent2"/>
                </a:solidFill>
              </a:rPr>
            </a:br>
            <a:r>
              <a:rPr lang="sv-SE" altLang="sv-SE" sz="3200" b="1" dirty="0" err="1" smtClean="0">
                <a:solidFill>
                  <a:schemeClr val="tx1"/>
                </a:solidFill>
              </a:rPr>
              <a:t>We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start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with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stock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level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V0 (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usually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higher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than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optimal stock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level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).</a:t>
            </a:r>
            <a:r>
              <a:rPr lang="sv-SE" altLang="sv-SE" sz="3200" b="1" dirty="0">
                <a:solidFill>
                  <a:schemeClr val="tx1"/>
                </a:solidFill>
              </a:rPr>
              <a:t/>
            </a:r>
            <a:br>
              <a:rPr lang="sv-SE" altLang="sv-SE" sz="3200" b="1" dirty="0">
                <a:solidFill>
                  <a:schemeClr val="tx1"/>
                </a:solidFill>
              </a:rPr>
            </a:br>
            <a:r>
              <a:rPr lang="sv-SE" altLang="sv-SE" sz="3200" b="1" dirty="0">
                <a:solidFill>
                  <a:schemeClr val="tx1"/>
                </a:solidFill>
              </a:rPr>
              <a:t/>
            </a:r>
            <a:br>
              <a:rPr lang="sv-SE" altLang="sv-SE" sz="3200" b="1" dirty="0">
                <a:solidFill>
                  <a:schemeClr val="tx1"/>
                </a:solidFill>
              </a:rPr>
            </a:br>
            <a:r>
              <a:rPr lang="sv-SE" altLang="sv-SE" sz="3200" b="1" dirty="0" err="1" smtClean="0">
                <a:solidFill>
                  <a:schemeClr val="tx1"/>
                </a:solidFill>
              </a:rPr>
              <a:t>After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initial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harvest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, h</a:t>
            </a:r>
            <a:r>
              <a:rPr lang="sv-SE" altLang="sv-SE" sz="3200" b="1" dirty="0">
                <a:solidFill>
                  <a:schemeClr val="tx1"/>
                </a:solidFill>
              </a:rPr>
              <a:t>,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we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have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stock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level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V1 </a:t>
            </a:r>
            <a:r>
              <a:rPr lang="sv-SE" altLang="sv-SE" sz="3200" b="1" dirty="0">
                <a:solidFill>
                  <a:schemeClr val="tx1"/>
                </a:solidFill>
              </a:rPr>
              <a:t>( = V0-h). </a:t>
            </a:r>
            <a:br>
              <a:rPr lang="sv-SE" altLang="sv-SE" sz="3200" b="1" dirty="0">
                <a:solidFill>
                  <a:schemeClr val="tx1"/>
                </a:solidFill>
              </a:rPr>
            </a:br>
            <a:r>
              <a:rPr lang="sv-SE" altLang="sv-SE" sz="3200" b="1" i="1" dirty="0">
                <a:solidFill>
                  <a:schemeClr val="accent2"/>
                </a:solidFill>
              </a:rPr>
              <a:t/>
            </a:r>
            <a:br>
              <a:rPr lang="sv-SE" altLang="sv-SE" sz="3200" b="1" i="1" dirty="0">
                <a:solidFill>
                  <a:schemeClr val="accent2"/>
                </a:solidFill>
              </a:rPr>
            </a:br>
            <a:r>
              <a:rPr lang="sv-SE" altLang="sv-SE" sz="3200" b="1" dirty="0" err="1" smtClean="0">
                <a:solidFill>
                  <a:srgbClr val="FF0000"/>
                </a:solidFill>
              </a:rPr>
              <a:t>Our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objective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function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is the total present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value</a:t>
            </a:r>
            <a:r>
              <a:rPr lang="sv-SE" altLang="sv-SE" sz="3200" b="1" i="1" dirty="0" smtClean="0">
                <a:solidFill>
                  <a:schemeClr val="accent2"/>
                </a:solidFill>
              </a:rPr>
              <a:t> </a:t>
            </a:r>
            <a:r>
              <a:rPr lang="sv-SE" altLang="sv-SE" sz="3200" b="1" i="1" dirty="0" smtClean="0">
                <a:solidFill>
                  <a:srgbClr val="FF0000"/>
                </a:solidFill>
              </a:rPr>
              <a:t>(*).</a:t>
            </a:r>
            <a:r>
              <a:rPr lang="sv-SE" altLang="sv-SE" sz="3200" b="1" i="1" dirty="0">
                <a:solidFill>
                  <a:schemeClr val="accent2"/>
                </a:solidFill>
              </a:rPr>
              <a:t/>
            </a:r>
            <a:br>
              <a:rPr lang="sv-SE" altLang="sv-SE" sz="3200" b="1" i="1" dirty="0">
                <a:solidFill>
                  <a:schemeClr val="accent2"/>
                </a:solidFill>
              </a:rPr>
            </a:br>
            <a:r>
              <a:rPr lang="sv-SE" altLang="sv-SE" sz="3200" b="1" i="1" dirty="0">
                <a:solidFill>
                  <a:schemeClr val="accent2"/>
                </a:solidFill>
              </a:rPr>
              <a:t/>
            </a:r>
            <a:br>
              <a:rPr lang="sv-SE" altLang="sv-SE" sz="3200" b="1" i="1" dirty="0">
                <a:solidFill>
                  <a:schemeClr val="accent2"/>
                </a:solidFill>
              </a:rPr>
            </a:br>
            <a:r>
              <a:rPr lang="sv-SE" altLang="sv-SE" sz="3200" b="1" dirty="0" smtClean="0">
                <a:solidFill>
                  <a:srgbClr val="FF0000"/>
                </a:solidFill>
              </a:rPr>
              <a:t>*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>
                <a:solidFill>
                  <a:schemeClr val="tx1"/>
                </a:solidFill>
              </a:rPr>
              <a:t>= 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The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sum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of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all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revenues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minus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costs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, at all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points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in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time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,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with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consideration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of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rate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of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interest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in the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capital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market.</a:t>
            </a:r>
            <a:endParaRPr lang="sv-SE" altLang="sv-S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4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latshållare för bild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28F145-3E8A-4916-8F89-DD559612D93B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710006" y="609601"/>
            <a:ext cx="10567594" cy="1306513"/>
          </a:xfrm>
        </p:spPr>
        <p:txBody>
          <a:bodyPr/>
          <a:lstStyle/>
          <a:p>
            <a:pPr algn="l" eaLnBrk="1" hangingPunct="1"/>
            <a:r>
              <a:rPr lang="sv-SE" altLang="sv-SE" sz="4000" b="1" i="1" dirty="0" err="1" smtClean="0">
                <a:solidFill>
                  <a:srgbClr val="FF0000"/>
                </a:solidFill>
              </a:rPr>
              <a:t>This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is a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growth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function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example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:</a:t>
            </a:r>
            <a:r>
              <a:rPr lang="sv-SE" altLang="sv-SE" sz="4000" b="1" i="1" dirty="0">
                <a:solidFill>
                  <a:srgbClr val="FF0000"/>
                </a:solidFill>
              </a:rPr>
              <a:t/>
            </a:r>
            <a:br>
              <a:rPr lang="sv-SE" altLang="sv-SE" sz="4000" b="1" i="1" dirty="0">
                <a:solidFill>
                  <a:srgbClr val="FF0000"/>
                </a:solidFill>
              </a:rPr>
            </a:br>
            <a:endParaRPr lang="sv-SE" altLang="sv-SE" sz="3200" b="1" dirty="0">
              <a:solidFill>
                <a:schemeClr val="accent2"/>
              </a:solidFill>
            </a:endParaRPr>
          </a:p>
        </p:txBody>
      </p:sp>
      <p:pic>
        <p:nvPicPr>
          <p:cNvPr id="12698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5713" y="2232940"/>
            <a:ext cx="4391025" cy="2913063"/>
          </a:xfrm>
          <a:noFill/>
        </p:spPr>
      </p:pic>
      <p:graphicFrame>
        <p:nvGraphicFramePr>
          <p:cNvPr id="126981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1975713" y="5584825"/>
          <a:ext cx="56038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Equation" r:id="rId4" imgW="1930400" imgH="228600" progId="Equation.DSMT4">
                  <p:embed/>
                </p:oleObj>
              </mc:Choice>
              <mc:Fallback>
                <p:oleObj name="Equation" r:id="rId4" imgW="1930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713" y="5584825"/>
                        <a:ext cx="560387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6503206" y="4495117"/>
            <a:ext cx="446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0000"/>
                </a:solidFill>
              </a:rPr>
              <a:t>V = Stock </a:t>
            </a:r>
            <a:r>
              <a:rPr lang="sv-SE" sz="2400" b="1" dirty="0" err="1" smtClean="0">
                <a:solidFill>
                  <a:srgbClr val="000000"/>
                </a:solidFill>
              </a:rPr>
              <a:t>level</a:t>
            </a:r>
            <a:r>
              <a:rPr lang="sv-SE" sz="2400" b="1" dirty="0" smtClean="0">
                <a:solidFill>
                  <a:srgbClr val="000000"/>
                </a:solidFill>
              </a:rPr>
              <a:t> (m3 per </a:t>
            </a:r>
            <a:r>
              <a:rPr lang="sv-SE" sz="2400" b="1" dirty="0" err="1" smtClean="0">
                <a:solidFill>
                  <a:srgbClr val="000000"/>
                </a:solidFill>
              </a:rPr>
              <a:t>hectare</a:t>
            </a:r>
            <a:r>
              <a:rPr lang="sv-SE" sz="2400" b="1" dirty="0" smtClean="0">
                <a:solidFill>
                  <a:srgbClr val="000000"/>
                </a:solidFill>
              </a:rPr>
              <a:t>) </a:t>
            </a:r>
            <a:endParaRPr lang="sv-SE" sz="2400" b="1" dirty="0">
              <a:solidFill>
                <a:srgbClr val="000000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21187" y="1626497"/>
            <a:ext cx="6604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solidFill>
                  <a:srgbClr val="000000"/>
                </a:solidFill>
              </a:rPr>
              <a:t>G(V) = </a:t>
            </a:r>
            <a:r>
              <a:rPr lang="sv-SE" sz="2800" b="1" dirty="0" err="1" smtClean="0">
                <a:solidFill>
                  <a:srgbClr val="000000"/>
                </a:solidFill>
              </a:rPr>
              <a:t>Growth</a:t>
            </a:r>
            <a:r>
              <a:rPr lang="sv-SE" sz="2800" b="1" dirty="0" smtClean="0">
                <a:solidFill>
                  <a:srgbClr val="000000"/>
                </a:solidFill>
              </a:rPr>
              <a:t> (m3 per </a:t>
            </a:r>
            <a:r>
              <a:rPr lang="sv-SE" sz="2800" b="1" dirty="0" err="1" smtClean="0">
                <a:solidFill>
                  <a:srgbClr val="000000"/>
                </a:solidFill>
              </a:rPr>
              <a:t>hectare</a:t>
            </a:r>
            <a:r>
              <a:rPr lang="sv-SE" sz="2800" b="1" dirty="0" smtClean="0">
                <a:solidFill>
                  <a:srgbClr val="000000"/>
                </a:solidFill>
              </a:rPr>
              <a:t> and </a:t>
            </a:r>
            <a:r>
              <a:rPr lang="sv-SE" sz="2800" b="1" dirty="0" err="1" smtClean="0">
                <a:solidFill>
                  <a:srgbClr val="000000"/>
                </a:solidFill>
              </a:rPr>
              <a:t>year</a:t>
            </a:r>
            <a:r>
              <a:rPr lang="sv-SE" sz="2800" b="1" dirty="0" smtClean="0">
                <a:solidFill>
                  <a:srgbClr val="000000"/>
                </a:solidFill>
              </a:rPr>
              <a:t>)</a:t>
            </a:r>
            <a:endParaRPr lang="sv-SE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4A738-F3A1-4347-8388-39140147903D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28003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607040" cy="1143000"/>
          </a:xfrm>
        </p:spPr>
        <p:txBody>
          <a:bodyPr/>
          <a:lstStyle/>
          <a:p>
            <a:pPr algn="l" eaLnBrk="1" hangingPunct="1"/>
            <a:r>
              <a:rPr lang="sv-SE" altLang="sv-SE" b="1" i="1" dirty="0" err="1" smtClean="0">
                <a:solidFill>
                  <a:srgbClr val="FF0000"/>
                </a:solidFill>
              </a:rPr>
              <a:t>Maximization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b="1" i="1" dirty="0" smtClean="0">
                <a:solidFill>
                  <a:srgbClr val="FF0000"/>
                </a:solidFill>
              </a:rPr>
              <a:t>      , the total present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value</a:t>
            </a:r>
            <a:r>
              <a:rPr lang="sv-SE" altLang="sv-SE" b="1" i="1" dirty="0" smtClean="0">
                <a:solidFill>
                  <a:srgbClr val="FF0000"/>
                </a:solidFill>
              </a:rPr>
              <a:t> :</a:t>
            </a:r>
          </a:p>
        </p:txBody>
      </p:sp>
      <p:graphicFrame>
        <p:nvGraphicFramePr>
          <p:cNvPr id="128004" name="Object 10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847850" y="1844676"/>
          <a:ext cx="8388350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6" name="Equation" r:id="rId3" imgW="2082800" imgH="469900" progId="Equation.DSMT4">
                  <p:embed/>
                </p:oleObj>
              </mc:Choice>
              <mc:Fallback>
                <p:oleObj name="Equation" r:id="rId3" imgW="2082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1844676"/>
                        <a:ext cx="8388350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Text Box 13"/>
          <p:cNvSpPr txBox="1">
            <a:spLocks noChangeArrowheads="1"/>
          </p:cNvSpPr>
          <p:nvPr/>
        </p:nvSpPr>
        <p:spPr bwMode="auto">
          <a:xfrm>
            <a:off x="914400" y="3591007"/>
            <a:ext cx="996645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V0</a:t>
            </a:r>
            <a:r>
              <a:rPr lang="sv-SE" altLang="sv-SE" sz="2400" dirty="0" smtClean="0">
                <a:solidFill>
                  <a:srgbClr val="3333CC"/>
                </a:solidFill>
              </a:rPr>
              <a:t> = Initial stock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level</a:t>
            </a:r>
            <a:r>
              <a:rPr lang="sv-SE" altLang="sv-SE" sz="2400" dirty="0" smtClean="0">
                <a:solidFill>
                  <a:srgbClr val="3333CC"/>
                </a:solidFill>
              </a:rPr>
              <a:t> (m3 per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hectare</a:t>
            </a:r>
            <a:r>
              <a:rPr lang="sv-SE" altLang="sv-SE" sz="2400" dirty="0" smtClean="0">
                <a:solidFill>
                  <a:srgbClr val="3333CC"/>
                </a:solidFill>
              </a:rPr>
              <a:t>).</a:t>
            </a:r>
            <a:endParaRPr lang="sv-SE" altLang="sv-SE" sz="2400" dirty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p0</a:t>
            </a:r>
            <a:r>
              <a:rPr lang="sv-SE" altLang="sv-SE" sz="2400" dirty="0" smtClean="0">
                <a:solidFill>
                  <a:srgbClr val="3333CC"/>
                </a:solidFill>
              </a:rPr>
              <a:t> = Net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price</a:t>
            </a:r>
            <a:r>
              <a:rPr lang="sv-SE" altLang="sv-SE" sz="2400" dirty="0" smtClean="0">
                <a:solidFill>
                  <a:srgbClr val="3333CC"/>
                </a:solidFill>
              </a:rPr>
              <a:t> per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cubic</a:t>
            </a:r>
            <a:r>
              <a:rPr lang="sv-SE" altLang="sv-SE" sz="2400" dirty="0" smtClean="0">
                <a:solidFill>
                  <a:srgbClr val="3333CC"/>
                </a:solidFill>
              </a:rPr>
              <a:t>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metre</a:t>
            </a:r>
            <a:r>
              <a:rPr lang="sv-SE" altLang="sv-SE" sz="2400" dirty="0" smtClean="0">
                <a:solidFill>
                  <a:srgbClr val="3333CC"/>
                </a:solidFill>
              </a:rPr>
              <a:t> (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price</a:t>
            </a:r>
            <a:r>
              <a:rPr lang="sv-SE" altLang="sv-SE" sz="2400" dirty="0" smtClean="0">
                <a:solidFill>
                  <a:srgbClr val="3333CC"/>
                </a:solidFill>
              </a:rPr>
              <a:t> minus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cost</a:t>
            </a:r>
            <a:r>
              <a:rPr lang="sv-SE" altLang="sv-SE" sz="2400" dirty="0" smtClean="0">
                <a:solidFill>
                  <a:srgbClr val="3333CC"/>
                </a:solidFill>
              </a:rPr>
              <a:t> per m3) in the initial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harvest</a:t>
            </a:r>
            <a:r>
              <a:rPr lang="sv-SE" altLang="sv-SE" sz="2400" dirty="0" smtClean="0">
                <a:solidFill>
                  <a:srgbClr val="3333CC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p1</a:t>
            </a:r>
            <a:r>
              <a:rPr lang="sv-SE" altLang="sv-SE" sz="2400" dirty="0" smtClean="0">
                <a:solidFill>
                  <a:srgbClr val="3333CC"/>
                </a:solidFill>
              </a:rPr>
              <a:t> = 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Net </a:t>
            </a:r>
            <a:r>
              <a:rPr lang="sv-SE" altLang="sv-SE" sz="2400" dirty="0" err="1">
                <a:solidFill>
                  <a:srgbClr val="3333CC"/>
                </a:solidFill>
                <a:latin typeface="Times New Roman"/>
                <a:cs typeface="Arial"/>
              </a:rPr>
              <a:t>price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 per </a:t>
            </a:r>
            <a:r>
              <a:rPr lang="sv-SE" altLang="sv-SE" sz="2400" dirty="0" err="1">
                <a:solidFill>
                  <a:srgbClr val="3333CC"/>
                </a:solidFill>
                <a:latin typeface="Times New Roman"/>
                <a:cs typeface="Arial"/>
              </a:rPr>
              <a:t>cubic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 </a:t>
            </a:r>
            <a:r>
              <a:rPr lang="sv-SE" altLang="sv-SE" sz="2400" dirty="0" err="1">
                <a:solidFill>
                  <a:srgbClr val="3333CC"/>
                </a:solidFill>
                <a:latin typeface="Times New Roman"/>
                <a:cs typeface="Arial"/>
              </a:rPr>
              <a:t>metre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 (</a:t>
            </a:r>
            <a:r>
              <a:rPr lang="sv-SE" altLang="sv-SE" sz="2400" dirty="0" err="1">
                <a:solidFill>
                  <a:srgbClr val="3333CC"/>
                </a:solidFill>
                <a:latin typeface="Times New Roman"/>
                <a:cs typeface="Arial"/>
              </a:rPr>
              <a:t>price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 minus </a:t>
            </a:r>
            <a:r>
              <a:rPr lang="sv-SE" altLang="sv-SE" sz="2400" dirty="0" err="1">
                <a:solidFill>
                  <a:srgbClr val="3333CC"/>
                </a:solidFill>
                <a:latin typeface="Times New Roman"/>
                <a:cs typeface="Arial"/>
              </a:rPr>
              <a:t>cost</a:t>
            </a:r>
            <a:r>
              <a:rPr lang="sv-SE" altLang="sv-SE" sz="2400" dirty="0">
                <a:solidFill>
                  <a:srgbClr val="3333CC"/>
                </a:solidFill>
                <a:latin typeface="Times New Roman"/>
                <a:cs typeface="Arial"/>
              </a:rPr>
              <a:t> per m3) in </a:t>
            </a:r>
            <a:r>
              <a:rPr lang="sv-SE" altLang="sv-SE" sz="2400" dirty="0" err="1" smtClean="0">
                <a:solidFill>
                  <a:srgbClr val="3333CC"/>
                </a:solidFill>
                <a:latin typeface="Times New Roman"/>
                <a:cs typeface="Arial"/>
              </a:rPr>
              <a:t>future</a:t>
            </a:r>
            <a:r>
              <a:rPr lang="sv-SE" altLang="sv-SE" sz="2400" dirty="0" smtClean="0">
                <a:solidFill>
                  <a:srgbClr val="3333CC"/>
                </a:solidFill>
                <a:latin typeface="Times New Roman"/>
                <a:cs typeface="Arial"/>
              </a:rPr>
              <a:t> harvests.</a:t>
            </a:r>
            <a:endParaRPr lang="sv-SE" altLang="sv-SE" sz="2400" dirty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h</a:t>
            </a:r>
            <a:r>
              <a:rPr lang="sv-SE" altLang="sv-SE" sz="2400" dirty="0" smtClean="0">
                <a:solidFill>
                  <a:srgbClr val="3333CC"/>
                </a:solidFill>
              </a:rPr>
              <a:t> = Initial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harvest</a:t>
            </a:r>
            <a:r>
              <a:rPr lang="sv-SE" altLang="sv-SE" sz="2400" dirty="0" smtClean="0">
                <a:solidFill>
                  <a:srgbClr val="3333CC"/>
                </a:solidFill>
              </a:rPr>
              <a:t> (m3 per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hectare</a:t>
            </a:r>
            <a:r>
              <a:rPr lang="sv-SE" altLang="sv-SE" sz="2400" dirty="0" smtClean="0">
                <a:solidFill>
                  <a:srgbClr val="3333CC"/>
                </a:solidFill>
              </a:rPr>
              <a:t>).</a:t>
            </a:r>
            <a:endParaRPr lang="sv-SE" altLang="sv-SE" sz="2400" dirty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V0-h</a:t>
            </a:r>
            <a:r>
              <a:rPr lang="sv-SE" altLang="sv-SE" sz="2400" dirty="0" smtClean="0">
                <a:solidFill>
                  <a:srgbClr val="3333CC"/>
                </a:solidFill>
              </a:rPr>
              <a:t> = Stock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level</a:t>
            </a:r>
            <a:r>
              <a:rPr lang="sv-SE" altLang="sv-SE" sz="2400" dirty="0" smtClean="0">
                <a:solidFill>
                  <a:srgbClr val="3333CC"/>
                </a:solidFill>
              </a:rPr>
              <a:t>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after</a:t>
            </a:r>
            <a:r>
              <a:rPr lang="sv-SE" altLang="sv-SE" sz="2400" dirty="0" smtClean="0">
                <a:solidFill>
                  <a:srgbClr val="3333CC"/>
                </a:solidFill>
              </a:rPr>
              <a:t> the initial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harvest</a:t>
            </a:r>
            <a:r>
              <a:rPr lang="sv-SE" altLang="sv-SE" sz="2400" dirty="0" smtClean="0">
                <a:solidFill>
                  <a:srgbClr val="3333CC"/>
                </a:solidFill>
              </a:rPr>
              <a:t> (m3 per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hectare</a:t>
            </a:r>
            <a:r>
              <a:rPr lang="sv-SE" altLang="sv-SE" sz="2400" dirty="0" smtClean="0">
                <a:solidFill>
                  <a:srgbClr val="3333CC"/>
                </a:solidFill>
              </a:rPr>
              <a:t>).</a:t>
            </a:r>
            <a:endParaRPr lang="sv-SE" altLang="sv-SE" sz="2400" dirty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G(V0-h)</a:t>
            </a:r>
            <a:r>
              <a:rPr lang="sv-SE" altLang="sv-SE" sz="2400" dirty="0" smtClean="0">
                <a:solidFill>
                  <a:srgbClr val="3333CC"/>
                </a:solidFill>
              </a:rPr>
              <a:t> =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Growth</a:t>
            </a:r>
            <a:r>
              <a:rPr lang="sv-SE" altLang="sv-SE" sz="2400" dirty="0" smtClean="0">
                <a:solidFill>
                  <a:srgbClr val="3333CC"/>
                </a:solidFill>
              </a:rPr>
              <a:t> (m3/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year</a:t>
            </a:r>
            <a:r>
              <a:rPr lang="sv-SE" altLang="sv-SE" sz="2400" dirty="0" smtClean="0">
                <a:solidFill>
                  <a:srgbClr val="3333CC"/>
                </a:solidFill>
              </a:rPr>
              <a:t>)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after</a:t>
            </a:r>
            <a:r>
              <a:rPr lang="sv-SE" altLang="sv-SE" sz="2400" dirty="0" smtClean="0">
                <a:solidFill>
                  <a:srgbClr val="3333CC"/>
                </a:solidFill>
              </a:rPr>
              <a:t> the initial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harvest</a:t>
            </a:r>
            <a:r>
              <a:rPr lang="sv-SE" altLang="sv-SE" sz="2400" dirty="0" smtClean="0">
                <a:solidFill>
                  <a:srgbClr val="3333CC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i="1" dirty="0" smtClean="0">
                <a:solidFill>
                  <a:srgbClr val="3333CC"/>
                </a:solidFill>
              </a:rPr>
              <a:t>                  (Note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that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the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future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harvest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level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is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identical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to the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future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 </a:t>
            </a:r>
            <a:r>
              <a:rPr lang="sv-SE" altLang="sv-SE" sz="2400" i="1" dirty="0" err="1" smtClean="0">
                <a:solidFill>
                  <a:srgbClr val="3333CC"/>
                </a:solidFill>
              </a:rPr>
              <a:t>growth</a:t>
            </a:r>
            <a:r>
              <a:rPr lang="sv-SE" altLang="sv-SE" sz="2400" i="1" dirty="0" smtClean="0">
                <a:solidFill>
                  <a:srgbClr val="3333CC"/>
                </a:solidFill>
              </a:rPr>
              <a:t>.)</a:t>
            </a:r>
            <a:endParaRPr lang="sv-SE" altLang="sv-SE" sz="2400" i="1" dirty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 smtClean="0">
                <a:solidFill>
                  <a:srgbClr val="000000"/>
                </a:solidFill>
              </a:rPr>
              <a:t>r</a:t>
            </a:r>
            <a:r>
              <a:rPr lang="sv-SE" altLang="sv-SE" sz="2400" dirty="0" smtClean="0">
                <a:solidFill>
                  <a:srgbClr val="3333CC"/>
                </a:solidFill>
              </a:rPr>
              <a:t> = Rate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of</a:t>
            </a:r>
            <a:r>
              <a:rPr lang="sv-SE" altLang="sv-SE" sz="2400" dirty="0" smtClean="0">
                <a:solidFill>
                  <a:srgbClr val="3333CC"/>
                </a:solidFill>
              </a:rPr>
              <a:t>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interest</a:t>
            </a:r>
            <a:r>
              <a:rPr lang="sv-SE" altLang="sv-SE" sz="2400" dirty="0" smtClean="0">
                <a:solidFill>
                  <a:srgbClr val="3333CC"/>
                </a:solidFill>
              </a:rPr>
              <a:t> in the </a:t>
            </a:r>
            <a:r>
              <a:rPr lang="sv-SE" altLang="sv-SE" sz="2400" dirty="0" err="1" smtClean="0">
                <a:solidFill>
                  <a:srgbClr val="3333CC"/>
                </a:solidFill>
              </a:rPr>
              <a:t>capital</a:t>
            </a:r>
            <a:r>
              <a:rPr lang="sv-SE" altLang="sv-SE" sz="2400" dirty="0" smtClean="0">
                <a:solidFill>
                  <a:srgbClr val="3333CC"/>
                </a:solidFill>
              </a:rPr>
              <a:t> market.</a:t>
            </a:r>
            <a:endParaRPr lang="sv-SE" altLang="sv-SE" sz="2400" dirty="0">
              <a:solidFill>
                <a:srgbClr val="3333CC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4969959" y="951204"/>
          <a:ext cx="570230" cy="52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7" name="Equation" r:id="rId5" imgW="164880" imgH="152280" progId="Equation.DSMT4">
                  <p:embed/>
                </p:oleObj>
              </mc:Choice>
              <mc:Fallback>
                <p:oleObj name="Equation" r:id="rId5" imgW="1648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9959" y="951204"/>
                        <a:ext cx="570230" cy="526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8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Platshållare för bildnumm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79BB5C-CCC4-49F1-BBD3-F22D3FF2A858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graphicFrame>
        <p:nvGraphicFramePr>
          <p:cNvPr id="129027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2424113" y="476251"/>
          <a:ext cx="7200900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8" name="Equation" r:id="rId3" imgW="2082800" imgH="469900" progId="Equation.DSMT4">
                  <p:embed/>
                </p:oleObj>
              </mc:Choice>
              <mc:Fallback>
                <p:oleObj name="Equation" r:id="rId3" imgW="2082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476251"/>
                        <a:ext cx="7200900" cy="162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95551" y="4868863"/>
          <a:ext cx="6335713" cy="140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9" name="Equation" r:id="rId5" imgW="1777229" imgH="393529" progId="Equation.DSMT4">
                  <p:embed/>
                </p:oleObj>
              </mc:Choice>
              <mc:Fallback>
                <p:oleObj name="Equation" r:id="rId5" imgW="177722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4868863"/>
                        <a:ext cx="6335713" cy="140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9" name="Object 1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424114" y="2781300"/>
          <a:ext cx="7272337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0" name="Equation" r:id="rId7" imgW="2082800" imgH="469900" progId="Equation.DSMT4">
                  <p:embed/>
                </p:oleObj>
              </mc:Choice>
              <mc:Fallback>
                <p:oleObj name="Equation" r:id="rId7" imgW="2082800" imgH="4699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2781300"/>
                        <a:ext cx="7272337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37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latshållare för bild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23B28B-5F9A-4F7B-AF61-AAC32EDF5A8F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graphicFrame>
        <p:nvGraphicFramePr>
          <p:cNvPr id="134147" name="Object 4"/>
          <p:cNvGraphicFramePr>
            <a:graphicFrameLocks noChangeAspect="1"/>
          </p:cNvGraphicFramePr>
          <p:nvPr>
            <p:extLst/>
          </p:nvPr>
        </p:nvGraphicFramePr>
        <p:xfrm>
          <a:off x="2796988" y="1931221"/>
          <a:ext cx="6681975" cy="1469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8" name="Equation" r:id="rId3" imgW="1790700" imgH="393700" progId="Equation.DSMT4">
                  <p:embed/>
                </p:oleObj>
              </mc:Choice>
              <mc:Fallback>
                <p:oleObj name="Equation" r:id="rId3" imgW="1790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988" y="1931221"/>
                        <a:ext cx="6681975" cy="1469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6"/>
          <p:cNvGraphicFramePr>
            <a:graphicFrameLocks noChangeAspect="1"/>
          </p:cNvGraphicFramePr>
          <p:nvPr>
            <p:extLst/>
          </p:nvPr>
        </p:nvGraphicFramePr>
        <p:xfrm>
          <a:off x="3346751" y="5084762"/>
          <a:ext cx="6133799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9" name="Equation" r:id="rId5" imgW="1587500" imgH="419100" progId="Equation.DSMT4">
                  <p:embed/>
                </p:oleObj>
              </mc:Choice>
              <mc:Fallback>
                <p:oleObj name="Equation" r:id="rId5" imgW="1587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751" y="5084762"/>
                        <a:ext cx="6133799" cy="162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9" name="WordArt 7"/>
          <p:cNvSpPr>
            <a:spLocks noChangeArrowheads="1" noChangeShapeType="1" noTextEdit="1"/>
          </p:cNvSpPr>
          <p:nvPr/>
        </p:nvSpPr>
        <p:spPr bwMode="auto">
          <a:xfrm>
            <a:off x="1258646" y="498512"/>
            <a:ext cx="8864301" cy="1296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First</a:t>
            </a:r>
            <a:r>
              <a:rPr lang="sv-SE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order optimum </a:t>
            </a:r>
            <a:r>
              <a:rPr lang="sv-SE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condition</a:t>
            </a:r>
            <a:endParaRPr lang="sv-SE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4150" name="WordArt 8"/>
          <p:cNvSpPr>
            <a:spLocks noChangeArrowheads="1" noChangeShapeType="1" noTextEdit="1"/>
          </p:cNvSpPr>
          <p:nvPr/>
        </p:nvSpPr>
        <p:spPr bwMode="auto">
          <a:xfrm>
            <a:off x="1323191" y="3789364"/>
            <a:ext cx="8864301" cy="11525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Second order maximum </a:t>
            </a:r>
            <a:r>
              <a:rPr lang="sv-SE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condition</a:t>
            </a:r>
            <a:endParaRPr lang="sv-SE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5E3348-F8F0-4D8E-A1C3-77FB8AA62BB5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graphicFrame>
        <p:nvGraphicFramePr>
          <p:cNvPr id="135171" name="Object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157413" y="1039813"/>
          <a:ext cx="7513637" cy="448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4" name="Equation" r:id="rId3" imgW="2171520" imgH="1295280" progId="Equation.DSMT4">
                  <p:embed/>
                </p:oleObj>
              </mc:Choice>
              <mc:Fallback>
                <p:oleObj name="Equation" r:id="rId3" imgW="2171520" imgH="1295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3" y="1039813"/>
                        <a:ext cx="7513637" cy="448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 1"/>
          <p:cNvSpPr/>
          <p:nvPr/>
        </p:nvSpPr>
        <p:spPr>
          <a:xfrm>
            <a:off x="2624866" y="3076687"/>
            <a:ext cx="5077609" cy="20977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8843DB-7BF4-4E17-B3E2-CD54E628B41C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170" y="2898215"/>
            <a:ext cx="10137289" cy="1143000"/>
          </a:xfrm>
        </p:spPr>
        <p:txBody>
          <a:bodyPr/>
          <a:lstStyle/>
          <a:p>
            <a:pPr algn="l" eaLnBrk="1" hangingPunct="1"/>
            <a:r>
              <a:rPr lang="sv-SE" altLang="sv-SE" sz="4000" b="1" i="1" dirty="0" smtClean="0">
                <a:solidFill>
                  <a:srgbClr val="FF0000"/>
                </a:solidFill>
              </a:rPr>
              <a:t>The optimal stock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after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the initial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/>
            </a:r>
            <a:br>
              <a:rPr lang="sv-SE" altLang="sv-SE" sz="4000" b="1" i="1" dirty="0" smtClean="0">
                <a:solidFill>
                  <a:srgbClr val="FF0000"/>
                </a:solidFill>
              </a:rPr>
            </a:br>
            <a:r>
              <a:rPr lang="sv-SE" altLang="sv-SE" sz="4000" b="1" i="1" dirty="0">
                <a:solidFill>
                  <a:srgbClr val="FF0000"/>
                </a:solidFill>
              </a:rPr>
              <a:t/>
            </a:r>
            <a:br>
              <a:rPr lang="sv-SE" altLang="sv-SE" sz="4000" b="1" i="1" dirty="0">
                <a:solidFill>
                  <a:srgbClr val="FF0000"/>
                </a:solidFill>
              </a:rPr>
            </a:br>
            <a:r>
              <a:rPr lang="sv-SE" altLang="sv-SE" sz="4000" b="1" i="1" dirty="0" smtClean="0">
                <a:solidFill>
                  <a:srgbClr val="FF0000"/>
                </a:solidFill>
              </a:rPr>
              <a:t/>
            </a:r>
            <a:br>
              <a:rPr lang="sv-SE" altLang="sv-SE" sz="4000" b="1" i="1" dirty="0" smtClean="0">
                <a:solidFill>
                  <a:srgbClr val="FF0000"/>
                </a:solidFill>
              </a:rPr>
            </a:br>
            <a:r>
              <a:rPr lang="sv-SE" altLang="sv-SE" sz="4000" b="1" i="1" dirty="0">
                <a:solidFill>
                  <a:srgbClr val="FF0000"/>
                </a:solidFill>
              </a:rPr>
              <a:t/>
            </a:r>
            <a:br>
              <a:rPr lang="sv-SE" altLang="sv-SE" sz="4000" b="1" i="1" dirty="0">
                <a:solidFill>
                  <a:srgbClr val="FF0000"/>
                </a:solidFill>
              </a:rPr>
            </a:br>
            <a:r>
              <a:rPr lang="sv-SE" altLang="sv-SE" sz="4000" b="1" i="1" dirty="0" smtClean="0">
                <a:solidFill>
                  <a:srgbClr val="FF0000"/>
                </a:solidFill>
              </a:rPr>
              <a:t/>
            </a:r>
            <a:br>
              <a:rPr lang="sv-SE" altLang="sv-SE" sz="4000" b="1" i="1" dirty="0" smtClean="0">
                <a:solidFill>
                  <a:srgbClr val="FF0000"/>
                </a:solidFill>
              </a:rPr>
            </a:br>
            <a:r>
              <a:rPr lang="sv-SE" altLang="sv-SE" sz="4000" b="1" i="1" dirty="0" smtClean="0">
                <a:solidFill>
                  <a:srgbClr val="FF0000"/>
                </a:solidFill>
              </a:rPr>
              <a:t> </a:t>
            </a:r>
            <a:br>
              <a:rPr lang="sv-SE" altLang="sv-SE" sz="4000" b="1" i="1" dirty="0" smtClean="0">
                <a:solidFill>
                  <a:srgbClr val="FF0000"/>
                </a:solidFill>
              </a:rPr>
            </a:br>
            <a:endParaRPr lang="sv-SE" altLang="sv-SE" sz="40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136196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269403" y="2399051"/>
          <a:ext cx="8596732" cy="231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9" name="Equation" r:id="rId3" imgW="1600200" imgH="431640" progId="Equation.DSMT4">
                  <p:embed/>
                </p:oleObj>
              </mc:Choice>
              <mc:Fallback>
                <p:oleObj name="Equation" r:id="rId3" imgW="16002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403" y="2399051"/>
                        <a:ext cx="8596732" cy="23198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med rundade hörn 1"/>
          <p:cNvSpPr/>
          <p:nvPr/>
        </p:nvSpPr>
        <p:spPr>
          <a:xfrm>
            <a:off x="1088571" y="1117600"/>
            <a:ext cx="10072915" cy="10885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" name="Rak pil 3"/>
          <p:cNvCxnSpPr/>
          <p:nvPr/>
        </p:nvCxnSpPr>
        <p:spPr>
          <a:xfrm flipH="1">
            <a:off x="2844800" y="2206171"/>
            <a:ext cx="246743" cy="692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0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Platshållare för bild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AD1293-AA95-4D2F-89EE-C5A690EB09B5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sv-SE" altLang="sv-SE" sz="4000" b="1" dirty="0" smtClean="0">
                <a:solidFill>
                  <a:srgbClr val="FF0000"/>
                </a:solidFill>
              </a:rPr>
              <a:t>EXAMPLE:</a:t>
            </a:r>
            <a:r>
              <a:rPr lang="sv-SE" altLang="sv-SE" sz="4000" b="1" dirty="0" smtClean="0">
                <a:solidFill>
                  <a:srgbClr val="00206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2060"/>
                </a:solidFill>
              </a:rPr>
              <a:t>Optimization</a:t>
            </a:r>
            <a:r>
              <a:rPr lang="sv-SE" altLang="sv-SE" sz="4000" b="1" i="1" dirty="0" smtClean="0">
                <a:solidFill>
                  <a:srgbClr val="00206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2060"/>
                </a:solidFill>
              </a:rPr>
              <a:t>with</a:t>
            </a:r>
            <a:r>
              <a:rPr lang="sv-SE" altLang="sv-SE" sz="4000" b="1" i="1" dirty="0" smtClean="0">
                <a:solidFill>
                  <a:srgbClr val="00206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2060"/>
                </a:solidFill>
              </a:rPr>
              <a:t>specific</a:t>
            </a:r>
            <a:r>
              <a:rPr lang="sv-SE" altLang="sv-SE" sz="4000" b="1" i="1" dirty="0" smtClean="0">
                <a:solidFill>
                  <a:srgbClr val="002060"/>
                </a:solidFill>
              </a:rPr>
              <a:t> parameters and a </a:t>
            </a:r>
            <a:r>
              <a:rPr lang="sv-SE" altLang="sv-SE" sz="4000" b="1" i="1" dirty="0" err="1" smtClean="0">
                <a:solidFill>
                  <a:srgbClr val="002060"/>
                </a:solidFill>
              </a:rPr>
              <a:t>graphical</a:t>
            </a:r>
            <a:r>
              <a:rPr lang="sv-SE" altLang="sv-SE" sz="4000" b="1" i="1" dirty="0" smtClean="0">
                <a:solidFill>
                  <a:srgbClr val="002060"/>
                </a:solidFill>
              </a:rPr>
              <a:t> approach:</a:t>
            </a:r>
            <a:endParaRPr lang="sv-SE" altLang="sv-SE" sz="4000" i="1" dirty="0">
              <a:solidFill>
                <a:srgbClr val="002060"/>
              </a:solidFill>
            </a:endParaRPr>
          </a:p>
        </p:txBody>
      </p:sp>
      <p:graphicFrame>
        <p:nvGraphicFramePr>
          <p:cNvPr id="130052" name="Object 4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914400" y="3676307"/>
          <a:ext cx="755967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Equation" r:id="rId3" imgW="1777229" imgH="393529" progId="Equation.DSMT4">
                  <p:embed/>
                </p:oleObj>
              </mc:Choice>
              <mc:Fallback>
                <p:oleObj name="Equation" r:id="rId3" imgW="177722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76307"/>
                        <a:ext cx="7559675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5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115" y="5382891"/>
            <a:ext cx="8642350" cy="877888"/>
          </a:xfrm>
          <a:noFill/>
        </p:spPr>
      </p:pic>
      <p:sp>
        <p:nvSpPr>
          <p:cNvPr id="130054" name="Rectangle 8"/>
          <p:cNvSpPr>
            <a:spLocks noChangeArrowheads="1"/>
          </p:cNvSpPr>
          <p:nvPr/>
        </p:nvSpPr>
        <p:spPr bwMode="auto">
          <a:xfrm>
            <a:off x="914400" y="2083993"/>
            <a:ext cx="86654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i="1" dirty="0" smtClean="0">
                <a:solidFill>
                  <a:srgbClr val="FF0000"/>
                </a:solidFill>
              </a:rPr>
              <a:t>Initial stock </a:t>
            </a:r>
            <a:r>
              <a:rPr lang="sv-SE" altLang="sv-SE" sz="2400" b="1" i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2400" b="1" i="1" dirty="0" smtClean="0">
                <a:solidFill>
                  <a:srgbClr val="FF0000"/>
                </a:solidFill>
              </a:rPr>
              <a:t> = 130 m3/ha.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i="1" dirty="0" smtClean="0">
                <a:solidFill>
                  <a:srgbClr val="FF0000"/>
                </a:solidFill>
              </a:rPr>
              <a:t>p0 = p1 = 200 SEK/m3.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i="1" dirty="0" smtClean="0">
                <a:solidFill>
                  <a:srgbClr val="FF0000"/>
                </a:solidFill>
              </a:rPr>
              <a:t>r = 3%.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i="1" dirty="0" err="1" smtClean="0">
                <a:solidFill>
                  <a:srgbClr val="FF0000"/>
                </a:solidFill>
              </a:rPr>
              <a:t>Estimated</a:t>
            </a:r>
            <a:r>
              <a:rPr lang="sv-SE" altLang="sv-SE" sz="24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i="1" dirty="0" err="1" smtClean="0">
                <a:solidFill>
                  <a:srgbClr val="FF0000"/>
                </a:solidFill>
              </a:rPr>
              <a:t>growth</a:t>
            </a:r>
            <a:r>
              <a:rPr lang="sv-SE" altLang="sv-SE" sz="24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i="1" dirty="0" err="1" smtClean="0">
                <a:solidFill>
                  <a:srgbClr val="FF0000"/>
                </a:solidFill>
              </a:rPr>
              <a:t>function</a:t>
            </a:r>
            <a:r>
              <a:rPr lang="sv-SE" altLang="sv-SE" sz="2400" b="1" i="1" dirty="0" smtClean="0">
                <a:solidFill>
                  <a:srgbClr val="FF0000"/>
                </a:solidFill>
              </a:rPr>
              <a:t>: </a:t>
            </a:r>
            <a:r>
              <a:rPr lang="sv-SE" altLang="sv-SE" sz="2400" b="1" i="1" dirty="0" smtClean="0">
                <a:solidFill>
                  <a:srgbClr val="0070C0"/>
                </a:solidFill>
              </a:rPr>
              <a:t>G</a:t>
            </a:r>
            <a:r>
              <a:rPr lang="sv-SE" altLang="sv-SE" sz="2400" dirty="0" smtClean="0">
                <a:solidFill>
                  <a:srgbClr val="3333CC"/>
                </a:solidFill>
              </a:rPr>
              <a:t> </a:t>
            </a:r>
            <a:r>
              <a:rPr lang="sv-SE" altLang="sv-SE" sz="2400" dirty="0">
                <a:solidFill>
                  <a:srgbClr val="3333CC"/>
                </a:solidFill>
              </a:rPr>
              <a:t>= </a:t>
            </a:r>
            <a:r>
              <a:rPr lang="sv-SE" altLang="sv-SE" sz="2400" dirty="0" smtClean="0">
                <a:solidFill>
                  <a:srgbClr val="3333CC"/>
                </a:solidFill>
              </a:rPr>
              <a:t>0.054011123·V </a:t>
            </a:r>
            <a:r>
              <a:rPr lang="sv-SE" altLang="sv-SE" sz="2400" dirty="0">
                <a:solidFill>
                  <a:srgbClr val="3333CC"/>
                </a:solidFill>
              </a:rPr>
              <a:t>- </a:t>
            </a:r>
            <a:r>
              <a:rPr lang="sv-SE" altLang="sv-SE" sz="2400" dirty="0" smtClean="0">
                <a:solidFill>
                  <a:srgbClr val="3333CC"/>
                </a:solidFill>
              </a:rPr>
              <a:t>0.000129731·V·V</a:t>
            </a:r>
            <a:endParaRPr lang="sv-SE" altLang="sv-SE" sz="2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i="1" dirty="0" err="1" smtClean="0">
                <a:latin typeface="Arial Black" panose="020B0A04020102020204" pitchFamily="34" charset="0"/>
              </a:rPr>
              <a:t>This</a:t>
            </a:r>
            <a:r>
              <a:rPr lang="sv-SE" sz="3200" b="1" i="1" dirty="0" smtClean="0">
                <a:latin typeface="Arial Black" panose="020B0A04020102020204" pitchFamily="34" charset="0"/>
              </a:rPr>
              <a:t> presentation </a:t>
            </a:r>
            <a:r>
              <a:rPr lang="sv-SE" sz="3200" b="1" i="1" dirty="0" err="1" smtClean="0">
                <a:latin typeface="Arial Black" panose="020B0A04020102020204" pitchFamily="34" charset="0"/>
              </a:rPr>
              <a:t>will</a:t>
            </a:r>
            <a:r>
              <a:rPr lang="sv-SE" sz="3200" b="1" i="1" dirty="0" smtClean="0">
                <a:latin typeface="Arial Black" panose="020B0A04020102020204" pitchFamily="34" charset="0"/>
              </a:rPr>
              <a:t> show </a:t>
            </a:r>
            <a:r>
              <a:rPr lang="sv-SE" sz="3200" b="1" i="1" dirty="0" err="1" smtClean="0">
                <a:latin typeface="Arial Black" panose="020B0A04020102020204" pitchFamily="34" charset="0"/>
              </a:rPr>
              <a:t>that</a:t>
            </a:r>
            <a:r>
              <a:rPr lang="sv-SE" sz="3200" b="1" i="1" dirty="0" smtClean="0">
                <a:latin typeface="Arial Black" panose="020B0A04020102020204" pitchFamily="34" charset="0"/>
              </a:rPr>
              <a:t>:</a:t>
            </a:r>
            <a:endParaRPr lang="sv-SE" sz="3200" b="1" i="1" dirty="0">
              <a:latin typeface="Arial Black" panose="020B0A040201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err="1" smtClean="0"/>
              <a:t>There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large</a:t>
            </a:r>
            <a:r>
              <a:rPr lang="sv-SE" b="1" dirty="0" smtClean="0">
                <a:solidFill>
                  <a:srgbClr val="FF0000"/>
                </a:solidFill>
              </a:rPr>
              <a:t> options to </a:t>
            </a:r>
            <a:r>
              <a:rPr lang="sv-SE" b="1" dirty="0" err="1" smtClean="0">
                <a:solidFill>
                  <a:srgbClr val="FF0000"/>
                </a:solidFill>
              </a:rPr>
              <a:t>increase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sustainable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continuous</a:t>
            </a:r>
            <a:r>
              <a:rPr lang="sv-SE" b="1" dirty="0" smtClean="0">
                <a:solidFill>
                  <a:srgbClr val="FF0000"/>
                </a:solidFill>
              </a:rPr>
              <a:t> cover </a:t>
            </a:r>
            <a:r>
              <a:rPr lang="sv-SE" b="1" dirty="0" err="1" smtClean="0">
                <a:solidFill>
                  <a:srgbClr val="FF0000"/>
                </a:solidFill>
              </a:rPr>
              <a:t>forestry</a:t>
            </a:r>
            <a:r>
              <a:rPr lang="sv-SE" dirty="0" smtClean="0"/>
              <a:t> in the </a:t>
            </a:r>
            <a:r>
              <a:rPr lang="sv-SE" dirty="0" err="1" smtClean="0"/>
              <a:t>Borel</a:t>
            </a:r>
            <a:r>
              <a:rPr lang="sv-SE" dirty="0" smtClean="0"/>
              <a:t> </a:t>
            </a:r>
            <a:r>
              <a:rPr lang="sv-SE" dirty="0" err="1" smtClean="0"/>
              <a:t>forests</a:t>
            </a:r>
            <a:r>
              <a:rPr lang="sv-SE" dirty="0" smtClean="0"/>
              <a:t>. </a:t>
            </a:r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way</a:t>
            </a:r>
            <a:r>
              <a:rPr lang="sv-SE" dirty="0" smtClean="0"/>
              <a:t>, </a:t>
            </a:r>
            <a:r>
              <a:rPr lang="sv-SE" dirty="0" err="1" smtClean="0"/>
              <a:t>sustainable</a:t>
            </a:r>
            <a:r>
              <a:rPr lang="sv-SE" dirty="0" smtClean="0"/>
              <a:t> </a:t>
            </a:r>
            <a:r>
              <a:rPr lang="sv-SE" dirty="0" err="1" smtClean="0"/>
              <a:t>flows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bioenergy</a:t>
            </a:r>
            <a:r>
              <a:rPr lang="sv-SE" dirty="0" smtClean="0"/>
              <a:t> and all kinds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forest</a:t>
            </a:r>
            <a:r>
              <a:rPr lang="sv-SE" dirty="0" smtClean="0"/>
              <a:t> </a:t>
            </a:r>
            <a:r>
              <a:rPr lang="sv-SE" dirty="0" err="1" smtClean="0"/>
              <a:t>industry</a:t>
            </a:r>
            <a:r>
              <a:rPr lang="sv-SE" dirty="0" smtClean="0"/>
              <a:t> </a:t>
            </a:r>
            <a:r>
              <a:rPr lang="sv-SE" dirty="0" err="1" smtClean="0"/>
              <a:t>raw</a:t>
            </a:r>
            <a:r>
              <a:rPr lang="sv-SE" dirty="0" smtClean="0"/>
              <a:t> materials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obtained</a:t>
            </a:r>
            <a:r>
              <a:rPr lang="sv-SE" dirty="0" smtClean="0"/>
              <a:t> and </a:t>
            </a:r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sectors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expanded</a:t>
            </a:r>
            <a:r>
              <a:rPr lang="sv-SE" dirty="0" smtClean="0"/>
              <a:t>. </a:t>
            </a:r>
            <a:r>
              <a:rPr lang="sv-SE" dirty="0" err="1" smtClean="0"/>
              <a:t>This</a:t>
            </a:r>
            <a:r>
              <a:rPr lang="sv-SE" dirty="0" smtClean="0"/>
              <a:t> is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when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consider</a:t>
            </a:r>
            <a:r>
              <a:rPr lang="sv-SE" dirty="0" smtClean="0"/>
              <a:t> the global </a:t>
            </a:r>
            <a:r>
              <a:rPr lang="sv-SE" dirty="0" err="1" smtClean="0"/>
              <a:t>warming</a:t>
            </a:r>
            <a:r>
              <a:rPr lang="sv-SE" dirty="0" smtClean="0"/>
              <a:t> problem.</a:t>
            </a:r>
          </a:p>
          <a:p>
            <a:r>
              <a:rPr lang="sv-SE" dirty="0" err="1" smtClean="0"/>
              <a:t>Continuous</a:t>
            </a:r>
            <a:r>
              <a:rPr lang="sv-SE" dirty="0" smtClean="0"/>
              <a:t> cover </a:t>
            </a:r>
            <a:r>
              <a:rPr lang="sv-SE" dirty="0" err="1" smtClean="0"/>
              <a:t>forestry</a:t>
            </a:r>
            <a:r>
              <a:rPr lang="sv-SE" dirty="0" smtClean="0"/>
              <a:t> is </a:t>
            </a:r>
            <a:r>
              <a:rPr lang="sv-SE" dirty="0" err="1" smtClean="0"/>
              <a:t>often</a:t>
            </a:r>
            <a:r>
              <a:rPr lang="sv-SE" dirty="0" smtClean="0"/>
              <a:t> the </a:t>
            </a:r>
            <a:r>
              <a:rPr lang="sv-SE" dirty="0" err="1" smtClean="0"/>
              <a:t>production</a:t>
            </a:r>
            <a:r>
              <a:rPr lang="sv-SE" dirty="0" smtClean="0"/>
              <a:t> </a:t>
            </a:r>
            <a:r>
              <a:rPr lang="sv-SE" dirty="0" err="1" smtClean="0"/>
              <a:t>economically</a:t>
            </a:r>
            <a:r>
              <a:rPr lang="sv-SE" dirty="0" smtClean="0"/>
              <a:t> </a:t>
            </a:r>
            <a:r>
              <a:rPr lang="sv-SE" b="1" dirty="0" smtClean="0">
                <a:solidFill>
                  <a:srgbClr val="FF0000"/>
                </a:solidFill>
              </a:rPr>
              <a:t>optimal </a:t>
            </a:r>
            <a:r>
              <a:rPr lang="sv-SE" b="1" dirty="0" err="1" smtClean="0">
                <a:solidFill>
                  <a:srgbClr val="FF0000"/>
                </a:solidFill>
              </a:rPr>
              <a:t>forestry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method</a:t>
            </a:r>
            <a:r>
              <a:rPr lang="sv-SE" dirty="0" smtClean="0"/>
              <a:t>. </a:t>
            </a:r>
            <a:r>
              <a:rPr lang="sv-SE" dirty="0" err="1" smtClean="0"/>
              <a:t>Hence</a:t>
            </a:r>
            <a:r>
              <a:rPr lang="sv-SE" dirty="0" smtClean="0"/>
              <a:t>, the </a:t>
            </a:r>
            <a:r>
              <a:rPr lang="sv-SE" dirty="0" err="1" smtClean="0"/>
              <a:t>method</a:t>
            </a:r>
            <a:r>
              <a:rPr lang="sv-SE" dirty="0" smtClean="0"/>
              <a:t> is not just </a:t>
            </a:r>
            <a:r>
              <a:rPr lang="sv-SE" dirty="0" err="1" smtClean="0"/>
              <a:t>rational</a:t>
            </a:r>
            <a:r>
              <a:rPr lang="sv-SE" dirty="0" smtClean="0"/>
              <a:t> from </a:t>
            </a:r>
            <a:r>
              <a:rPr lang="sv-SE" dirty="0" err="1" smtClean="0"/>
              <a:t>environmental</a:t>
            </a:r>
            <a:r>
              <a:rPr lang="sv-SE" dirty="0" smtClean="0"/>
              <a:t> </a:t>
            </a:r>
            <a:r>
              <a:rPr lang="sv-SE" dirty="0" err="1" smtClean="0"/>
              <a:t>perspectives</a:t>
            </a:r>
            <a:r>
              <a:rPr lang="sv-SE" dirty="0" smtClean="0"/>
              <a:t>.)</a:t>
            </a:r>
          </a:p>
          <a:p>
            <a:r>
              <a:rPr lang="sv-SE" dirty="0" smtClean="0"/>
              <a:t>The fundamental </a:t>
            </a:r>
            <a:r>
              <a:rPr lang="sv-SE" dirty="0" err="1" smtClean="0"/>
              <a:t>understanding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forest</a:t>
            </a:r>
            <a:r>
              <a:rPr lang="sv-SE" dirty="0" smtClean="0"/>
              <a:t> </a:t>
            </a:r>
            <a:r>
              <a:rPr lang="sv-SE" dirty="0" err="1" smtClean="0"/>
              <a:t>dynamics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improved</a:t>
            </a:r>
            <a:r>
              <a:rPr lang="sv-SE" dirty="0" smtClean="0"/>
              <a:t> via </a:t>
            </a:r>
            <a:r>
              <a:rPr lang="sv-SE" b="1" dirty="0" smtClean="0">
                <a:solidFill>
                  <a:srgbClr val="FF0000"/>
                </a:solidFill>
              </a:rPr>
              <a:t>new </a:t>
            </a:r>
            <a:r>
              <a:rPr lang="sv-SE" b="1" dirty="0" err="1" smtClean="0">
                <a:solidFill>
                  <a:srgbClr val="FF0000"/>
                </a:solidFill>
              </a:rPr>
              <a:t>growth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functions</a:t>
            </a:r>
            <a:r>
              <a:rPr lang="sv-SE" b="1" dirty="0" smtClean="0">
                <a:solidFill>
                  <a:srgbClr val="FF0000"/>
                </a:solidFill>
              </a:rPr>
              <a:t> and </a:t>
            </a:r>
            <a:r>
              <a:rPr lang="sv-SE" b="1" dirty="0" err="1" smtClean="0">
                <a:solidFill>
                  <a:srgbClr val="FF0000"/>
                </a:solidFill>
              </a:rPr>
              <a:t>estimations</a:t>
            </a:r>
            <a:r>
              <a:rPr lang="sv-SE" dirty="0" smtClean="0"/>
              <a:t>.</a:t>
            </a:r>
          </a:p>
          <a:p>
            <a:r>
              <a:rPr lang="sv-SE" dirty="0" smtClean="0"/>
              <a:t>The </a:t>
            </a:r>
            <a:r>
              <a:rPr lang="sv-SE" b="1" dirty="0" err="1" smtClean="0">
                <a:solidFill>
                  <a:srgbClr val="FF0000"/>
                </a:solidFill>
              </a:rPr>
              <a:t>complete</a:t>
            </a:r>
            <a:r>
              <a:rPr lang="sv-SE" b="1" dirty="0" smtClean="0">
                <a:solidFill>
                  <a:srgbClr val="FF0000"/>
                </a:solidFill>
              </a:rPr>
              <a:t> system </a:t>
            </a:r>
            <a:r>
              <a:rPr lang="sv-SE" b="1" dirty="0" err="1" smtClean="0">
                <a:solidFill>
                  <a:srgbClr val="FF0000"/>
                </a:solidFill>
              </a:rPr>
              <a:t>can</a:t>
            </a:r>
            <a:r>
              <a:rPr lang="sv-SE" b="1" dirty="0" smtClean="0">
                <a:solidFill>
                  <a:srgbClr val="FF0000"/>
                </a:solidFill>
              </a:rPr>
              <a:t> be </a:t>
            </a:r>
            <a:r>
              <a:rPr lang="sv-SE" b="1" dirty="0" err="1" smtClean="0">
                <a:solidFill>
                  <a:srgbClr val="FF0000"/>
                </a:solidFill>
              </a:rPr>
              <a:t>optimized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with</a:t>
            </a:r>
            <a:r>
              <a:rPr lang="sv-SE" b="1" dirty="0" smtClean="0">
                <a:solidFill>
                  <a:srgbClr val="FF0000"/>
                </a:solidFill>
              </a:rPr>
              <a:t> new adaptive </a:t>
            </a:r>
            <a:r>
              <a:rPr lang="sv-SE" b="1" dirty="0" err="1" smtClean="0">
                <a:solidFill>
                  <a:srgbClr val="FF0000"/>
                </a:solidFill>
              </a:rPr>
              <a:t>methods</a:t>
            </a:r>
            <a:r>
              <a:rPr lang="sv-SE" dirty="0" smtClean="0"/>
              <a:t>.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21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latshållare för bildnumm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FCD18F-B348-46D9-8853-58DADF477ECF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8" y="606428"/>
            <a:ext cx="7772400" cy="1143000"/>
          </a:xfrm>
        </p:spPr>
        <p:txBody>
          <a:bodyPr/>
          <a:lstStyle/>
          <a:p>
            <a:pPr algn="l" eaLnBrk="1" hangingPunct="1"/>
            <a:r>
              <a:rPr lang="sv-SE" altLang="sv-SE" sz="4000" b="1" dirty="0" smtClean="0">
                <a:solidFill>
                  <a:srgbClr val="FF0000"/>
                </a:solidFill>
              </a:rPr>
              <a:t>Present </a:t>
            </a:r>
            <a:r>
              <a:rPr lang="sv-SE" altLang="sv-SE" sz="4000" b="1" dirty="0" err="1" smtClean="0">
                <a:solidFill>
                  <a:srgbClr val="FF0000"/>
                </a:solidFill>
              </a:rPr>
              <a:t>value</a:t>
            </a:r>
            <a:r>
              <a:rPr lang="sv-SE" altLang="sv-SE" sz="4000" b="1" dirty="0" smtClean="0">
                <a:solidFill>
                  <a:srgbClr val="FF0000"/>
                </a:solidFill>
              </a:rPr>
              <a:t> (SEK/ha)</a:t>
            </a:r>
            <a:endParaRPr lang="sv-SE" altLang="sv-SE" sz="4000" b="1" dirty="0">
              <a:solidFill>
                <a:srgbClr val="FF0000"/>
              </a:solidFill>
            </a:endParaRPr>
          </a:p>
        </p:txBody>
      </p:sp>
      <p:pic>
        <p:nvPicPr>
          <p:cNvPr id="13107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5734051"/>
            <a:ext cx="7920038" cy="804863"/>
          </a:xfrm>
          <a:noFill/>
        </p:spPr>
      </p:pic>
      <p:pic>
        <p:nvPicPr>
          <p:cNvPr id="131077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916114"/>
            <a:ext cx="5616575" cy="3952875"/>
          </a:xfrm>
          <a:noFill/>
        </p:spPr>
      </p:pic>
      <p:sp>
        <p:nvSpPr>
          <p:cNvPr id="2" name="textruta 1"/>
          <p:cNvSpPr txBox="1"/>
          <p:nvPr/>
        </p:nvSpPr>
        <p:spPr>
          <a:xfrm>
            <a:off x="8577957" y="4275199"/>
            <a:ext cx="2310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>
                <a:solidFill>
                  <a:srgbClr val="FF0000"/>
                </a:solidFill>
              </a:rPr>
              <a:t>h (m3/ha)</a:t>
            </a:r>
            <a:endParaRPr lang="sv-SE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Platshållare för bild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60CE36-44C4-40DF-A198-245F65460DC3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187" y="290514"/>
            <a:ext cx="7915275" cy="1143000"/>
          </a:xfrm>
        </p:spPr>
        <p:txBody>
          <a:bodyPr/>
          <a:lstStyle/>
          <a:p>
            <a:pPr algn="l" eaLnBrk="1" hangingPunct="1"/>
            <a:r>
              <a:rPr lang="sv-SE" altLang="sv-SE" sz="4000" b="1" dirty="0">
                <a:solidFill>
                  <a:srgbClr val="FF0000"/>
                </a:solidFill>
              </a:rPr>
              <a:t>Present </a:t>
            </a:r>
            <a:r>
              <a:rPr lang="sv-SE" altLang="sv-SE" sz="4000" b="1" dirty="0" err="1">
                <a:solidFill>
                  <a:srgbClr val="FF0000"/>
                </a:solidFill>
              </a:rPr>
              <a:t>value</a:t>
            </a:r>
            <a:r>
              <a:rPr lang="sv-SE" altLang="sv-SE" sz="4000" b="1" dirty="0">
                <a:solidFill>
                  <a:srgbClr val="FF0000"/>
                </a:solidFill>
              </a:rPr>
              <a:t> (SEK/ha)</a:t>
            </a:r>
            <a:endParaRPr lang="sv-SE" altLang="sv-SE" sz="3000" dirty="0"/>
          </a:p>
        </p:txBody>
      </p:sp>
      <p:pic>
        <p:nvPicPr>
          <p:cNvPr id="13210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904" y="5589589"/>
            <a:ext cx="8064500" cy="968375"/>
          </a:xfrm>
          <a:noFill/>
        </p:spPr>
      </p:pic>
      <p:pic>
        <p:nvPicPr>
          <p:cNvPr id="13210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904" y="1433514"/>
            <a:ext cx="5905500" cy="4156075"/>
          </a:xfrm>
          <a:noFill/>
        </p:spPr>
      </p:pic>
      <p:sp>
        <p:nvSpPr>
          <p:cNvPr id="2" name="Rektangel 1"/>
          <p:cNvSpPr/>
          <p:nvPr/>
        </p:nvSpPr>
        <p:spPr>
          <a:xfrm>
            <a:off x="7404378" y="3864868"/>
            <a:ext cx="4027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 dirty="0" smtClean="0">
                <a:solidFill>
                  <a:srgbClr val="FF0000"/>
                </a:solidFill>
              </a:rPr>
              <a:t>V1=V0-h </a:t>
            </a:r>
            <a:r>
              <a:rPr lang="sv-SE" sz="4000" b="1" dirty="0">
                <a:solidFill>
                  <a:srgbClr val="FF0000"/>
                </a:solidFill>
              </a:rPr>
              <a:t>(m3/ha)</a:t>
            </a:r>
          </a:p>
        </p:txBody>
      </p:sp>
    </p:spTree>
    <p:extLst>
      <p:ext uri="{BB962C8B-B14F-4D97-AF65-F5344CB8AC3E}">
        <p14:creationId xmlns:p14="http://schemas.microsoft.com/office/powerpoint/2010/main" val="11725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tshållare för bild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271C18-28F4-485C-8DD9-65CBE1C49D20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pic>
        <p:nvPicPr>
          <p:cNvPr id="13722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1288" y="2458610"/>
            <a:ext cx="4391025" cy="2913063"/>
          </a:xfrm>
          <a:noFill/>
        </p:spPr>
      </p:pic>
      <p:graphicFrame>
        <p:nvGraphicFramePr>
          <p:cNvPr id="137221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2681288" y="5508925"/>
          <a:ext cx="56038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Equation" r:id="rId4" imgW="1930400" imgH="228600" progId="Equation.DSMT4">
                  <p:embed/>
                </p:oleObj>
              </mc:Choice>
              <mc:Fallback>
                <p:oleObj name="Equation" r:id="rId4" imgW="1930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288" y="5508925"/>
                        <a:ext cx="560387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3055172" y="1699423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>
                <a:solidFill>
                  <a:srgbClr val="000000"/>
                </a:solidFill>
              </a:rPr>
              <a:t>G(V)</a:t>
            </a:r>
            <a:endParaRPr lang="sv-SE" sz="4000" b="1" dirty="0">
              <a:solidFill>
                <a:srgbClr val="000000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196866" y="450681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>
                <a:solidFill>
                  <a:srgbClr val="000000"/>
                </a:solidFill>
              </a:rPr>
              <a:t>V</a:t>
            </a:r>
            <a:endParaRPr lang="sv-SE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78EC26-2E31-4E89-A381-F1E63956033C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38243" name="Rectangle 6"/>
          <p:cNvSpPr>
            <a:spLocks noGrp="1" noChangeArrowheads="1"/>
          </p:cNvSpPr>
          <p:nvPr>
            <p:ph type="title"/>
          </p:nvPr>
        </p:nvSpPr>
        <p:spPr>
          <a:xfrm>
            <a:off x="623944" y="835511"/>
            <a:ext cx="10363200" cy="1143000"/>
          </a:xfrm>
        </p:spPr>
        <p:txBody>
          <a:bodyPr/>
          <a:lstStyle/>
          <a:p>
            <a:pPr eaLnBrk="1" hangingPunct="1"/>
            <a:r>
              <a:rPr lang="sv-SE" altLang="sv-SE" b="1" i="1" dirty="0" err="1" smtClean="0">
                <a:solidFill>
                  <a:schemeClr val="accent2"/>
                </a:solidFill>
              </a:rPr>
              <a:t>Growth</a:t>
            </a:r>
            <a:r>
              <a:rPr lang="sv-SE" altLang="sv-SE" b="1" i="1" dirty="0" smtClean="0">
                <a:solidFill>
                  <a:schemeClr val="accent2"/>
                </a:solidFill>
              </a:rPr>
              <a:t> </a:t>
            </a:r>
            <a:r>
              <a:rPr lang="sv-SE" altLang="sv-SE" b="1" i="1" dirty="0" err="1" smtClean="0">
                <a:solidFill>
                  <a:schemeClr val="accent2"/>
                </a:solidFill>
              </a:rPr>
              <a:t>function</a:t>
            </a:r>
            <a:r>
              <a:rPr lang="sv-SE" altLang="sv-SE" b="1" i="1" dirty="0" smtClean="0">
                <a:solidFill>
                  <a:schemeClr val="accent2"/>
                </a:solidFill>
              </a:rPr>
              <a:t> </a:t>
            </a:r>
            <a:r>
              <a:rPr lang="sv-SE" altLang="sv-SE" b="1" i="1" dirty="0" err="1" smtClean="0">
                <a:solidFill>
                  <a:schemeClr val="accent2"/>
                </a:solidFill>
              </a:rPr>
              <a:t>derivatives</a:t>
            </a:r>
            <a:r>
              <a:rPr lang="sv-SE" altLang="sv-SE" b="1" i="1" dirty="0" smtClean="0">
                <a:solidFill>
                  <a:schemeClr val="accent2"/>
                </a:solidFill>
              </a:rPr>
              <a:t>:</a:t>
            </a:r>
          </a:p>
        </p:txBody>
      </p:sp>
      <p:graphicFrame>
        <p:nvGraphicFramePr>
          <p:cNvPr id="13824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495551" y="2759075"/>
          <a:ext cx="7129463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0" name="Equation" r:id="rId3" imgW="1930400" imgH="685800" progId="Equation.DSMT4">
                  <p:embed/>
                </p:oleObj>
              </mc:Choice>
              <mc:Fallback>
                <p:oleObj name="Equation" r:id="rId3" imgW="19304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2759075"/>
                        <a:ext cx="7129463" cy="253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2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latshållare för bild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AA0D26-DA3F-4D8E-B382-B0F6A1D3C755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pic>
        <p:nvPicPr>
          <p:cNvPr id="13926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712913"/>
            <a:ext cx="6119812" cy="4711700"/>
          </a:xfrm>
          <a:noFill/>
        </p:spPr>
      </p:pic>
      <p:graphicFrame>
        <p:nvGraphicFramePr>
          <p:cNvPr id="139268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3359150" y="692151"/>
          <a:ext cx="58356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4" name="Equation" r:id="rId4" imgW="1803400" imgH="203200" progId="Equation.DSMT4">
                  <p:embed/>
                </p:oleObj>
              </mc:Choice>
              <mc:Fallback>
                <p:oleObj name="Equation" r:id="rId4" imgW="18034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692151"/>
                        <a:ext cx="58356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8401050" y="4625975"/>
            <a:ext cx="477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>
                <a:solidFill>
                  <a:srgbClr val="00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715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E372AC-F66C-4724-895D-558639CEFA72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278" y="692150"/>
            <a:ext cx="9165310" cy="1143000"/>
          </a:xfrm>
        </p:spPr>
        <p:txBody>
          <a:bodyPr/>
          <a:lstStyle/>
          <a:p>
            <a:pPr algn="l" eaLnBrk="1" hangingPunct="1"/>
            <a:r>
              <a:rPr lang="sv-SE" altLang="sv-SE" sz="4000" b="1" i="1" dirty="0" err="1" smtClean="0">
                <a:solidFill>
                  <a:srgbClr val="FF0000"/>
                </a:solidFill>
              </a:rPr>
              <a:t>Determinaion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 the optimal stock </a:t>
            </a:r>
            <a:r>
              <a:rPr lang="sv-SE" altLang="sv-SE" sz="4000" b="1" i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4000" b="1" i="1" dirty="0" smtClean="0">
                <a:solidFill>
                  <a:srgbClr val="FF0000"/>
                </a:solidFill>
              </a:rPr>
              <a:t>:</a:t>
            </a:r>
            <a:endParaRPr lang="sv-SE" altLang="sv-SE" sz="4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4029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063750" y="1931989"/>
          <a:ext cx="7920038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8" name="Equation" r:id="rId3" imgW="1701800" imgH="889000" progId="Equation.DSMT4">
                  <p:embed/>
                </p:oleObj>
              </mc:Choice>
              <mc:Fallback>
                <p:oleObj name="Equation" r:id="rId3" imgW="17018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1931989"/>
                        <a:ext cx="7920038" cy="413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1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Platshållare för bildnumm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00D50A-492D-4A63-98A1-9BB544CDB658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pic>
        <p:nvPicPr>
          <p:cNvPr id="1413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2205038"/>
            <a:ext cx="5400675" cy="4157662"/>
          </a:xfrm>
          <a:noFill/>
        </p:spPr>
      </p:pic>
      <p:graphicFrame>
        <p:nvGraphicFramePr>
          <p:cNvPr id="141316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432175" y="1484314"/>
          <a:ext cx="6770688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0" name="Equation" r:id="rId4" imgW="1803400" imgH="203200" progId="Equation.DSMT4">
                  <p:embed/>
                </p:oleObj>
              </mc:Choice>
              <mc:Fallback>
                <p:oleObj name="Equation" r:id="rId4" imgW="18034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1484314"/>
                        <a:ext cx="6770688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7" name="Text Box 4"/>
          <p:cNvSpPr txBox="1">
            <a:spLocks noChangeArrowheads="1"/>
          </p:cNvSpPr>
          <p:nvPr/>
        </p:nvSpPr>
        <p:spPr bwMode="auto">
          <a:xfrm>
            <a:off x="7967664" y="4724400"/>
            <a:ext cx="4778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>
                <a:solidFill>
                  <a:srgbClr val="000000"/>
                </a:solidFill>
              </a:rPr>
              <a:t>V</a:t>
            </a:r>
          </a:p>
        </p:txBody>
      </p:sp>
      <p:graphicFrame>
        <p:nvGraphicFramePr>
          <p:cNvPr id="141318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67664" y="3573463"/>
          <a:ext cx="1296987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1" name="Equation" r:id="rId6" imgW="660113" imgH="431613" progId="Equation.DSMT4">
                  <p:embed/>
                </p:oleObj>
              </mc:Choice>
              <mc:Fallback>
                <p:oleObj name="Equation" r:id="rId6" imgW="660113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4" y="3573463"/>
                        <a:ext cx="1296987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9" name="Line 13"/>
          <p:cNvSpPr>
            <a:spLocks noChangeShapeType="1"/>
          </p:cNvSpPr>
          <p:nvPr/>
        </p:nvSpPr>
        <p:spPr bwMode="auto">
          <a:xfrm>
            <a:off x="4943475" y="3573463"/>
            <a:ext cx="0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sp>
        <p:nvSpPr>
          <p:cNvPr id="141320" name="Line 14"/>
          <p:cNvSpPr>
            <a:spLocks noChangeShapeType="1"/>
          </p:cNvSpPr>
          <p:nvPr/>
        </p:nvSpPr>
        <p:spPr bwMode="auto">
          <a:xfrm flipV="1">
            <a:off x="4943475" y="5661026"/>
            <a:ext cx="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sp>
        <p:nvSpPr>
          <p:cNvPr id="141321" name="Text Box 15"/>
          <p:cNvSpPr txBox="1">
            <a:spLocks noChangeArrowheads="1"/>
          </p:cNvSpPr>
          <p:nvPr/>
        </p:nvSpPr>
        <p:spPr bwMode="auto">
          <a:xfrm>
            <a:off x="4635500" y="6257925"/>
            <a:ext cx="71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>
                <a:solidFill>
                  <a:srgbClr val="FF0000"/>
                </a:solidFill>
              </a:rPr>
              <a:t>92.3</a:t>
            </a:r>
          </a:p>
        </p:txBody>
      </p:sp>
      <p:sp>
        <p:nvSpPr>
          <p:cNvPr id="141322" name="Rectangle 16"/>
          <p:cNvSpPr>
            <a:spLocks noChangeArrowheads="1"/>
          </p:cNvSpPr>
          <p:nvPr/>
        </p:nvSpPr>
        <p:spPr bwMode="auto">
          <a:xfrm>
            <a:off x="7896225" y="3500439"/>
            <a:ext cx="1512888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ubrik 1"/>
          <p:cNvSpPr>
            <a:spLocks noGrp="1"/>
          </p:cNvSpPr>
          <p:nvPr>
            <p:ph type="title"/>
          </p:nvPr>
        </p:nvSpPr>
        <p:spPr>
          <a:xfrm>
            <a:off x="874956" y="3890660"/>
            <a:ext cx="10402644" cy="1143000"/>
          </a:xfrm>
        </p:spPr>
        <p:txBody>
          <a:bodyPr/>
          <a:lstStyle/>
          <a:p>
            <a:pPr algn="l"/>
            <a:r>
              <a:rPr lang="sv-SE" altLang="sv-SE" b="1" i="1" dirty="0" err="1" smtClean="0">
                <a:solidFill>
                  <a:srgbClr val="0070C0"/>
                </a:solidFill>
              </a:rPr>
              <a:t>Conclusion</a:t>
            </a:r>
            <a:r>
              <a:rPr lang="sv-SE" altLang="sv-SE" b="1" i="1" dirty="0" smtClean="0">
                <a:solidFill>
                  <a:srgbClr val="0070C0"/>
                </a:solidFill>
              </a:rPr>
              <a:t>:</a:t>
            </a:r>
            <a:r>
              <a:rPr lang="sv-SE" altLang="sv-SE" b="1" dirty="0" smtClean="0"/>
              <a:t/>
            </a:r>
            <a:br>
              <a:rPr lang="sv-SE" altLang="sv-SE" b="1" dirty="0" smtClean="0"/>
            </a:br>
            <a:r>
              <a:rPr lang="sv-SE" altLang="sv-SE" b="1" dirty="0"/>
              <a:t/>
            </a:r>
            <a:br>
              <a:rPr lang="sv-SE" altLang="sv-SE" b="1" dirty="0"/>
            </a:br>
            <a:r>
              <a:rPr lang="sv-SE" altLang="sv-SE" sz="3200" b="1" dirty="0" smtClean="0"/>
              <a:t>The optimal stock </a:t>
            </a:r>
            <a:r>
              <a:rPr lang="sv-SE" altLang="sv-SE" sz="3200" b="1" dirty="0" err="1" smtClean="0"/>
              <a:t>level</a:t>
            </a:r>
            <a:r>
              <a:rPr lang="sv-SE" altLang="sv-SE" sz="3200" b="1" dirty="0" smtClean="0"/>
              <a:t> is 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92.3 m3 per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hectare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br>
              <a:rPr lang="sv-SE" altLang="sv-SE" sz="3200" b="1" dirty="0" smtClean="0">
                <a:solidFill>
                  <a:srgbClr val="FF0000"/>
                </a:solidFill>
              </a:rPr>
            </a:br>
            <a:r>
              <a:rPr lang="sv-SE" altLang="sv-SE" sz="3200" b="1" dirty="0" err="1" smtClean="0">
                <a:solidFill>
                  <a:schemeClr val="tx1"/>
                </a:solidFill>
              </a:rPr>
              <a:t>if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the rate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of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</a:t>
            </a:r>
            <a:r>
              <a:rPr lang="sv-SE" altLang="sv-SE" sz="3200" b="1" dirty="0" err="1" smtClean="0">
                <a:solidFill>
                  <a:schemeClr val="tx1"/>
                </a:solidFill>
              </a:rPr>
              <a:t>interst</a:t>
            </a:r>
            <a:r>
              <a:rPr lang="sv-SE" altLang="sv-SE" sz="3200" b="1" dirty="0" smtClean="0">
                <a:solidFill>
                  <a:schemeClr val="tx1"/>
                </a:solidFill>
              </a:rPr>
              <a:t> is </a:t>
            </a:r>
            <a:r>
              <a:rPr lang="sv-SE" altLang="sv-SE" sz="3200" b="1" dirty="0" smtClean="0"/>
              <a:t>3% in </a:t>
            </a:r>
            <a:r>
              <a:rPr lang="sv-SE" altLang="sv-SE" sz="3200" b="1" dirty="0" err="1" smtClean="0"/>
              <a:t>this</a:t>
            </a:r>
            <a:r>
              <a:rPr lang="sv-SE" altLang="sv-SE" sz="3200" b="1" dirty="0" smtClean="0"/>
              <a:t> </a:t>
            </a:r>
            <a:r>
              <a:rPr lang="sv-SE" altLang="sv-SE" sz="3200" b="1" dirty="0" err="1" smtClean="0"/>
              <a:t>case</a:t>
            </a:r>
            <a:r>
              <a:rPr lang="sv-SE" altLang="sv-SE" sz="3200" b="1" dirty="0" smtClean="0"/>
              <a:t>.</a:t>
            </a:r>
            <a:br>
              <a:rPr lang="sv-SE" altLang="sv-SE" sz="3200" b="1" dirty="0" smtClean="0"/>
            </a:br>
            <a:r>
              <a:rPr lang="sv-SE" altLang="sv-SE" sz="3200" b="1" dirty="0"/>
              <a:t/>
            </a:r>
            <a:br>
              <a:rPr lang="sv-SE" altLang="sv-SE" sz="3200" b="1" dirty="0"/>
            </a:br>
            <a:r>
              <a:rPr lang="sv-SE" altLang="sv-SE" sz="3200" b="1" dirty="0" smtClean="0">
                <a:solidFill>
                  <a:srgbClr val="FF0000"/>
                </a:solidFill>
              </a:rPr>
              <a:t>It is not optimal to make a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clear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felling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and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reduce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the stock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to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zero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.</a:t>
            </a:r>
            <a:br>
              <a:rPr lang="sv-SE" altLang="sv-SE" sz="3200" b="1" dirty="0" smtClean="0">
                <a:solidFill>
                  <a:srgbClr val="FF0000"/>
                </a:solidFill>
              </a:rPr>
            </a:br>
            <a:r>
              <a:rPr lang="sv-SE" altLang="sv-SE" dirty="0" smtClean="0"/>
              <a:t/>
            </a:r>
            <a:br>
              <a:rPr lang="sv-SE" altLang="sv-SE" dirty="0" smtClean="0"/>
            </a:br>
            <a:r>
              <a:rPr lang="sv-SE" altLang="sv-SE" dirty="0" smtClean="0"/>
              <a:t/>
            </a:r>
            <a:br>
              <a:rPr lang="sv-SE" altLang="sv-SE" dirty="0" smtClean="0"/>
            </a:br>
            <a:r>
              <a:rPr lang="sv-SE" altLang="sv-SE" dirty="0" smtClean="0"/>
              <a:t/>
            </a:r>
            <a:br>
              <a:rPr lang="sv-SE" altLang="sv-SE" dirty="0" smtClean="0"/>
            </a:br>
            <a:r>
              <a:rPr lang="sv-SE" altLang="sv-SE" dirty="0" smtClean="0"/>
              <a:t>  </a:t>
            </a:r>
          </a:p>
        </p:txBody>
      </p:sp>
      <p:sp>
        <p:nvSpPr>
          <p:cNvPr id="142339" name="Platshållare för bildnumm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17D2A7-88BB-41CD-A2CB-6AF2FFA1B251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sv-SE" altLang="sv-S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ubrik 1"/>
          <p:cNvSpPr>
            <a:spLocks noGrp="1"/>
          </p:cNvSpPr>
          <p:nvPr>
            <p:ph type="title"/>
          </p:nvPr>
        </p:nvSpPr>
        <p:spPr>
          <a:xfrm>
            <a:off x="1418290" y="2372547"/>
            <a:ext cx="8747685" cy="1143000"/>
          </a:xfrm>
        </p:spPr>
        <p:txBody>
          <a:bodyPr/>
          <a:lstStyle/>
          <a:p>
            <a:pPr algn="l"/>
            <a:r>
              <a:rPr lang="sv-SE" altLang="sv-SE" b="1" dirty="0" err="1" smtClean="0"/>
              <a:t>We</a:t>
            </a:r>
            <a:r>
              <a:rPr lang="sv-SE" altLang="sv-SE" b="1" dirty="0" smtClean="0"/>
              <a:t> </a:t>
            </a:r>
            <a:r>
              <a:rPr lang="sv-SE" altLang="sv-SE" b="1" dirty="0" err="1" smtClean="0"/>
              <a:t>can</a:t>
            </a:r>
            <a:r>
              <a:rPr lang="sv-SE" altLang="sv-SE" b="1" dirty="0" smtClean="0"/>
              <a:t> </a:t>
            </a:r>
            <a:r>
              <a:rPr lang="sv-SE" altLang="sv-SE" b="1" dirty="0" err="1" smtClean="0"/>
              <a:t>also</a:t>
            </a:r>
            <a:r>
              <a:rPr lang="sv-SE" altLang="sv-SE" b="1" dirty="0" smtClean="0"/>
              <a:t> </a:t>
            </a:r>
            <a:r>
              <a:rPr lang="sv-SE" altLang="sv-SE" b="1" dirty="0" err="1" smtClean="0"/>
              <a:t>determine</a:t>
            </a:r>
            <a:r>
              <a:rPr lang="sv-SE" altLang="sv-SE" b="1" dirty="0" smtClean="0"/>
              <a:t> an </a:t>
            </a:r>
            <a:r>
              <a:rPr lang="sv-SE" altLang="sv-SE" b="1" dirty="0" err="1" smtClean="0"/>
              <a:t>equation</a:t>
            </a:r>
            <a:r>
              <a:rPr lang="sv-SE" altLang="sv-SE" b="1" dirty="0" smtClean="0"/>
              <a:t> for the optimal stock </a:t>
            </a:r>
            <a:r>
              <a:rPr lang="sv-SE" altLang="sv-SE" b="1" dirty="0" err="1" smtClean="0"/>
              <a:t>level</a:t>
            </a:r>
            <a:r>
              <a:rPr lang="sv-SE" altLang="sv-SE" b="1" dirty="0" smtClean="0"/>
              <a:t>.</a:t>
            </a:r>
          </a:p>
        </p:txBody>
      </p:sp>
      <p:sp>
        <p:nvSpPr>
          <p:cNvPr id="143363" name="Platshållare för bildnumm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56D814-C409-4638-8963-B31B337D50CA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sv-SE" altLang="sv-S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Platshållare för bild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848BC9-8922-4A5F-99DF-38BCAE7E8463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graphicFrame>
        <p:nvGraphicFramePr>
          <p:cNvPr id="144387" name="Object 4"/>
          <p:cNvGraphicFramePr>
            <a:graphicFrameLocks noChangeAspect="1"/>
          </p:cNvGraphicFramePr>
          <p:nvPr/>
        </p:nvGraphicFramePr>
        <p:xfrm>
          <a:off x="2351088" y="620714"/>
          <a:ext cx="6335712" cy="557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3" imgW="1701800" imgH="1498600" progId="Equation.DSMT4">
                  <p:embed/>
                </p:oleObj>
              </mc:Choice>
              <mc:Fallback>
                <p:oleObj name="Equation" r:id="rId3" imgW="1701800" imgH="149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620714"/>
                        <a:ext cx="6335712" cy="557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8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8081040" y="313742"/>
            <a:ext cx="3903785" cy="4785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boreal forest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covers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very large areas in Canada, USA, Russia and Scandinavia. 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3</a:t>
            </a:fld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462" y="-9937"/>
            <a:ext cx="8660860" cy="6867937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39" y="3362664"/>
            <a:ext cx="4631961" cy="34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Platshållare för bildnumm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C4B1F7-19F1-49C6-B0FB-664EC6F54D9F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graphicFrame>
        <p:nvGraphicFramePr>
          <p:cNvPr id="145411" name="Object 2"/>
          <p:cNvGraphicFramePr>
            <a:graphicFrameLocks noChangeAspect="1"/>
          </p:cNvGraphicFramePr>
          <p:nvPr/>
        </p:nvGraphicFramePr>
        <p:xfrm>
          <a:off x="3143250" y="404813"/>
          <a:ext cx="5106988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8" name="Equation" r:id="rId3" imgW="1371600" imgH="431800" progId="Equation.DSMT4">
                  <p:embed/>
                </p:oleObj>
              </mc:Choice>
              <mc:Fallback>
                <p:oleObj name="Equation" r:id="rId3" imgW="13716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404813"/>
                        <a:ext cx="5106988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924050"/>
            <a:ext cx="6408737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5413" name="Object 4"/>
          <p:cNvGraphicFramePr>
            <a:graphicFrameLocks noChangeAspect="1"/>
          </p:cNvGraphicFramePr>
          <p:nvPr/>
        </p:nvGraphicFramePr>
        <p:xfrm>
          <a:off x="8543925" y="4724400"/>
          <a:ext cx="79533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9" name="Equation" r:id="rId6" imgW="317225" imgH="431425" progId="Equation.DSMT4">
                  <p:embed/>
                </p:oleObj>
              </mc:Choice>
              <mc:Fallback>
                <p:oleObj name="Equation" r:id="rId6" imgW="317225" imgH="4314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3925" y="4724400"/>
                        <a:ext cx="79533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4" name="Text Box 5"/>
          <p:cNvSpPr txBox="1">
            <a:spLocks noChangeArrowheads="1"/>
          </p:cNvSpPr>
          <p:nvPr/>
        </p:nvSpPr>
        <p:spPr bwMode="auto">
          <a:xfrm>
            <a:off x="5368469" y="2219385"/>
            <a:ext cx="61350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b="1" i="1" dirty="0" err="1" smtClean="0">
                <a:solidFill>
                  <a:srgbClr val="FF0000"/>
                </a:solidFill>
              </a:rPr>
              <a:t>Here</a:t>
            </a:r>
            <a:r>
              <a:rPr lang="sv-SE" altLang="sv-SE" b="1" i="1" dirty="0" smtClean="0">
                <a:solidFill>
                  <a:srgbClr val="FF0000"/>
                </a:solidFill>
              </a:rPr>
              <a:t>,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we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have</a:t>
            </a:r>
            <a:r>
              <a:rPr lang="sv-SE" altLang="sv-SE" b="1" i="1" dirty="0" smtClean="0">
                <a:solidFill>
                  <a:srgbClr val="FF0000"/>
                </a:solidFill>
              </a:rPr>
              <a:t> an expression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b="1" i="1" dirty="0" smtClean="0">
                <a:solidFill>
                  <a:srgbClr val="FF0000"/>
                </a:solidFill>
              </a:rPr>
              <a:t>for the optimal stock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level</a:t>
            </a:r>
            <a:endParaRPr lang="sv-SE" altLang="sv-SE" b="1" i="1" dirty="0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b="1" i="1" dirty="0" smtClean="0">
                <a:solidFill>
                  <a:srgbClr val="FF0000"/>
                </a:solidFill>
              </a:rPr>
              <a:t>as a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function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b="1" i="1" dirty="0" smtClean="0">
                <a:solidFill>
                  <a:srgbClr val="FF0000"/>
                </a:solidFill>
              </a:rPr>
              <a:t> the rate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interest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b="1" i="1" dirty="0" smtClean="0">
                <a:solidFill>
                  <a:srgbClr val="FF0000"/>
                </a:solidFill>
              </a:rPr>
              <a:t>and the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net</a:t>
            </a:r>
            <a:r>
              <a:rPr lang="sv-SE" altLang="sv-SE" b="1" i="1" dirty="0" smtClean="0">
                <a:solidFill>
                  <a:srgbClr val="FF0000"/>
                </a:solidFill>
              </a:rPr>
              <a:t> </a:t>
            </a:r>
            <a:r>
              <a:rPr lang="sv-SE" altLang="sv-SE" b="1" i="1" dirty="0" err="1" smtClean="0">
                <a:solidFill>
                  <a:srgbClr val="FF0000"/>
                </a:solidFill>
              </a:rPr>
              <a:t>prices</a:t>
            </a:r>
            <a:r>
              <a:rPr lang="sv-SE" altLang="sv-SE" b="1" i="1" dirty="0" smtClean="0">
                <a:solidFill>
                  <a:srgbClr val="FF0000"/>
                </a:solidFill>
              </a:rPr>
              <a:t>.</a:t>
            </a:r>
            <a:endParaRPr lang="sv-SE" altLang="sv-SE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Platshållare för bild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BF448F-C820-4EBB-AE45-2707BC5DCCE2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4943" y="584685"/>
            <a:ext cx="9498759" cy="936625"/>
          </a:xfrm>
        </p:spPr>
        <p:txBody>
          <a:bodyPr anchor="ctr"/>
          <a:lstStyle/>
          <a:p>
            <a:pPr algn="l" eaLnBrk="1" hangingPunct="1"/>
            <a:r>
              <a:rPr lang="sv-SE" altLang="sv-SE" sz="3200" b="1" dirty="0" smtClean="0">
                <a:solidFill>
                  <a:srgbClr val="FF0000"/>
                </a:solidFill>
              </a:rPr>
              <a:t>General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principles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rational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continuous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cover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forestry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derived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from the simple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analytical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3200" b="1" dirty="0" err="1" smtClean="0">
                <a:solidFill>
                  <a:srgbClr val="FF0000"/>
                </a:solidFill>
              </a:rPr>
              <a:t>method</a:t>
            </a:r>
            <a:r>
              <a:rPr lang="sv-SE" altLang="sv-SE" sz="3200" b="1" dirty="0" smtClean="0">
                <a:solidFill>
                  <a:srgbClr val="FF0000"/>
                </a:solidFill>
              </a:rPr>
              <a:t>:</a:t>
            </a:r>
            <a:endParaRPr lang="sv-SE" altLang="sv-SE" sz="3200" b="1" dirty="0">
              <a:solidFill>
                <a:srgbClr val="FF0000"/>
              </a:solidFill>
            </a:endParaRPr>
          </a:p>
        </p:txBody>
      </p:sp>
      <p:sp>
        <p:nvSpPr>
          <p:cNvPr id="14643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sv-SE" altLang="sv-SE" sz="3200"/>
          </a:p>
          <a:p>
            <a:pPr eaLnBrk="1" hangingPunct="1"/>
            <a:endParaRPr lang="sv-SE" altLang="sv-SE" sz="3200"/>
          </a:p>
        </p:txBody>
      </p:sp>
      <p:sp>
        <p:nvSpPr>
          <p:cNvPr id="146437" name="Text Box 7"/>
          <p:cNvSpPr txBox="1">
            <a:spLocks noChangeArrowheads="1"/>
          </p:cNvSpPr>
          <p:nvPr/>
        </p:nvSpPr>
        <p:spPr bwMode="auto">
          <a:xfrm>
            <a:off x="1065249" y="1899696"/>
            <a:ext cx="106821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>
                <a:solidFill>
                  <a:srgbClr val="000000"/>
                </a:solidFill>
              </a:rPr>
              <a:t>1. 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The optimal stock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level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is a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decreasing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function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of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the rate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of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interest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.</a:t>
            </a:r>
            <a:endParaRPr lang="sv-SE" altLang="sv-SE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>
                <a:solidFill>
                  <a:srgbClr val="000000"/>
                </a:solidFill>
              </a:rPr>
              <a:t>2. 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The optimal stock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level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decreases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if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the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net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price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per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cubic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metre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in the initial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increases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in relation to the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net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price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per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cubic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metre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in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future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harvests.</a:t>
            </a:r>
            <a:endParaRPr lang="sv-SE" altLang="sv-SE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>
                <a:solidFill>
                  <a:srgbClr val="000000"/>
                </a:solidFill>
              </a:rPr>
              <a:t>3. 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The optimal stock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level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increases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</a:rPr>
              <a:t>if</a:t>
            </a:r>
            <a:r>
              <a:rPr lang="sv-SE" altLang="sv-SE" sz="2400" b="1" dirty="0" smtClean="0">
                <a:solidFill>
                  <a:srgbClr val="000000"/>
                </a:solidFill>
              </a:rPr>
              <a:t> the </a:t>
            </a:r>
            <a:r>
              <a:rPr lang="sv-SE" altLang="sv-SE" sz="2400" b="1" dirty="0" err="1" smtClean="0">
                <a:solidFill>
                  <a:srgbClr val="000000"/>
                </a:solidFill>
                <a:latin typeface="Times New Roman"/>
                <a:cs typeface="Arial"/>
              </a:rPr>
              <a:t>net</a:t>
            </a:r>
            <a:r>
              <a:rPr lang="sv-SE" altLang="sv-SE" sz="2400" b="1" dirty="0" smtClean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price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per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cubic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metre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in the initial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harvest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sv-SE" altLang="sv-SE" sz="2400" b="1" dirty="0" err="1" smtClean="0">
                <a:solidFill>
                  <a:srgbClr val="000000"/>
                </a:solidFill>
                <a:latin typeface="Times New Roman"/>
                <a:cs typeface="Arial"/>
              </a:rPr>
              <a:t>decreases</a:t>
            </a:r>
            <a:r>
              <a:rPr lang="sv-SE" altLang="sv-SE" sz="2400" b="1" dirty="0" smtClean="0">
                <a:solidFill>
                  <a:srgbClr val="000000"/>
                </a:solidFill>
                <a:latin typeface="Times New Roman"/>
                <a:cs typeface="Arial"/>
              </a:rPr>
              <a:t> in 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relation to the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net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price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per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cubic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metre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in </a:t>
            </a:r>
            <a:r>
              <a:rPr lang="sv-SE" altLang="sv-SE" sz="2400" b="1" dirty="0" err="1">
                <a:solidFill>
                  <a:srgbClr val="000000"/>
                </a:solidFill>
                <a:latin typeface="Times New Roman"/>
                <a:cs typeface="Arial"/>
              </a:rPr>
              <a:t>future</a:t>
            </a:r>
            <a:r>
              <a:rPr lang="sv-SE" altLang="sv-SE" sz="2400" b="1" dirty="0">
                <a:solidFill>
                  <a:srgbClr val="000000"/>
                </a:solidFill>
                <a:latin typeface="Times New Roman"/>
                <a:cs typeface="Arial"/>
              </a:rPr>
              <a:t> harvests.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v-SE" altLang="sv-SE" sz="2400" b="1" dirty="0">
                <a:solidFill>
                  <a:srgbClr val="FF0000"/>
                </a:solidFill>
              </a:rPr>
              <a:t>4. 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It is optimal to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let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the stock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be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equal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to the stock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level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that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maximizes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the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average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growth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(MSY)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only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if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the rate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of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interest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in the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capital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 market is </a:t>
            </a:r>
            <a:r>
              <a:rPr lang="sv-SE" altLang="sv-SE" sz="2400" b="1" dirty="0" err="1" smtClean="0">
                <a:solidFill>
                  <a:srgbClr val="FF0000"/>
                </a:solidFill>
              </a:rPr>
              <a:t>zero</a:t>
            </a:r>
            <a:r>
              <a:rPr lang="sv-SE" altLang="sv-SE" sz="2400" b="1" dirty="0" smtClean="0">
                <a:solidFill>
                  <a:srgbClr val="FF0000"/>
                </a:solidFill>
              </a:rPr>
              <a:t>.</a:t>
            </a:r>
            <a:r>
              <a:rPr lang="sv-SE" altLang="sv-SE" sz="2400" dirty="0" smtClean="0">
                <a:solidFill>
                  <a:srgbClr val="000000"/>
                </a:solidFill>
              </a:rPr>
              <a:t> </a:t>
            </a:r>
            <a:endParaRPr lang="sv-SE" altLang="sv-SE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v-SE" altLang="sv-S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Platshållare för bildnumm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342055-DDFE-4A32-8FF3-97D290F2D4DF}" type="slidenum">
              <a:rPr lang="sv-SE" altLang="sv-S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873710" y="582675"/>
            <a:ext cx="779929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v-SE" altLang="sv-SE" sz="4000" b="1" i="1" dirty="0" smtClean="0">
              <a:solidFill>
                <a:srgbClr val="000000"/>
              </a:solidFill>
            </a:endParaRPr>
          </a:p>
          <a:p>
            <a:pPr algn="ctr"/>
            <a:r>
              <a:rPr lang="sv-SE" altLang="sv-SE" sz="4000" b="1" i="1" u="sng" dirty="0" smtClean="0">
                <a:solidFill>
                  <a:srgbClr val="FF0000"/>
                </a:solidFill>
              </a:rPr>
              <a:t>Second </a:t>
            </a:r>
            <a:r>
              <a:rPr lang="sv-SE" altLang="sv-SE" sz="4000" b="1" i="1" u="sng" dirty="0" err="1" smtClean="0">
                <a:solidFill>
                  <a:srgbClr val="FF0000"/>
                </a:solidFill>
              </a:rPr>
              <a:t>example</a:t>
            </a:r>
            <a:r>
              <a:rPr lang="sv-SE" altLang="sv-SE" sz="4000" b="1" i="1" u="sng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sv-SE" altLang="sv-SE" sz="4000" b="1" i="1" dirty="0" smtClean="0">
                <a:solidFill>
                  <a:srgbClr val="000000"/>
                </a:solidFill>
              </a:rPr>
              <a:t>Determination </a:t>
            </a:r>
            <a:r>
              <a:rPr lang="sv-SE" altLang="sv-SE" sz="4000" b="1" i="1" dirty="0" err="1">
                <a:solidFill>
                  <a:srgbClr val="000000"/>
                </a:solidFill>
              </a:rPr>
              <a:t>of</a:t>
            </a:r>
            <a:r>
              <a:rPr lang="sv-SE" altLang="sv-SE" sz="4000" b="1" i="1" dirty="0">
                <a:solidFill>
                  <a:srgbClr val="000000"/>
                </a:solidFill>
              </a:rPr>
              <a:t> the optimal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levels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, the stock </a:t>
            </a:r>
            <a:r>
              <a:rPr lang="sv-SE" altLang="sv-SE" sz="4000" b="1" i="1" dirty="0" err="1">
                <a:solidFill>
                  <a:srgbClr val="000000"/>
                </a:solidFill>
              </a:rPr>
              <a:t>level</a:t>
            </a:r>
            <a:r>
              <a:rPr lang="sv-SE" altLang="sv-SE" sz="4000" b="1" i="1" dirty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after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and the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harvest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intervals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sv-SE" altLang="sv-SE" sz="4000" b="1" i="1" dirty="0">
              <a:solidFill>
                <a:srgbClr val="000000"/>
              </a:solidFill>
            </a:endParaRPr>
          </a:p>
          <a:p>
            <a:pPr algn="ctr"/>
            <a:r>
              <a:rPr lang="sv-SE" altLang="sv-SE" sz="4000" b="1" i="1" dirty="0" smtClean="0">
                <a:solidFill>
                  <a:srgbClr val="000000"/>
                </a:solidFill>
              </a:rPr>
              <a:t>In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this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second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example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, set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up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costs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are</a:t>
            </a:r>
            <a:r>
              <a:rPr lang="sv-SE" altLang="sv-SE" sz="4000" b="1" i="1" dirty="0" smtClean="0">
                <a:solidFill>
                  <a:srgbClr val="000000"/>
                </a:solidFill>
              </a:rPr>
              <a:t> </a:t>
            </a:r>
            <a:r>
              <a:rPr lang="sv-SE" altLang="sv-SE" sz="4000" b="1" i="1" dirty="0" err="1" smtClean="0">
                <a:solidFill>
                  <a:srgbClr val="000000"/>
                </a:solidFill>
              </a:rPr>
              <a:t>considered</a:t>
            </a:r>
            <a:r>
              <a:rPr lang="sv-SE" altLang="sv-SE" sz="4000" b="1" i="1" dirty="0">
                <a:solidFill>
                  <a:srgbClr val="000000"/>
                </a:solidFill>
              </a:rPr>
              <a:t/>
            </a:r>
            <a:br>
              <a:rPr lang="sv-SE" altLang="sv-SE" sz="4000" b="1" i="1" dirty="0">
                <a:solidFill>
                  <a:srgbClr val="000000"/>
                </a:solidFill>
              </a:rPr>
            </a:br>
            <a:endParaRPr lang="sv-SE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494514" y="464393"/>
          <a:ext cx="6681531" cy="119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6" name="Equation" r:id="rId3" imgW="2095500" imgH="393700" progId="Equation.DSMT4">
                  <p:embed/>
                </p:oleObj>
              </mc:Choice>
              <mc:Fallback>
                <p:oleObj name="Equation" r:id="rId3" imgW="209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14" y="464393"/>
                        <a:ext cx="6681531" cy="11931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9762" y="3975390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494514" y="1741908"/>
          <a:ext cx="1966477" cy="122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7" name="Equation" r:id="rId5" imgW="634725" imgH="406224" progId="Equation.DSMT4">
                  <p:embed/>
                </p:oleObj>
              </mc:Choice>
              <mc:Fallback>
                <p:oleObj name="Equation" r:id="rId5" imgW="634725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14" y="1741908"/>
                        <a:ext cx="1966477" cy="1229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/>
        </p:nvSpPr>
        <p:spPr>
          <a:xfrm>
            <a:off x="3454902" y="2989385"/>
            <a:ext cx="79130" cy="3366965"/>
          </a:xfrm>
          <a:prstGeom prst="rect">
            <a:avLst/>
          </a:prstGeom>
          <a:solidFill>
            <a:srgbClr val="423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3358662" y="6163408"/>
            <a:ext cx="6031523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9591056" y="5952947"/>
            <a:ext cx="17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endParaRPr lang="sv-S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318529" y="2540972"/>
            <a:ext cx="332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</a:t>
            </a:r>
            <a:r>
              <a:rPr lang="sv-SE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sv-S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sv-SE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hectare</a:t>
            </a:r>
            <a:r>
              <a:rPr lang="sv-S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3130062" y="6401359"/>
            <a:ext cx="61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870097" y="5952947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3358662" y="3420208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2885456" y="3235101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v0</a:t>
            </a:r>
            <a:endParaRPr lang="sv-SE" dirty="0">
              <a:solidFill>
                <a:prstClr val="black"/>
              </a:solidFill>
            </a:endParaRPr>
          </a:p>
        </p:txBody>
      </p:sp>
      <p:cxnSp>
        <p:nvCxnSpPr>
          <p:cNvPr id="19" name="Rak 18"/>
          <p:cNvCxnSpPr/>
          <p:nvPr/>
        </p:nvCxnSpPr>
        <p:spPr>
          <a:xfrm>
            <a:off x="3534032" y="3465927"/>
            <a:ext cx="79606" cy="1686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Kurva 27"/>
          <p:cNvCxnSpPr/>
          <p:nvPr/>
        </p:nvCxnSpPr>
        <p:spPr>
          <a:xfrm flipV="1">
            <a:off x="3649396" y="4062047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urva 28"/>
          <p:cNvCxnSpPr/>
          <p:nvPr/>
        </p:nvCxnSpPr>
        <p:spPr>
          <a:xfrm flipV="1">
            <a:off x="6028649" y="4054766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>
            <a:off x="5940143" y="4062047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/>
          <p:cNvCxnSpPr/>
          <p:nvPr/>
        </p:nvCxnSpPr>
        <p:spPr>
          <a:xfrm>
            <a:off x="8319396" y="4037027"/>
            <a:ext cx="88506" cy="1063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urva 32"/>
          <p:cNvCxnSpPr/>
          <p:nvPr/>
        </p:nvCxnSpPr>
        <p:spPr>
          <a:xfrm flipV="1">
            <a:off x="8443660" y="4019752"/>
            <a:ext cx="2294792" cy="1063869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/>
          <p:cNvSpPr/>
          <p:nvPr/>
        </p:nvSpPr>
        <p:spPr>
          <a:xfrm>
            <a:off x="3347696" y="5095071"/>
            <a:ext cx="962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2834925" y="4868231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3613638" y="6322279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6028649" y="6458290"/>
            <a:ext cx="2415011" cy="457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4632936" y="6322279"/>
            <a:ext cx="23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8069219" y="586906"/>
            <a:ext cx="39063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= The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endParaRPr lang="sv-SE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R(h)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Profit from the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endParaRPr lang="sv-SE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P(.)    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Price per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cubic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</a:t>
            </a:r>
          </a:p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cubic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in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harvests</a:t>
            </a:r>
          </a:p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Q(.)    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hectare</a:t>
            </a:r>
            <a:endParaRPr lang="sv-SE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in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harvests</a:t>
            </a:r>
          </a:p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= Set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endParaRPr lang="sv-SE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occation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= Rate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sv-SE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solidFill>
                <a:prstClr val="black"/>
              </a:solidFill>
            </a:endParaRPr>
          </a:p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41" name="textruta 40"/>
          <p:cNvSpPr txBox="1"/>
          <p:nvPr/>
        </p:nvSpPr>
        <p:spPr>
          <a:xfrm>
            <a:off x="856989" y="279727"/>
            <a:ext cx="160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</a:t>
            </a:r>
            <a:r>
              <a:rPr lang="sv-S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Rak pil 42"/>
          <p:cNvCxnSpPr>
            <a:stCxn id="41" idx="2"/>
          </p:cNvCxnSpPr>
          <p:nvPr/>
        </p:nvCxnSpPr>
        <p:spPr>
          <a:xfrm>
            <a:off x="1658990" y="649059"/>
            <a:ext cx="1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46629" y="1111240"/>
            <a:ext cx="1005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In Finland,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continuous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cover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forest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management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can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be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optimized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without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constraints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</a:p>
          <a:p>
            <a:pPr lvl="0"/>
            <a:endParaRPr lang="sv-SE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In Sweden,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there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are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several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constraints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in the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forest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act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. For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instance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, the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volume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always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has to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stay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above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pPr lvl="0"/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a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specified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lower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limit. If the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volume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is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below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the limit,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you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have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 to make a </a:t>
            </a:r>
            <a:r>
              <a:rPr lang="sv-SE" sz="2400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clearcut</a:t>
            </a:r>
            <a:r>
              <a:rPr lang="sv-SE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.</a:t>
            </a:r>
          </a:p>
          <a:p>
            <a:pPr lvl="0"/>
            <a:endParaRPr lang="sv-SE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WITH Swedish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constraints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forestry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with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clearcuts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often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is the </a:t>
            </a:r>
            <a:r>
              <a:rPr lang="sv-SE" sz="24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economically</a:t>
            </a:r>
            <a:r>
              <a:rPr lang="sv-SE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 optimal choice.</a:t>
            </a:r>
          </a:p>
          <a:p>
            <a:pPr lvl="0"/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WITHOUT Swedish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constraints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continuous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cover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forestry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is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very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often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the </a:t>
            </a:r>
            <a:r>
              <a:rPr lang="sv-SE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economically</a:t>
            </a:r>
            <a:r>
              <a:rPr lang="sv-SE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optimal choice.</a:t>
            </a:r>
          </a:p>
        </p:txBody>
      </p:sp>
    </p:spTree>
    <p:extLst>
      <p:ext uri="{BB962C8B-B14F-4D97-AF65-F5344CB8AC3E}">
        <p14:creationId xmlns:p14="http://schemas.microsoft.com/office/powerpoint/2010/main" val="2776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34032" y="2310713"/>
            <a:ext cx="20364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609669" y="1170593"/>
          <a:ext cx="10744131" cy="1918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0" name="Equation" r:id="rId3" imgW="2095500" imgH="393700" progId="Equation.DSMT4">
                  <p:embed/>
                </p:oleObj>
              </mc:Choice>
              <mc:Fallback>
                <p:oleObj name="Equation" r:id="rId3" imgW="209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69" y="1170593"/>
                        <a:ext cx="10744131" cy="1918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39762" y="3975390"/>
            <a:ext cx="430015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609669" y="3282273"/>
          <a:ext cx="3030510" cy="189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1" name="Equation" r:id="rId5" imgW="634725" imgH="406224" progId="Equation.DSMT4">
                  <p:embed/>
                </p:oleObj>
              </mc:Choice>
              <mc:Fallback>
                <p:oleObj name="Equation" r:id="rId5" imgW="634725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69" y="3282273"/>
                        <a:ext cx="3030510" cy="18940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8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85" y="641350"/>
            <a:ext cx="7810500" cy="5715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21743" y="813879"/>
            <a:ext cx="24032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sv-SE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sv-SE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Graphical</a:t>
            </a:r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illustrations</a:t>
            </a:r>
          </a:p>
          <a:p>
            <a:r>
              <a:rPr lang="sv-SE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</a:p>
          <a:p>
            <a:r>
              <a:rPr lang="sv-SE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specified</a:t>
            </a:r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endParaRPr lang="sv-SE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r>
              <a:rPr lang="sv-SE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6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090" y="373164"/>
            <a:ext cx="14592300" cy="5895975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510216" y="5210148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7451124" y="556409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9267567" y="2767913"/>
            <a:ext cx="18280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  <a:p>
            <a:r>
              <a:rPr lang="sv-S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8793" y="-938513"/>
            <a:ext cx="19296055" cy="779651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9881286" y="394784"/>
            <a:ext cx="2463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  <a:p>
            <a:r>
              <a:rPr lang="sv-S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425514" y="5648464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ktangel 8"/>
          <p:cNvSpPr/>
          <p:nvPr/>
        </p:nvSpPr>
        <p:spPr>
          <a:xfrm>
            <a:off x="9633386" y="515099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23922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420" y="0"/>
            <a:ext cx="14592300" cy="589597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423190" y="95416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  <a:p>
            <a:r>
              <a:rPr lang="sv-S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7562335" y="474324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ktangel 8"/>
          <p:cNvSpPr/>
          <p:nvPr/>
        </p:nvSpPr>
        <p:spPr>
          <a:xfrm>
            <a:off x="4548580" y="51880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30282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0253"/>
            <a:ext cx="5263662" cy="3947747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92"/>
            <a:ext cx="12138050" cy="251565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726723" y="306099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i="1" dirty="0">
                <a:solidFill>
                  <a:srgbClr val="00B050"/>
                </a:solidFill>
              </a:rPr>
              <a:t>FAO, Global Forest Resources Assessment 2015</a:t>
            </a:r>
          </a:p>
          <a:p>
            <a:pPr lvl="0"/>
            <a:r>
              <a:rPr lang="en-US" sz="2000" i="1" dirty="0">
                <a:solidFill>
                  <a:srgbClr val="00B050"/>
                </a:solidFill>
              </a:rPr>
              <a:t>How are the world’s forests changing?</a:t>
            </a:r>
          </a:p>
          <a:p>
            <a:pPr lvl="0"/>
            <a:r>
              <a:rPr lang="en-US" sz="2000" i="1" dirty="0">
                <a:solidFill>
                  <a:srgbClr val="00B050"/>
                </a:solidFill>
              </a:rPr>
              <a:t>Second edition</a:t>
            </a:r>
            <a:endParaRPr lang="sv-SE" sz="2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518" y="234403"/>
            <a:ext cx="14592300" cy="5895975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 flipH="1">
            <a:off x="9143998" y="2075935"/>
            <a:ext cx="1828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  <a:p>
            <a:r>
              <a:rPr lang="sv-S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609967" y="5648464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" name="Rektangel 9"/>
          <p:cNvSpPr/>
          <p:nvPr/>
        </p:nvSpPr>
        <p:spPr>
          <a:xfrm>
            <a:off x="8261786" y="494057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35618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39" y="379333"/>
            <a:ext cx="6233053" cy="6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4" y="294278"/>
            <a:ext cx="9963853" cy="6025298"/>
          </a:xfrm>
          <a:prstGeom prst="rect">
            <a:avLst/>
          </a:prstGeom>
        </p:spPr>
      </p:pic>
      <p:cxnSp>
        <p:nvCxnSpPr>
          <p:cNvPr id="7" name="Rak pil 6"/>
          <p:cNvCxnSpPr/>
          <p:nvPr/>
        </p:nvCxnSpPr>
        <p:spPr>
          <a:xfrm flipV="1">
            <a:off x="2475781" y="5149970"/>
            <a:ext cx="2363638" cy="1811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/>
          <p:cNvSpPr txBox="1"/>
          <p:nvPr/>
        </p:nvSpPr>
        <p:spPr>
          <a:xfrm>
            <a:off x="872153" y="4592461"/>
            <a:ext cx="1466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optimal </a:t>
            </a:r>
            <a:r>
              <a:rPr lang="sv-S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V1 is far </a:t>
            </a:r>
            <a:r>
              <a:rPr lang="sv-S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Swedish </a:t>
            </a:r>
            <a:r>
              <a:rPr lang="sv-S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</a:t>
            </a:r>
            <a:r>
              <a:rPr lang="sv-S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Rak pil 10"/>
          <p:cNvCxnSpPr/>
          <p:nvPr/>
        </p:nvCxnSpPr>
        <p:spPr>
          <a:xfrm>
            <a:off x="2682815" y="3200400"/>
            <a:ext cx="2319491" cy="66733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/>
          <p:cNvSpPr txBox="1"/>
          <p:nvPr/>
        </p:nvSpPr>
        <p:spPr>
          <a:xfrm>
            <a:off x="1673524" y="2579298"/>
            <a:ext cx="1268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</a:p>
          <a:p>
            <a:r>
              <a:rPr lang="sv-S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  <a:p>
            <a:r>
              <a:rPr lang="sv-S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endParaRPr lang="sv-SE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Rak pil 7"/>
          <p:cNvCxnSpPr/>
          <p:nvPr/>
        </p:nvCxnSpPr>
        <p:spPr>
          <a:xfrm>
            <a:off x="2941607" y="4355679"/>
            <a:ext cx="1984076" cy="2652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1987002" y="3682997"/>
            <a:ext cx="106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</a:t>
            </a:r>
          </a:p>
          <a:p>
            <a:r>
              <a:rPr lang="sv-SE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</a:t>
            </a:r>
            <a:r>
              <a:rPr lang="sv-SE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  <a:endParaRPr lang="sv-S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Conclusions</a:t>
            </a:r>
            <a:r>
              <a:rPr lang="sv-SE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sv-SE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>
                <a:latin typeface="Arial Black" panose="020B0A04020102020204" pitchFamily="34" charset="0"/>
              </a:rPr>
              <a:t>The </a:t>
            </a:r>
            <a:r>
              <a:rPr lang="sv-SE" b="1" dirty="0" err="1" smtClean="0">
                <a:latin typeface="Arial Black" panose="020B0A04020102020204" pitchFamily="34" charset="0"/>
              </a:rPr>
              <a:t>two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examples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showed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that</a:t>
            </a:r>
            <a:r>
              <a:rPr lang="sv-SE" b="1" dirty="0" smtClean="0">
                <a:latin typeface="Arial Black" panose="020B0A04020102020204" pitchFamily="34" charset="0"/>
              </a:rPr>
              <a:t> it </a:t>
            </a:r>
            <a:r>
              <a:rPr lang="sv-SE" b="1" dirty="0" err="1" smtClean="0">
                <a:latin typeface="Arial Black" panose="020B0A04020102020204" pitchFamily="34" charset="0"/>
              </a:rPr>
              <a:t>was</a:t>
            </a:r>
            <a:r>
              <a:rPr lang="sv-SE" b="1" dirty="0" smtClean="0">
                <a:latin typeface="Arial Black" panose="020B0A04020102020204" pitchFamily="34" charset="0"/>
              </a:rPr>
              <a:t> not </a:t>
            </a:r>
            <a:r>
              <a:rPr lang="sv-SE" b="1" dirty="0" err="1" smtClean="0">
                <a:latin typeface="Arial Black" panose="020B0A04020102020204" pitchFamily="34" charset="0"/>
              </a:rPr>
              <a:t>economically</a:t>
            </a:r>
            <a:r>
              <a:rPr lang="sv-SE" b="1" dirty="0" smtClean="0">
                <a:latin typeface="Arial Black" panose="020B0A04020102020204" pitchFamily="34" charset="0"/>
              </a:rPr>
              <a:t> optimal to make </a:t>
            </a:r>
            <a:r>
              <a:rPr lang="sv-SE" b="1" dirty="0" err="1" smtClean="0">
                <a:latin typeface="Arial Black" panose="020B0A04020102020204" pitchFamily="34" charset="0"/>
              </a:rPr>
              <a:t>clear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fellings</a:t>
            </a:r>
            <a:r>
              <a:rPr lang="sv-SE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sv-SE" b="1" dirty="0" err="1" smtClean="0">
                <a:latin typeface="Arial Black" panose="020B0A04020102020204" pitchFamily="34" charset="0"/>
              </a:rPr>
              <a:t>Considerable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numbers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of</a:t>
            </a:r>
            <a:r>
              <a:rPr lang="sv-SE" b="1" dirty="0" smtClean="0">
                <a:latin typeface="Arial Black" panose="020B0A04020102020204" pitchFamily="34" charset="0"/>
              </a:rPr>
              <a:t> small </a:t>
            </a:r>
            <a:r>
              <a:rPr lang="sv-SE" b="1" dirty="0" err="1" smtClean="0">
                <a:latin typeface="Arial Black" panose="020B0A04020102020204" pitchFamily="34" charset="0"/>
              </a:rPr>
              <a:t>trees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should</a:t>
            </a:r>
            <a:r>
              <a:rPr lang="sv-SE" b="1" dirty="0" smtClean="0">
                <a:latin typeface="Arial Black" panose="020B0A04020102020204" pitchFamily="34" charset="0"/>
              </a:rPr>
              <a:t> be </a:t>
            </a:r>
            <a:r>
              <a:rPr lang="sv-SE" b="1" dirty="0" err="1" smtClean="0">
                <a:latin typeface="Arial Black" panose="020B0A04020102020204" pitchFamily="34" charset="0"/>
              </a:rPr>
              <a:t>left</a:t>
            </a:r>
            <a:r>
              <a:rPr lang="sv-SE" b="1" dirty="0" smtClean="0">
                <a:latin typeface="Arial Black" panose="020B0A04020102020204" pitchFamily="34" charset="0"/>
              </a:rPr>
              <a:t> for </a:t>
            </a:r>
            <a:r>
              <a:rPr lang="sv-SE" b="1" dirty="0" err="1" smtClean="0">
                <a:latin typeface="Arial Black" panose="020B0A04020102020204" pitchFamily="34" charset="0"/>
              </a:rPr>
              <a:t>continued</a:t>
            </a:r>
            <a:r>
              <a:rPr lang="sv-SE" b="1" dirty="0" smtClean="0">
                <a:latin typeface="Arial Black" panose="020B0A04020102020204" pitchFamily="34" charset="0"/>
              </a:rPr>
              <a:t> </a:t>
            </a:r>
            <a:r>
              <a:rPr lang="sv-SE" b="1" dirty="0" err="1" smtClean="0">
                <a:latin typeface="Arial Black" panose="020B0A04020102020204" pitchFamily="34" charset="0"/>
              </a:rPr>
              <a:t>production</a:t>
            </a:r>
            <a:r>
              <a:rPr lang="sv-SE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2226" name="Picture 2" descr="Peter Lohm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370372" cy="68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10508684" y="461212"/>
            <a:ext cx="14566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 smtClean="0">
                <a:solidFill>
                  <a:srgbClr val="FFFF00"/>
                </a:solidFill>
              </a:rPr>
              <a:t>Continuous</a:t>
            </a:r>
            <a:r>
              <a:rPr lang="sv-SE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sv-SE" sz="2000" b="1" dirty="0" smtClean="0">
                <a:solidFill>
                  <a:srgbClr val="FFFF00"/>
                </a:solidFill>
              </a:rPr>
              <a:t>cover</a:t>
            </a:r>
          </a:p>
          <a:p>
            <a:r>
              <a:rPr lang="sv-SE" sz="2000" b="1" dirty="0" err="1" smtClean="0">
                <a:solidFill>
                  <a:srgbClr val="FFFF00"/>
                </a:solidFill>
              </a:rPr>
              <a:t>forest</a:t>
            </a:r>
            <a:endParaRPr lang="sv-SE" sz="2000" b="1" dirty="0" smtClean="0">
              <a:solidFill>
                <a:srgbClr val="FFFF00"/>
              </a:solidFill>
            </a:endParaRPr>
          </a:p>
          <a:p>
            <a:r>
              <a:rPr lang="sv-SE" sz="2000" b="1" dirty="0" smtClean="0">
                <a:solidFill>
                  <a:srgbClr val="FFFF00"/>
                </a:solidFill>
              </a:rPr>
              <a:t>harvesting </a:t>
            </a:r>
          </a:p>
          <a:p>
            <a:r>
              <a:rPr lang="sv-SE" sz="2000" b="1" dirty="0" smtClean="0">
                <a:solidFill>
                  <a:srgbClr val="FFFF00"/>
                </a:solidFill>
              </a:rPr>
              <a:t>In the</a:t>
            </a:r>
          </a:p>
          <a:p>
            <a:r>
              <a:rPr lang="sv-SE" sz="2000" b="1" dirty="0" smtClean="0">
                <a:solidFill>
                  <a:srgbClr val="FFFF00"/>
                </a:solidFill>
              </a:rPr>
              <a:t>Swedish</a:t>
            </a:r>
          </a:p>
          <a:p>
            <a:r>
              <a:rPr lang="sv-SE" sz="2000" b="1" dirty="0" err="1" smtClean="0">
                <a:solidFill>
                  <a:srgbClr val="FFFF00"/>
                </a:solidFill>
              </a:rPr>
              <a:t>mountains</a:t>
            </a:r>
            <a:endParaRPr lang="sv-SE" sz="2000" b="1" dirty="0" smtClean="0">
              <a:solidFill>
                <a:srgbClr val="FFFF00"/>
              </a:solidFill>
            </a:endParaRPr>
          </a:p>
          <a:p>
            <a:r>
              <a:rPr lang="sv-SE" sz="2000" b="1" dirty="0" smtClean="0">
                <a:solidFill>
                  <a:srgbClr val="FFFF00"/>
                </a:solidFill>
              </a:rPr>
              <a:t>December </a:t>
            </a:r>
          </a:p>
          <a:p>
            <a:r>
              <a:rPr lang="sv-SE" sz="2000" b="1" dirty="0" smtClean="0">
                <a:solidFill>
                  <a:srgbClr val="FFFF00"/>
                </a:solidFill>
              </a:rPr>
              <a:t>2014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35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3250" name="Picture 2" descr="Peter Lohm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9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C3FE0-6EB4-418C-82E7-2F09A4F4115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4274" name="Picture 2" descr="Peter Lohma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9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736600" y="682171"/>
            <a:ext cx="10515600" cy="54077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Sometimes, we may want to consider the forest at the individual tree level or at the size class level.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b="1" i="1" dirty="0" smtClean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 to optimize the utilization of the natural forests, it is necessary to understand the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dynamics of growth and the intertemporal harvesting options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already existing forests.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study contains new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approaches to nonlinear estimations of diameter increment and mortality functions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trees of different size classes, under the influence of competition within forests with many size classes. 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0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314" y="3413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81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general dynamic function for the basal area of individual trees derived from a production theoretically motivated autonomous differential equation</a:t>
            </a:r>
            <a:r>
              <a:rPr lang="en-US" b="1" dirty="0" smtClean="0">
                <a:solidFill>
                  <a:srgbClr val="0081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81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Peter </a:t>
            </a:r>
            <a:r>
              <a:rPr lang="en-US" sz="27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Lohmander</a:t>
            </a:r>
            <a:endParaRPr lang="sv-SE" sz="27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2628" y="1858174"/>
            <a:ext cx="10883630" cy="4498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en-US" b="1" dirty="0"/>
              <a:t> </a:t>
            </a:r>
            <a:endParaRPr lang="sv-SE" dirty="0"/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dynamic function for the basal area of individual trees has been derived from a production theoretically motivated autonomous differential equation. The differential equation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is: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and </a:t>
            </a:r>
            <a:r>
              <a:rPr lang="en-US" sz="2400" dirty="0"/>
              <a:t>the general dynamic function is:</a:t>
            </a:r>
            <a:endParaRPr lang="en-US" sz="2400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Keywords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function, differential equation, basal area, forest growth</a:t>
            </a:r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23730" y="3933633"/>
            <a:ext cx="16726107" cy="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923730" y="2855426"/>
          <a:ext cx="5781446" cy="824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Equation" r:id="rId3" imgW="2768600" imgH="393700" progId="Equation.DSMT4">
                  <p:embed/>
                </p:oleObj>
              </mc:Choice>
              <mc:Fallback>
                <p:oleObj name="Equation" r:id="rId3" imgW="2768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730" y="2855426"/>
                        <a:ext cx="5781446" cy="824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4850286" y="3586469"/>
          <a:ext cx="4278463" cy="210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Equation" r:id="rId5" imgW="2324100" imgH="1143000" progId="Equation.DSMT4">
                  <p:embed/>
                </p:oleObj>
              </mc:Choice>
              <mc:Fallback>
                <p:oleObj name="Equation" r:id="rId5" imgW="2324100" imgH="1143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0286" y="3586469"/>
                        <a:ext cx="4278463" cy="2104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81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07628" y="700807"/>
            <a:ext cx="4839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Consider a stem segment, of height 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48873" y="1147664"/>
            <a:ext cx="293672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316371" y="622456"/>
          <a:ext cx="531387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" name="Equation" r:id="rId3" imgW="177492" imgH="164814" progId="Equation.DSMT4">
                  <p:embed/>
                </p:oleObj>
              </mc:Choice>
              <mc:Fallback>
                <p:oleObj name="Equation" r:id="rId3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371" y="622456"/>
                        <a:ext cx="531387" cy="512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726975" y="1244755"/>
            <a:ext cx="7691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the tree. The stem segment is cylindrical with diameter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148251" y="1875452"/>
            <a:ext cx="352323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8284019" y="1165788"/>
          <a:ext cx="550506" cy="66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4019" y="1165788"/>
                        <a:ext cx="550506" cy="660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/>
        </p:nvSpPr>
        <p:spPr>
          <a:xfrm>
            <a:off x="707628" y="1875452"/>
            <a:ext cx="5639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leaves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cover a cylinder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diameter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007288" y="2566993"/>
            <a:ext cx="347271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6212697" y="1780717"/>
          <a:ext cx="587829" cy="65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" name="Equation" r:id="rId7" imgW="203112" imgH="228501" progId="Equation.DSMT4">
                  <p:embed/>
                </p:oleObj>
              </mc:Choice>
              <mc:Fallback>
                <p:oleObj name="Equation" r:id="rId7" imgW="203112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2697" y="1780717"/>
                        <a:ext cx="587829" cy="651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456658" y="3305971"/>
            <a:ext cx="282992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726975" y="2431851"/>
          <a:ext cx="3020136" cy="737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" name="Equation" r:id="rId9" imgW="939800" imgH="228600" progId="Equation.DSMT4">
                  <p:embed/>
                </p:oleObj>
              </mc:Choice>
              <mc:Fallback>
                <p:oleObj name="Equation" r:id="rId9" imgW="939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975" y="2431851"/>
                        <a:ext cx="3020136" cy="737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llips 13"/>
          <p:cNvSpPr/>
          <p:nvPr/>
        </p:nvSpPr>
        <p:spPr>
          <a:xfrm>
            <a:off x="7301203" y="3461925"/>
            <a:ext cx="2519464" cy="5580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5" name="Ellips 14"/>
          <p:cNvSpPr/>
          <p:nvPr/>
        </p:nvSpPr>
        <p:spPr>
          <a:xfrm>
            <a:off x="7350868" y="4925831"/>
            <a:ext cx="2519464" cy="5580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17" name="Rak 16"/>
          <p:cNvCxnSpPr>
            <a:stCxn id="14" idx="6"/>
            <a:endCxn id="15" idx="6"/>
          </p:cNvCxnSpPr>
          <p:nvPr/>
        </p:nvCxnSpPr>
        <p:spPr>
          <a:xfrm>
            <a:off x="9820667" y="3740972"/>
            <a:ext cx="49665" cy="1463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/>
          <p:cNvCxnSpPr>
            <a:stCxn id="14" idx="2"/>
            <a:endCxn id="15" idx="2"/>
          </p:cNvCxnSpPr>
          <p:nvPr/>
        </p:nvCxnSpPr>
        <p:spPr>
          <a:xfrm>
            <a:off x="7301203" y="3740972"/>
            <a:ext cx="49665" cy="1463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 18"/>
          <p:cNvSpPr/>
          <p:nvPr/>
        </p:nvSpPr>
        <p:spPr>
          <a:xfrm>
            <a:off x="8408494" y="3657997"/>
            <a:ext cx="301557" cy="1299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20" name="Ellips 19"/>
          <p:cNvSpPr/>
          <p:nvPr/>
        </p:nvSpPr>
        <p:spPr>
          <a:xfrm>
            <a:off x="8462302" y="5115499"/>
            <a:ext cx="301557" cy="1299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22" name="Rak 21"/>
          <p:cNvCxnSpPr>
            <a:stCxn id="19" idx="6"/>
            <a:endCxn id="20" idx="6"/>
          </p:cNvCxnSpPr>
          <p:nvPr/>
        </p:nvCxnSpPr>
        <p:spPr>
          <a:xfrm>
            <a:off x="8710051" y="3722950"/>
            <a:ext cx="53808" cy="14575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>
            <a:endCxn id="20" idx="2"/>
          </p:cNvCxnSpPr>
          <p:nvPr/>
        </p:nvCxnSpPr>
        <p:spPr>
          <a:xfrm>
            <a:off x="8418568" y="3744454"/>
            <a:ext cx="43734" cy="14359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27"/>
          <p:cNvCxnSpPr/>
          <p:nvPr/>
        </p:nvCxnSpPr>
        <p:spPr>
          <a:xfrm>
            <a:off x="8418568" y="3103302"/>
            <a:ext cx="24774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 flipH="1">
            <a:off x="8666316" y="2990762"/>
            <a:ext cx="1" cy="227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34"/>
          <p:cNvCxnSpPr/>
          <p:nvPr/>
        </p:nvCxnSpPr>
        <p:spPr>
          <a:xfrm flipH="1">
            <a:off x="8408493" y="2974734"/>
            <a:ext cx="1" cy="227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35"/>
          <p:cNvCxnSpPr/>
          <p:nvPr/>
        </p:nvCxnSpPr>
        <p:spPr>
          <a:xfrm flipH="1">
            <a:off x="9881164" y="5652635"/>
            <a:ext cx="1" cy="227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36"/>
          <p:cNvCxnSpPr/>
          <p:nvPr/>
        </p:nvCxnSpPr>
        <p:spPr>
          <a:xfrm flipH="1">
            <a:off x="7336866" y="5684002"/>
            <a:ext cx="1" cy="2273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37"/>
          <p:cNvCxnSpPr/>
          <p:nvPr/>
        </p:nvCxnSpPr>
        <p:spPr>
          <a:xfrm flipV="1">
            <a:off x="7326034" y="5766318"/>
            <a:ext cx="2544298" cy="313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kt 43"/>
          <p:cNvGraphicFramePr>
            <a:graphicFrameLocks noChangeAspect="1"/>
          </p:cNvGraphicFramePr>
          <p:nvPr>
            <p:extLst/>
          </p:nvPr>
        </p:nvGraphicFramePr>
        <p:xfrm>
          <a:off x="8344565" y="5871583"/>
          <a:ext cx="517840" cy="573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5" name="Equation" r:id="rId11" imgW="203112" imgH="228501" progId="Equation.DSMT4">
                  <p:embed/>
                </p:oleObj>
              </mc:Choice>
              <mc:Fallback>
                <p:oleObj name="Equation" r:id="rId11" imgW="203112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4565" y="5871583"/>
                        <a:ext cx="517840" cy="573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/>
          </p:nvPr>
        </p:nvGraphicFramePr>
        <p:xfrm>
          <a:off x="8309042" y="2436500"/>
          <a:ext cx="466800" cy="56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6" name="Equation" r:id="rId12" imgW="190500" imgH="228600" progId="Equation.DSMT4">
                  <p:embed/>
                </p:oleObj>
              </mc:Choice>
              <mc:Fallback>
                <p:oleObj name="Equation" r:id="rId12" imgW="190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9042" y="2436500"/>
                        <a:ext cx="466800" cy="560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Rak 48"/>
          <p:cNvCxnSpPr/>
          <p:nvPr/>
        </p:nvCxnSpPr>
        <p:spPr>
          <a:xfrm>
            <a:off x="10448401" y="3740971"/>
            <a:ext cx="0" cy="14639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49"/>
          <p:cNvCxnSpPr/>
          <p:nvPr/>
        </p:nvCxnSpPr>
        <p:spPr>
          <a:xfrm flipV="1">
            <a:off x="10279829" y="5237598"/>
            <a:ext cx="337144" cy="7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51"/>
          <p:cNvCxnSpPr/>
          <p:nvPr/>
        </p:nvCxnSpPr>
        <p:spPr>
          <a:xfrm flipV="1">
            <a:off x="10279829" y="3722950"/>
            <a:ext cx="337144" cy="90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kt 52"/>
          <p:cNvGraphicFramePr>
            <a:graphicFrameLocks noChangeAspect="1"/>
          </p:cNvGraphicFramePr>
          <p:nvPr>
            <p:extLst/>
          </p:nvPr>
        </p:nvGraphicFramePr>
        <p:xfrm>
          <a:off x="10592140" y="4126653"/>
          <a:ext cx="531387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7" name="Equation" r:id="rId13" imgW="177492" imgH="164814" progId="Equation.DSMT4">
                  <p:embed/>
                </p:oleObj>
              </mc:Choice>
              <mc:Fallback>
                <p:oleObj name="Equation" r:id="rId13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2140" y="4126653"/>
                        <a:ext cx="531387" cy="512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0" y="240732"/>
            <a:ext cx="8151428" cy="275142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1" y="3217239"/>
            <a:ext cx="8949937" cy="64921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8" y="4767773"/>
            <a:ext cx="9104720" cy="71007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1" y="3917898"/>
            <a:ext cx="8997145" cy="785091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9617336" y="3319894"/>
            <a:ext cx="197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522 Million ha</a:t>
            </a:r>
          </a:p>
          <a:p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v-SE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208 Million ha</a:t>
            </a:r>
          </a:p>
          <a:p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v-SE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125 Million ha</a:t>
            </a:r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45863" y="5778402"/>
            <a:ext cx="6935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Source:</a:t>
            </a:r>
            <a:r>
              <a:rPr lang="en-US" dirty="0" smtClean="0"/>
              <a:t> FAO (2015) GLOBAL </a:t>
            </a:r>
            <a:r>
              <a:rPr lang="en-US" dirty="0"/>
              <a:t>FOREST </a:t>
            </a:r>
            <a:r>
              <a:rPr lang="en-US" dirty="0" smtClean="0"/>
              <a:t>RESOURCES ASSESSMENT 2015,</a:t>
            </a:r>
            <a:endParaRPr lang="en-US" dirty="0"/>
          </a:p>
          <a:p>
            <a:pPr lvl="0"/>
            <a:r>
              <a:rPr lang="en-US" dirty="0"/>
              <a:t>Desk </a:t>
            </a:r>
            <a:r>
              <a:rPr lang="en-US" dirty="0" smtClean="0"/>
              <a:t>reference, </a:t>
            </a:r>
            <a:r>
              <a:rPr lang="sv-SE" b="1" dirty="0">
                <a:solidFill>
                  <a:srgbClr val="0070C0"/>
                </a:solidFill>
              </a:rPr>
              <a:t>http://www.fao.org/3/a-i4808e.pdf</a:t>
            </a:r>
          </a:p>
          <a:p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9352146" y="519691"/>
            <a:ext cx="29583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8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Parts </a:t>
            </a:r>
            <a:r>
              <a:rPr lang="sv-SE" sz="28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of</a:t>
            </a:r>
            <a:r>
              <a:rPr lang="sv-SE" sz="28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sv-SE" sz="28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Table 9.</a:t>
            </a:r>
            <a:endParaRPr lang="sv-SE" sz="2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14" name="Rak pil 13"/>
          <p:cNvCxnSpPr/>
          <p:nvPr/>
        </p:nvCxnSpPr>
        <p:spPr>
          <a:xfrm flipH="1">
            <a:off x="9934992" y="1620953"/>
            <a:ext cx="484992" cy="873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med rundade hörn 17"/>
          <p:cNvSpPr/>
          <p:nvPr/>
        </p:nvSpPr>
        <p:spPr>
          <a:xfrm>
            <a:off x="9982200" y="519691"/>
            <a:ext cx="1614544" cy="10967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57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420357" y="967478"/>
            <a:ext cx="5919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sun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light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reaches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from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side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"/>
            <a:ext cx="256032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1420357" y="1567542"/>
          <a:ext cx="513184" cy="58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" name="Equation" r:id="rId3" imgW="152202" imgH="177569" progId="Equation.DSMT4">
                  <p:embed/>
                </p:oleObj>
              </mc:Choice>
              <mc:Fallback>
                <p:oleObj name="Equation" r:id="rId3" imgW="152202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357" y="1567542"/>
                        <a:ext cx="513184" cy="588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1933541" y="1693900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volume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stem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segment. 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08639" y="2420322"/>
            <a:ext cx="384512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1408640" y="2420323"/>
          <a:ext cx="524901" cy="55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7" name="Equation" r:id="rId5" imgW="126835" imgH="139518" progId="Equation.DSMT4">
                  <p:embed/>
                </p:oleObj>
              </mc:Choice>
              <mc:Fallback>
                <p:oleObj name="Equation" r:id="rId5" imgW="126835" imgH="1395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640" y="2420323"/>
                        <a:ext cx="524901" cy="550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/>
        </p:nvSpPr>
        <p:spPr>
          <a:xfrm>
            <a:off x="1935979" y="2487602"/>
            <a:ext cx="244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 the basal area. 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420357" y="3234315"/>
            <a:ext cx="33001709" cy="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1420357" y="3234316"/>
          <a:ext cx="3055779" cy="9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" name="Equation" r:id="rId7" imgW="825500" imgH="241300" progId="Equation.DSMT4">
                  <p:embed/>
                </p:oleObj>
              </mc:Choice>
              <mc:Fallback>
                <p:oleObj name="Equation" r:id="rId7" imgW="825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357" y="3234316"/>
                        <a:ext cx="3055779" cy="90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408638" y="4142790"/>
            <a:ext cx="358223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1408639" y="4142791"/>
          <a:ext cx="2099671" cy="76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" name="Equation" r:id="rId9" imgW="482181" imgH="177646" progId="Equation.DSMT4">
                  <p:embed/>
                </p:oleObj>
              </mc:Choice>
              <mc:Fallback>
                <p:oleObj name="Equation" r:id="rId9" imgW="482181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639" y="4142791"/>
                        <a:ext cx="2099671" cy="7647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3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434776" y="1507990"/>
            <a:ext cx="8386109" cy="45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Volume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increment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is proportional to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photo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synthesis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level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489233" y="1182444"/>
            <a:ext cx="490118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8610600" y="1291403"/>
          <a:ext cx="612648" cy="676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Equation" r:id="rId3" imgW="152268" imgH="164957" progId="Equation.DSMT4">
                  <p:embed/>
                </p:oleObj>
              </mc:Choice>
              <mc:Fallback>
                <p:oleObj name="Equation" r:id="rId3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1291403"/>
                        <a:ext cx="612648" cy="6764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434776" y="2313224"/>
            <a:ext cx="10131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turn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is proportional to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sun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light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projection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area on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leaves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06890" y="2544056"/>
            <a:ext cx="447869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10286596" y="2156736"/>
          <a:ext cx="559837" cy="61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" name="Equation" r:id="rId5" imgW="152268" imgH="164957" progId="Equation.DSMT4">
                  <p:embed/>
                </p:oleObj>
              </mc:Choice>
              <mc:Fallback>
                <p:oleObj name="Equation" r:id="rId5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6596" y="2156736"/>
                        <a:ext cx="559837" cy="6181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34776" y="3052929"/>
            <a:ext cx="35033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434776" y="3052930"/>
          <a:ext cx="1889450" cy="755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Equation" r:id="rId7" imgW="571252" imgH="228501" progId="Equation.DSMT4">
                  <p:embed/>
                </p:oleObj>
              </mc:Choice>
              <mc:Fallback>
                <p:oleObj name="Equation" r:id="rId7" imgW="571252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776" y="3052930"/>
                        <a:ext cx="1889450" cy="755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75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354498" y="822294"/>
            <a:ext cx="3432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marR="274320" indent="180340" algn="just"/>
            <a:r>
              <a:rPr lang="sv-SE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may</a:t>
            </a:r>
            <a:r>
              <a:rPr lang="sv-SE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conclude</a:t>
            </a:r>
            <a:r>
              <a:rPr lang="sv-SE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sv-SE" sz="20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49085" y="2136709"/>
            <a:ext cx="247037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616167" y="1445906"/>
          <a:ext cx="10272332" cy="1754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1" name="Equation" r:id="rId3" imgW="2324100" imgH="393700" progId="Equation.DSMT4">
                  <p:embed/>
                </p:oleObj>
              </mc:Choice>
              <mc:Fallback>
                <p:oleObj name="Equation" r:id="rId3" imgW="23241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67" y="1445906"/>
                        <a:ext cx="10272332" cy="17541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/>
        </p:nvSpPr>
        <p:spPr>
          <a:xfrm>
            <a:off x="662473" y="3746643"/>
            <a:ext cx="931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Hence</a:t>
            </a:r>
            <a:r>
              <a:rPr lang="sv-SE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sv-SE" sz="2000" b="1" i="1" dirty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62473" y="4419627"/>
            <a:ext cx="40671392" cy="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662473" y="4182100"/>
          <a:ext cx="2537927" cy="1714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Equation" r:id="rId5" imgW="583947" imgH="393529" progId="Equation.DSMT4">
                  <p:embed/>
                </p:oleObj>
              </mc:Choice>
              <mc:Fallback>
                <p:oleObj name="Equation" r:id="rId5" imgW="58394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73" y="4182100"/>
                        <a:ext cx="2537927" cy="17148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ktangel 10"/>
          <p:cNvSpPr/>
          <p:nvPr/>
        </p:nvSpPr>
        <p:spPr>
          <a:xfrm>
            <a:off x="3984091" y="4912417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sv-SE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468519" y="4481378"/>
            <a:ext cx="358395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5364259" y="4199653"/>
          <a:ext cx="4703472" cy="1814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3" name="Equation" r:id="rId7" imgW="1028254" imgH="393529" progId="Equation.DSMT4">
                  <p:embed/>
                </p:oleObj>
              </mc:Choice>
              <mc:Fallback>
                <p:oleObj name="Equation" r:id="rId7" imgW="102825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259" y="4199653"/>
                        <a:ext cx="4703472" cy="1814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69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867156" y="856596"/>
            <a:ext cx="9506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 the size of the tree increases, the production efficiency declines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Furthermore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the value of</a:t>
            </a:r>
            <a:endParaRPr lang="sv-SE" sz="28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4983727" y="2053866"/>
          <a:ext cx="474377" cy="613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3" imgW="126780" imgH="164814" progId="Equation.DSMT4">
                  <p:embed/>
                </p:oleObj>
              </mc:Choice>
              <mc:Fallback>
                <p:oleObj name="Equation" r:id="rId3" imgW="126780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727" y="2053866"/>
                        <a:ext cx="474377" cy="6132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/>
        </p:nvSpPr>
        <p:spPr>
          <a:xfrm>
            <a:off x="867156" y="2668395"/>
            <a:ext cx="8802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often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lower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for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large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trees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for small </a:t>
            </a:r>
            <a:r>
              <a:rPr lang="sv-SE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trees</a:t>
            </a:r>
            <a:r>
              <a:rPr lang="sv-SE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sv-SE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sv-SE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sv-SE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relevant </a:t>
            </a:r>
            <a:r>
              <a:rPr lang="sv-S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function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considering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is: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sv-SE" sz="2800" b="1" i="1" dirty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12064" y="4901183"/>
            <a:ext cx="403592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867156" y="4478884"/>
          <a:ext cx="9916326" cy="15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Equation" r:id="rId5" imgW="2565400" imgH="393700" progId="Equation.DSMT4">
                  <p:embed/>
                </p:oleObj>
              </mc:Choice>
              <mc:Fallback>
                <p:oleObj name="Equation" r:id="rId5" imgW="2565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156" y="4478884"/>
                        <a:ext cx="9916326" cy="1536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53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596033" y="583430"/>
            <a:ext cx="8103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marR="274320" indent="180340"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Mathematical model development and analysis</a:t>
            </a:r>
            <a:endParaRPr lang="sv-SE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68962" y="2071395"/>
            <a:ext cx="24438119" cy="4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1017034" y="4576673"/>
          <a:ext cx="9706383" cy="147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Equation" r:id="rId3" imgW="2616200" imgH="393700" progId="Equation.DSMT4">
                  <p:embed/>
                </p:oleObj>
              </mc:Choice>
              <mc:Fallback>
                <p:oleObj name="Equation" r:id="rId3" imgW="26162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034" y="4576673"/>
                        <a:ext cx="9706383" cy="1474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17034" y="4039111"/>
            <a:ext cx="266898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 dirty="0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923727" y="1844187"/>
          <a:ext cx="9979526" cy="1493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Equation" r:id="rId5" imgW="2641600" imgH="393700" progId="Equation.DSMT4">
                  <p:embed/>
                </p:oleObj>
              </mc:Choice>
              <mc:Fallback>
                <p:oleObj name="Equation" r:id="rId5" imgW="2641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727" y="1844187"/>
                        <a:ext cx="9979526" cy="14939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/>
        </p:nvSpPr>
        <p:spPr>
          <a:xfrm>
            <a:off x="923727" y="3928604"/>
            <a:ext cx="8427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parameters can be estimated via this linear reformulation:</a:t>
            </a:r>
            <a:endParaRPr lang="sv-SE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68328" y="1254967"/>
            <a:ext cx="305339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351260" y="2145500"/>
          <a:ext cx="4936798" cy="177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3" name="Equation" r:id="rId3" imgW="1270000" imgH="457200" progId="Equation.DSMT4">
                  <p:embed/>
                </p:oleObj>
              </mc:Choice>
              <mc:Fallback>
                <p:oleObj name="Equation" r:id="rId3" imgW="1270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260" y="2145500"/>
                        <a:ext cx="4936798" cy="1772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/>
        </p:nvSpPr>
        <p:spPr>
          <a:xfrm>
            <a:off x="1351260" y="4211640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Integration gives 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55759" y="3608984"/>
            <a:ext cx="29127749" cy="5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1351260" y="5040571"/>
          <a:ext cx="4964499" cy="133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260" y="5040571"/>
                        <a:ext cx="4964499" cy="1336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855760" y="5217611"/>
            <a:ext cx="28171464" cy="8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1351260" y="520057"/>
          <a:ext cx="10278178" cy="15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5" name="Equation" r:id="rId7" imgW="2641600" imgH="393700" progId="Equation.DSMT4">
                  <p:embed/>
                </p:oleObj>
              </mc:Choice>
              <mc:Fallback>
                <p:oleObj name="Equation" r:id="rId7" imgW="2641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260" y="520057"/>
                        <a:ext cx="10278178" cy="1538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" y="-1"/>
            <a:ext cx="169986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723040" y="685798"/>
          <a:ext cx="10155838" cy="273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Equation" r:id="rId3" imgW="1701800" imgH="457200" progId="Equation.DSMT4">
                  <p:embed/>
                </p:oleObj>
              </mc:Choice>
              <mc:Fallback>
                <p:oleObj name="Equation" r:id="rId3" imgW="1701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040" y="685798"/>
                        <a:ext cx="10155838" cy="27335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15615" y="3471920"/>
            <a:ext cx="34173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728509" y="3741576"/>
          <a:ext cx="10093547" cy="221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Equation" r:id="rId5" imgW="2362200" imgH="520700" progId="Equation.DSMT4">
                  <p:embed/>
                </p:oleObj>
              </mc:Choice>
              <mc:Fallback>
                <p:oleObj name="Equation" r:id="rId5" imgW="23622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9" y="3741576"/>
                        <a:ext cx="10093547" cy="2211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0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60634" y="2298977"/>
            <a:ext cx="5799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investigate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left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hand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side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called</a:t>
            </a:r>
            <a:r>
              <a:rPr lang="sv-SE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01944" y="572112"/>
            <a:ext cx="314553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6401944" y="2224829"/>
          <a:ext cx="455475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4" name="Equation" r:id="rId3" imgW="152268" imgH="164957" progId="Equation.DSMT4">
                  <p:embed/>
                </p:oleObj>
              </mc:Choice>
              <mc:Fallback>
                <p:oleObj name="Equation" r:id="rId3" imgW="152268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1944" y="2224829"/>
                        <a:ext cx="455475" cy="5029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660634" y="288386"/>
          <a:ext cx="7980929" cy="1748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5" name="Equation" r:id="rId5" imgW="2362200" imgH="520700" progId="Equation.DSMT4">
                  <p:embed/>
                </p:oleObj>
              </mc:Choice>
              <mc:Fallback>
                <p:oleObj name="Equation" r:id="rId5" imgW="23622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34" y="288386"/>
                        <a:ext cx="7980929" cy="17485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09127" y="3368350"/>
            <a:ext cx="228773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660634" y="3053963"/>
          <a:ext cx="9568409" cy="1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" name="Equation" r:id="rId7" imgW="3276600" imgH="558800" progId="Equation.DSMT4">
                  <p:embed/>
                </p:oleObj>
              </mc:Choice>
              <mc:Fallback>
                <p:oleObj name="Equation" r:id="rId7" imgW="32766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34" y="3053963"/>
                        <a:ext cx="9568409" cy="1622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30425" y="5619778"/>
            <a:ext cx="205446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709127" y="4906020"/>
          <a:ext cx="8686799" cy="175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7" name="Equation" r:id="rId9" imgW="2527300" imgH="508000" progId="Equation.DSMT4">
                  <p:embed/>
                </p:oleObj>
              </mc:Choice>
              <mc:Fallback>
                <p:oleObj name="Equation" r:id="rId9" imgW="2527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27" y="4906020"/>
                        <a:ext cx="8686799" cy="17547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0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0383" y="503852"/>
            <a:ext cx="43413752" cy="6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970382" y="503853"/>
          <a:ext cx="9012789" cy="2621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2" name="Equation" r:id="rId3" imgW="2095500" imgH="609600" progId="Equation.DSMT4">
                  <p:embed/>
                </p:oleObj>
              </mc:Choice>
              <mc:Fallback>
                <p:oleObj name="Equation" r:id="rId3" imgW="2095500" imgH="60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382" y="503853"/>
                        <a:ext cx="9012789" cy="2621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0382" y="3351653"/>
            <a:ext cx="45928053" cy="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970382" y="3351653"/>
          <a:ext cx="4366728" cy="187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3" name="Equation" r:id="rId5" imgW="1066800" imgH="457200" progId="Equation.DSMT4">
                  <p:embed/>
                </p:oleObj>
              </mc:Choice>
              <mc:Fallback>
                <p:oleObj name="Equation" r:id="rId5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382" y="3351653"/>
                        <a:ext cx="4366728" cy="1871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3279211" y="5682697"/>
            <a:ext cx="6702989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4320">
              <a:lnSpc>
                <a:spcPct val="107000"/>
              </a:lnSpc>
              <a:spcAft>
                <a:spcPts val="800"/>
              </a:spcAft>
            </a:pPr>
            <a:r>
              <a:rPr lang="sv-SE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confirmes</a:t>
            </a:r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integration </a:t>
            </a:r>
            <a:r>
              <a:rPr lang="sv-SE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was</a:t>
            </a:r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correct</a:t>
            </a:r>
            <a:r>
              <a:rPr lang="sv-S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sv-SE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78090" y="615819"/>
            <a:ext cx="31099504" cy="6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978089" y="615819"/>
          <a:ext cx="4626532" cy="223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" name="Equation" r:id="rId3" imgW="1460500" imgH="698500" progId="Equation.DSMT4">
                  <p:embed/>
                </p:oleObj>
              </mc:Choice>
              <mc:Fallback>
                <p:oleObj name="Equation" r:id="rId3" imgW="14605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89" y="615819"/>
                        <a:ext cx="4626532" cy="2230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/>
        </p:nvSpPr>
        <p:spPr>
          <a:xfrm>
            <a:off x="4011009" y="3058621"/>
            <a:ext cx="212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leads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8089" y="4077477"/>
            <a:ext cx="28139080" cy="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1978089" y="4077478"/>
          <a:ext cx="8342262" cy="1847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7" name="Equation" r:id="rId5" imgW="2311400" imgH="508000" progId="Equation.DSMT4">
                  <p:embed/>
                </p:oleObj>
              </mc:Choice>
              <mc:Fallback>
                <p:oleObj name="Equation" r:id="rId5" imgW="2311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89" y="4077478"/>
                        <a:ext cx="8342262" cy="1847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2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40" y="-9937"/>
            <a:ext cx="8660860" cy="686793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26315" y="649083"/>
            <a:ext cx="282567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2000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Other</a:t>
            </a:r>
            <a:r>
              <a:rPr lang="sv-SE" sz="20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v-SE" sz="2000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Natually</a:t>
            </a:r>
            <a:endParaRPr lang="sv-SE" sz="2000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sz="2000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Regenerated</a:t>
            </a:r>
            <a:endParaRPr lang="sv-SE" sz="2000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sz="20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Forests:</a:t>
            </a:r>
          </a:p>
          <a:p>
            <a:pPr lvl="0"/>
            <a:endParaRPr lang="sv-SE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Russian</a:t>
            </a:r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Federation</a:t>
            </a:r>
          </a:p>
          <a:p>
            <a:pPr lvl="0"/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522 </a:t>
            </a:r>
            <a:r>
              <a:rPr lang="sv-SE" dirty="0">
                <a:solidFill>
                  <a:srgbClr val="FF0000"/>
                </a:solidFill>
                <a:latin typeface="Arial Black" panose="020B0A04020102020204" pitchFamily="34" charset="0"/>
              </a:rPr>
              <a:t>Million ha</a:t>
            </a:r>
          </a:p>
          <a:p>
            <a:pPr lvl="0"/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USA</a:t>
            </a:r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>
                <a:solidFill>
                  <a:srgbClr val="FF0000"/>
                </a:solidFill>
                <a:latin typeface="Arial Black" panose="020B0A04020102020204" pitchFamily="34" charset="0"/>
              </a:rPr>
              <a:t>208 Million ha</a:t>
            </a:r>
          </a:p>
          <a:p>
            <a:pPr lvl="0"/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Canada</a:t>
            </a:r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>
                <a:solidFill>
                  <a:srgbClr val="FF0000"/>
                </a:solidFill>
                <a:latin typeface="Arial Black" panose="020B0A04020102020204" pitchFamily="34" charset="0"/>
              </a:rPr>
              <a:t>125 Million </a:t>
            </a:r>
            <a:r>
              <a:rPr lang="sv-S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</a:t>
            </a:r>
          </a:p>
          <a:p>
            <a:pPr lvl="0"/>
            <a:endParaRPr lang="sv-SE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/>
            <a:r>
              <a:rPr lang="sv-SE" dirty="0" smtClean="0">
                <a:latin typeface="Arial Black" panose="020B0A04020102020204" pitchFamily="34" charset="0"/>
              </a:rPr>
              <a:t>Source: FAO (2015)</a:t>
            </a:r>
            <a:endParaRPr lang="sv-SE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762410" y="620006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62410" y="1280159"/>
            <a:ext cx="292681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2076758" y="1257648"/>
          <a:ext cx="4852139" cy="832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Equation" r:id="rId3" imgW="1422400" imgH="241300" progId="Equation.DSMT4">
                  <p:embed/>
                </p:oleObj>
              </mc:Choice>
              <mc:Fallback>
                <p:oleObj name="Equation" r:id="rId3" imgW="142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758" y="1257648"/>
                        <a:ext cx="4852139" cy="832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1762409" y="240295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Then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2409" y="3155313"/>
            <a:ext cx="36880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2136710" y="3087082"/>
          <a:ext cx="3640014" cy="138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5" imgW="1206500" imgH="457200" progId="Equation.DSMT4">
                  <p:embed/>
                </p:oleObj>
              </mc:Choice>
              <mc:Fallback>
                <p:oleObj name="Equation" r:id="rId5" imgW="12065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10" y="3087082"/>
                        <a:ext cx="3640014" cy="1383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36710" y="5581375"/>
            <a:ext cx="283750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62410" y="1280159"/>
            <a:ext cx="292681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2409" y="3155313"/>
            <a:ext cx="36880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508012" y="774969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36710" y="5581375"/>
            <a:ext cx="2837507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1651518" y="1233170"/>
          <a:ext cx="1646230" cy="71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0" name="Equation" r:id="rId3" imgW="469800" imgH="203040" progId="Equation.DSMT4">
                  <p:embed/>
                </p:oleObj>
              </mc:Choice>
              <mc:Fallback>
                <p:oleObj name="Equation" r:id="rId3" imgW="4698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518" y="1233170"/>
                        <a:ext cx="1646230" cy="718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ktangel 11"/>
          <p:cNvSpPr/>
          <p:nvPr/>
        </p:nvSpPr>
        <p:spPr>
          <a:xfrm>
            <a:off x="1508012" y="2299034"/>
            <a:ext cx="4503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get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simplified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expression: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828798" y="2955235"/>
            <a:ext cx="38501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1828799" y="2955235"/>
          <a:ext cx="2621902" cy="132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1" name="Equation" r:id="rId5" imgW="825500" imgH="419100" progId="Equation.DSMT4">
                  <p:embed/>
                </p:oleObj>
              </mc:Choice>
              <mc:Fallback>
                <p:oleObj name="Equation" r:id="rId5" imgW="825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99" y="2955235"/>
                        <a:ext cx="2621902" cy="13234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ktangel 14"/>
          <p:cNvSpPr/>
          <p:nvPr/>
        </p:nvSpPr>
        <p:spPr>
          <a:xfrm>
            <a:off x="4786910" y="3468623"/>
            <a:ext cx="4126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transformed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to: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828798" y="4565243"/>
            <a:ext cx="280981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1828798" y="4565244"/>
          <a:ext cx="4544989" cy="885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2" name="Equation" r:id="rId7" imgW="1282700" imgH="254000" progId="Equation.DSMT4">
                  <p:embed/>
                </p:oleObj>
              </mc:Choice>
              <mc:Fallback>
                <p:oleObj name="Equation" r:id="rId7" imgW="12827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98" y="4565244"/>
                        <a:ext cx="4544989" cy="885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ktangel 17"/>
          <p:cNvSpPr/>
          <p:nvPr/>
        </p:nvSpPr>
        <p:spPr>
          <a:xfrm>
            <a:off x="6529093" y="474572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828798" y="5689672"/>
            <a:ext cx="27779213" cy="5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/>
          </p:nvPr>
        </p:nvGraphicFramePr>
        <p:xfrm>
          <a:off x="1828798" y="5581375"/>
          <a:ext cx="5594620" cy="1037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3" name="Equation" r:id="rId9" imgW="1524000" imgH="279400" progId="Equation.DSMT4">
                  <p:embed/>
                </p:oleObj>
              </mc:Choice>
              <mc:Fallback>
                <p:oleObj name="Equation" r:id="rId9" imgW="1524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98" y="5581375"/>
                        <a:ext cx="5594620" cy="1037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9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90261" y="1045028"/>
            <a:ext cx="41661130" cy="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455576" y="578803"/>
          <a:ext cx="3480318" cy="1740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1" name="Equation" r:id="rId3" imgW="990170" imgH="495085" progId="Equation.DSMT4">
                  <p:embed/>
                </p:oleObj>
              </mc:Choice>
              <mc:Fallback>
                <p:oleObj name="Equation" r:id="rId3" imgW="990170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76" y="578803"/>
                        <a:ext cx="3480318" cy="17401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83362" y="3405672"/>
            <a:ext cx="37262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1455576" y="2639627"/>
          <a:ext cx="4423070" cy="162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2" name="Equation" r:id="rId5" imgW="1345616" imgH="495085" progId="Equation.DSMT4">
                  <p:embed/>
                </p:oleObj>
              </mc:Choice>
              <mc:Fallback>
                <p:oleObj name="Equation" r:id="rId5" imgW="1345616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76" y="2639627"/>
                        <a:ext cx="4423070" cy="1623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6208807" y="3119573"/>
            <a:ext cx="450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gives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desired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equation</a:t>
            </a:r>
            <a:r>
              <a:rPr lang="sv-SE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894114" y="5597309"/>
            <a:ext cx="39393249" cy="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1455576" y="4405347"/>
          <a:ext cx="4301412" cy="2220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3" name="Equation" r:id="rId7" imgW="1180588" imgH="609336" progId="Equation.DSMT4">
                  <p:embed/>
                </p:oleObj>
              </mc:Choice>
              <mc:Fallback>
                <p:oleObj name="Equation" r:id="rId7" imgW="1180588" imgH="60933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76" y="4405347"/>
                        <a:ext cx="4301412" cy="2220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ktangel med rundade hörn 9"/>
          <p:cNvSpPr/>
          <p:nvPr/>
        </p:nvSpPr>
        <p:spPr>
          <a:xfrm>
            <a:off x="1026367" y="4405347"/>
            <a:ext cx="5523723" cy="231612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91390" y="1029145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determine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50960" y="999374"/>
            <a:ext cx="298980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3597818" y="969602"/>
          <a:ext cx="521208" cy="52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4" name="Equation" r:id="rId3" imgW="164885" imgH="164885" progId="Equation.DSMT4">
                  <p:embed/>
                </p:oleObj>
              </mc:Choice>
              <mc:Fallback>
                <p:oleObj name="Equation" r:id="rId3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818" y="969602"/>
                        <a:ext cx="521208" cy="521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1191390" y="1686122"/>
            <a:ext cx="4309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utilize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initial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condition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11755" y="1558211"/>
            <a:ext cx="333387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5411755" y="1558211"/>
          <a:ext cx="1769059" cy="68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5" name="Equation" r:id="rId5" imgW="596900" imgH="228600" progId="Equation.DSMT4">
                  <p:embed/>
                </p:oleObj>
              </mc:Choice>
              <mc:Fallback>
                <p:oleObj name="Equation" r:id="rId5" imgW="596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55" y="1558211"/>
                        <a:ext cx="1769059" cy="6811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87624" y="2434658"/>
            <a:ext cx="33722939" cy="5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1287624" y="2434658"/>
          <a:ext cx="3340359" cy="148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6" name="Equation" r:id="rId7" imgW="1205977" imgH="533169" progId="Equation.DSMT4">
                  <p:embed/>
                </p:oleObj>
              </mc:Choice>
              <mc:Fallback>
                <p:oleObj name="Equation" r:id="rId7" imgW="1205977" imgH="5331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624" y="2434658"/>
                        <a:ext cx="3340359" cy="1480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ktangel 10"/>
          <p:cNvSpPr/>
          <p:nvPr/>
        </p:nvSpPr>
        <p:spPr>
          <a:xfrm>
            <a:off x="5062927" y="2978515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leads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</a:t>
            </a:r>
            <a:r>
              <a:rPr lang="sv-SE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87624" y="4202216"/>
            <a:ext cx="279585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7180814" y="2749666"/>
          <a:ext cx="4425509" cy="85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7" name="Equation" r:id="rId9" imgW="1383699" imgH="266584" progId="Equation.DSMT4">
                  <p:embed/>
                </p:oleObj>
              </mc:Choice>
              <mc:Fallback>
                <p:oleObj name="Equation" r:id="rId9" imgW="1383699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814" y="2749666"/>
                        <a:ext cx="4425509" cy="8506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ktangel 13"/>
          <p:cNvSpPr/>
          <p:nvPr/>
        </p:nvSpPr>
        <p:spPr>
          <a:xfrm>
            <a:off x="1287624" y="4277055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Hence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368368" y="3852071"/>
            <a:ext cx="289728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/>
          </p:nvPr>
        </p:nvGraphicFramePr>
        <p:xfrm>
          <a:off x="2600883" y="4125802"/>
          <a:ext cx="4242730" cy="764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8" name="Equation" r:id="rId11" imgW="1688367" imgH="304668" progId="Equation.DSMT4">
                  <p:embed/>
                </p:oleObj>
              </mc:Choice>
              <mc:Fallback>
                <p:oleObj name="Equation" r:id="rId11" imgW="1688367" imgH="30466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883" y="4125802"/>
                        <a:ext cx="4242730" cy="7641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ktangel 16"/>
          <p:cNvSpPr/>
          <p:nvPr/>
        </p:nvSpPr>
        <p:spPr>
          <a:xfrm>
            <a:off x="7076128" y="4277055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finally</a:t>
            </a:r>
            <a:r>
              <a:rPr lang="sv-SE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348372" y="5057809"/>
            <a:ext cx="373516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/>
          </p:nvPr>
        </p:nvGraphicFramePr>
        <p:xfrm>
          <a:off x="1348372" y="5057809"/>
          <a:ext cx="2966734" cy="156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9" name="Equation" r:id="rId13" imgW="965200" imgH="508000" progId="Equation.DSMT4">
                  <p:embed/>
                </p:oleObj>
              </mc:Choice>
              <mc:Fallback>
                <p:oleObj name="Equation" r:id="rId13" imgW="9652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72" y="5057809"/>
                        <a:ext cx="2966734" cy="15660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ktangel med rundade hörn 19"/>
          <p:cNvSpPr/>
          <p:nvPr/>
        </p:nvSpPr>
        <p:spPr>
          <a:xfrm>
            <a:off x="961053" y="4963886"/>
            <a:ext cx="3862874" cy="1757589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363326" y="665726"/>
            <a:ext cx="4444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determine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07812" y="615326"/>
            <a:ext cx="389370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807812" y="615326"/>
          <a:ext cx="512064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5" name="Equation" r:id="rId3" imgW="164885" imgH="164885" progId="Equation.DSMT4">
                  <p:embed/>
                </p:oleObj>
              </mc:Choice>
              <mc:Fallback>
                <p:oleObj name="Equation" r:id="rId3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812" y="615326"/>
                        <a:ext cx="512064" cy="512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1363326" y="1546162"/>
            <a:ext cx="4526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Later,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sign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magnitude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5708285" y="1438165"/>
          <a:ext cx="512064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6" name="Equation" r:id="rId5" imgW="164885" imgH="164885" progId="Equation.DSMT4">
                  <p:embed/>
                </p:oleObj>
              </mc:Choice>
              <mc:Fallback>
                <p:oleObj name="Equation" r:id="rId5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285" y="1438165"/>
                        <a:ext cx="512064" cy="512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/>
        </p:nvSpPr>
        <p:spPr>
          <a:xfrm>
            <a:off x="1363326" y="2195765"/>
            <a:ext cx="7257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will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needed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analysis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Do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sign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8472032" y="2118012"/>
          <a:ext cx="512064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7" name="Equation" r:id="rId6" imgW="164885" imgH="164885" progId="Equation.DSMT4">
                  <p:embed/>
                </p:oleObj>
              </mc:Choice>
              <mc:Fallback>
                <p:oleObj name="Equation" r:id="rId6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2032" y="2118012"/>
                        <a:ext cx="512064" cy="512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ktangel 10"/>
          <p:cNvSpPr/>
          <p:nvPr/>
        </p:nvSpPr>
        <p:spPr>
          <a:xfrm>
            <a:off x="8984096" y="219576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sv-SE" sz="2400" dirty="0">
              <a:solidFill>
                <a:prstClr val="black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6319876" y="689212"/>
            <a:ext cx="266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prstClr val="black"/>
                </a:solidFill>
              </a:rPr>
              <a:t>.</a:t>
            </a:r>
            <a:endParaRPr lang="sv-SE" sz="2400" b="1" dirty="0">
              <a:solidFill>
                <a:prstClr val="black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63892" y="3690465"/>
            <a:ext cx="232720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1363326" y="3018604"/>
          <a:ext cx="8041491" cy="106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8" name="Equation" r:id="rId7" imgW="2311400" imgH="304800" progId="Equation.DSMT4">
                  <p:embed/>
                </p:oleObj>
              </mc:Choice>
              <mc:Fallback>
                <p:oleObj name="Equation" r:id="rId7" imgW="2311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326" y="3018604"/>
                        <a:ext cx="8041491" cy="1061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ktangel 14"/>
          <p:cNvSpPr/>
          <p:nvPr/>
        </p:nvSpPr>
        <p:spPr>
          <a:xfrm>
            <a:off x="1363326" y="4644871"/>
            <a:ext cx="3980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investigate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sign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500788" y="47339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5356686" y="4247303"/>
          <a:ext cx="2219771" cy="89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9" name="Equation" r:id="rId9" imgW="660113" imgH="266584" progId="Equation.DSMT4">
                  <p:embed/>
                </p:oleObj>
              </mc:Choice>
              <mc:Fallback>
                <p:oleObj name="Equation" r:id="rId9" imgW="660113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6686" y="4247303"/>
                        <a:ext cx="2219771" cy="8921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21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93102" y="899558"/>
            <a:ext cx="3852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assume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value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14914" y="774440"/>
            <a:ext cx="382417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646080" y="771874"/>
          <a:ext cx="502920" cy="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6" name="Equation" r:id="rId3" imgW="165028" imgH="228501" progId="Equation.DSMT4">
                  <p:embed/>
                </p:oleObj>
              </mc:Choice>
              <mc:Fallback>
                <p:oleObj name="Equation" r:id="rId3" imgW="16502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080" y="771874"/>
                        <a:ext cx="502920" cy="717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765110" y="1704439"/>
            <a:ext cx="6676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makes sure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increment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is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strictly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positive.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48882" y="2481941"/>
            <a:ext cx="387123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765110" y="2481940"/>
          <a:ext cx="3508310" cy="126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7" name="Equation" r:id="rId5" imgW="1104900" imgH="393700" progId="Equation.DSMT4">
                  <p:embed/>
                </p:oleObj>
              </mc:Choice>
              <mc:Fallback>
                <p:oleObj name="Equation" r:id="rId5" imgW="1104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10" y="2481940"/>
                        <a:ext cx="3508310" cy="12601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ktangel 9"/>
          <p:cNvSpPr/>
          <p:nvPr/>
        </p:nvSpPr>
        <p:spPr>
          <a:xfrm>
            <a:off x="5314914" y="292736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65110" y="4350268"/>
            <a:ext cx="14653453" cy="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765110" y="4350269"/>
          <a:ext cx="10736915" cy="725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8" name="Equation" r:id="rId7" imgW="3924300" imgH="266700" progId="Equation.DSMT4">
                  <p:embed/>
                </p:oleObj>
              </mc:Choice>
              <mc:Fallback>
                <p:oleObj name="Equation" r:id="rId7" imgW="39243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10" y="4350269"/>
                        <a:ext cx="10736915" cy="7255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med rundade hörn 12"/>
          <p:cNvSpPr/>
          <p:nvPr/>
        </p:nvSpPr>
        <p:spPr>
          <a:xfrm>
            <a:off x="8910735" y="4077478"/>
            <a:ext cx="2799183" cy="130628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89179" y="5564717"/>
            <a:ext cx="3575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 a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result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4164326" y="5564716"/>
            <a:ext cx="243640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4185495" y="5579417"/>
          <a:ext cx="963505" cy="423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9" name="Equation" r:id="rId9" imgW="393359" imgH="177646" progId="Equation.DSMT4">
                  <p:embed/>
                </p:oleObj>
              </mc:Choice>
              <mc:Fallback>
                <p:oleObj name="Equation" r:id="rId9" imgW="393359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5495" y="5579417"/>
                        <a:ext cx="963505" cy="423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ktangel med rundade hörn 15"/>
          <p:cNvSpPr/>
          <p:nvPr/>
        </p:nvSpPr>
        <p:spPr>
          <a:xfrm>
            <a:off x="4047344" y="5564716"/>
            <a:ext cx="1267570" cy="46166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119487" y="605996"/>
            <a:ext cx="4616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something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about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36456" y="629586"/>
            <a:ext cx="376678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736455" y="463180"/>
          <a:ext cx="657225" cy="77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6" name="Equation" r:id="rId3" imgW="215713" imgH="253780" progId="Equation.DSMT4">
                  <p:embed/>
                </p:oleObj>
              </mc:Choice>
              <mc:Fallback>
                <p:oleObj name="Equation" r:id="rId3" imgW="215713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6455" y="463180"/>
                        <a:ext cx="657225" cy="774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6393680" y="624189"/>
            <a:ext cx="354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sv-SE" sz="2400" dirty="0">
              <a:solidFill>
                <a:prstClr val="black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9487" y="1888760"/>
            <a:ext cx="258584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1119486" y="1468040"/>
          <a:ext cx="5225687" cy="118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7" name="Equation" r:id="rId5" imgW="1841400" imgH="419040" progId="Equation.DSMT4">
                  <p:embed/>
                </p:oleObj>
              </mc:Choice>
              <mc:Fallback>
                <p:oleObj name="Equation" r:id="rId5" imgW="18414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486" y="1468040"/>
                        <a:ext cx="5225687" cy="11872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19486" y="3147934"/>
            <a:ext cx="231115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1119486" y="2820053"/>
          <a:ext cx="6910494" cy="108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8" name="Equation" r:id="rId7" imgW="2527300" imgH="393700" progId="Equation.DSMT4">
                  <p:embed/>
                </p:oleObj>
              </mc:Choice>
              <mc:Fallback>
                <p:oleObj name="Equation" r:id="rId7" imgW="25273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486" y="2820053"/>
                        <a:ext cx="6910494" cy="1083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119486" y="4816812"/>
            <a:ext cx="197007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1119486" y="4257914"/>
          <a:ext cx="4333088" cy="1209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9" name="Equation" r:id="rId9" imgW="1777229" imgH="495085" progId="Equation.DSMT4">
                  <p:embed/>
                </p:oleObj>
              </mc:Choice>
              <mc:Fallback>
                <p:oleObj name="Equation" r:id="rId9" imgW="1777229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486" y="4257914"/>
                        <a:ext cx="4333088" cy="1209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479471" y="5027867"/>
            <a:ext cx="264881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5337053" y="4257914"/>
          <a:ext cx="2692927" cy="1153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0" name="Equation" r:id="rId11" imgW="1104900" imgH="469900" progId="Equation.DSMT4">
                  <p:embed/>
                </p:oleObj>
              </mc:Choice>
              <mc:Fallback>
                <p:oleObj name="Equation" r:id="rId11" imgW="11049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053" y="4257914"/>
                        <a:ext cx="2692927" cy="1153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ktangel 14"/>
          <p:cNvSpPr/>
          <p:nvPr/>
        </p:nvSpPr>
        <p:spPr>
          <a:xfrm>
            <a:off x="1119486" y="5738096"/>
            <a:ext cx="5045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information,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6064446" y="5682114"/>
            <a:ext cx="162255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6165291" y="5681869"/>
          <a:ext cx="1366606" cy="463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1" name="Equation" r:id="rId13" imgW="469696" imgH="165028" progId="Equation.DSMT4">
                  <p:embed/>
                </p:oleObj>
              </mc:Choice>
              <mc:Fallback>
                <p:oleObj name="Equation" r:id="rId13" imgW="469696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291" y="5681869"/>
                        <a:ext cx="1366606" cy="463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ktangel med rundade hörn 17"/>
          <p:cNvSpPr/>
          <p:nvPr/>
        </p:nvSpPr>
        <p:spPr>
          <a:xfrm>
            <a:off x="6064446" y="5671851"/>
            <a:ext cx="1467451" cy="52791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218363" y="634808"/>
            <a:ext cx="3407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may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determine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25706" y="819922"/>
            <a:ext cx="314389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625706" y="521312"/>
          <a:ext cx="915541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4" name="Equation" r:id="rId3" imgW="279279" imgH="203112" progId="Equation.DSMT4">
                  <p:embed/>
                </p:oleObj>
              </mc:Choice>
              <mc:Fallback>
                <p:oleObj name="Equation" r:id="rId3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706" y="521312"/>
                        <a:ext cx="915541" cy="642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5541247" y="611948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 an explicit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function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016878" y="775003"/>
            <a:ext cx="477874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9016878" y="402658"/>
          <a:ext cx="659567" cy="864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5" name="Equation" r:id="rId5" imgW="165028" imgH="228501" progId="Equation.DSMT4">
                  <p:embed/>
                </p:oleObj>
              </mc:Choice>
              <mc:Fallback>
                <p:oleObj name="Equation" r:id="rId5" imgW="165028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6878" y="402658"/>
                        <a:ext cx="659567" cy="864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/>
        </p:nvSpPr>
        <p:spPr>
          <a:xfrm>
            <a:off x="1218363" y="1122935"/>
            <a:ext cx="282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 the parameters.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18363" y="2696594"/>
            <a:ext cx="214701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1218363" y="1866772"/>
          <a:ext cx="9153395" cy="147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6" name="Equation" r:id="rId7" imgW="3797300" imgH="609600" progId="Equation.DSMT4">
                  <p:embed/>
                </p:oleObj>
              </mc:Choice>
              <mc:Fallback>
                <p:oleObj name="Equation" r:id="rId7" imgW="3797300" imgH="60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363" y="1866772"/>
                        <a:ext cx="9153395" cy="14706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 flipV="1">
            <a:off x="1514005" y="5081663"/>
            <a:ext cx="22568808" cy="5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1338283" y="3518591"/>
          <a:ext cx="6307113" cy="310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7" name="Equation" r:id="rId9" imgW="2324100" imgH="1143000" progId="Equation.DSMT4">
                  <p:embed/>
                </p:oleObj>
              </mc:Choice>
              <mc:Fallback>
                <p:oleObj name="Equation" r:id="rId9" imgW="2324100" imgH="1143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83" y="3518591"/>
                        <a:ext cx="6307113" cy="31018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ktangel med rundade hörn 13"/>
          <p:cNvSpPr/>
          <p:nvPr/>
        </p:nvSpPr>
        <p:spPr>
          <a:xfrm>
            <a:off x="974361" y="3337443"/>
            <a:ext cx="6445770" cy="33840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31007" y="529709"/>
            <a:ext cx="4368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dynamic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properties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31007" y="1159295"/>
            <a:ext cx="31576059" cy="5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931007" y="1159296"/>
          <a:ext cx="3371169" cy="1739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" name="Equation" r:id="rId3" imgW="1180588" imgH="609336" progId="Equation.DSMT4">
                  <p:embed/>
                </p:oleObj>
              </mc:Choice>
              <mc:Fallback>
                <p:oleObj name="Equation" r:id="rId3" imgW="1180588" imgH="60933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007" y="1159296"/>
                        <a:ext cx="3371169" cy="1739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4660613" y="1798442"/>
            <a:ext cx="2781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will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be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determined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31007" y="3247747"/>
            <a:ext cx="212189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931006" y="3247748"/>
          <a:ext cx="10668347" cy="1669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3" name="Equation" r:id="rId5" imgW="4038600" imgH="635000" progId="Equation.DSMT4">
                  <p:embed/>
                </p:oleObj>
              </mc:Choice>
              <mc:Fallback>
                <p:oleObj name="Equation" r:id="rId5" imgW="40386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006" y="3247748"/>
                        <a:ext cx="10668347" cy="1669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31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2936" y="900112"/>
            <a:ext cx="19391305" cy="6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642936" y="510546"/>
          <a:ext cx="10301647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5" name="Equation" r:id="rId3" imgW="3454400" imgH="635000" progId="Equation.DSMT4">
                  <p:embed/>
                </p:oleObj>
              </mc:Choice>
              <mc:Fallback>
                <p:oleObj name="Equation" r:id="rId3" imgW="3454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6" y="510546"/>
                        <a:ext cx="10301647" cy="188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2936" y="3290788"/>
            <a:ext cx="346429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642936" y="2543207"/>
          <a:ext cx="4916773" cy="2102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6" name="Equation" r:id="rId5" imgW="1727200" imgH="736600" progId="Equation.DSMT4">
                  <p:embed/>
                </p:oleObj>
              </mc:Choice>
              <mc:Fallback>
                <p:oleObj name="Equation" r:id="rId5" imgW="1727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6" y="2543207"/>
                        <a:ext cx="4916773" cy="21020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642936" y="4791951"/>
            <a:ext cx="3154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already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3692908" y="4722281"/>
          <a:ext cx="1506359" cy="510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7" name="Equation" r:id="rId7" imgW="469696" imgH="165028" progId="Equation.DSMT4">
                  <p:embed/>
                </p:oleObj>
              </mc:Choice>
              <mc:Fallback>
                <p:oleObj name="Equation" r:id="rId7" imgW="469696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908" y="4722281"/>
                        <a:ext cx="1506359" cy="510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ktangel 9"/>
          <p:cNvSpPr/>
          <p:nvPr/>
        </p:nvSpPr>
        <p:spPr>
          <a:xfrm>
            <a:off x="5199267" y="4791950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sv-SE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Hence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433900" y="4751087"/>
            <a:ext cx="19320915" cy="6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6537444" y="4645240"/>
          <a:ext cx="2595768" cy="91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8" name="Equation" r:id="rId9" imgW="1015559" imgH="355446" progId="Equation.DSMT4">
                  <p:embed/>
                </p:oleObj>
              </mc:Choice>
              <mc:Fallback>
                <p:oleObj name="Equation" r:id="rId9" imgW="1015559" imgH="3554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7444" y="4645240"/>
                        <a:ext cx="2595768" cy="919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/>
          <p:cNvSpPr/>
          <p:nvPr/>
        </p:nvSpPr>
        <p:spPr>
          <a:xfrm>
            <a:off x="642936" y="5649061"/>
            <a:ext cx="3386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 a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result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find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361484" y="5724572"/>
            <a:ext cx="215340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4191933" y="5384105"/>
          <a:ext cx="1198224" cy="1077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9" name="Equation" r:id="rId11" imgW="444307" imgH="393529" progId="Equation.DSMT4">
                  <p:embed/>
                </p:oleObj>
              </mc:Choice>
              <mc:Fallback>
                <p:oleObj name="Equation" r:id="rId11" imgW="44430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933" y="5384105"/>
                        <a:ext cx="1198224" cy="10775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ktangel med rundade hörn 15"/>
          <p:cNvSpPr/>
          <p:nvPr/>
        </p:nvSpPr>
        <p:spPr>
          <a:xfrm>
            <a:off x="4029632" y="5384105"/>
            <a:ext cx="1530077" cy="115480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7</a:t>
            </a:fld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4899" y="884341"/>
            <a:ext cx="251335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Large parts of these regions are presently covered by more or less natural forests, often dominated by different species of spruce, pine and larch. </a:t>
            </a:r>
            <a:endParaRPr lang="sv-S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8612" y="979278"/>
            <a:ext cx="303446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328613" y="979279"/>
          <a:ext cx="11335908" cy="3514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6" name="Equation" r:id="rId3" imgW="3924300" imgH="1219200" progId="Equation.DSMT4">
                  <p:embed/>
                </p:oleObj>
              </mc:Choice>
              <mc:Fallback>
                <p:oleObj name="Equation" r:id="rId3" imgW="3924300" imgH="1219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979279"/>
                        <a:ext cx="11335908" cy="3514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/>
        </p:nvSpPr>
        <p:spPr>
          <a:xfrm>
            <a:off x="328612" y="5055845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Hence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know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as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67125" y="5100716"/>
            <a:ext cx="283450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3667125" y="5067300"/>
          <a:ext cx="13223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7" name="Equation" r:id="rId5" imgW="482400" imgH="177480" progId="Equation.DSMT4">
                  <p:embed/>
                </p:oleObj>
              </mc:Choice>
              <mc:Fallback>
                <p:oleObj name="Equation" r:id="rId5" imgW="4824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5067300"/>
                        <a:ext cx="1322388" cy="485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231567" y="4942730"/>
            <a:ext cx="362189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5076938" y="4942730"/>
          <a:ext cx="903099" cy="659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8" name="Equation" r:id="rId7" imgW="279279" imgH="203112" progId="Equation.DSMT4">
                  <p:embed/>
                </p:oleObj>
              </mc:Choice>
              <mc:Fallback>
                <p:oleObj name="Equation" r:id="rId7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938" y="4942730"/>
                        <a:ext cx="903099" cy="6595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ktangel 9"/>
          <p:cNvSpPr/>
          <p:nvPr/>
        </p:nvSpPr>
        <p:spPr>
          <a:xfrm>
            <a:off x="5980037" y="5067300"/>
            <a:ext cx="3833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monotonically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v-SE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converges</a:t>
            </a:r>
            <a:r>
              <a:rPr lang="sv-SE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endParaRPr lang="sv-SE" sz="2400" b="1" dirty="0">
              <a:solidFill>
                <a:srgbClr val="0070C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9900563" y="4752395"/>
            <a:ext cx="44630757" cy="4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>
              <a:solidFill>
                <a:prstClr val="black"/>
              </a:solidFill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9721948" y="4752396"/>
          <a:ext cx="849901" cy="84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9" name="Equation" r:id="rId9" imgW="203024" imgH="203024" progId="Equation.DSMT4">
                  <p:embed/>
                </p:oleObj>
              </mc:Choice>
              <mc:Fallback>
                <p:oleObj name="Equation" r:id="rId9" imgW="203024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1948" y="4752396"/>
                        <a:ext cx="849901" cy="849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med rundade hörn 12"/>
          <p:cNvSpPr/>
          <p:nvPr/>
        </p:nvSpPr>
        <p:spPr>
          <a:xfrm>
            <a:off x="5076937" y="4752395"/>
            <a:ext cx="5790931" cy="1078779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0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 smtClean="0">
                <a:solidFill>
                  <a:srgbClr val="FF0000"/>
                </a:solidFill>
              </a:rPr>
              <a:t>How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does</a:t>
            </a:r>
            <a:r>
              <a:rPr lang="sv-SE" b="1" dirty="0" smtClean="0">
                <a:solidFill>
                  <a:srgbClr val="FF0000"/>
                </a:solidFill>
              </a:rPr>
              <a:t> the </a:t>
            </a:r>
            <a:r>
              <a:rPr lang="sv-SE" b="1" dirty="0" err="1" smtClean="0">
                <a:solidFill>
                  <a:srgbClr val="FF0000"/>
                </a:solidFill>
              </a:rPr>
              <a:t>function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work</a:t>
            </a:r>
            <a:r>
              <a:rPr lang="sv-SE" b="1" dirty="0" smtClean="0">
                <a:solidFill>
                  <a:srgbClr val="FF0000"/>
                </a:solidFill>
              </a:rPr>
              <a:t>?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 smtClean="0"/>
              <a:t>Below</a:t>
            </a:r>
            <a:r>
              <a:rPr lang="sv-SE" dirty="0" smtClean="0"/>
              <a:t>, parameter </a:t>
            </a:r>
            <a:r>
              <a:rPr lang="sv-SE" dirty="0" err="1" smtClean="0"/>
              <a:t>values</a:t>
            </a:r>
            <a:r>
              <a:rPr lang="sv-SE" dirty="0" smtClean="0"/>
              <a:t> </a:t>
            </a:r>
            <a:r>
              <a:rPr lang="sv-SE" dirty="0" err="1" smtClean="0"/>
              <a:t>representing</a:t>
            </a:r>
            <a:r>
              <a:rPr lang="sv-SE" dirty="0" smtClean="0"/>
              <a:t> the </a:t>
            </a:r>
            <a:r>
              <a:rPr lang="sv-SE" dirty="0" err="1" smtClean="0"/>
              <a:t>following</a:t>
            </a:r>
            <a:r>
              <a:rPr lang="sv-SE" dirty="0" smtClean="0"/>
              <a:t> </a:t>
            </a:r>
            <a:r>
              <a:rPr lang="sv-SE" dirty="0" err="1" smtClean="0"/>
              <a:t>case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used</a:t>
            </a:r>
            <a:r>
              <a:rPr lang="sv-SE" dirty="0" smtClean="0"/>
              <a:t>.</a:t>
            </a:r>
          </a:p>
          <a:p>
            <a:r>
              <a:rPr lang="sv-SE" dirty="0" smtClean="0"/>
              <a:t>Species: Maple (</a:t>
            </a:r>
            <a:r>
              <a:rPr lang="en-US" altLang="en-US" i="1" dirty="0" smtClean="0">
                <a:solidFill>
                  <a:srgbClr val="000000"/>
                </a:solidFill>
              </a:rPr>
              <a:t>Acer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velutinum</a:t>
            </a:r>
            <a:r>
              <a:rPr lang="en-US" altLang="en-US" i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altLang="en-US" i="1" dirty="0" smtClean="0">
                <a:solidFill>
                  <a:srgbClr val="000000"/>
                </a:solidFill>
              </a:rPr>
              <a:t>Initial diameter: 10 cm.</a:t>
            </a:r>
          </a:p>
          <a:p>
            <a:r>
              <a:rPr lang="en-US" altLang="en-US" i="1" dirty="0" smtClean="0">
                <a:solidFill>
                  <a:srgbClr val="000000"/>
                </a:solidFill>
              </a:rPr>
              <a:t>Source: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Hatami</a:t>
            </a:r>
            <a:r>
              <a:rPr lang="en-US" altLang="en-US" i="1" dirty="0" smtClean="0">
                <a:solidFill>
                  <a:srgbClr val="000000"/>
                </a:solidFill>
              </a:rPr>
              <a:t>,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Lohmander</a:t>
            </a:r>
            <a:r>
              <a:rPr lang="en-US" altLang="en-US" i="1" dirty="0">
                <a:solidFill>
                  <a:srgbClr val="000000"/>
                </a:solidFill>
              </a:rPr>
              <a:t>,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Moayeri</a:t>
            </a:r>
            <a:r>
              <a:rPr lang="en-US" altLang="en-US" i="1" dirty="0" smtClean="0">
                <a:solidFill>
                  <a:srgbClr val="000000"/>
                </a:solidFill>
              </a:rPr>
              <a:t> and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Mohammadi</a:t>
            </a:r>
            <a:r>
              <a:rPr lang="en-US" altLang="en-US" i="1" dirty="0" smtClean="0">
                <a:solidFill>
                  <a:srgbClr val="000000"/>
                </a:solidFill>
              </a:rPr>
              <a:t> </a:t>
            </a:r>
            <a:r>
              <a:rPr lang="en-US" altLang="en-US" i="1" dirty="0" err="1" smtClean="0">
                <a:solidFill>
                  <a:srgbClr val="000000"/>
                </a:solidFill>
              </a:rPr>
              <a:t>Limaei</a:t>
            </a:r>
            <a:r>
              <a:rPr lang="en-US" altLang="en-US" i="1" dirty="0" smtClean="0">
                <a:solidFill>
                  <a:srgbClr val="000000"/>
                </a:solidFill>
              </a:rPr>
              <a:t> (2017)</a:t>
            </a:r>
          </a:p>
          <a:p>
            <a:r>
              <a:rPr lang="en-US" altLang="en-US" i="1" dirty="0" smtClean="0">
                <a:solidFill>
                  <a:srgbClr val="000000"/>
                </a:solidFill>
              </a:rPr>
              <a:t>Competition: No.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" y="1747335"/>
            <a:ext cx="11293813" cy="343995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86194" y="719426"/>
            <a:ext cx="10689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Basal Area (Square Centimeter</a:t>
            </a:r>
            <a:r>
              <a:rPr lang="sv-SE" sz="3200" b="1" dirty="0" smtClean="0">
                <a:solidFill>
                  <a:srgbClr val="FF0000"/>
                </a:solidFill>
              </a:rPr>
              <a:t>) as a </a:t>
            </a:r>
            <a:r>
              <a:rPr lang="sv-SE" sz="3200" b="1" dirty="0" err="1" smtClean="0">
                <a:solidFill>
                  <a:srgbClr val="FF0000"/>
                </a:solidFill>
              </a:rPr>
              <a:t>function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of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time</a:t>
            </a:r>
            <a:r>
              <a:rPr lang="sv-SE" sz="3200" b="1" dirty="0" smtClean="0">
                <a:solidFill>
                  <a:srgbClr val="FF0000"/>
                </a:solidFill>
              </a:rPr>
              <a:t>, t (</a:t>
            </a:r>
            <a:r>
              <a:rPr lang="sv-SE" sz="3200" b="1" dirty="0" err="1" smtClean="0">
                <a:solidFill>
                  <a:srgbClr val="FF0000"/>
                </a:solidFill>
              </a:rPr>
              <a:t>Years</a:t>
            </a:r>
            <a:r>
              <a:rPr lang="sv-SE" sz="3200" b="1" dirty="0" smtClean="0">
                <a:solidFill>
                  <a:srgbClr val="FF0000"/>
                </a:solidFill>
              </a:rPr>
              <a:t>)</a:t>
            </a:r>
            <a:endParaRPr lang="sv-S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3" y="921542"/>
            <a:ext cx="8772220" cy="522739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554479" y="344796"/>
            <a:ext cx="347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0070C0"/>
                </a:solidFill>
              </a:rPr>
              <a:t>Basal Area (Square Centimeter)</a:t>
            </a:r>
            <a:endParaRPr lang="sv-SE" b="1" dirty="0">
              <a:solidFill>
                <a:srgbClr val="0070C0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5321029" y="6067977"/>
            <a:ext cx="126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>
                <a:solidFill>
                  <a:srgbClr val="0070C0"/>
                </a:solidFill>
              </a:rPr>
              <a:t>Time</a:t>
            </a:r>
            <a:r>
              <a:rPr lang="sv-SE" b="1" dirty="0" smtClean="0">
                <a:solidFill>
                  <a:srgbClr val="0070C0"/>
                </a:solidFill>
              </a:rPr>
              <a:t> (</a:t>
            </a:r>
            <a:r>
              <a:rPr lang="sv-SE" b="1" dirty="0" err="1" smtClean="0">
                <a:solidFill>
                  <a:srgbClr val="0070C0"/>
                </a:solidFill>
              </a:rPr>
              <a:t>Year</a:t>
            </a:r>
            <a:r>
              <a:rPr lang="sv-SE" b="1" dirty="0" smtClean="0">
                <a:solidFill>
                  <a:srgbClr val="0070C0"/>
                </a:solidFill>
              </a:rPr>
              <a:t>)</a:t>
            </a:r>
            <a:endParaRPr lang="sv-S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7" y="2171204"/>
            <a:ext cx="10428051" cy="313787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296411" y="808333"/>
            <a:ext cx="92115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 smtClean="0">
                <a:solidFill>
                  <a:srgbClr val="FF0000"/>
                </a:solidFill>
              </a:rPr>
              <a:t>Diameter (Centimeter) </a:t>
            </a:r>
            <a:r>
              <a:rPr lang="sv-SE" sz="3200" b="1" dirty="0">
                <a:solidFill>
                  <a:srgbClr val="FF0000"/>
                </a:solidFill>
              </a:rPr>
              <a:t>as a </a:t>
            </a:r>
            <a:r>
              <a:rPr lang="sv-SE" sz="3200" b="1" dirty="0" err="1">
                <a:solidFill>
                  <a:srgbClr val="FF0000"/>
                </a:solidFill>
              </a:rPr>
              <a:t>function</a:t>
            </a:r>
            <a:r>
              <a:rPr lang="sv-SE" sz="3200" b="1" dirty="0">
                <a:solidFill>
                  <a:srgbClr val="FF0000"/>
                </a:solidFill>
              </a:rPr>
              <a:t> </a:t>
            </a:r>
            <a:r>
              <a:rPr lang="sv-SE" sz="3200" b="1" dirty="0" err="1">
                <a:solidFill>
                  <a:srgbClr val="FF0000"/>
                </a:solidFill>
              </a:rPr>
              <a:t>of</a:t>
            </a:r>
            <a:r>
              <a:rPr lang="sv-SE" sz="3200" b="1" dirty="0">
                <a:solidFill>
                  <a:srgbClr val="FF0000"/>
                </a:solidFill>
              </a:rPr>
              <a:t> </a:t>
            </a:r>
            <a:r>
              <a:rPr lang="sv-SE" sz="3200" b="1" dirty="0" err="1">
                <a:solidFill>
                  <a:srgbClr val="FF0000"/>
                </a:solidFill>
              </a:rPr>
              <a:t>time</a:t>
            </a:r>
            <a:r>
              <a:rPr lang="sv-SE" sz="3200" b="1" dirty="0">
                <a:solidFill>
                  <a:srgbClr val="FF0000"/>
                </a:solidFill>
              </a:rPr>
              <a:t>, t (</a:t>
            </a:r>
            <a:r>
              <a:rPr lang="sv-SE" sz="3200" b="1" dirty="0" err="1">
                <a:solidFill>
                  <a:srgbClr val="FF0000"/>
                </a:solidFill>
              </a:rPr>
              <a:t>Years</a:t>
            </a:r>
            <a:r>
              <a:rPr lang="sv-SE" sz="3200" b="1" dirty="0">
                <a:solidFill>
                  <a:srgbClr val="FF0000"/>
                </a:solidFill>
              </a:rPr>
              <a:t>)</a:t>
            </a:r>
          </a:p>
          <a:p>
            <a:endParaRPr lang="sv-SE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9" y="1285577"/>
            <a:ext cx="10085963" cy="4612366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990991" y="5897943"/>
            <a:ext cx="126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0070C0"/>
                </a:solidFill>
              </a:rPr>
              <a:t>Time</a:t>
            </a:r>
            <a:r>
              <a:rPr lang="sv-SE" b="1" dirty="0">
                <a:solidFill>
                  <a:srgbClr val="0070C0"/>
                </a:solidFill>
              </a:rPr>
              <a:t> (</a:t>
            </a:r>
            <a:r>
              <a:rPr lang="sv-SE" b="1" dirty="0" err="1">
                <a:solidFill>
                  <a:srgbClr val="0070C0"/>
                </a:solidFill>
              </a:rPr>
              <a:t>Year</a:t>
            </a:r>
            <a:r>
              <a:rPr lang="sv-SE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" name="Rektangel 4"/>
          <p:cNvSpPr/>
          <p:nvPr/>
        </p:nvSpPr>
        <p:spPr>
          <a:xfrm>
            <a:off x="573931" y="642504"/>
            <a:ext cx="2879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Diameter (Centimeter)</a:t>
            </a:r>
          </a:p>
        </p:txBody>
      </p:sp>
    </p:spTree>
    <p:extLst>
      <p:ext uri="{BB962C8B-B14F-4D97-AF65-F5344CB8AC3E}">
        <p14:creationId xmlns:p14="http://schemas.microsoft.com/office/powerpoint/2010/main" val="8542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19174" y="595452"/>
            <a:ext cx="96535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indent="18034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Theoretical Growth Function Results</a:t>
            </a:r>
            <a:endParaRPr lang="sv-SE" sz="3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marR="274320" indent="18034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v-SE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marR="274320" indent="18034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general dynamic function for the basal area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individual trees has been derived from a production theoretically motivated autonomous differential equation. 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marR="274320" indent="180340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marR="274320" indent="18034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dynamic properties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have been determined and monotone convergence has been proved.</a:t>
            </a:r>
            <a:endParaRPr lang="sv-SE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838200" y="912084"/>
            <a:ext cx="10515600" cy="478590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 version of the growth function exist.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 of these take competition into account, via individual tree information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 size class information.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have been statistically estimated with forest data from Sweden and Iran.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estimations </a:t>
            </a:r>
            <a:r>
              <a:rPr 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also be based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already published diameter frequency distributions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natural forests in dynamic equilibria, in Canada, Russia and Scandinavia. 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3" y="0"/>
            <a:ext cx="4976326" cy="68580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8" y="1544108"/>
            <a:ext cx="6467856" cy="320289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430076" y="820728"/>
            <a:ext cx="3104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NORTH AMERICA</a:t>
            </a:r>
            <a:endParaRPr lang="sv-SE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608118" y="51572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250 Years of Disturbance Dynamics in a Pristine Old-growth </a:t>
            </a:r>
            <a:r>
              <a:rPr lang="en-US" b="1" dirty="0" err="1">
                <a:solidFill>
                  <a:prstClr val="black"/>
                </a:solidFill>
              </a:rPr>
              <a:t>Picea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abies</a:t>
            </a:r>
            <a:r>
              <a:rPr lang="en-US" b="1" dirty="0">
                <a:solidFill>
                  <a:prstClr val="black"/>
                </a:solidFill>
              </a:rPr>
              <a:t> Forest in Arkhangelsk Region, North-Western Russia: a Dendrochronological Reconstruction</a:t>
            </a:r>
            <a:endParaRPr lang="sv-SE" b="1" dirty="0">
              <a:solidFill>
                <a:prstClr val="black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7" y="5138928"/>
            <a:ext cx="3127050" cy="169926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8" y="0"/>
            <a:ext cx="8240021" cy="515721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9463949" y="564696"/>
            <a:ext cx="147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RUSSIA</a:t>
            </a:r>
            <a:endParaRPr lang="sv-SE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633805" y="1046811"/>
            <a:ext cx="10515600" cy="478590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In large parts of these forests, in particular in Canada and Russia, the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industrial utilization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presently is and historically has been close to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zero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Expanding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infrastructure, technological development of harvesters and forwarders, increasing costs and environmental problems associated with fossil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extraction, a growing interest in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sustainability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and the debate on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change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make it rational to investigate environmentally acceptable harvesting options in the remote and natural boreal forests.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suggests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 to develop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forest and bioenergy sectors, taking relevant objectives, facts and options into account.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2020127"/>
            <a:ext cx="7373112" cy="477386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4" y="310896"/>
            <a:ext cx="5015958" cy="2219231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0317480" y="310896"/>
            <a:ext cx="179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CHINA</a:t>
            </a:r>
            <a:endParaRPr lang="sv-SE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81</a:t>
            </a:fld>
            <a:endParaRPr lang="sv-S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178302"/>
              </p:ext>
            </p:extLst>
          </p:nvPr>
        </p:nvGraphicFramePr>
        <p:xfrm>
          <a:off x="44450" y="2324100"/>
          <a:ext cx="1204753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3" name="Equation" r:id="rId3" imgW="4063680" imgH="228600" progId="Equation.DSMT4">
                  <p:embed/>
                </p:oleObj>
              </mc:Choice>
              <mc:Fallback>
                <p:oleObj name="Equation" r:id="rId3" imgW="4063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50" y="2324100"/>
                        <a:ext cx="12047538" cy="67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559398" y="688489"/>
            <a:ext cx="414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Size</a:t>
            </a:r>
            <a:r>
              <a:rPr lang="sv-S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class</a:t>
            </a:r>
            <a:r>
              <a:rPr lang="sv-S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dynamics</a:t>
            </a:r>
            <a:endParaRPr lang="sv-SE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Ellips 4"/>
          <p:cNvSpPr/>
          <p:nvPr/>
        </p:nvSpPr>
        <p:spPr>
          <a:xfrm>
            <a:off x="1863635" y="3703464"/>
            <a:ext cx="679734" cy="5916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4346089" y="3703464"/>
            <a:ext cx="679734" cy="5916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7052102" y="3703464"/>
            <a:ext cx="679734" cy="5916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/>
          <p:cNvSpPr txBox="1"/>
          <p:nvPr/>
        </p:nvSpPr>
        <p:spPr>
          <a:xfrm>
            <a:off x="1957280" y="43098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latin typeface="Arial Black" panose="020B0A04020102020204" pitchFamily="34" charset="0"/>
              </a:rPr>
              <a:t>i-1</a:t>
            </a:r>
            <a:endParaRPr lang="sv-SE" b="1" dirty="0">
              <a:latin typeface="Arial Black" panose="020B0A0402010202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555151" y="430982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i</a:t>
            </a:r>
            <a:endParaRPr lang="sv-SE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7108077" y="4309824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i+1</a:t>
            </a:r>
            <a:endParaRPr lang="sv-SE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Rak pil 11"/>
          <p:cNvCxnSpPr/>
          <p:nvPr/>
        </p:nvCxnSpPr>
        <p:spPr>
          <a:xfrm>
            <a:off x="2591103" y="3999299"/>
            <a:ext cx="159213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 12"/>
          <p:cNvCxnSpPr/>
          <p:nvPr/>
        </p:nvCxnSpPr>
        <p:spPr>
          <a:xfrm>
            <a:off x="5310225" y="3993919"/>
            <a:ext cx="15921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/>
          <p:cNvSpPr/>
          <p:nvPr/>
        </p:nvSpPr>
        <p:spPr>
          <a:xfrm>
            <a:off x="2732442" y="2323652"/>
            <a:ext cx="2817727" cy="6777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Rak pil 15"/>
          <p:cNvCxnSpPr/>
          <p:nvPr/>
        </p:nvCxnSpPr>
        <p:spPr>
          <a:xfrm flipH="1">
            <a:off x="3623837" y="3001384"/>
            <a:ext cx="324219" cy="59167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/>
          <p:cNvSpPr/>
          <p:nvPr/>
        </p:nvSpPr>
        <p:spPr>
          <a:xfrm>
            <a:off x="5602726" y="2323652"/>
            <a:ext cx="2073135" cy="677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Rak pil 17"/>
          <p:cNvCxnSpPr/>
          <p:nvPr/>
        </p:nvCxnSpPr>
        <p:spPr>
          <a:xfrm flipH="1">
            <a:off x="6288356" y="3001095"/>
            <a:ext cx="302029" cy="59195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>
            <a:off x="4816761" y="4679156"/>
            <a:ext cx="411455" cy="1677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/>
          <p:cNvCxnSpPr/>
          <p:nvPr/>
        </p:nvCxnSpPr>
        <p:spPr>
          <a:xfrm>
            <a:off x="5078371" y="4664467"/>
            <a:ext cx="547878" cy="6226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inklad  33"/>
          <p:cNvCxnSpPr/>
          <p:nvPr/>
        </p:nvCxnSpPr>
        <p:spPr>
          <a:xfrm rot="10800000" flipV="1">
            <a:off x="5489834" y="3001094"/>
            <a:ext cx="3578862" cy="1893631"/>
          </a:xfrm>
          <a:prstGeom prst="bentConnector3">
            <a:avLst>
              <a:gd name="adj1" fmla="val 4311"/>
            </a:avLst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inklad  44"/>
          <p:cNvCxnSpPr/>
          <p:nvPr/>
        </p:nvCxnSpPr>
        <p:spPr>
          <a:xfrm rot="10800000" flipV="1">
            <a:off x="5280772" y="3001092"/>
            <a:ext cx="6073029" cy="2947885"/>
          </a:xfrm>
          <a:prstGeom prst="bentConnector3">
            <a:avLst>
              <a:gd name="adj1" fmla="val 7841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ktangel 54"/>
          <p:cNvSpPr/>
          <p:nvPr/>
        </p:nvSpPr>
        <p:spPr>
          <a:xfrm>
            <a:off x="7746893" y="2323652"/>
            <a:ext cx="2073135" cy="6777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Rektangel 55"/>
          <p:cNvSpPr/>
          <p:nvPr/>
        </p:nvSpPr>
        <p:spPr>
          <a:xfrm>
            <a:off x="9891060" y="2323652"/>
            <a:ext cx="2148371" cy="6777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textruta 56"/>
          <p:cNvSpPr txBox="1"/>
          <p:nvPr/>
        </p:nvSpPr>
        <p:spPr>
          <a:xfrm>
            <a:off x="4442207" y="1322588"/>
            <a:ext cx="23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 smtClean="0"/>
              <a:t>Probability</a:t>
            </a:r>
            <a:r>
              <a:rPr lang="sv-SE" b="1" dirty="0" smtClean="0"/>
              <a:t> to </a:t>
            </a:r>
            <a:r>
              <a:rPr lang="sv-SE" b="1" dirty="0" err="1" smtClean="0"/>
              <a:t>move</a:t>
            </a:r>
            <a:r>
              <a:rPr lang="sv-SE" b="1" dirty="0" smtClean="0"/>
              <a:t> </a:t>
            </a:r>
            <a:r>
              <a:rPr lang="sv-SE" b="1" dirty="0" err="1" smtClean="0"/>
              <a:t>up</a:t>
            </a:r>
            <a:endParaRPr lang="sv-SE" b="1" dirty="0"/>
          </a:p>
        </p:txBody>
      </p:sp>
      <p:cxnSp>
        <p:nvCxnSpPr>
          <p:cNvPr id="59" name="Rak pil 58"/>
          <p:cNvCxnSpPr/>
          <p:nvPr/>
        </p:nvCxnSpPr>
        <p:spPr>
          <a:xfrm flipH="1">
            <a:off x="3270325" y="1691920"/>
            <a:ext cx="1752163" cy="54809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pil 59"/>
          <p:cNvCxnSpPr/>
          <p:nvPr/>
        </p:nvCxnSpPr>
        <p:spPr>
          <a:xfrm>
            <a:off x="5228216" y="1744448"/>
            <a:ext cx="840003" cy="49557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ktangel 63"/>
          <p:cNvSpPr/>
          <p:nvPr/>
        </p:nvSpPr>
        <p:spPr>
          <a:xfrm>
            <a:off x="7675861" y="1355226"/>
            <a:ext cx="177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</a:rPr>
              <a:t>Relative </a:t>
            </a:r>
            <a:r>
              <a:rPr lang="sv-SE" b="1" dirty="0" err="1" smtClean="0">
                <a:solidFill>
                  <a:prstClr val="black"/>
                </a:solidFill>
              </a:rPr>
              <a:t>harvest</a:t>
            </a:r>
            <a:endParaRPr lang="sv-SE" dirty="0"/>
          </a:p>
        </p:txBody>
      </p:sp>
      <p:sp>
        <p:nvSpPr>
          <p:cNvPr id="65" name="Rektangel 64"/>
          <p:cNvSpPr/>
          <p:nvPr/>
        </p:nvSpPr>
        <p:spPr>
          <a:xfrm>
            <a:off x="9891060" y="1363095"/>
            <a:ext cx="194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prstClr val="black"/>
                </a:solidFill>
              </a:rPr>
              <a:t>Relative </a:t>
            </a:r>
            <a:r>
              <a:rPr lang="sv-SE" b="1" dirty="0" err="1" smtClean="0">
                <a:solidFill>
                  <a:prstClr val="black"/>
                </a:solidFill>
              </a:rPr>
              <a:t>mortality</a:t>
            </a:r>
            <a:endParaRPr lang="sv-SE" dirty="0"/>
          </a:p>
        </p:txBody>
      </p:sp>
      <p:cxnSp>
        <p:nvCxnSpPr>
          <p:cNvPr id="66" name="Rak pil 65"/>
          <p:cNvCxnSpPr/>
          <p:nvPr/>
        </p:nvCxnSpPr>
        <p:spPr>
          <a:xfrm flipH="1">
            <a:off x="8416474" y="1795637"/>
            <a:ext cx="146489" cy="4234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k pil 68"/>
          <p:cNvCxnSpPr/>
          <p:nvPr/>
        </p:nvCxnSpPr>
        <p:spPr>
          <a:xfrm flipH="1">
            <a:off x="10565179" y="1744448"/>
            <a:ext cx="128841" cy="44403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ktangel 77"/>
          <p:cNvSpPr/>
          <p:nvPr/>
        </p:nvSpPr>
        <p:spPr>
          <a:xfrm>
            <a:off x="356011" y="1421282"/>
            <a:ext cx="2303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b="1" dirty="0" err="1" smtClean="0">
                <a:solidFill>
                  <a:prstClr val="black"/>
                </a:solidFill>
              </a:rPr>
              <a:t>Number</a:t>
            </a:r>
            <a:r>
              <a:rPr lang="sv-SE" b="1" dirty="0" smtClean="0">
                <a:solidFill>
                  <a:prstClr val="black"/>
                </a:solidFill>
              </a:rPr>
              <a:t> </a:t>
            </a:r>
            <a:r>
              <a:rPr lang="sv-SE" b="1" dirty="0" err="1" smtClean="0">
                <a:solidFill>
                  <a:prstClr val="black"/>
                </a:solidFill>
              </a:rPr>
              <a:t>of</a:t>
            </a:r>
            <a:r>
              <a:rPr lang="sv-SE" b="1" dirty="0" smtClean="0">
                <a:solidFill>
                  <a:prstClr val="black"/>
                </a:solidFill>
              </a:rPr>
              <a:t> </a:t>
            </a:r>
            <a:r>
              <a:rPr lang="sv-SE" b="1" dirty="0" err="1" smtClean="0">
                <a:solidFill>
                  <a:prstClr val="black"/>
                </a:solidFill>
              </a:rPr>
              <a:t>individuals</a:t>
            </a:r>
            <a:endParaRPr lang="sv-SE" b="1" dirty="0" smtClean="0">
              <a:solidFill>
                <a:prstClr val="black"/>
              </a:solidFill>
            </a:endParaRPr>
          </a:p>
          <a:p>
            <a:pPr lvl="0"/>
            <a:r>
              <a:rPr lang="sv-SE" b="1" dirty="0" smtClean="0">
                <a:solidFill>
                  <a:prstClr val="black"/>
                </a:solidFill>
              </a:rPr>
              <a:t>in </a:t>
            </a:r>
            <a:r>
              <a:rPr lang="sv-SE" b="1" dirty="0" err="1" smtClean="0">
                <a:solidFill>
                  <a:prstClr val="black"/>
                </a:solidFill>
              </a:rPr>
              <a:t>size</a:t>
            </a:r>
            <a:r>
              <a:rPr lang="sv-SE" b="1" dirty="0" smtClean="0">
                <a:solidFill>
                  <a:prstClr val="black"/>
                </a:solidFill>
              </a:rPr>
              <a:t> </a:t>
            </a:r>
            <a:r>
              <a:rPr lang="sv-SE" b="1" dirty="0" err="1" smtClean="0">
                <a:solidFill>
                  <a:prstClr val="black"/>
                </a:solidFill>
              </a:rPr>
              <a:t>class</a:t>
            </a:r>
            <a:r>
              <a:rPr lang="sv-SE" b="1" dirty="0" smtClean="0">
                <a:solidFill>
                  <a:prstClr val="black"/>
                </a:solidFill>
              </a:rPr>
              <a:t> i</a:t>
            </a:r>
            <a:endParaRPr lang="sv-SE" dirty="0">
              <a:solidFill>
                <a:prstClr val="black"/>
              </a:solidFill>
            </a:endParaRPr>
          </a:p>
        </p:txBody>
      </p:sp>
      <p:cxnSp>
        <p:nvCxnSpPr>
          <p:cNvPr id="79" name="Rak pil 78"/>
          <p:cNvCxnSpPr/>
          <p:nvPr/>
        </p:nvCxnSpPr>
        <p:spPr>
          <a:xfrm flipH="1">
            <a:off x="384187" y="2049948"/>
            <a:ext cx="146489" cy="4234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ak pil 79"/>
          <p:cNvCxnSpPr/>
          <p:nvPr/>
        </p:nvCxnSpPr>
        <p:spPr>
          <a:xfrm>
            <a:off x="1373957" y="2067613"/>
            <a:ext cx="368716" cy="405757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0" y="629656"/>
            <a:ext cx="10515600" cy="1325563"/>
          </a:xfrm>
        </p:spPr>
        <p:txBody>
          <a:bodyPr/>
          <a:lstStyle/>
          <a:p>
            <a:r>
              <a:rPr lang="sv-SE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Observation:</a:t>
            </a:r>
            <a:endParaRPr lang="sv-SE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2000" y="2074398"/>
            <a:ext cx="10515600" cy="1204687"/>
          </a:xfrm>
        </p:spPr>
        <p:txBody>
          <a:bodyPr>
            <a:normAutofit lnSpcReduction="10000"/>
          </a:bodyPr>
          <a:lstStyle/>
          <a:p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course</a:t>
            </a:r>
            <a:r>
              <a:rPr lang="sv-SE" dirty="0" smtClean="0"/>
              <a:t>, the </a:t>
            </a:r>
            <a:r>
              <a:rPr lang="sv-SE" dirty="0" err="1" smtClean="0"/>
              <a:t>probabilities</a:t>
            </a:r>
            <a:r>
              <a:rPr lang="sv-SE" dirty="0" smtClean="0"/>
              <a:t> to </a:t>
            </a:r>
            <a:r>
              <a:rPr lang="sv-SE" dirty="0" err="1" smtClean="0"/>
              <a:t>move</a:t>
            </a:r>
            <a:r>
              <a:rPr lang="sv-SE" dirty="0" smtClean="0"/>
              <a:t> </a:t>
            </a:r>
            <a:r>
              <a:rPr lang="sv-SE" dirty="0" err="1" smtClean="0"/>
              <a:t>up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usually</a:t>
            </a:r>
            <a:r>
              <a:rPr lang="sv-SE" dirty="0" smtClean="0"/>
              <a:t> </a:t>
            </a:r>
            <a:r>
              <a:rPr lang="sv-SE" dirty="0" err="1" smtClean="0"/>
              <a:t>affected</a:t>
            </a:r>
            <a:r>
              <a:rPr lang="sv-SE" dirty="0" smtClean="0"/>
              <a:t> by </a:t>
            </a:r>
            <a:r>
              <a:rPr lang="sv-SE" dirty="0" err="1" smtClean="0"/>
              <a:t>competition</a:t>
            </a:r>
            <a:r>
              <a:rPr lang="sv-SE" dirty="0" smtClean="0"/>
              <a:t>.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may</a:t>
            </a:r>
            <a:r>
              <a:rPr lang="sv-SE" dirty="0" smtClean="0"/>
              <a:t> </a:t>
            </a:r>
            <a:r>
              <a:rPr lang="sv-SE" dirty="0" err="1" smtClean="0"/>
              <a:t>sometimes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</a:t>
            </a:r>
            <a:r>
              <a:rPr lang="sv-SE" dirty="0" err="1" smtClean="0"/>
              <a:t>consider</a:t>
            </a:r>
            <a:r>
              <a:rPr lang="sv-SE" dirty="0" smtClean="0"/>
              <a:t> </a:t>
            </a:r>
            <a:r>
              <a:rPr lang="sv-SE" dirty="0" err="1" smtClean="0"/>
              <a:t>these</a:t>
            </a:r>
            <a:r>
              <a:rPr lang="sv-SE" dirty="0" smtClean="0"/>
              <a:t> </a:t>
            </a:r>
            <a:r>
              <a:rPr lang="sv-SE" dirty="0" err="1" smtClean="0"/>
              <a:t>things</a:t>
            </a:r>
            <a:r>
              <a:rPr lang="sv-SE" dirty="0" smtClean="0"/>
              <a:t> </a:t>
            </a:r>
            <a:r>
              <a:rPr lang="sv-SE" dirty="0" err="1" smtClean="0"/>
              <a:t>explicitly</a:t>
            </a:r>
            <a:r>
              <a:rPr lang="sv-SE" dirty="0" smtClean="0"/>
              <a:t>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82</a:t>
            </a:fld>
            <a:endParaRPr lang="sv-S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488435"/>
              </p:ext>
            </p:extLst>
          </p:nvPr>
        </p:nvGraphicFramePr>
        <p:xfrm>
          <a:off x="1548518" y="3362434"/>
          <a:ext cx="6898116" cy="97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6" name="Equation" r:id="rId3" imgW="1625400" imgH="228600" progId="Equation.DSMT4">
                  <p:embed/>
                </p:oleObj>
              </mc:Choice>
              <mc:Fallback>
                <p:oleObj name="Equation" r:id="rId3" imgW="1625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8518" y="3362434"/>
                        <a:ext cx="6898116" cy="970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762000" y="4767953"/>
            <a:ext cx="973908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2800" dirty="0" smtClean="0">
                <a:solidFill>
                  <a:prstClr val="black"/>
                </a:solidFill>
              </a:rPr>
              <a:t>In </a:t>
            </a:r>
            <a:r>
              <a:rPr lang="sv-SE" sz="2800" dirty="0" err="1">
                <a:solidFill>
                  <a:prstClr val="black"/>
                </a:solidFill>
              </a:rPr>
              <a:t>other</a:t>
            </a:r>
            <a:r>
              <a:rPr lang="sv-SE" sz="2800" dirty="0">
                <a:solidFill>
                  <a:prstClr val="black"/>
                </a:solidFill>
              </a:rPr>
              <a:t> </a:t>
            </a:r>
            <a:r>
              <a:rPr lang="sv-SE" sz="2800" dirty="0" err="1">
                <a:solidFill>
                  <a:prstClr val="black"/>
                </a:solidFill>
              </a:rPr>
              <a:t>cases</a:t>
            </a:r>
            <a:r>
              <a:rPr lang="sv-SE" sz="2800" dirty="0">
                <a:solidFill>
                  <a:prstClr val="black"/>
                </a:solidFill>
              </a:rPr>
              <a:t>, </a:t>
            </a:r>
            <a:r>
              <a:rPr lang="sv-SE" sz="2800" dirty="0" err="1">
                <a:solidFill>
                  <a:prstClr val="black"/>
                </a:solidFill>
              </a:rPr>
              <a:t>we</a:t>
            </a:r>
            <a:r>
              <a:rPr lang="sv-SE" sz="2800" dirty="0">
                <a:solidFill>
                  <a:prstClr val="black"/>
                </a:solidFill>
              </a:rPr>
              <a:t> </a:t>
            </a:r>
            <a:r>
              <a:rPr lang="sv-SE" sz="2800" dirty="0" err="1">
                <a:solidFill>
                  <a:prstClr val="black"/>
                </a:solidFill>
              </a:rPr>
              <a:t>may</a:t>
            </a:r>
            <a:r>
              <a:rPr lang="sv-SE" sz="2800" dirty="0">
                <a:solidFill>
                  <a:prstClr val="black"/>
                </a:solidFill>
              </a:rPr>
              <a:t> be </a:t>
            </a:r>
            <a:r>
              <a:rPr lang="sv-SE" sz="2800" dirty="0" err="1">
                <a:solidFill>
                  <a:prstClr val="black"/>
                </a:solidFill>
              </a:rPr>
              <a:t>interested</a:t>
            </a:r>
            <a:r>
              <a:rPr lang="sv-SE" sz="2800" dirty="0">
                <a:solidFill>
                  <a:prstClr val="black"/>
                </a:solidFill>
              </a:rPr>
              <a:t> in </a:t>
            </a:r>
            <a:r>
              <a:rPr lang="sv-SE" sz="2800" dirty="0" err="1">
                <a:solidFill>
                  <a:prstClr val="black"/>
                </a:solidFill>
              </a:rPr>
              <a:t>equilibrium</a:t>
            </a:r>
            <a:r>
              <a:rPr lang="sv-SE" sz="2800" dirty="0">
                <a:solidFill>
                  <a:prstClr val="black"/>
                </a:solidFill>
              </a:rPr>
              <a:t> </a:t>
            </a:r>
            <a:r>
              <a:rPr lang="sv-SE" sz="2800" dirty="0" err="1">
                <a:solidFill>
                  <a:prstClr val="black"/>
                </a:solidFill>
              </a:rPr>
              <a:t>probabilities</a:t>
            </a:r>
            <a:r>
              <a:rPr lang="sv-SE" sz="2800" dirty="0">
                <a:solidFill>
                  <a:prstClr val="black"/>
                </a:solidFill>
              </a:rPr>
              <a:t> (</a:t>
            </a:r>
            <a:r>
              <a:rPr lang="sv-SE" sz="2800" dirty="0" err="1">
                <a:solidFill>
                  <a:prstClr val="black"/>
                </a:solidFill>
              </a:rPr>
              <a:t>when</a:t>
            </a:r>
            <a:r>
              <a:rPr lang="sv-SE" sz="2800" dirty="0">
                <a:solidFill>
                  <a:prstClr val="black"/>
                </a:solidFill>
              </a:rPr>
              <a:t> </a:t>
            </a:r>
            <a:r>
              <a:rPr lang="sv-SE" sz="2800" dirty="0" err="1">
                <a:solidFill>
                  <a:prstClr val="black"/>
                </a:solidFill>
              </a:rPr>
              <a:t>competition</a:t>
            </a:r>
            <a:r>
              <a:rPr lang="sv-SE" sz="2800" dirty="0">
                <a:solidFill>
                  <a:prstClr val="black"/>
                </a:solidFill>
              </a:rPr>
              <a:t> is </a:t>
            </a:r>
            <a:r>
              <a:rPr lang="sv-SE" sz="2800" dirty="0" err="1">
                <a:solidFill>
                  <a:prstClr val="black"/>
                </a:solidFill>
              </a:rPr>
              <a:t>considered</a:t>
            </a:r>
            <a:r>
              <a:rPr lang="sv-SE" sz="2800" dirty="0">
                <a:solidFill>
                  <a:prstClr val="black"/>
                </a:solidFill>
              </a:rPr>
              <a:t> </a:t>
            </a:r>
            <a:r>
              <a:rPr lang="sv-SE" sz="2800" dirty="0" err="1">
                <a:solidFill>
                  <a:prstClr val="black"/>
                </a:solidFill>
              </a:rPr>
              <a:t>fixed</a:t>
            </a:r>
            <a:r>
              <a:rPr lang="sv-SE" sz="2800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977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83</a:t>
            </a:fld>
            <a:endParaRPr lang="sv-S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649"/>
              </p:ext>
            </p:extLst>
          </p:nvPr>
        </p:nvGraphicFramePr>
        <p:xfrm>
          <a:off x="760141" y="2347633"/>
          <a:ext cx="21971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2" name="Equation" r:id="rId3" imgW="825480" imgH="228600" progId="Equation.DSMT4">
                  <p:embed/>
                </p:oleObj>
              </mc:Choice>
              <mc:Fallback>
                <p:oleObj name="Equation" r:id="rId3" imgW="825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0141" y="2347633"/>
                        <a:ext cx="21971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760141" y="1893528"/>
            <a:ext cx="3722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solidFill>
                  <a:srgbClr val="FF0000"/>
                </a:solidFill>
              </a:rPr>
              <a:t>In </a:t>
            </a:r>
            <a:r>
              <a:rPr lang="sv-SE" sz="2800" b="1" dirty="0" err="1" smtClean="0">
                <a:solidFill>
                  <a:srgbClr val="FF0000"/>
                </a:solidFill>
              </a:rPr>
              <a:t>dynamic</a:t>
            </a:r>
            <a:r>
              <a:rPr lang="sv-SE" sz="2800" b="1" dirty="0" smtClean="0">
                <a:solidFill>
                  <a:srgbClr val="FF0000"/>
                </a:solidFill>
              </a:rPr>
              <a:t> </a:t>
            </a:r>
            <a:r>
              <a:rPr lang="sv-SE" sz="2800" b="1" dirty="0" err="1" smtClean="0">
                <a:solidFill>
                  <a:srgbClr val="FF0000"/>
                </a:solidFill>
              </a:rPr>
              <a:t>equilibrium</a:t>
            </a:r>
            <a:r>
              <a:rPr lang="sv-SE" sz="2800" b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361829"/>
              </p:ext>
            </p:extLst>
          </p:nvPr>
        </p:nvGraphicFramePr>
        <p:xfrm>
          <a:off x="760141" y="722696"/>
          <a:ext cx="10816684" cy="60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3" name="Equation" r:id="rId5" imgW="4063680" imgH="228600" progId="Equation.DSMT4">
                  <p:embed/>
                </p:oleObj>
              </mc:Choice>
              <mc:Fallback>
                <p:oleObj name="Equation" r:id="rId5" imgW="4063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0141" y="722696"/>
                        <a:ext cx="10816684" cy="608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68782"/>
              </p:ext>
            </p:extLst>
          </p:nvPr>
        </p:nvGraphicFramePr>
        <p:xfrm>
          <a:off x="760141" y="3235813"/>
          <a:ext cx="89916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4" name="Equation" r:id="rId7" imgW="3377880" imgH="228600" progId="Equation.DSMT4">
                  <p:embed/>
                </p:oleObj>
              </mc:Choice>
              <mc:Fallback>
                <p:oleObj name="Equation" r:id="rId7" imgW="3377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0141" y="3235813"/>
                        <a:ext cx="89916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/>
        </p:nvSpPr>
        <p:spPr>
          <a:xfrm>
            <a:off x="760141" y="4059647"/>
            <a:ext cx="6725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2800" b="1" dirty="0">
                <a:solidFill>
                  <a:srgbClr val="FF0000"/>
                </a:solidFill>
              </a:rPr>
              <a:t>In </a:t>
            </a:r>
            <a:r>
              <a:rPr lang="sv-SE" sz="2800" b="1" dirty="0" err="1">
                <a:solidFill>
                  <a:srgbClr val="FF0000"/>
                </a:solidFill>
              </a:rPr>
              <a:t>dynamic</a:t>
            </a:r>
            <a:r>
              <a:rPr lang="sv-SE" sz="2800" b="1" dirty="0">
                <a:solidFill>
                  <a:srgbClr val="FF0000"/>
                </a:solidFill>
              </a:rPr>
              <a:t> </a:t>
            </a:r>
            <a:r>
              <a:rPr lang="sv-SE" sz="2800" b="1" dirty="0" err="1" smtClean="0">
                <a:solidFill>
                  <a:srgbClr val="FF0000"/>
                </a:solidFill>
              </a:rPr>
              <a:t>equilibrium</a:t>
            </a:r>
            <a:r>
              <a:rPr lang="sv-SE" sz="2800" b="1" dirty="0" smtClean="0">
                <a:solidFill>
                  <a:srgbClr val="FF0000"/>
                </a:solidFill>
              </a:rPr>
              <a:t>, </a:t>
            </a:r>
            <a:r>
              <a:rPr lang="sv-SE" sz="2800" b="1" dirty="0" err="1" smtClean="0">
                <a:solidFill>
                  <a:srgbClr val="FF0000"/>
                </a:solidFill>
              </a:rPr>
              <a:t>without</a:t>
            </a:r>
            <a:r>
              <a:rPr lang="sv-SE" sz="2800" b="1" dirty="0" smtClean="0">
                <a:solidFill>
                  <a:srgbClr val="FF0000"/>
                </a:solidFill>
              </a:rPr>
              <a:t> harvesting:</a:t>
            </a:r>
            <a:endParaRPr lang="sv-SE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12252"/>
              </p:ext>
            </p:extLst>
          </p:nvPr>
        </p:nvGraphicFramePr>
        <p:xfrm>
          <a:off x="760141" y="4860155"/>
          <a:ext cx="71659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5" name="Equation" r:id="rId9" imgW="2692080" imgH="228600" progId="Equation.DSMT4">
                  <p:embed/>
                </p:oleObj>
              </mc:Choice>
              <mc:Fallback>
                <p:oleObj name="Equation" r:id="rId9" imgW="269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0141" y="4860155"/>
                        <a:ext cx="716597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28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84</a:t>
            </a:fld>
            <a:endParaRPr lang="sv-S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03677"/>
              </p:ext>
            </p:extLst>
          </p:nvPr>
        </p:nvGraphicFramePr>
        <p:xfrm>
          <a:off x="1139283" y="1012985"/>
          <a:ext cx="71659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6" name="Equation" r:id="rId3" imgW="2692080" imgH="228600" progId="Equation.DSMT4">
                  <p:embed/>
                </p:oleObj>
              </mc:Choice>
              <mc:Fallback>
                <p:oleObj name="Equation" r:id="rId3" imgW="269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283" y="1012985"/>
                        <a:ext cx="716597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413609"/>
              </p:ext>
            </p:extLst>
          </p:nvPr>
        </p:nvGraphicFramePr>
        <p:xfrm>
          <a:off x="1106488" y="1968500"/>
          <a:ext cx="645477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7" name="Equation" r:id="rId5" imgW="2425680" imgH="228600" progId="Equation.DSMT4">
                  <p:embed/>
                </p:oleObj>
              </mc:Choice>
              <mc:Fallback>
                <p:oleObj name="Equation" r:id="rId5" imgW="2425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6488" y="1968500"/>
                        <a:ext cx="645477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680565"/>
              </p:ext>
            </p:extLst>
          </p:nvPr>
        </p:nvGraphicFramePr>
        <p:xfrm>
          <a:off x="1106488" y="2824163"/>
          <a:ext cx="61182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8" name="Equation" r:id="rId7" imgW="2298600" imgH="253800" progId="Equation.DSMT4">
                  <p:embed/>
                </p:oleObj>
              </mc:Choice>
              <mc:Fallback>
                <p:oleObj name="Equation" r:id="rId7" imgW="2298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6488" y="2824163"/>
                        <a:ext cx="6118225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49680"/>
              </p:ext>
            </p:extLst>
          </p:nvPr>
        </p:nvGraphicFramePr>
        <p:xfrm>
          <a:off x="1139283" y="3748088"/>
          <a:ext cx="3954463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9" name="Equation" r:id="rId9" imgW="1485720" imgH="431640" progId="Equation.DSMT4">
                  <p:embed/>
                </p:oleObj>
              </mc:Choice>
              <mc:Fallback>
                <p:oleObj name="Equation" r:id="rId9" imgW="14857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39283" y="3748088"/>
                        <a:ext cx="3954463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3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85</a:t>
            </a:fld>
            <a:endParaRPr lang="sv-S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437009"/>
              </p:ext>
            </p:extLst>
          </p:nvPr>
        </p:nvGraphicFramePr>
        <p:xfrm>
          <a:off x="1203828" y="680715"/>
          <a:ext cx="3954463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3" name="Equation" r:id="rId3" imgW="1485720" imgH="431640" progId="Equation.DSMT4">
                  <p:embed/>
                </p:oleObj>
              </mc:Choice>
              <mc:Fallback>
                <p:oleObj name="Equation" r:id="rId3" imgW="14857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3828" y="680715"/>
                        <a:ext cx="3954463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/>
          <p:cNvSpPr/>
          <p:nvPr/>
        </p:nvSpPr>
        <p:spPr>
          <a:xfrm>
            <a:off x="1203828" y="1952729"/>
            <a:ext cx="934377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2800" b="1" dirty="0" smtClean="0">
                <a:solidFill>
                  <a:srgbClr val="FF0000"/>
                </a:solidFill>
              </a:rPr>
              <a:t>Special </a:t>
            </a:r>
            <a:r>
              <a:rPr lang="sv-SE" sz="2800" b="1" dirty="0" err="1" smtClean="0">
                <a:solidFill>
                  <a:srgbClr val="FF0000"/>
                </a:solidFill>
              </a:rPr>
              <a:t>case</a:t>
            </a:r>
            <a:r>
              <a:rPr lang="sv-SE" sz="2800" b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sv-SE" sz="2800" b="1" i="1" dirty="0" smtClean="0"/>
              <a:t>P = </a:t>
            </a:r>
            <a:r>
              <a:rPr lang="sv-SE" sz="2800" b="1" i="1" dirty="0" smtClean="0"/>
              <a:t>&gt; 0, P is </a:t>
            </a:r>
            <a:r>
              <a:rPr lang="sv-SE" sz="2800" b="1" i="1" dirty="0" err="1" smtClean="0"/>
              <a:t>constant</a:t>
            </a:r>
            <a:r>
              <a:rPr lang="sv-SE" sz="2800" b="1" i="1" dirty="0" smtClean="0"/>
              <a:t> (=1), </a:t>
            </a:r>
            <a:r>
              <a:rPr lang="sv-SE" sz="2800" b="1" i="1" dirty="0" smtClean="0"/>
              <a:t>m &gt; 0, m is </a:t>
            </a:r>
            <a:r>
              <a:rPr lang="sv-SE" sz="2800" b="1" i="1" dirty="0" err="1" smtClean="0"/>
              <a:t>constant</a:t>
            </a:r>
            <a:r>
              <a:rPr lang="sv-SE" sz="2800" b="1" i="1" dirty="0" smtClean="0"/>
              <a:t>.</a:t>
            </a:r>
          </a:p>
          <a:p>
            <a:pPr lvl="0"/>
            <a:r>
              <a:rPr lang="sv-SE" sz="2800" b="1" dirty="0" smtClean="0"/>
              <a:t>If i </a:t>
            </a:r>
            <a:r>
              <a:rPr lang="sv-SE" sz="2800" b="1" dirty="0" err="1" smtClean="0"/>
              <a:t>represents</a:t>
            </a:r>
            <a:r>
              <a:rPr lang="sv-SE" sz="2800" b="1" dirty="0" smtClean="0"/>
              <a:t> diameter </a:t>
            </a:r>
            <a:r>
              <a:rPr lang="sv-SE" sz="2800" b="1" dirty="0" err="1" smtClean="0"/>
              <a:t>class</a:t>
            </a:r>
            <a:r>
              <a:rPr lang="sv-SE" sz="2800" b="1" dirty="0" smtClean="0"/>
              <a:t>, </a:t>
            </a:r>
            <a:r>
              <a:rPr lang="sv-SE" sz="2800" b="1" dirty="0" err="1" smtClean="0"/>
              <a:t>then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if</a:t>
            </a:r>
            <a:r>
              <a:rPr lang="sv-SE" sz="2800" b="1" dirty="0" smtClean="0"/>
              <a:t> P </a:t>
            </a:r>
            <a:r>
              <a:rPr lang="sv-SE" sz="2800" b="1" dirty="0" err="1" smtClean="0"/>
              <a:t>constant</a:t>
            </a:r>
            <a:r>
              <a:rPr lang="sv-SE" sz="2800" b="1" dirty="0" smtClean="0"/>
              <a:t>, </a:t>
            </a:r>
            <a:r>
              <a:rPr lang="sv-SE" sz="2800" b="1" dirty="0" err="1" smtClean="0"/>
              <a:t>this</a:t>
            </a:r>
            <a:r>
              <a:rPr lang="sv-SE" sz="2800" b="1" dirty="0" smtClean="0"/>
              <a:t> </a:t>
            </a:r>
          </a:p>
          <a:p>
            <a:pPr lvl="0"/>
            <a:r>
              <a:rPr lang="sv-SE" sz="2800" b="1" dirty="0" err="1" smtClean="0"/>
              <a:t>implies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constant</a:t>
            </a:r>
            <a:r>
              <a:rPr lang="sv-SE" sz="2800" b="1" dirty="0" smtClean="0"/>
              <a:t> diameter </a:t>
            </a:r>
            <a:r>
              <a:rPr lang="sv-SE" sz="2800" b="1" dirty="0" err="1" smtClean="0"/>
              <a:t>increment</a:t>
            </a:r>
            <a:r>
              <a:rPr lang="sv-SE" sz="2800" b="1" dirty="0" smtClean="0"/>
              <a:t>, </a:t>
            </a:r>
            <a:r>
              <a:rPr lang="sv-SE" sz="2800" b="1" dirty="0" err="1" smtClean="0"/>
              <a:t>which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means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that</a:t>
            </a:r>
            <a:r>
              <a:rPr lang="sv-SE" sz="2800" b="1" dirty="0" smtClean="0"/>
              <a:t> the</a:t>
            </a:r>
          </a:p>
          <a:p>
            <a:pPr lvl="0"/>
            <a:r>
              <a:rPr lang="sv-SE" sz="2800" b="1" dirty="0" smtClean="0"/>
              <a:t>basal area </a:t>
            </a:r>
            <a:r>
              <a:rPr lang="sv-SE" sz="2800" b="1" dirty="0" err="1" smtClean="0"/>
              <a:t>increment</a:t>
            </a:r>
            <a:r>
              <a:rPr lang="sv-SE" sz="2800" b="1" dirty="0" smtClean="0"/>
              <a:t> is proportional to the </a:t>
            </a:r>
            <a:r>
              <a:rPr lang="sv-SE" sz="2800" b="1" dirty="0" err="1" smtClean="0"/>
              <a:t>square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root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of</a:t>
            </a:r>
            <a:r>
              <a:rPr lang="sv-SE" sz="2800" b="1" dirty="0" smtClean="0"/>
              <a:t> the</a:t>
            </a:r>
          </a:p>
          <a:p>
            <a:pPr lvl="0"/>
            <a:r>
              <a:rPr lang="sv-SE" sz="2800" b="1" dirty="0" smtClean="0"/>
              <a:t>basal area. </a:t>
            </a:r>
            <a:r>
              <a:rPr lang="sv-SE" sz="2800" b="1" dirty="0" err="1" smtClean="0"/>
              <a:t>Then</a:t>
            </a:r>
            <a:r>
              <a:rPr lang="sv-SE" sz="2800" b="1" dirty="0" smtClean="0"/>
              <a:t>, </a:t>
            </a:r>
            <a:r>
              <a:rPr lang="sv-SE" sz="2800" b="1" dirty="0" err="1" smtClean="0"/>
              <a:t>if</a:t>
            </a:r>
            <a:r>
              <a:rPr lang="sv-SE" sz="2800" b="1" dirty="0" smtClean="0"/>
              <a:t> m = </a:t>
            </a:r>
            <a:r>
              <a:rPr lang="sv-SE" sz="2800" b="1" dirty="0" err="1" smtClean="0"/>
              <a:t>constant</a:t>
            </a:r>
            <a:r>
              <a:rPr lang="sv-SE" sz="2800" b="1" dirty="0" smtClean="0"/>
              <a:t>: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2072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154485"/>
              </p:ext>
            </p:extLst>
          </p:nvPr>
        </p:nvGraphicFramePr>
        <p:xfrm>
          <a:off x="196850" y="539750"/>
          <a:ext cx="5759450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6" name="Equation" r:id="rId3" imgW="2438280" imgH="838080" progId="Equation.DSMT4">
                  <p:embed/>
                </p:oleObj>
              </mc:Choice>
              <mc:Fallback>
                <p:oleObj name="Equation" r:id="rId3" imgW="2438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850" y="539750"/>
                        <a:ext cx="5759450" cy="197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763607"/>
              </p:ext>
            </p:extLst>
          </p:nvPr>
        </p:nvGraphicFramePr>
        <p:xfrm>
          <a:off x="3227295" y="1906793"/>
          <a:ext cx="7476564" cy="455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30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87</a:t>
            </a:fld>
            <a:endParaRPr lang="sv-SE"/>
          </a:p>
        </p:txBody>
      </p:sp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742196"/>
              </p:ext>
            </p:extLst>
          </p:nvPr>
        </p:nvGraphicFramePr>
        <p:xfrm>
          <a:off x="3162749" y="494853"/>
          <a:ext cx="8768906" cy="610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839649"/>
              </p:ext>
            </p:extLst>
          </p:nvPr>
        </p:nvGraphicFramePr>
        <p:xfrm>
          <a:off x="239133" y="4088238"/>
          <a:ext cx="2673132" cy="226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9" name="Equation" r:id="rId4" imgW="1257120" imgH="1066680" progId="Equation.DSMT4">
                  <p:embed/>
                </p:oleObj>
              </mc:Choice>
              <mc:Fallback>
                <p:oleObj name="Equation" r:id="rId4" imgW="12571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133" y="4088238"/>
                        <a:ext cx="2673132" cy="226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239133" y="2915383"/>
            <a:ext cx="1947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x = basal area </a:t>
            </a:r>
          </a:p>
          <a:p>
            <a:endParaRPr lang="sv-S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20936"/>
              </p:ext>
            </p:extLst>
          </p:nvPr>
        </p:nvGraphicFramePr>
        <p:xfrm>
          <a:off x="239133" y="3327733"/>
          <a:ext cx="101917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0" name="Equation" r:id="rId6" imgW="596880" imgH="279360" progId="Equation.DSMT4">
                  <p:embed/>
                </p:oleObj>
              </mc:Choice>
              <mc:Fallback>
                <p:oleObj name="Equation" r:id="rId6" imgW="596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9133" y="3327733"/>
                        <a:ext cx="1019175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059170"/>
              </p:ext>
            </p:extLst>
          </p:nvPr>
        </p:nvGraphicFramePr>
        <p:xfrm>
          <a:off x="229761" y="1758605"/>
          <a:ext cx="2807746" cy="874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1" name="Equation" r:id="rId8" imgW="1346040" imgH="419040" progId="Equation.DSMT4">
                  <p:embed/>
                </p:oleObj>
              </mc:Choice>
              <mc:Fallback>
                <p:oleObj name="Equation" r:id="rId8" imgW="1346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9761" y="1758605"/>
                        <a:ext cx="2807746" cy="874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med rundade hörn 7"/>
          <p:cNvSpPr/>
          <p:nvPr/>
        </p:nvSpPr>
        <p:spPr>
          <a:xfrm>
            <a:off x="129092" y="1655119"/>
            <a:ext cx="3130475" cy="10650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/>
          <p:cNvSpPr/>
          <p:nvPr/>
        </p:nvSpPr>
        <p:spPr>
          <a:xfrm>
            <a:off x="129092" y="4088238"/>
            <a:ext cx="2560320" cy="89255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102993" y="287006"/>
            <a:ext cx="298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With</a:t>
            </a:r>
            <a:r>
              <a:rPr lang="sv-SE" sz="24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i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realistic</a:t>
            </a:r>
            <a:r>
              <a:rPr lang="sv-SE" sz="24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sv-SE" sz="2400" b="1" i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growth</a:t>
            </a:r>
            <a:endParaRPr lang="sv-SE" sz="2400" b="1" i="1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r>
              <a:rPr lang="sv-SE" sz="2400" b="1" i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function</a:t>
            </a:r>
            <a:r>
              <a:rPr lang="sv-SE" sz="24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:</a:t>
            </a:r>
            <a:endParaRPr lang="sv-SE" sz="24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88</a:t>
            </a:fld>
            <a:endParaRPr lang="sv-SE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60780"/>
              </p:ext>
            </p:extLst>
          </p:nvPr>
        </p:nvGraphicFramePr>
        <p:xfrm>
          <a:off x="1759647" y="3449446"/>
          <a:ext cx="6733268" cy="139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4"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9647" y="3449446"/>
                        <a:ext cx="6733268" cy="1395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796498"/>
              </p:ext>
            </p:extLst>
          </p:nvPr>
        </p:nvGraphicFramePr>
        <p:xfrm>
          <a:off x="1776413" y="4845050"/>
          <a:ext cx="8467725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5" name="Equation" r:id="rId5" imgW="2730240" imgH="545760" progId="Equation.DSMT4">
                  <p:embed/>
                </p:oleObj>
              </mc:Choice>
              <mc:Fallback>
                <p:oleObj name="Equation" r:id="rId5" imgW="2730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6413" y="4845050"/>
                        <a:ext cx="8467725" cy="169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666002" y="539267"/>
            <a:ext cx="1068779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 GENERAL:</a:t>
            </a:r>
          </a:p>
          <a:p>
            <a:r>
              <a:rPr lang="sv-SE" sz="2800" b="1" dirty="0" err="1" smtClean="0">
                <a:latin typeface="Arial Black" panose="020B0A04020102020204" pitchFamily="34" charset="0"/>
              </a:rPr>
              <a:t>With</a:t>
            </a:r>
            <a:r>
              <a:rPr lang="sv-SE" sz="2800" b="1" dirty="0" smtClean="0">
                <a:latin typeface="Arial Black" panose="020B0A04020102020204" pitchFamily="34" charset="0"/>
              </a:rPr>
              <a:t> observations </a:t>
            </a:r>
            <a:r>
              <a:rPr lang="sv-SE" sz="2800" b="1" dirty="0" err="1" smtClean="0">
                <a:latin typeface="Arial Black" panose="020B0A04020102020204" pitchFamily="34" charset="0"/>
              </a:rPr>
              <a:t>of</a:t>
            </a:r>
            <a:r>
              <a:rPr lang="sv-SE" sz="2800" b="1" dirty="0" smtClean="0">
                <a:latin typeface="Arial Black" panose="020B0A04020102020204" pitchFamily="34" charset="0"/>
              </a:rPr>
              <a:t> n(i) for </a:t>
            </a:r>
            <a:r>
              <a:rPr lang="sv-SE" sz="2800" b="1" dirty="0" err="1" smtClean="0">
                <a:latin typeface="Arial Black" panose="020B0A04020102020204" pitchFamily="34" charset="0"/>
              </a:rPr>
              <a:t>sufficiently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many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values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sv-SE" sz="2800" b="1" dirty="0" err="1" smtClean="0">
                <a:latin typeface="Arial Black" panose="020B0A04020102020204" pitchFamily="34" charset="0"/>
              </a:rPr>
              <a:t>of</a:t>
            </a:r>
            <a:r>
              <a:rPr lang="sv-SE" sz="2800" b="1" dirty="0" smtClean="0">
                <a:latin typeface="Arial Black" panose="020B0A04020102020204" pitchFamily="34" charset="0"/>
              </a:rPr>
              <a:t> i, it is </a:t>
            </a:r>
            <a:r>
              <a:rPr lang="sv-SE" sz="2800" b="1" dirty="0" err="1" smtClean="0">
                <a:latin typeface="Arial Black" panose="020B0A04020102020204" pitchFamily="34" charset="0"/>
              </a:rPr>
              <a:t>possible</a:t>
            </a:r>
            <a:r>
              <a:rPr lang="sv-SE" sz="2800" b="1" dirty="0" smtClean="0">
                <a:latin typeface="Arial Black" panose="020B0A04020102020204" pitchFamily="34" charset="0"/>
              </a:rPr>
              <a:t> to </a:t>
            </a:r>
            <a:r>
              <a:rPr lang="sv-SE" sz="2800" b="1" dirty="0" err="1" smtClean="0">
                <a:latin typeface="Arial Black" panose="020B0A04020102020204" pitchFamily="34" charset="0"/>
              </a:rPr>
              <a:t>simultaneously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determine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sv-SE" sz="2800" b="1" dirty="0" smtClean="0">
                <a:latin typeface="Arial Black" panose="020B0A04020102020204" pitchFamily="34" charset="0"/>
              </a:rPr>
              <a:t>the parameters </a:t>
            </a:r>
            <a:r>
              <a:rPr lang="sv-SE" sz="2800" b="1" dirty="0" err="1" smtClean="0">
                <a:latin typeface="Arial Black" panose="020B0A04020102020204" pitchFamily="34" charset="0"/>
              </a:rPr>
              <a:t>of</a:t>
            </a:r>
            <a:r>
              <a:rPr lang="sv-SE" sz="2800" b="1" dirty="0" smtClean="0">
                <a:latin typeface="Arial Black" panose="020B0A04020102020204" pitchFamily="34" charset="0"/>
              </a:rPr>
              <a:t> the </a:t>
            </a:r>
            <a:r>
              <a:rPr lang="sv-SE" sz="2800" b="1" dirty="0" err="1" smtClean="0">
                <a:latin typeface="Arial Black" panose="020B0A04020102020204" pitchFamily="34" charset="0"/>
              </a:rPr>
              <a:t>increment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function</a:t>
            </a:r>
            <a:r>
              <a:rPr lang="sv-SE" sz="2800" b="1" dirty="0" smtClean="0">
                <a:latin typeface="Arial Black" panose="020B0A04020102020204" pitchFamily="34" charset="0"/>
              </a:rPr>
              <a:t>, </a:t>
            </a:r>
          </a:p>
          <a:p>
            <a:r>
              <a:rPr lang="sv-SE" sz="2800" b="1" dirty="0" smtClean="0">
                <a:latin typeface="Arial Black" panose="020B0A04020102020204" pitchFamily="34" charset="0"/>
              </a:rPr>
              <a:t>the </a:t>
            </a:r>
            <a:r>
              <a:rPr lang="sv-SE" sz="2800" b="1" dirty="0" err="1" smtClean="0">
                <a:latin typeface="Arial Black" panose="020B0A04020102020204" pitchFamily="34" charset="0"/>
              </a:rPr>
              <a:t>competition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function</a:t>
            </a:r>
            <a:r>
              <a:rPr lang="sv-SE" sz="2800" b="1" dirty="0" smtClean="0">
                <a:latin typeface="Arial Black" panose="020B0A04020102020204" pitchFamily="34" charset="0"/>
              </a:rPr>
              <a:t> and the relative </a:t>
            </a:r>
          </a:p>
          <a:p>
            <a:r>
              <a:rPr lang="sv-SE" sz="2800" b="1" dirty="0" err="1" smtClean="0">
                <a:latin typeface="Arial Black" panose="020B0A04020102020204" pitchFamily="34" charset="0"/>
              </a:rPr>
              <a:t>mortality</a:t>
            </a:r>
            <a:r>
              <a:rPr lang="sv-SE" sz="2800" b="1" dirty="0" smtClean="0">
                <a:latin typeface="Arial Black" panose="020B0A04020102020204" pitchFamily="34" charset="0"/>
              </a:rPr>
              <a:t> </a:t>
            </a:r>
            <a:r>
              <a:rPr lang="sv-SE" sz="2800" b="1" dirty="0" err="1" smtClean="0">
                <a:latin typeface="Arial Black" panose="020B0A04020102020204" pitchFamily="34" charset="0"/>
              </a:rPr>
              <a:t>function</a:t>
            </a:r>
            <a:r>
              <a:rPr lang="sv-SE" sz="2800" b="1" dirty="0" smtClean="0">
                <a:latin typeface="Arial Black" panose="020B0A04020102020204" pitchFamily="34" charset="0"/>
              </a:rPr>
              <a:t>. </a:t>
            </a:r>
          </a:p>
          <a:p>
            <a:endParaRPr lang="sv-SE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333829" y="551542"/>
            <a:ext cx="10570028" cy="5058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sz="40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master model:</a:t>
            </a:r>
          </a:p>
          <a:p>
            <a:pPr marL="0" indent="0">
              <a:buNone/>
            </a:pPr>
            <a:r>
              <a:rPr lang="sv-SE" sz="3200" b="1" i="1" dirty="0" err="1">
                <a:solidFill>
                  <a:srgbClr val="FF0000"/>
                </a:solidFill>
              </a:rPr>
              <a:t>Stochastic</a:t>
            </a:r>
            <a:r>
              <a:rPr lang="sv-SE" sz="3200" b="1" i="1" dirty="0">
                <a:solidFill>
                  <a:srgbClr val="FF0000"/>
                </a:solidFill>
              </a:rPr>
              <a:t> </a:t>
            </a:r>
            <a:r>
              <a:rPr lang="sv-SE" sz="3200" b="1" i="1" dirty="0" err="1">
                <a:solidFill>
                  <a:srgbClr val="FF0000"/>
                </a:solidFill>
              </a:rPr>
              <a:t>dynamic</a:t>
            </a:r>
            <a:r>
              <a:rPr lang="sv-SE" sz="3200" b="1" i="1" dirty="0">
                <a:solidFill>
                  <a:srgbClr val="FF0000"/>
                </a:solidFill>
              </a:rPr>
              <a:t> </a:t>
            </a:r>
            <a:r>
              <a:rPr lang="sv-SE" sz="3200" b="1" i="1" dirty="0" err="1">
                <a:solidFill>
                  <a:srgbClr val="FF0000"/>
                </a:solidFill>
              </a:rPr>
              <a:t>programming</a:t>
            </a:r>
            <a:r>
              <a:rPr lang="sv-SE" sz="3200" b="1" i="1" dirty="0">
                <a:solidFill>
                  <a:srgbClr val="FF0000"/>
                </a:solidFill>
              </a:rPr>
              <a:t> </a:t>
            </a:r>
            <a:r>
              <a:rPr lang="sv-SE" sz="3200" b="1" i="1" dirty="0" err="1">
                <a:solidFill>
                  <a:srgbClr val="FF0000"/>
                </a:solidFill>
              </a:rPr>
              <a:t>with</a:t>
            </a:r>
            <a:r>
              <a:rPr lang="sv-SE" sz="3200" b="1" i="1" dirty="0">
                <a:solidFill>
                  <a:srgbClr val="FF0000"/>
                </a:solidFill>
              </a:rPr>
              <a:t> </a:t>
            </a:r>
            <a:r>
              <a:rPr lang="sv-SE" sz="3200" b="1" i="1" dirty="0" err="1">
                <a:solidFill>
                  <a:srgbClr val="FF0000"/>
                </a:solidFill>
              </a:rPr>
              <a:t>detailed</a:t>
            </a:r>
            <a:r>
              <a:rPr lang="sv-SE" sz="3200" b="1" i="1" dirty="0">
                <a:solidFill>
                  <a:srgbClr val="FF0000"/>
                </a:solidFill>
              </a:rPr>
              <a:t> </a:t>
            </a:r>
            <a:r>
              <a:rPr lang="sv-SE" sz="3200" b="1" i="1" dirty="0" err="1">
                <a:solidFill>
                  <a:srgbClr val="FF0000"/>
                </a:solidFill>
              </a:rPr>
              <a:t>sub</a:t>
            </a:r>
            <a:r>
              <a:rPr lang="sv-SE" sz="3200" b="1" i="1" dirty="0">
                <a:solidFill>
                  <a:srgbClr val="FF0000"/>
                </a:solidFill>
              </a:rPr>
              <a:t> problems</a:t>
            </a:r>
            <a:endParaRPr lang="en-US" sz="40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948358"/>
              </p:ext>
            </p:extLst>
          </p:nvPr>
        </p:nvGraphicFramePr>
        <p:xfrm>
          <a:off x="315913" y="1935163"/>
          <a:ext cx="11423650" cy="195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1" name="Equation" r:id="rId3" imgW="6260760" imgH="1066680" progId="Equation.DSMT4">
                  <p:embed/>
                </p:oleObj>
              </mc:Choice>
              <mc:Fallback>
                <p:oleObj name="Equation" r:id="rId3" imgW="626076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935163"/>
                        <a:ext cx="11423650" cy="1954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4" name="Picture 4" descr="Peter Lohmander 200705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78" y="4141748"/>
            <a:ext cx="4167722" cy="277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ycksele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35" y="4141748"/>
            <a:ext cx="4069666" cy="271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Peter Lohma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9340"/>
            <a:ext cx="4442878" cy="29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838200" y="1391055"/>
            <a:ext cx="10515600" cy="478590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expansion of forest utilization is often considered as very negative for the environment.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often assumed that the initially existing natural forests, with trees of many size classes, should be removed and replaced by uniform plantations.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However, it is often optimal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also from a production economic point of view, to start harvesting the natural forests using continuous cover methods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9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1023257" y="141515"/>
          <a:ext cx="9829799" cy="641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504C-2EAE-4C1B-A3CB-68D7E240E4A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00" y="0"/>
            <a:ext cx="89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92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3146171"/>
            <a:ext cx="7150608" cy="357530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768"/>
            <a:ext cx="12192000" cy="191612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12064" y="438718"/>
            <a:ext cx="10778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Stochastic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dynamic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programming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with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detailed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sub</a:t>
            </a:r>
            <a:r>
              <a:rPr lang="sv-SE" sz="3200" b="1" dirty="0" smtClean="0">
                <a:solidFill>
                  <a:srgbClr val="FF0000"/>
                </a:solidFill>
              </a:rPr>
              <a:t> problems: </a:t>
            </a:r>
            <a:endParaRPr lang="sv-S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/>
              <a:t>93</a:t>
            </a:fld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1735"/>
            <a:ext cx="10894963" cy="5824615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9656064" y="2167128"/>
            <a:ext cx="1298448" cy="914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1645920" y="5495544"/>
            <a:ext cx="4142232" cy="548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9912096" y="5129784"/>
            <a:ext cx="1353312" cy="64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1645920" y="3895344"/>
            <a:ext cx="2779776" cy="64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1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838200" y="1391055"/>
            <a:ext cx="10515600" cy="45162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forest resource dynamics sub model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of the industrial model, is based on an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approximation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of the intertemporal forest production function, derived via the estimated dynamic model of a part of the boreal forest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market price transition probability matrix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used in the stochastic dynamic programming model, is derived via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world market price series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sv-SE" dirty="0">
              <a:solidFill>
                <a:prstClr val="black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838200" y="1391055"/>
            <a:ext cx="10515600" cy="478590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each period, the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 levels of bioenergy, sawn wood and fiber products, are optimized,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the revealed market prices, the state of the natural resource and all other parameters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model also determines the expected shadow prices. </a:t>
            </a:r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47A9-5B4B-4DBD-AD24-B5835BC18F8A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1014-DE61-46E7-9B5B-4066B632F52E}" type="slidenum">
              <a:rPr lang="sv-SE" altLang="sv-SE">
                <a:solidFill>
                  <a:srgbClr val="000000"/>
                </a:solidFill>
              </a:rPr>
              <a:pPr/>
              <a:t>96</a:t>
            </a:fld>
            <a:endParaRPr lang="sv-SE" altLang="sv-SE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1"/>
            <a:ext cx="10273932" cy="6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0FF0-180C-4348-96AC-9671729690E5}" type="slidenum">
              <a:rPr lang="sv-SE" altLang="sv-SE">
                <a:solidFill>
                  <a:srgbClr val="000000"/>
                </a:solidFill>
              </a:rPr>
              <a:pPr/>
              <a:t>97</a:t>
            </a:fld>
            <a:endParaRPr lang="sv-SE" altLang="sv-SE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757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0BE0-80E4-4A56-8718-577E750D3478}" type="slidenum">
              <a:rPr lang="sv-SE" altLang="sv-SE">
                <a:solidFill>
                  <a:srgbClr val="000000"/>
                </a:solidFill>
              </a:rPr>
              <a:pPr/>
              <a:t>98</a:t>
            </a:fld>
            <a:endParaRPr lang="sv-SE" altLang="sv-SE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754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31BB-9639-4B62-9B2F-9FEE1FD47318}" type="slidenum">
              <a:rPr lang="sv-SE" altLang="sv-SE">
                <a:solidFill>
                  <a:srgbClr val="000000"/>
                </a:solidFill>
              </a:rPr>
              <a:pPr/>
              <a:t>99</a:t>
            </a:fld>
            <a:endParaRPr lang="sv-SE" altLang="sv-SE">
              <a:solidFill>
                <a:srgbClr val="0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754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formgivning">
  <a:themeElements>
    <a:clrScheme name="Standardformgivning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Standardformgivning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2583</Words>
  <Application>Microsoft Office PowerPoint</Application>
  <PresentationFormat>Bredbild</PresentationFormat>
  <Paragraphs>463</Paragraphs>
  <Slides>103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103</vt:i4>
      </vt:variant>
    </vt:vector>
  </HeadingPairs>
  <TitlesOfParts>
    <vt:vector size="115" baseType="lpstr">
      <vt:lpstr>Arial</vt:lpstr>
      <vt:lpstr>Arial Black</vt:lpstr>
      <vt:lpstr>Calibri</vt:lpstr>
      <vt:lpstr>Calibri Light</vt:lpstr>
      <vt:lpstr>Impact</vt:lpstr>
      <vt:lpstr>Times New Roman</vt:lpstr>
      <vt:lpstr>Office-tema</vt:lpstr>
      <vt:lpstr>7_Office-tema</vt:lpstr>
      <vt:lpstr>1_Standardformgivning</vt:lpstr>
      <vt:lpstr>Default Design</vt:lpstr>
      <vt:lpstr>MathType 5.0 Equation</vt:lpstr>
      <vt:lpstr>Equation</vt:lpstr>
      <vt:lpstr>An Adaptive Optimization Approach To Expansion Of The Forest and Bioenergy Sectors Utilizing Wood From The Boreal Forests Version 170816 </vt:lpstr>
      <vt:lpstr>This presentation will show that: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We start with the stock level V0 (usually higher than the optimal stock level).  After the initial harvest, h, we have the stock level V1 ( = V0-h).   Our objective function is the total present value (*).  * = The sum of all revenues minus costs, at all points in time, with consideration of the rate of interest in the capital market.</vt:lpstr>
      <vt:lpstr>This is a growth function example: </vt:lpstr>
      <vt:lpstr>Maximization of      , the total present value :</vt:lpstr>
      <vt:lpstr>PowerPoint-presentation</vt:lpstr>
      <vt:lpstr>PowerPoint-presentation</vt:lpstr>
      <vt:lpstr>PowerPoint-presentation</vt:lpstr>
      <vt:lpstr>The optimal stock level after the initial harvest       </vt:lpstr>
      <vt:lpstr>EXAMPLE: Optimization with specific parameters and a graphical approach:</vt:lpstr>
      <vt:lpstr>Present value (SEK/ha)</vt:lpstr>
      <vt:lpstr>Present value (SEK/ha)</vt:lpstr>
      <vt:lpstr>PowerPoint-presentation</vt:lpstr>
      <vt:lpstr>Growth function derivatives:</vt:lpstr>
      <vt:lpstr>PowerPoint-presentation</vt:lpstr>
      <vt:lpstr>Determinaion of the optimal stock level:</vt:lpstr>
      <vt:lpstr>PowerPoint-presentation</vt:lpstr>
      <vt:lpstr>Conclusion:  The optimal stock level is 92.3 m3 per hectare  if the rate of interst is 3% in this case.  It is not optimal to make a clear felling and reduce the stock level to zero.      </vt:lpstr>
      <vt:lpstr>We can also determine an equation for the optimal stock level.</vt:lpstr>
      <vt:lpstr>PowerPoint-presentation</vt:lpstr>
      <vt:lpstr>PowerPoint-presentation</vt:lpstr>
      <vt:lpstr>General principles of rational continuous cover forestry derived from the simple analytical method: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Conclusions:</vt:lpstr>
      <vt:lpstr>PowerPoint-presentation</vt:lpstr>
      <vt:lpstr>PowerPoint-presentation</vt:lpstr>
      <vt:lpstr>PowerPoint-presentation</vt:lpstr>
      <vt:lpstr>PowerPoint-presentation</vt:lpstr>
      <vt:lpstr>A general dynamic function for the basal area of individual trees derived from a production theoretically motivated autonomous differential equation Peter Lohmander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How does the function work?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Observation: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Alternative model structure:</vt:lpstr>
      <vt:lpstr>FINAL CONCLUSIONS:</vt:lpstr>
      <vt:lpstr>PowerPoint-presentation</vt:lpstr>
      <vt:lpstr>An Adaptive Optimization Approach To Expansion Of The Forest and Bioenergy Sectors Utilizing Wood From The Boreal Forests Version 170816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Peter</dc:creator>
  <cp:lastModifiedBy>Peter</cp:lastModifiedBy>
  <cp:revision>213</cp:revision>
  <cp:lastPrinted>2017-07-24T10:49:23Z</cp:lastPrinted>
  <dcterms:created xsi:type="dcterms:W3CDTF">2017-07-16T16:14:09Z</dcterms:created>
  <dcterms:modified xsi:type="dcterms:W3CDTF">2017-08-16T14:44:16Z</dcterms:modified>
</cp:coreProperties>
</file>