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477" r:id="rId28"/>
    <p:sldId id="478" r:id="rId29"/>
    <p:sldId id="479" r:id="rId30"/>
    <p:sldId id="480" r:id="rId31"/>
    <p:sldId id="481" r:id="rId32"/>
    <p:sldId id="482" r:id="rId33"/>
    <p:sldId id="505" r:id="rId34"/>
    <p:sldId id="506" r:id="rId35"/>
    <p:sldId id="498" r:id="rId36"/>
    <p:sldId id="499" r:id="rId37"/>
    <p:sldId id="500" r:id="rId38"/>
    <p:sldId id="501" r:id="rId39"/>
    <p:sldId id="502" r:id="rId40"/>
    <p:sldId id="503" r:id="rId41"/>
    <p:sldId id="504" r:id="rId42"/>
    <p:sldId id="483" r:id="rId43"/>
    <p:sldId id="484" r:id="rId44"/>
    <p:sldId id="485" r:id="rId45"/>
    <p:sldId id="486" r:id="rId46"/>
    <p:sldId id="487" r:id="rId47"/>
    <p:sldId id="488" r:id="rId48"/>
    <p:sldId id="489" r:id="rId49"/>
    <p:sldId id="490" r:id="rId50"/>
    <p:sldId id="494" r:id="rId51"/>
    <p:sldId id="492" r:id="rId52"/>
    <p:sldId id="495" r:id="rId53"/>
    <p:sldId id="497" r:id="rId5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6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5A5-4C50-44E7-9774-33628DA5CDA3}" type="datetimeFigureOut">
              <a:rPr lang="sv-SE" smtClean="0"/>
              <a:t>2017-05-18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A6790-DDEC-466D-AF7F-F571BAC59E7C}" type="slidenum">
              <a:rPr lang="sv-SE" smtClean="0"/>
              <a:t>‹#›</a:t>
            </a:fld>
            <a:endParaRPr lang="sv-SE"/>
          </a:p>
        </p:txBody>
      </p:sp>
    </p:spTree>
    <p:extLst>
      <p:ext uri="{BB962C8B-B14F-4D97-AF65-F5344CB8AC3E}">
        <p14:creationId xmlns:p14="http://schemas.microsoft.com/office/powerpoint/2010/main" val="371959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t>1</a:t>
            </a:fld>
            <a:endParaRPr lang="sv-SE"/>
          </a:p>
        </p:txBody>
      </p:sp>
    </p:spTree>
    <p:extLst>
      <p:ext uri="{BB962C8B-B14F-4D97-AF65-F5344CB8AC3E}">
        <p14:creationId xmlns:p14="http://schemas.microsoft.com/office/powerpoint/2010/main" val="96046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38</a:t>
            </a:fld>
            <a:endParaRPr lang="sv-SE">
              <a:solidFill>
                <a:prstClr val="black"/>
              </a:solidFill>
            </a:endParaRPr>
          </a:p>
        </p:txBody>
      </p:sp>
    </p:spTree>
    <p:extLst>
      <p:ext uri="{BB962C8B-B14F-4D97-AF65-F5344CB8AC3E}">
        <p14:creationId xmlns:p14="http://schemas.microsoft.com/office/powerpoint/2010/main" val="231008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40</a:t>
            </a:fld>
            <a:endParaRPr lang="sv-SE">
              <a:solidFill>
                <a:prstClr val="black"/>
              </a:solidFill>
            </a:endParaRPr>
          </a:p>
        </p:txBody>
      </p:sp>
    </p:spTree>
    <p:extLst>
      <p:ext uri="{BB962C8B-B14F-4D97-AF65-F5344CB8AC3E}">
        <p14:creationId xmlns:p14="http://schemas.microsoft.com/office/powerpoint/2010/main" val="90998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53</a:t>
            </a:fld>
            <a:endParaRPr lang="sv-SE">
              <a:solidFill>
                <a:prstClr val="black"/>
              </a:solidFill>
            </a:endParaRPr>
          </a:p>
        </p:txBody>
      </p:sp>
    </p:spTree>
    <p:extLst>
      <p:ext uri="{BB962C8B-B14F-4D97-AF65-F5344CB8AC3E}">
        <p14:creationId xmlns:p14="http://schemas.microsoft.com/office/powerpoint/2010/main" val="226170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09AEC0B-B6F3-43A0-9884-12314DEEE8EC}" type="datetime1">
              <a:rPr lang="sv-SE" smtClean="0"/>
              <a:t>2017-05-18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172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FA86000-524E-4ADC-A6F5-99CC2E8BBB95}" type="datetime1">
              <a:rPr lang="sv-SE" smtClean="0"/>
              <a:t>2017-05-18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8978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36430B-2A5D-4D02-963D-F26248795A74}" type="datetime1">
              <a:rPr lang="sv-SE" smtClean="0"/>
              <a:t>2017-05-18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23567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F8BD553-5B47-4773-B6B7-89D8A49CA0EE}" type="datetime1">
              <a:rPr lang="sv-SE" smtClean="0"/>
              <a:t>2017-05-18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86529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157DF4B-35B9-4BE3-B30C-9F1708A4B9E2}" type="datetime1">
              <a:rPr lang="sv-SE" smtClean="0"/>
              <a:t>2017-05-18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8357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6A926BC-4A16-4CB5-949F-A36F000ECE09}" type="datetime1">
              <a:rPr lang="sv-SE" smtClean="0"/>
              <a:t>2017-05-18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02170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038D38-1575-4D77-8CE9-00897A9787A6}" type="datetime1">
              <a:rPr lang="sv-SE" smtClean="0"/>
              <a:t>2017-05-18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95219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CC7A062-3D0F-4A72-999C-7EC5DB056B52}" type="datetime1">
              <a:rPr lang="sv-SE" smtClean="0"/>
              <a:t>2017-05-18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677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5F64A-30E4-43C1-8AA6-2E795B252571}" type="datetime1">
              <a:rPr lang="sv-SE" smtClean="0"/>
              <a:t>2017-05-18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6842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AED8C50-0C1B-4B91-BD7C-DBA94AAF4ABB}" type="datetime1">
              <a:rPr lang="sv-SE" smtClean="0"/>
              <a:t>2017-05-18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75560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2F479E5-EC7C-42D7-B287-FE2E55407880}" type="datetime1">
              <a:rPr lang="sv-SE" smtClean="0"/>
              <a:t>2017-05-18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3231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EE3D4-7B58-43B5-8AB9-02DA32030CAB}" type="datetime1">
              <a:rPr lang="sv-SE" smtClean="0"/>
              <a:t>2017-05-18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504C-2EAE-4C1B-A3CB-68D7E240E4AC}" type="slidenum">
              <a:rPr lang="sv-SE" smtClean="0"/>
              <a:t>‹#›</a:t>
            </a:fld>
            <a:endParaRPr lang="sv-SE"/>
          </a:p>
        </p:txBody>
      </p:sp>
    </p:spTree>
    <p:extLst>
      <p:ext uri="{BB962C8B-B14F-4D97-AF65-F5344CB8AC3E}">
        <p14:creationId xmlns:p14="http://schemas.microsoft.com/office/powerpoint/2010/main" val="46120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hyperlink" Target="mailto:Peter@Lohmander.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 Id="rId14"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26.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2.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6.wmf"/></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36.bin"/><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39.bin"/><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41.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7.wmf"/><Relationship Id="rId5" Type="http://schemas.openxmlformats.org/officeDocument/2006/relationships/oleObject" Target="../embeddings/oleObject45.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7.bin"/></Relationships>
</file>

<file path=ppt/slides/_rels/slide1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1.wmf"/><Relationship Id="rId5" Type="http://schemas.openxmlformats.org/officeDocument/2006/relationships/oleObject" Target="../embeddings/oleObject49.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51.bin"/></Relationships>
</file>

<file path=ppt/slides/_rels/slide1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53.bin"/><Relationship Id="rId4" Type="http://schemas.openxmlformats.org/officeDocument/2006/relationships/image" Target="../media/image5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8.wmf"/><Relationship Id="rId5" Type="http://schemas.openxmlformats.org/officeDocument/2006/relationships/oleObject" Target="../embeddings/oleObject56.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8.bin"/></Relationships>
</file>

<file path=ppt/slides/_rels/slide21.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2.wmf"/><Relationship Id="rId5" Type="http://schemas.openxmlformats.org/officeDocument/2006/relationships/oleObject" Target="../embeddings/oleObject60.bin"/><Relationship Id="rId4" Type="http://schemas.openxmlformats.org/officeDocument/2006/relationships/image" Target="../media/image61.wmf"/></Relationships>
</file>

<file path=ppt/slides/_rels/slide22.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65.wmf"/><Relationship Id="rId5" Type="http://schemas.openxmlformats.org/officeDocument/2006/relationships/oleObject" Target="../embeddings/oleObject63.bin"/><Relationship Id="rId4" Type="http://schemas.openxmlformats.org/officeDocument/2006/relationships/image" Target="../media/image6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8.wmf"/><Relationship Id="rId5" Type="http://schemas.openxmlformats.org/officeDocument/2006/relationships/oleObject" Target="../embeddings/oleObject66.bin"/><Relationship Id="rId4" Type="http://schemas.openxmlformats.org/officeDocument/2006/relationships/image" Target="../media/image6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0.wmf"/><Relationship Id="rId5" Type="http://schemas.openxmlformats.org/officeDocument/2006/relationships/oleObject" Target="../embeddings/oleObject68.bin"/><Relationship Id="rId4" Type="http://schemas.openxmlformats.org/officeDocument/2006/relationships/image" Target="../media/image69.wmf"/></Relationships>
</file>

<file path=ppt/slides/_rels/slide25.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72.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72.bin"/><Relationship Id="rId14" Type="http://schemas.openxmlformats.org/officeDocument/2006/relationships/image" Target="../media/image76.wmf"/></Relationships>
</file>

<file path=ppt/slides/_rels/slide2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81.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8.w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8.bin"/></Relationships>
</file>

<file path=ppt/slides/_rels/slide27.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86.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3.wmf"/><Relationship Id="rId11" Type="http://schemas.openxmlformats.org/officeDocument/2006/relationships/oleObject" Target="../embeddings/oleObject84.bin"/><Relationship Id="rId5" Type="http://schemas.openxmlformats.org/officeDocument/2006/relationships/oleObject" Target="../embeddings/oleObject81.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83.bin"/><Relationship Id="rId14" Type="http://schemas.openxmlformats.org/officeDocument/2006/relationships/image" Target="../media/image8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89.wmf"/><Relationship Id="rId5" Type="http://schemas.openxmlformats.org/officeDocument/2006/relationships/oleObject" Target="../embeddings/oleObject87.bin"/><Relationship Id="rId4" Type="http://schemas.openxmlformats.org/officeDocument/2006/relationships/image" Target="../media/image88.wmf"/></Relationships>
</file>

<file path=ppt/slides/_rels/slide29.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94.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91.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9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9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9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5.bin"/><Relationship Id="rId7" Type="http://schemas.openxmlformats.org/officeDocument/2006/relationships/image" Target="../media/image106.pn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08.wmf"/><Relationship Id="rId5" Type="http://schemas.openxmlformats.org/officeDocument/2006/relationships/oleObject" Target="../embeddings/oleObject96.bin"/><Relationship Id="rId4" Type="http://schemas.openxmlformats.org/officeDocument/2006/relationships/image" Target="../media/image107.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lohmander.com/LohmanderSkogenochViltet2011.pdf" TargetMode="External"/><Relationship Id="rId2" Type="http://schemas.openxmlformats.org/officeDocument/2006/relationships/hyperlink" Target="http://www.lohmander.com/LohmanderSkogenochViltet2011.ppt"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hyperlink" Target="mailto:Peter@Lohmander.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1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96000">
              <a:srgbClr val="FFFF00"/>
            </a:gs>
            <a:gs pos="0">
              <a:schemeClr val="accent1">
                <a:lumMod val="5000"/>
                <a:lumOff val="95000"/>
              </a:schemeClr>
            </a:gs>
          </a:gsLst>
          <a:lin ang="162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7479" y="1574893"/>
            <a:ext cx="10634472" cy="2727261"/>
          </a:xfrm>
        </p:spPr>
        <p:txBody>
          <a:bodyPr>
            <a:normAutofit fontScale="90000"/>
          </a:bodyPr>
          <a:lstStyle/>
          <a:p>
            <a:pPr algn="l"/>
            <a:r>
              <a:rPr lang="sv-SE" sz="4400" b="1" dirty="0" smtClean="0"/>
              <a:t>Optimal </a:t>
            </a:r>
            <a:r>
              <a:rPr lang="sv-SE" sz="4400" b="1" dirty="0" err="1"/>
              <a:t>stochastic</a:t>
            </a:r>
            <a:r>
              <a:rPr lang="sv-SE" sz="4400" b="1" dirty="0"/>
              <a:t> </a:t>
            </a:r>
            <a:r>
              <a:rPr lang="sv-SE" sz="4400" b="1" dirty="0" err="1"/>
              <a:t>control</a:t>
            </a:r>
            <a:r>
              <a:rPr lang="sv-SE" sz="4400" b="1" dirty="0"/>
              <a:t> in </a:t>
            </a:r>
            <a:r>
              <a:rPr lang="sv-SE" sz="4400" b="1" dirty="0" err="1"/>
              <a:t>continuous</a:t>
            </a:r>
            <a:r>
              <a:rPr lang="sv-SE" sz="4400" b="1" dirty="0"/>
              <a:t> </a:t>
            </a:r>
            <a:r>
              <a:rPr lang="sv-SE" sz="4400" b="1" dirty="0" err="1"/>
              <a:t>time</a:t>
            </a:r>
            <a:r>
              <a:rPr lang="sv-SE" sz="4400" b="1" dirty="0"/>
              <a:t> </a:t>
            </a:r>
            <a:r>
              <a:rPr lang="sv-SE" sz="4400" b="1" dirty="0" err="1"/>
              <a:t>with</a:t>
            </a:r>
            <a:r>
              <a:rPr lang="sv-SE" sz="4400" b="1" dirty="0"/>
              <a:t> Wiener </a:t>
            </a:r>
            <a:r>
              <a:rPr lang="sv-SE" sz="4400" b="1" dirty="0" err="1"/>
              <a:t>processes</a:t>
            </a:r>
            <a:r>
              <a:rPr lang="sv-SE" sz="4400" b="1" dirty="0"/>
              <a:t>: </a:t>
            </a:r>
            <a:br>
              <a:rPr lang="sv-SE" sz="4400" b="1" dirty="0"/>
            </a:br>
            <a:r>
              <a:rPr lang="sv-SE" sz="4400" b="1" dirty="0"/>
              <a:t>- General </a:t>
            </a:r>
            <a:r>
              <a:rPr lang="sv-SE" sz="4400" b="1" dirty="0" err="1"/>
              <a:t>results</a:t>
            </a:r>
            <a:r>
              <a:rPr lang="sv-SE" sz="4400" b="1" dirty="0"/>
              <a:t> and </a:t>
            </a:r>
            <a:r>
              <a:rPr lang="sv-SE" sz="4400" b="1" dirty="0" err="1"/>
              <a:t>applications</a:t>
            </a:r>
            <a:r>
              <a:rPr lang="sv-SE" sz="4400" b="1" dirty="0"/>
              <a:t> to optimal </a:t>
            </a:r>
            <a:r>
              <a:rPr lang="sv-SE" sz="4400" b="1" dirty="0" err="1"/>
              <a:t>wildlife</a:t>
            </a:r>
            <a:r>
              <a:rPr lang="sv-SE" sz="4400" b="1" dirty="0"/>
              <a:t> management</a:t>
            </a:r>
            <a:br>
              <a:rPr lang="sv-SE" sz="4400" b="1" dirty="0"/>
            </a:br>
            <a:r>
              <a:rPr lang="sv-SE" sz="3100" b="1" dirty="0" smtClean="0">
                <a:latin typeface="Arial" panose="020B0604020202020204" pitchFamily="34" charset="0"/>
                <a:cs typeface="Arial" panose="020B0604020202020204" pitchFamily="34" charset="0"/>
              </a:rPr>
              <a:t>KEYNOTE</a:t>
            </a:r>
            <a:r>
              <a:rPr lang="sv-SE" sz="4900" b="1" dirty="0" smtClean="0"/>
              <a:t> </a:t>
            </a:r>
            <a:r>
              <a:rPr lang="en-US" sz="1100" b="1" i="1" dirty="0" smtClean="0">
                <a:latin typeface="Calibri" panose="020F0502020204030204"/>
                <a:ea typeface="+mn-ea"/>
                <a:cs typeface="+mn-cs"/>
              </a:rPr>
              <a:t>Version 170416</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t>
            </a:r>
            <a:r>
              <a:rPr lang="sv-SE" sz="2200" dirty="0" smtClean="0">
                <a:latin typeface="Times New Roman" panose="02020603050405020304" pitchFamily="18" charset="0"/>
                <a:cs typeface="Times New Roman" panose="02020603050405020304" pitchFamily="18" charset="0"/>
              </a:rPr>
              <a:t>in </a:t>
            </a:r>
            <a:r>
              <a:rPr lang="sv-SE" sz="2200" dirty="0" err="1" smtClean="0">
                <a:latin typeface="Times New Roman" panose="02020603050405020304" pitchFamily="18" charset="0"/>
                <a:cs typeface="Times New Roman" panose="02020603050405020304" pitchFamily="18" charset="0"/>
              </a:rPr>
              <a:t>cooperation</a:t>
            </a:r>
            <a:r>
              <a:rPr lang="sv-SE" sz="2200" dirty="0" smtClean="0">
                <a:latin typeface="Times New Roman" panose="02020603050405020304" pitchFamily="18" charset="0"/>
                <a:cs typeface="Times New Roman" panose="02020603050405020304" pitchFamily="18" charset="0"/>
              </a:rPr>
              <a:t> </a:t>
            </a:r>
            <a:r>
              <a:rPr lang="sv-SE" sz="2200" dirty="0" err="1" smtClean="0">
                <a:latin typeface="Times New Roman" panose="02020603050405020304" pitchFamily="18" charset="0"/>
                <a:cs typeface="Times New Roman" panose="02020603050405020304" pitchFamily="18" charset="0"/>
              </a:rPr>
              <a:t>with</a:t>
            </a:r>
            <a:r>
              <a:rPr lang="sv-SE" sz="2200" dirty="0" smtClean="0">
                <a:latin typeface="Times New Roman" panose="02020603050405020304" pitchFamily="18" charset="0"/>
                <a:cs typeface="Times New Roman" panose="02020603050405020304" pitchFamily="18" charset="0"/>
              </a:rPr>
              <a:t> </a:t>
            </a:r>
            <a:r>
              <a:rPr lang="sv-SE" sz="2200" dirty="0" err="1" smtClean="0">
                <a:latin typeface="Times New Roman" panose="02020603050405020304" pitchFamily="18" charset="0"/>
                <a:cs typeface="Times New Roman" panose="02020603050405020304" pitchFamily="18" charset="0"/>
              </a:rPr>
              <a:t>Linnaeus</a:t>
            </a:r>
            <a:r>
              <a:rPr lang="sv-SE" sz="2200" dirty="0" smtClean="0">
                <a:latin typeface="Times New Roman" panose="02020603050405020304" pitchFamily="18" charset="0"/>
                <a:cs typeface="Times New Roman" panose="02020603050405020304" pitchFamily="18" charset="0"/>
              </a:rPr>
              <a:t> University</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3"/>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4"/>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52344"/>
            <a:ext cx="8795280" cy="2405655"/>
          </a:xfrm>
          <a:prstGeom prst="rect">
            <a:avLst/>
          </a:prstGeom>
        </p:spPr>
      </p:pic>
      <p:pic>
        <p:nvPicPr>
          <p:cNvPr id="6" name="Bildobjekt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5279" y="2774765"/>
            <a:ext cx="3396721" cy="3726619"/>
          </a:xfrm>
          <a:prstGeom prst="rect">
            <a:avLst/>
          </a:prstGeom>
        </p:spPr>
      </p:pic>
    </p:spTree>
    <p:extLst>
      <p:ext uri="{BB962C8B-B14F-4D97-AF65-F5344CB8AC3E}">
        <p14:creationId xmlns:p14="http://schemas.microsoft.com/office/powerpoint/2010/main" val="161334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a:xfrm>
            <a:off x="16952168" y="12542546"/>
            <a:ext cx="2743200" cy="365125"/>
          </a:xfrm>
        </p:spPr>
        <p:txBody>
          <a:bodyPr/>
          <a:lstStyle/>
          <a:p>
            <a:fld id="{05AB504C-2EAE-4C1B-A3CB-68D7E240E4AC}" type="slidenum">
              <a:rPr lang="sv-SE" smtClean="0"/>
              <a:t>10</a:t>
            </a:fld>
            <a:endParaRPr lang="sv-SE"/>
          </a:p>
        </p:txBody>
      </p:sp>
      <p:sp>
        <p:nvSpPr>
          <p:cNvPr id="3" name="Rektangel 2"/>
          <p:cNvSpPr/>
          <p:nvPr/>
        </p:nvSpPr>
        <p:spPr>
          <a:xfrm>
            <a:off x="461297" y="616776"/>
            <a:ext cx="1191517" cy="464896"/>
          </a:xfrm>
          <a:prstGeom prst="rect">
            <a:avLst/>
          </a:prstGeom>
        </p:spPr>
        <p:txBody>
          <a:bodyPr wrap="squar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Let</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ndParaRPr>
          </a:p>
        </p:txBody>
      </p:sp>
      <p:sp>
        <p:nvSpPr>
          <p:cNvPr id="4" name="Rectangle 2"/>
          <p:cNvSpPr>
            <a:spLocks noChangeArrowheads="1"/>
          </p:cNvSpPr>
          <p:nvPr/>
        </p:nvSpPr>
        <p:spPr bwMode="auto">
          <a:xfrm>
            <a:off x="1652814" y="487310"/>
            <a:ext cx="259223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613313735"/>
              </p:ext>
            </p:extLst>
          </p:nvPr>
        </p:nvGraphicFramePr>
        <p:xfrm>
          <a:off x="1652814" y="533029"/>
          <a:ext cx="1610175" cy="594360"/>
        </p:xfrm>
        <a:graphic>
          <a:graphicData uri="http://schemas.openxmlformats.org/presentationml/2006/ole">
            <mc:AlternateContent xmlns:mc="http://schemas.openxmlformats.org/markup-compatibility/2006">
              <mc:Choice xmlns:v="urn:schemas-microsoft-com:vml" Requires="v">
                <p:oleObj spid="_x0000_s6355" name="Equation" r:id="rId3" imgW="469696" imgH="177723" progId="Equation.DSMT4">
                  <p:embed/>
                </p:oleObj>
              </mc:Choice>
              <mc:Fallback>
                <p:oleObj name="Equation" r:id="rId3" imgW="469696" imgH="17772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814" y="533029"/>
                        <a:ext cx="1610175" cy="594360"/>
                      </a:xfrm>
                      <a:prstGeom prst="rect">
                        <a:avLst/>
                      </a:prstGeom>
                      <a:noFill/>
                    </p:spPr>
                  </p:pic>
                </p:oleObj>
              </mc:Fallback>
            </mc:AlternateContent>
          </a:graphicData>
        </a:graphic>
      </p:graphicFrame>
      <p:sp>
        <p:nvSpPr>
          <p:cNvPr id="6" name="Rectangle 4"/>
          <p:cNvSpPr>
            <a:spLocks noChangeArrowheads="1"/>
          </p:cNvSpPr>
          <p:nvPr/>
        </p:nvSpPr>
        <p:spPr bwMode="auto">
          <a:xfrm>
            <a:off x="947172" y="1399591"/>
            <a:ext cx="311894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501942968"/>
              </p:ext>
            </p:extLst>
          </p:nvPr>
        </p:nvGraphicFramePr>
        <p:xfrm>
          <a:off x="3788059" y="304430"/>
          <a:ext cx="1705786" cy="1082351"/>
        </p:xfrm>
        <a:graphic>
          <a:graphicData uri="http://schemas.openxmlformats.org/presentationml/2006/ole">
            <mc:AlternateContent xmlns:mc="http://schemas.openxmlformats.org/markup-compatibility/2006">
              <mc:Choice xmlns:v="urn:schemas-microsoft-com:vml" Requires="v">
                <p:oleObj spid="_x0000_s6356" name="Equation" r:id="rId5" imgW="622030" imgH="393529" progId="Equation.DSMT4">
                  <p:embed/>
                </p:oleObj>
              </mc:Choice>
              <mc:Fallback>
                <p:oleObj name="Equation" r:id="rId5" imgW="622030" imgH="39352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059" y="304430"/>
                        <a:ext cx="1705786" cy="1082351"/>
                      </a:xfrm>
                      <a:prstGeom prst="rect">
                        <a:avLst/>
                      </a:prstGeom>
                      <a:noFill/>
                    </p:spPr>
                  </p:pic>
                </p:oleObj>
              </mc:Fallback>
            </mc:AlternateContent>
          </a:graphicData>
        </a:graphic>
      </p:graphicFrame>
      <p:sp>
        <p:nvSpPr>
          <p:cNvPr id="8" name="Rectangle 6"/>
          <p:cNvSpPr>
            <a:spLocks noChangeArrowheads="1"/>
          </p:cNvSpPr>
          <p:nvPr/>
        </p:nvSpPr>
        <p:spPr bwMode="auto">
          <a:xfrm>
            <a:off x="1021817" y="2799861"/>
            <a:ext cx="197394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2616979945"/>
              </p:ext>
            </p:extLst>
          </p:nvPr>
        </p:nvGraphicFramePr>
        <p:xfrm>
          <a:off x="461297" y="1529056"/>
          <a:ext cx="5522788" cy="1286946"/>
        </p:xfrm>
        <a:graphic>
          <a:graphicData uri="http://schemas.openxmlformats.org/presentationml/2006/ole">
            <mc:AlternateContent xmlns:mc="http://schemas.openxmlformats.org/markup-compatibility/2006">
              <mc:Choice xmlns:v="urn:schemas-microsoft-com:vml" Requires="v">
                <p:oleObj spid="_x0000_s6357" name="Equation" r:id="rId7" imgW="2057400" imgH="482600" progId="Equation.DSMT4">
                  <p:embed/>
                </p:oleObj>
              </mc:Choice>
              <mc:Fallback>
                <p:oleObj name="Equation" r:id="rId7" imgW="2057400" imgH="482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297" y="1529056"/>
                        <a:ext cx="5522788" cy="1286946"/>
                      </a:xfrm>
                      <a:prstGeom prst="rect">
                        <a:avLst/>
                      </a:prstGeom>
                      <a:noFill/>
                    </p:spPr>
                  </p:pic>
                </p:oleObj>
              </mc:Fallback>
            </mc:AlternateContent>
          </a:graphicData>
        </a:graphic>
      </p:graphicFrame>
      <p:sp>
        <p:nvSpPr>
          <p:cNvPr id="10" name="Rektangel 9"/>
          <p:cNvSpPr/>
          <p:nvPr/>
        </p:nvSpPr>
        <p:spPr>
          <a:xfrm>
            <a:off x="414814" y="3113259"/>
            <a:ext cx="885179"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Since</a:t>
            </a:r>
            <a:endParaRPr lang="sv-SE" sz="2400" b="1" dirty="0">
              <a:solidFill>
                <a:srgbClr val="0070C0"/>
              </a:solidFill>
            </a:endParaRPr>
          </a:p>
        </p:txBody>
      </p:sp>
      <p:sp>
        <p:nvSpPr>
          <p:cNvPr id="11" name="Rectangle 8"/>
          <p:cNvSpPr>
            <a:spLocks noChangeArrowheads="1"/>
          </p:cNvSpPr>
          <p:nvPr/>
        </p:nvSpPr>
        <p:spPr bwMode="auto">
          <a:xfrm>
            <a:off x="1906997" y="4086807"/>
            <a:ext cx="35083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3317510870"/>
              </p:ext>
            </p:extLst>
          </p:nvPr>
        </p:nvGraphicFramePr>
        <p:xfrm>
          <a:off x="1299993" y="3024557"/>
          <a:ext cx="438539" cy="657809"/>
        </p:xfrm>
        <a:graphic>
          <a:graphicData uri="http://schemas.openxmlformats.org/presentationml/2006/ole">
            <mc:AlternateContent xmlns:mc="http://schemas.openxmlformats.org/markup-compatibility/2006">
              <mc:Choice xmlns:v="urn:schemas-microsoft-com:vml" Requires="v">
                <p:oleObj spid="_x0000_s6358" name="Equation" r:id="rId9" imgW="152334" imgH="228501" progId="Equation.DSMT4">
                  <p:embed/>
                </p:oleObj>
              </mc:Choice>
              <mc:Fallback>
                <p:oleObj name="Equation" r:id="rId9" imgW="152334" imgH="228501"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9993" y="3024557"/>
                        <a:ext cx="438539" cy="657809"/>
                      </a:xfrm>
                      <a:prstGeom prst="rect">
                        <a:avLst/>
                      </a:prstGeom>
                      <a:noFill/>
                    </p:spPr>
                  </p:pic>
                </p:oleObj>
              </mc:Fallback>
            </mc:AlternateContent>
          </a:graphicData>
        </a:graphic>
      </p:graphicFrame>
      <p:sp>
        <p:nvSpPr>
          <p:cNvPr id="13" name="Rektangel 12"/>
          <p:cNvSpPr/>
          <p:nvPr/>
        </p:nvSpPr>
        <p:spPr>
          <a:xfrm>
            <a:off x="1738532" y="3113259"/>
            <a:ext cx="9763076" cy="461665"/>
          </a:xfrm>
          <a:prstGeom prst="rect">
            <a:avLst/>
          </a:prstGeom>
        </p:spPr>
        <p:txBody>
          <a:bodyPr wrap="squar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is not a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i="1" dirty="0">
                <a:latin typeface="Times New Roman" panose="02020603050405020304" pitchFamily="18" charset="0"/>
                <a:ea typeface="Times New Roman" panose="02020603050405020304" pitchFamily="18" charset="0"/>
                <a:cs typeface="NimbusRomNo9L-Regu"/>
              </a:rPr>
              <a:t>u</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obtain</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”Hamilton-Jacobi-Bellman </a:t>
            </a:r>
            <a:r>
              <a:rPr lang="sv-SE" sz="2400" b="1" i="1" dirty="0" err="1">
                <a:solidFill>
                  <a:srgbClr val="0070C0"/>
                </a:solidFill>
                <a:latin typeface="Times New Roman" panose="02020603050405020304" pitchFamily="18" charset="0"/>
                <a:ea typeface="Times New Roman" panose="02020603050405020304" pitchFamily="18" charset="0"/>
                <a:cs typeface="NimbusRomNo9L-Regu"/>
              </a:rPr>
              <a:t>equation</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14" name="Rectangle 10"/>
          <p:cNvSpPr>
            <a:spLocks noChangeArrowheads="1"/>
          </p:cNvSpPr>
          <p:nvPr/>
        </p:nvSpPr>
        <p:spPr bwMode="auto">
          <a:xfrm>
            <a:off x="658245" y="4942254"/>
            <a:ext cx="211862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5" name="Objekt 14"/>
          <p:cNvGraphicFramePr>
            <a:graphicFrameLocks noChangeAspect="1"/>
          </p:cNvGraphicFramePr>
          <p:nvPr>
            <p:extLst>
              <p:ext uri="{D42A27DB-BD31-4B8C-83A1-F6EECF244321}">
                <p14:modId xmlns:p14="http://schemas.microsoft.com/office/powerpoint/2010/main" val="3205164067"/>
              </p:ext>
            </p:extLst>
          </p:nvPr>
        </p:nvGraphicFramePr>
        <p:xfrm>
          <a:off x="447675" y="3948113"/>
          <a:ext cx="5094288" cy="1244600"/>
        </p:xfrm>
        <a:graphic>
          <a:graphicData uri="http://schemas.openxmlformats.org/presentationml/2006/ole">
            <mc:AlternateContent xmlns:mc="http://schemas.openxmlformats.org/markup-compatibility/2006">
              <mc:Choice xmlns:v="urn:schemas-microsoft-com:vml" Requires="v">
                <p:oleObj spid="_x0000_s6359" name="Equation" r:id="rId11" imgW="1968480" imgH="482400" progId="Equation.DSMT4">
                  <p:embed/>
                </p:oleObj>
              </mc:Choice>
              <mc:Fallback>
                <p:oleObj name="Equation" r:id="rId11" imgW="1968480" imgH="482400" progId="Equation.DSMT4">
                  <p:embed/>
                  <p:pic>
                    <p:nvPicPr>
                      <p:cNvPr id="0" name="Object 9"/>
                      <p:cNvPicPr>
                        <a:picLocks noChangeAspect="1" noChangeArrowheads="1"/>
                      </p:cNvPicPr>
                      <p:nvPr/>
                    </p:nvPicPr>
                    <p:blipFill>
                      <a:blip r:embed="rId12"/>
                      <a:srcRect/>
                      <a:stretch>
                        <a:fillRect/>
                      </a:stretch>
                    </p:blipFill>
                    <p:spPr bwMode="auto">
                      <a:xfrm>
                        <a:off x="447675" y="3948113"/>
                        <a:ext cx="5094288" cy="1244600"/>
                      </a:xfrm>
                      <a:prstGeom prst="rect">
                        <a:avLst/>
                      </a:prstGeom>
                      <a:noFill/>
                    </p:spPr>
                  </p:pic>
                </p:oleObj>
              </mc:Fallback>
            </mc:AlternateContent>
          </a:graphicData>
        </a:graphic>
      </p:graphicFrame>
      <p:sp>
        <p:nvSpPr>
          <p:cNvPr id="16" name="Rektangel 15"/>
          <p:cNvSpPr/>
          <p:nvPr/>
        </p:nvSpPr>
        <p:spPr>
          <a:xfrm>
            <a:off x="414814" y="5644837"/>
            <a:ext cx="3615092"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with</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boundary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condition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ndParaRPr>
          </a:p>
        </p:txBody>
      </p:sp>
      <p:sp>
        <p:nvSpPr>
          <p:cNvPr id="17" name="Rectangle 12"/>
          <p:cNvSpPr>
            <a:spLocks noChangeArrowheads="1"/>
          </p:cNvSpPr>
          <p:nvPr/>
        </p:nvSpPr>
        <p:spPr bwMode="auto">
          <a:xfrm>
            <a:off x="8341568" y="61861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8" name="Objekt 17"/>
          <p:cNvGraphicFramePr>
            <a:graphicFrameLocks noChangeAspect="1"/>
          </p:cNvGraphicFramePr>
          <p:nvPr>
            <p:extLst>
              <p:ext uri="{D42A27DB-BD31-4B8C-83A1-F6EECF244321}">
                <p14:modId xmlns:p14="http://schemas.microsoft.com/office/powerpoint/2010/main" val="487612761"/>
              </p:ext>
            </p:extLst>
          </p:nvPr>
        </p:nvGraphicFramePr>
        <p:xfrm>
          <a:off x="4096612" y="5565143"/>
          <a:ext cx="3163707" cy="708025"/>
        </p:xfrm>
        <a:graphic>
          <a:graphicData uri="http://schemas.openxmlformats.org/presentationml/2006/ole">
            <mc:AlternateContent xmlns:mc="http://schemas.openxmlformats.org/markup-compatibility/2006">
              <mc:Choice xmlns:v="urn:schemas-microsoft-com:vml" Requires="v">
                <p:oleObj spid="_x0000_s6360" name="Equation" r:id="rId13" imgW="1117115" imgH="253890" progId="Equation.DSMT4">
                  <p:embed/>
                </p:oleObj>
              </mc:Choice>
              <mc:Fallback>
                <p:oleObj name="Equation" r:id="rId13" imgW="1117115" imgH="25389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6612" y="5565143"/>
                        <a:ext cx="3163707" cy="708025"/>
                      </a:xfrm>
                      <a:prstGeom prst="rect">
                        <a:avLst/>
                      </a:prstGeom>
                      <a:noFill/>
                    </p:spPr>
                  </p:pic>
                </p:oleObj>
              </mc:Fallback>
            </mc:AlternateContent>
          </a:graphicData>
        </a:graphic>
      </p:graphicFrame>
    </p:spTree>
    <p:extLst>
      <p:ext uri="{BB962C8B-B14F-4D97-AF65-F5344CB8AC3E}">
        <p14:creationId xmlns:p14="http://schemas.microsoft.com/office/powerpoint/2010/main" val="797573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11</a:t>
            </a:fld>
            <a:endParaRPr lang="sv-SE"/>
          </a:p>
        </p:txBody>
      </p:sp>
      <p:sp>
        <p:nvSpPr>
          <p:cNvPr id="3" name="Rektangel 2"/>
          <p:cNvSpPr/>
          <p:nvPr/>
        </p:nvSpPr>
        <p:spPr>
          <a:xfrm>
            <a:off x="1237488" y="946507"/>
            <a:ext cx="8235696" cy="1641475"/>
          </a:xfrm>
          <a:prstGeom prst="rect">
            <a:avLst/>
          </a:prstGeom>
        </p:spPr>
        <p:txBody>
          <a:bodyPr wrap="square">
            <a:spAutoFit/>
          </a:bodyPr>
          <a:lstStyle/>
          <a:p>
            <a:pPr algn="just">
              <a:spcAft>
                <a:spcPts val="400"/>
              </a:spcAft>
            </a:pPr>
            <a:r>
              <a:rPr lang="en-US" sz="2800" b="1" u="sng" dirty="0">
                <a:solidFill>
                  <a:srgbClr val="00B050"/>
                </a:solidFill>
                <a:latin typeface="Times New Roman" panose="02020603050405020304" pitchFamily="18" charset="0"/>
                <a:ea typeface="Times New Roman" panose="02020603050405020304" pitchFamily="18" charset="0"/>
                <a:cs typeface="Nazanin"/>
              </a:rPr>
              <a:t>The particular stochastic optimization </a:t>
            </a:r>
            <a:r>
              <a:rPr lang="en-US" sz="2800" b="1" u="sng" dirty="0" smtClean="0">
                <a:solidFill>
                  <a:srgbClr val="00B050"/>
                </a:solidFill>
                <a:latin typeface="Times New Roman" panose="02020603050405020304" pitchFamily="18" charset="0"/>
                <a:ea typeface="Times New Roman" panose="02020603050405020304" pitchFamily="18" charset="0"/>
                <a:cs typeface="Nazanin"/>
              </a:rPr>
              <a:t>problem:</a:t>
            </a:r>
            <a:endParaRPr lang="sv-SE" sz="2800" u="sng" dirty="0">
              <a:solidFill>
                <a:srgbClr val="00B050"/>
              </a:solidFill>
              <a:latin typeface="Times New Roman" panose="02020603050405020304" pitchFamily="18" charset="0"/>
              <a:ea typeface="Times New Roman" panose="02020603050405020304" pitchFamily="18" charset="0"/>
            </a:endParaRPr>
          </a:p>
          <a:p>
            <a:pPr algn="just">
              <a:spcAft>
                <a:spcPts val="400"/>
              </a:spcAft>
            </a:pPr>
            <a:r>
              <a:rPr lang="en-US" dirty="0">
                <a:latin typeface="Times New Roman" panose="02020603050405020304" pitchFamily="18" charset="0"/>
                <a:ea typeface="Times New Roman" panose="02020603050405020304" pitchFamily="18" charset="0"/>
                <a:cs typeface="NimbusRomNo9L-Regu"/>
              </a:rPr>
              <a:t> </a:t>
            </a:r>
            <a:endParaRPr lang="sv-SE" sz="1200" dirty="0">
              <a:latin typeface="Times New Roman" panose="02020603050405020304" pitchFamily="18" charset="0"/>
              <a:ea typeface="Times New Roman" panose="02020603050405020304" pitchFamily="18" charset="0"/>
            </a:endParaRPr>
          </a:p>
          <a:p>
            <a:r>
              <a:rPr lang="en-US" sz="2400" b="1" dirty="0">
                <a:solidFill>
                  <a:srgbClr val="0070C0"/>
                </a:solidFill>
                <a:latin typeface="Times New Roman" panose="02020603050405020304" pitchFamily="18" charset="0"/>
                <a:ea typeface="Times New Roman" panose="02020603050405020304" pitchFamily="18" charset="0"/>
                <a:cs typeface="NimbusRomNo9L-Regu"/>
              </a:rPr>
              <a:t>We want to maximize the expected present value of wildlife management. </a:t>
            </a:r>
            <a:endParaRPr lang="sv-SE" sz="2400" b="1" dirty="0">
              <a:solidFill>
                <a:srgbClr val="0070C0"/>
              </a:solidFill>
            </a:endParaRPr>
          </a:p>
        </p:txBody>
      </p:sp>
      <p:sp>
        <p:nvSpPr>
          <p:cNvPr id="4" name="Rectangle 2"/>
          <p:cNvSpPr>
            <a:spLocks noChangeArrowheads="1"/>
          </p:cNvSpPr>
          <p:nvPr/>
        </p:nvSpPr>
        <p:spPr bwMode="auto">
          <a:xfrm>
            <a:off x="1353311" y="2715767"/>
            <a:ext cx="240838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496031888"/>
              </p:ext>
            </p:extLst>
          </p:nvPr>
        </p:nvGraphicFramePr>
        <p:xfrm>
          <a:off x="1237487" y="2526426"/>
          <a:ext cx="1460781" cy="608659"/>
        </p:xfrm>
        <a:graphic>
          <a:graphicData uri="http://schemas.openxmlformats.org/presentationml/2006/ole">
            <mc:AlternateContent xmlns:mc="http://schemas.openxmlformats.org/markup-compatibility/2006">
              <mc:Choice xmlns:v="urn:schemas-microsoft-com:vml" Requires="v">
                <p:oleObj spid="_x0000_s7293" name="Equation" r:id="rId3" imgW="494870" imgH="203024" progId="Equation.DSMT4">
                  <p:embed/>
                </p:oleObj>
              </mc:Choice>
              <mc:Fallback>
                <p:oleObj name="Equation" r:id="rId3" imgW="494870" imgH="20302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487" y="2526426"/>
                        <a:ext cx="1460781" cy="608659"/>
                      </a:xfrm>
                      <a:prstGeom prst="rect">
                        <a:avLst/>
                      </a:prstGeom>
                      <a:noFill/>
                    </p:spPr>
                  </p:pic>
                </p:oleObj>
              </mc:Fallback>
            </mc:AlternateContent>
          </a:graphicData>
        </a:graphic>
      </p:graphicFrame>
      <p:sp>
        <p:nvSpPr>
          <p:cNvPr id="6" name="Rectangle 2"/>
          <p:cNvSpPr>
            <a:spLocks noChangeArrowheads="1"/>
          </p:cNvSpPr>
          <p:nvPr/>
        </p:nvSpPr>
        <p:spPr bwMode="auto">
          <a:xfrm>
            <a:off x="1505711" y="2868167"/>
            <a:ext cx="240838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p:cNvSpPr>
            <a:spLocks noChangeArrowheads="1"/>
          </p:cNvSpPr>
          <p:nvPr/>
        </p:nvSpPr>
        <p:spPr bwMode="auto">
          <a:xfrm>
            <a:off x="1658111" y="3020567"/>
            <a:ext cx="240838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ktangel 7"/>
          <p:cNvSpPr/>
          <p:nvPr/>
        </p:nvSpPr>
        <p:spPr>
          <a:xfrm>
            <a:off x="2814092" y="2599923"/>
            <a:ext cx="6962996"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is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control</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variable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level</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hunting</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time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i="1" dirty="0" smtClean="0">
                <a:latin typeface="Times New Roman" panose="02020603050405020304" pitchFamily="18" charset="0"/>
                <a:ea typeface="Times New Roman" panose="02020603050405020304" pitchFamily="18" charset="0"/>
                <a:cs typeface="NimbusRomNo9L-Regu"/>
              </a:rPr>
              <a:t>t</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9" name="Rectangle 4"/>
          <p:cNvSpPr>
            <a:spLocks noChangeArrowheads="1"/>
          </p:cNvSpPr>
          <p:nvPr/>
        </p:nvSpPr>
        <p:spPr bwMode="auto">
          <a:xfrm>
            <a:off x="1258061" y="3250928"/>
            <a:ext cx="253031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2676770960"/>
              </p:ext>
            </p:extLst>
          </p:nvPr>
        </p:nvGraphicFramePr>
        <p:xfrm>
          <a:off x="1258061" y="3250929"/>
          <a:ext cx="1558240" cy="649267"/>
        </p:xfrm>
        <a:graphic>
          <a:graphicData uri="http://schemas.openxmlformats.org/presentationml/2006/ole">
            <mc:AlternateContent xmlns:mc="http://schemas.openxmlformats.org/markup-compatibility/2006">
              <mc:Choice xmlns:v="urn:schemas-microsoft-com:vml" Requires="v">
                <p:oleObj spid="_x0000_s7294" name="Equation" r:id="rId5" imgW="494870" imgH="203024" progId="Equation.DSMT4">
                  <p:embed/>
                </p:oleObj>
              </mc:Choice>
              <mc:Fallback>
                <p:oleObj name="Equation" r:id="rId5" imgW="494870" imgH="2030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061" y="3250929"/>
                        <a:ext cx="1558240" cy="649267"/>
                      </a:xfrm>
                      <a:prstGeom prst="rect">
                        <a:avLst/>
                      </a:prstGeom>
                      <a:noFill/>
                    </p:spPr>
                  </p:pic>
                </p:oleObj>
              </mc:Fallback>
            </mc:AlternateContent>
          </a:graphicData>
        </a:graphic>
      </p:graphicFrame>
      <p:sp>
        <p:nvSpPr>
          <p:cNvPr id="11" name="Rektangel 10"/>
          <p:cNvSpPr/>
          <p:nvPr/>
        </p:nvSpPr>
        <p:spPr>
          <a:xfrm>
            <a:off x="2814092" y="3296647"/>
            <a:ext cx="4953600"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is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size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wildlife</a:t>
            </a:r>
            <a:r>
              <a:rPr lang="sv-SE" sz="2400" b="1" dirty="0">
                <a:solidFill>
                  <a:srgbClr val="0070C0"/>
                </a:solidFill>
                <a:latin typeface="Times New Roman" panose="02020603050405020304" pitchFamily="18" charset="0"/>
                <a:ea typeface="Times New Roman" panose="02020603050405020304" pitchFamily="18" charset="0"/>
                <a:cs typeface="NimbusRomNo9L-Regu"/>
              </a:rPr>
              <a:t> population. </a:t>
            </a:r>
            <a:endParaRPr lang="sv-SE" sz="2400" b="1" dirty="0">
              <a:solidFill>
                <a:srgbClr val="0070C0"/>
              </a:solidFill>
            </a:endParaRPr>
          </a:p>
        </p:txBody>
      </p:sp>
      <p:sp>
        <p:nvSpPr>
          <p:cNvPr id="12" name="Rectangle 6"/>
          <p:cNvSpPr>
            <a:spLocks noChangeArrowheads="1"/>
          </p:cNvSpPr>
          <p:nvPr/>
        </p:nvSpPr>
        <p:spPr bwMode="auto">
          <a:xfrm>
            <a:off x="1258061" y="4104174"/>
            <a:ext cx="24969328" cy="5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3" name="Objekt 12"/>
          <p:cNvGraphicFramePr>
            <a:graphicFrameLocks noChangeAspect="1"/>
          </p:cNvGraphicFramePr>
          <p:nvPr>
            <p:extLst>
              <p:ext uri="{D42A27DB-BD31-4B8C-83A1-F6EECF244321}">
                <p14:modId xmlns:p14="http://schemas.microsoft.com/office/powerpoint/2010/main" val="1476189975"/>
              </p:ext>
            </p:extLst>
          </p:nvPr>
        </p:nvGraphicFramePr>
        <p:xfrm>
          <a:off x="1237487" y="4104174"/>
          <a:ext cx="1667310" cy="626446"/>
        </p:xfrm>
        <a:graphic>
          <a:graphicData uri="http://schemas.openxmlformats.org/presentationml/2006/ole">
            <mc:AlternateContent xmlns:mc="http://schemas.openxmlformats.org/markup-compatibility/2006">
              <mc:Choice xmlns:v="urn:schemas-microsoft-com:vml" Requires="v">
                <p:oleObj spid="_x0000_s7295" name="Equation" r:id="rId7" imgW="545626" imgH="203024" progId="Equation.DSMT4">
                  <p:embed/>
                </p:oleObj>
              </mc:Choice>
              <mc:Fallback>
                <p:oleObj name="Equation" r:id="rId7" imgW="545626" imgH="203024"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7487" y="4104174"/>
                        <a:ext cx="1667310" cy="626446"/>
                      </a:xfrm>
                      <a:prstGeom prst="rect">
                        <a:avLst/>
                      </a:prstGeom>
                      <a:noFill/>
                    </p:spPr>
                  </p:pic>
                </p:oleObj>
              </mc:Fallback>
            </mc:AlternateContent>
          </a:graphicData>
        </a:graphic>
      </p:graphicFrame>
      <p:sp>
        <p:nvSpPr>
          <p:cNvPr id="14" name="Rektangel 13"/>
          <p:cNvSpPr/>
          <p:nvPr/>
        </p:nvSpPr>
        <p:spPr>
          <a:xfrm>
            <a:off x="2904797" y="4155850"/>
            <a:ext cx="4766882"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are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objective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parameters. </a:t>
            </a:r>
            <a:endParaRPr lang="sv-SE" sz="2400" b="1" dirty="0">
              <a:solidFill>
                <a:srgbClr val="0070C0"/>
              </a:solidFill>
            </a:endParaRPr>
          </a:p>
        </p:txBody>
      </p:sp>
      <p:sp>
        <p:nvSpPr>
          <p:cNvPr id="15" name="Rektangel 14"/>
          <p:cNvSpPr/>
          <p:nvPr/>
        </p:nvSpPr>
        <p:spPr>
          <a:xfrm>
            <a:off x="1237487" y="5072729"/>
            <a:ext cx="6575070"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The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net</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revenue</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of</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the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hunting</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and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meat</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values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ndParaRPr>
          </a:p>
        </p:txBody>
      </p:sp>
      <p:sp>
        <p:nvSpPr>
          <p:cNvPr id="16" name="Rectangle 8"/>
          <p:cNvSpPr>
            <a:spLocks noChangeArrowheads="1"/>
          </p:cNvSpPr>
          <p:nvPr/>
        </p:nvSpPr>
        <p:spPr bwMode="auto">
          <a:xfrm>
            <a:off x="7812557" y="4968763"/>
            <a:ext cx="27991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7" name="Objekt 16"/>
          <p:cNvGraphicFramePr>
            <a:graphicFrameLocks noChangeAspect="1"/>
          </p:cNvGraphicFramePr>
          <p:nvPr>
            <p:extLst>
              <p:ext uri="{D42A27DB-BD31-4B8C-83A1-F6EECF244321}">
                <p14:modId xmlns:p14="http://schemas.microsoft.com/office/powerpoint/2010/main" val="4293818330"/>
              </p:ext>
            </p:extLst>
          </p:nvPr>
        </p:nvGraphicFramePr>
        <p:xfrm>
          <a:off x="1258061" y="5612586"/>
          <a:ext cx="1660627" cy="683230"/>
        </p:xfrm>
        <a:graphic>
          <a:graphicData uri="http://schemas.openxmlformats.org/presentationml/2006/ole">
            <mc:AlternateContent xmlns:mc="http://schemas.openxmlformats.org/markup-compatibility/2006">
              <mc:Choice xmlns:v="urn:schemas-microsoft-com:vml" Requires="v">
                <p:oleObj spid="_x0000_s7296" name="Equation" r:id="rId9" imgW="558800" imgH="228600" progId="Equation.DSMT4">
                  <p:embed/>
                </p:oleObj>
              </mc:Choice>
              <mc:Fallback>
                <p:oleObj name="Equation" r:id="rId9" imgW="55880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8061" y="5612586"/>
                        <a:ext cx="1660627" cy="683230"/>
                      </a:xfrm>
                      <a:prstGeom prst="rect">
                        <a:avLst/>
                      </a:prstGeom>
                      <a:noFill/>
                    </p:spPr>
                  </p:pic>
                </p:oleObj>
              </mc:Fallback>
            </mc:AlternateContent>
          </a:graphicData>
        </a:graphic>
      </p:graphicFrame>
      <p:sp>
        <p:nvSpPr>
          <p:cNvPr id="18" name="Rektangel 17"/>
          <p:cNvSpPr/>
          <p:nvPr/>
        </p:nvSpPr>
        <p:spPr>
          <a:xfrm>
            <a:off x="2904797" y="5758775"/>
            <a:ext cx="6739345" cy="461665"/>
          </a:xfrm>
          <a:prstGeom prst="rect">
            <a:avLst/>
          </a:prstGeom>
        </p:spPr>
        <p:txBody>
          <a:bodyPr wrap="none">
            <a:spAutoFit/>
          </a:bodyPr>
          <a:lstStyle/>
          <a:p>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is </a:t>
            </a:r>
            <a:r>
              <a:rPr lang="sv-SE" sz="2400" b="1" dirty="0">
                <a:solidFill>
                  <a:srgbClr val="0070C0"/>
                </a:solidFill>
                <a:latin typeface="Times New Roman" panose="02020603050405020304" pitchFamily="18" charset="0"/>
                <a:ea typeface="Times New Roman" panose="02020603050405020304" pitchFamily="18" charset="0"/>
                <a:cs typeface="NimbusRomNo9L-Regu"/>
              </a:rPr>
              <a:t>a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strictly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concave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hunting</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level</a:t>
            </a:r>
            <a:r>
              <a:rPr lang="sv-SE" sz="2400" b="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Tree>
    <p:extLst>
      <p:ext uri="{BB962C8B-B14F-4D97-AF65-F5344CB8AC3E}">
        <p14:creationId xmlns:p14="http://schemas.microsoft.com/office/powerpoint/2010/main" val="3486793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12</a:t>
            </a:fld>
            <a:endParaRPr lang="sv-SE"/>
          </a:p>
        </p:txBody>
      </p:sp>
      <p:sp>
        <p:nvSpPr>
          <p:cNvPr id="3" name="Rectangle 2"/>
          <p:cNvSpPr>
            <a:spLocks noChangeArrowheads="1"/>
          </p:cNvSpPr>
          <p:nvPr/>
        </p:nvSpPr>
        <p:spPr bwMode="auto">
          <a:xfrm>
            <a:off x="674976" y="788623"/>
            <a:ext cx="327720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854644486"/>
              </p:ext>
            </p:extLst>
          </p:nvPr>
        </p:nvGraphicFramePr>
        <p:xfrm>
          <a:off x="674975" y="788624"/>
          <a:ext cx="666809" cy="722376"/>
        </p:xfrm>
        <a:graphic>
          <a:graphicData uri="http://schemas.openxmlformats.org/presentationml/2006/ole">
            <mc:AlternateContent xmlns:mc="http://schemas.openxmlformats.org/markup-compatibility/2006">
              <mc:Choice xmlns:v="urn:schemas-microsoft-com:vml" Requires="v">
                <p:oleObj spid="_x0000_s8343" name="Equation" r:id="rId3" imgW="190417" imgH="203112" progId="Equation.DSMT4">
                  <p:embed/>
                </p:oleObj>
              </mc:Choice>
              <mc:Fallback>
                <p:oleObj name="Equation" r:id="rId3" imgW="190417" imgH="20311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75" y="788624"/>
                        <a:ext cx="666809" cy="722376"/>
                      </a:xfrm>
                      <a:prstGeom prst="rect">
                        <a:avLst/>
                      </a:prstGeom>
                      <a:noFill/>
                    </p:spPr>
                  </p:pic>
                </p:oleObj>
              </mc:Fallback>
            </mc:AlternateContent>
          </a:graphicData>
        </a:graphic>
      </p:graphicFrame>
      <p:sp>
        <p:nvSpPr>
          <p:cNvPr id="5" name="Rektangel 4"/>
          <p:cNvSpPr/>
          <p:nvPr/>
        </p:nvSpPr>
        <p:spPr>
          <a:xfrm>
            <a:off x="1485955" y="918979"/>
            <a:ext cx="6222409"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which</a:t>
            </a:r>
            <a:r>
              <a:rPr lang="sv-SE" sz="2400" b="1" dirty="0">
                <a:solidFill>
                  <a:srgbClr val="0070C0"/>
                </a:solidFill>
                <a:latin typeface="Times New Roman" panose="02020603050405020304" pitchFamily="18" charset="0"/>
                <a:ea typeface="Times New Roman" panose="02020603050405020304" pitchFamily="18" charset="0"/>
                <a:cs typeface="NimbusRomNo9L-Regu"/>
              </a:rPr>
              <a:t> is proportional to the population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level</a:t>
            </a:r>
            <a:r>
              <a:rPr lang="sv-SE" sz="2400" b="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6" name="Rectangle 4"/>
          <p:cNvSpPr>
            <a:spLocks noChangeArrowheads="1"/>
          </p:cNvSpPr>
          <p:nvPr/>
        </p:nvSpPr>
        <p:spPr bwMode="auto">
          <a:xfrm>
            <a:off x="7708364" y="834341"/>
            <a:ext cx="492976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33847429"/>
              </p:ext>
            </p:extLst>
          </p:nvPr>
        </p:nvGraphicFramePr>
        <p:xfrm>
          <a:off x="7645400" y="865188"/>
          <a:ext cx="552450" cy="558800"/>
        </p:xfrm>
        <a:graphic>
          <a:graphicData uri="http://schemas.openxmlformats.org/presentationml/2006/ole">
            <mc:AlternateContent xmlns:mc="http://schemas.openxmlformats.org/markup-compatibility/2006">
              <mc:Choice xmlns:v="urn:schemas-microsoft-com:vml" Requires="v">
                <p:oleObj spid="_x0000_s8344" name="Equation" r:id="rId5" imgW="164880" imgH="164880" progId="Equation.DSMT4">
                  <p:embed/>
                </p:oleObj>
              </mc:Choice>
              <mc:Fallback>
                <p:oleObj name="Equation" r:id="rId5" imgW="164880" imgH="164880" progId="Equation.DSMT4">
                  <p:embed/>
                  <p:pic>
                    <p:nvPicPr>
                      <p:cNvPr id="0" name="Object 3"/>
                      <p:cNvPicPr>
                        <a:picLocks noChangeAspect="1" noChangeArrowheads="1"/>
                      </p:cNvPicPr>
                      <p:nvPr/>
                    </p:nvPicPr>
                    <p:blipFill>
                      <a:blip r:embed="rId6"/>
                      <a:srcRect/>
                      <a:stretch>
                        <a:fillRect/>
                      </a:stretch>
                    </p:blipFill>
                    <p:spPr bwMode="auto">
                      <a:xfrm>
                        <a:off x="7645400" y="865188"/>
                        <a:ext cx="552450" cy="558800"/>
                      </a:xfrm>
                      <a:prstGeom prst="rect">
                        <a:avLst/>
                      </a:prstGeom>
                      <a:noFill/>
                    </p:spPr>
                  </p:pic>
                </p:oleObj>
              </mc:Fallback>
            </mc:AlternateContent>
          </a:graphicData>
        </a:graphic>
      </p:graphicFrame>
      <p:sp>
        <p:nvSpPr>
          <p:cNvPr id="8" name="Rektangel 7"/>
          <p:cNvSpPr/>
          <p:nvPr/>
        </p:nvSpPr>
        <p:spPr>
          <a:xfrm>
            <a:off x="755779" y="1595636"/>
            <a:ext cx="10347650" cy="3046988"/>
          </a:xfrm>
          <a:prstGeom prst="rect">
            <a:avLst/>
          </a:prstGeom>
        </p:spPr>
        <p:txBody>
          <a:bodyPr wrap="squar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is the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cost</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of</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destroyed</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forest</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plantations</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and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cost</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of</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traffic</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FF0000"/>
                </a:solidFill>
                <a:latin typeface="Times New Roman" panose="02020603050405020304" pitchFamily="18" charset="0"/>
                <a:ea typeface="Times New Roman" panose="02020603050405020304" pitchFamily="18" charset="0"/>
                <a:cs typeface="NimbusRomNo9L-Regu"/>
              </a:rPr>
              <a:t>accidents</a:t>
            </a:r>
            <a:r>
              <a:rPr lang="sv-SE" sz="2400" b="1" i="1" dirty="0">
                <a:solidFill>
                  <a:srgbClr val="FF000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caused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by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wildlife</a:t>
            </a:r>
            <a:r>
              <a:rPr lang="sv-SE" sz="2400" b="1" dirty="0">
                <a:solidFill>
                  <a:srgbClr val="0070C0"/>
                </a:solidFill>
                <a:latin typeface="Times New Roman" panose="02020603050405020304" pitchFamily="18" charset="0"/>
                <a:ea typeface="Times New Roman" panose="02020603050405020304" pitchFamily="18" charset="0"/>
                <a:cs typeface="NimbusRomNo9L-Regu"/>
              </a:rPr>
              <a:t> population. </a:t>
            </a:r>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sv-SE" sz="2400" b="1" dirty="0">
              <a:solidFill>
                <a:srgbClr val="0070C0"/>
              </a:solidFill>
              <a:latin typeface="Times New Roman" panose="02020603050405020304" pitchFamily="18" charset="0"/>
              <a:ea typeface="Times New Roman" panose="02020603050405020304" pitchFamily="18" charset="0"/>
              <a:cs typeface="NimbusRomNo9L-Regu"/>
            </a:endParaRPr>
          </a:p>
          <a:p>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The </a:t>
            </a:r>
            <a:r>
              <a:rPr lang="sv-SE" sz="2400" b="1" dirty="0">
                <a:solidFill>
                  <a:srgbClr val="0070C0"/>
                </a:solidFill>
                <a:latin typeface="Times New Roman" panose="02020603050405020304" pitchFamily="18" charset="0"/>
                <a:ea typeface="Times New Roman" panose="02020603050405020304" pitchFamily="18" charset="0"/>
                <a:cs typeface="NimbusRomNo9L-Regu"/>
              </a:rPr>
              <a:t>population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growth</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increases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with</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size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population and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decreases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with</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hunting</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level</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sv-SE" sz="2400" b="1" dirty="0">
              <a:solidFill>
                <a:srgbClr val="0070C0"/>
              </a:solidFill>
              <a:latin typeface="Times New Roman" panose="02020603050405020304" pitchFamily="18" charset="0"/>
              <a:ea typeface="Times New Roman" panose="02020603050405020304" pitchFamily="18" charset="0"/>
              <a:cs typeface="NimbusRomNo9L-Regu"/>
            </a:endParaRPr>
          </a:p>
          <a:p>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magnitudes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stochastic</a:t>
            </a:r>
            <a:r>
              <a:rPr lang="sv-SE" sz="2400" b="1" dirty="0">
                <a:solidFill>
                  <a:srgbClr val="0070C0"/>
                </a:solidFill>
                <a:latin typeface="Times New Roman" panose="02020603050405020304" pitchFamily="18" charset="0"/>
                <a:ea typeface="Times New Roman" panose="02020603050405020304" pitchFamily="18" charset="0"/>
                <a:cs typeface="NimbusRomNo9L-Regu"/>
              </a:rPr>
              <a:t> population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changes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depend</a:t>
            </a:r>
            <a:r>
              <a:rPr lang="sv-SE" sz="2400" b="1" dirty="0">
                <a:solidFill>
                  <a:srgbClr val="0070C0"/>
                </a:solidFill>
                <a:latin typeface="Times New Roman" panose="02020603050405020304" pitchFamily="18" charset="0"/>
                <a:ea typeface="Times New Roman" panose="02020603050405020304" pitchFamily="18" charset="0"/>
                <a:cs typeface="NimbusRomNo9L-Regu"/>
              </a:rPr>
              <a:t> on the standard Wiener process,</a:t>
            </a:r>
            <a:endParaRPr lang="sv-SE" sz="2400" b="1" dirty="0">
              <a:solidFill>
                <a:srgbClr val="0070C0"/>
              </a:solidFill>
            </a:endParaRPr>
          </a:p>
        </p:txBody>
      </p:sp>
      <p:sp>
        <p:nvSpPr>
          <p:cNvPr id="9" name="Rectangle 6"/>
          <p:cNvSpPr>
            <a:spLocks noChangeArrowheads="1"/>
          </p:cNvSpPr>
          <p:nvPr/>
        </p:nvSpPr>
        <p:spPr bwMode="auto">
          <a:xfrm>
            <a:off x="2929812" y="4142130"/>
            <a:ext cx="35876755" cy="6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224570395"/>
              </p:ext>
            </p:extLst>
          </p:nvPr>
        </p:nvGraphicFramePr>
        <p:xfrm>
          <a:off x="2929812" y="4119651"/>
          <a:ext cx="551576" cy="596812"/>
        </p:xfrm>
        <a:graphic>
          <a:graphicData uri="http://schemas.openxmlformats.org/presentationml/2006/ole">
            <mc:AlternateContent xmlns:mc="http://schemas.openxmlformats.org/markup-compatibility/2006">
              <mc:Choice xmlns:v="urn:schemas-microsoft-com:vml" Requires="v">
                <p:oleObj spid="_x0000_s8345" name="Equation" r:id="rId7" imgW="152280" imgH="164880" progId="Equation.DSMT4">
                  <p:embed/>
                </p:oleObj>
              </mc:Choice>
              <mc:Fallback>
                <p:oleObj name="Equation" r:id="rId7" imgW="152280" imgH="164880" progId="Equation.DSMT4">
                  <p:embed/>
                  <p:pic>
                    <p:nvPicPr>
                      <p:cNvPr id="0" name="Object 5"/>
                      <p:cNvPicPr>
                        <a:picLocks noChangeAspect="1" noChangeArrowheads="1"/>
                      </p:cNvPicPr>
                      <p:nvPr/>
                    </p:nvPicPr>
                    <p:blipFill>
                      <a:blip r:embed="rId8"/>
                      <a:srcRect/>
                      <a:stretch>
                        <a:fillRect/>
                      </a:stretch>
                    </p:blipFill>
                    <p:spPr bwMode="auto">
                      <a:xfrm>
                        <a:off x="2929812" y="4119651"/>
                        <a:ext cx="551576" cy="596812"/>
                      </a:xfrm>
                      <a:prstGeom prst="rect">
                        <a:avLst/>
                      </a:prstGeom>
                      <a:noFill/>
                    </p:spPr>
                  </p:pic>
                </p:oleObj>
              </mc:Fallback>
            </mc:AlternateContent>
          </a:graphicData>
        </a:graphic>
      </p:graphicFrame>
      <p:sp>
        <p:nvSpPr>
          <p:cNvPr id="11" name="Rektangel 10"/>
          <p:cNvSpPr/>
          <p:nvPr/>
        </p:nvSpPr>
        <p:spPr>
          <a:xfrm>
            <a:off x="3317136" y="4160986"/>
            <a:ext cx="6881243" cy="461665"/>
          </a:xfrm>
          <a:prstGeom prst="rect">
            <a:avLst/>
          </a:prstGeom>
        </p:spPr>
        <p:txBody>
          <a:bodyPr wrap="none">
            <a:spAutoFit/>
          </a:bodyPr>
          <a:lstStyle/>
          <a:p>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size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population, and the risk parameter </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12" name="Rectangle 8"/>
          <p:cNvSpPr>
            <a:spLocks noChangeArrowheads="1"/>
          </p:cNvSpPr>
          <p:nvPr/>
        </p:nvSpPr>
        <p:spPr bwMode="auto">
          <a:xfrm>
            <a:off x="10187981" y="4263696"/>
            <a:ext cx="338390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3" name="Objekt 12"/>
          <p:cNvGraphicFramePr>
            <a:graphicFrameLocks noChangeAspect="1"/>
          </p:cNvGraphicFramePr>
          <p:nvPr>
            <p:extLst>
              <p:ext uri="{D42A27DB-BD31-4B8C-83A1-F6EECF244321}">
                <p14:modId xmlns:p14="http://schemas.microsoft.com/office/powerpoint/2010/main" val="848070189"/>
              </p:ext>
            </p:extLst>
          </p:nvPr>
        </p:nvGraphicFramePr>
        <p:xfrm>
          <a:off x="10020873" y="4159588"/>
          <a:ext cx="452010" cy="440939"/>
        </p:xfrm>
        <a:graphic>
          <a:graphicData uri="http://schemas.openxmlformats.org/presentationml/2006/ole">
            <mc:AlternateContent xmlns:mc="http://schemas.openxmlformats.org/markup-compatibility/2006">
              <mc:Choice xmlns:v="urn:schemas-microsoft-com:vml" Requires="v">
                <p:oleObj spid="_x0000_s8346" name="Equation" r:id="rId9" imgW="139680" imgH="139680" progId="Equation.DSMT4">
                  <p:embed/>
                </p:oleObj>
              </mc:Choice>
              <mc:Fallback>
                <p:oleObj name="Equation" r:id="rId9" imgW="139680" imgH="139680" progId="Equation.DSMT4">
                  <p:embed/>
                  <p:pic>
                    <p:nvPicPr>
                      <p:cNvPr id="0" name="Object 7"/>
                      <p:cNvPicPr>
                        <a:picLocks noChangeAspect="1" noChangeArrowheads="1"/>
                      </p:cNvPicPr>
                      <p:nvPr/>
                    </p:nvPicPr>
                    <p:blipFill>
                      <a:blip r:embed="rId10"/>
                      <a:srcRect/>
                      <a:stretch>
                        <a:fillRect/>
                      </a:stretch>
                    </p:blipFill>
                    <p:spPr bwMode="auto">
                      <a:xfrm>
                        <a:off x="10020873" y="4159588"/>
                        <a:ext cx="452010" cy="440939"/>
                      </a:xfrm>
                      <a:prstGeom prst="rect">
                        <a:avLst/>
                      </a:prstGeom>
                      <a:noFill/>
                    </p:spPr>
                  </p:pic>
                </p:oleObj>
              </mc:Fallback>
            </mc:AlternateContent>
          </a:graphicData>
        </a:graphic>
      </p:graphicFrame>
      <p:sp>
        <p:nvSpPr>
          <p:cNvPr id="14" name="Rectangle 10"/>
          <p:cNvSpPr>
            <a:spLocks noChangeArrowheads="1"/>
          </p:cNvSpPr>
          <p:nvPr/>
        </p:nvSpPr>
        <p:spPr bwMode="auto">
          <a:xfrm>
            <a:off x="774441" y="5016092"/>
            <a:ext cx="427963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5" name="Objekt 14"/>
          <p:cNvGraphicFramePr>
            <a:graphicFrameLocks noChangeAspect="1"/>
          </p:cNvGraphicFramePr>
          <p:nvPr>
            <p:extLst>
              <p:ext uri="{D42A27DB-BD31-4B8C-83A1-F6EECF244321}">
                <p14:modId xmlns:p14="http://schemas.microsoft.com/office/powerpoint/2010/main" val="1862611699"/>
              </p:ext>
            </p:extLst>
          </p:nvPr>
        </p:nvGraphicFramePr>
        <p:xfrm>
          <a:off x="821094" y="4958545"/>
          <a:ext cx="401216" cy="429080"/>
        </p:xfrm>
        <a:graphic>
          <a:graphicData uri="http://schemas.openxmlformats.org/presentationml/2006/ole">
            <mc:AlternateContent xmlns:mc="http://schemas.openxmlformats.org/markup-compatibility/2006">
              <mc:Choice xmlns:v="urn:schemas-microsoft-com:vml" Requires="v">
                <p:oleObj spid="_x0000_s8347" name="Equation" r:id="rId11" imgW="114102" imgH="126780" progId="Equation.DSMT4">
                  <p:embed/>
                </p:oleObj>
              </mc:Choice>
              <mc:Fallback>
                <p:oleObj name="Equation" r:id="rId11" imgW="114102" imgH="12678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1094" y="4958545"/>
                        <a:ext cx="401216" cy="429080"/>
                      </a:xfrm>
                      <a:prstGeom prst="rect">
                        <a:avLst/>
                      </a:prstGeom>
                      <a:noFill/>
                    </p:spPr>
                  </p:pic>
                </p:oleObj>
              </mc:Fallback>
            </mc:AlternateContent>
          </a:graphicData>
        </a:graphic>
      </p:graphicFrame>
      <p:sp>
        <p:nvSpPr>
          <p:cNvPr id="16" name="Rektangel 15"/>
          <p:cNvSpPr/>
          <p:nvPr/>
        </p:nvSpPr>
        <p:spPr>
          <a:xfrm>
            <a:off x="1147665" y="4978323"/>
            <a:ext cx="5775171" cy="461665"/>
          </a:xfrm>
          <a:prstGeom prst="rect">
            <a:avLst/>
          </a:prstGeom>
        </p:spPr>
        <p:txBody>
          <a:bodyPr wrap="none">
            <a:spAutoFit/>
          </a:bodyPr>
          <a:lstStyle/>
          <a:p>
            <a:pPr algn="just">
              <a:spcAft>
                <a:spcPts val="400"/>
              </a:spcAft>
            </a:pPr>
            <a:r>
              <a:rPr lang="sv-SE" sz="2400" b="1" dirty="0">
                <a:solidFill>
                  <a:srgbClr val="0070C0"/>
                </a:solidFill>
                <a:latin typeface="Times New Roman" panose="02020603050405020304" pitchFamily="18" charset="0"/>
                <a:ea typeface="Times New Roman" panose="02020603050405020304" pitchFamily="18" charset="0"/>
                <a:cs typeface="NimbusRomNo9L-Regu"/>
              </a:rPr>
              <a:t>is the rate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interest</a:t>
            </a:r>
            <a:r>
              <a:rPr lang="sv-SE" sz="2400" b="1" dirty="0">
                <a:solidFill>
                  <a:srgbClr val="0070C0"/>
                </a:solidFill>
                <a:latin typeface="Times New Roman" panose="02020603050405020304" pitchFamily="18" charset="0"/>
                <a:ea typeface="Times New Roman" panose="02020603050405020304" pitchFamily="18" charset="0"/>
                <a:cs typeface="NimbusRomNo9L-Regu"/>
              </a:rPr>
              <a:t> in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capital</a:t>
            </a:r>
            <a:r>
              <a:rPr lang="sv-SE" sz="2400" b="1" dirty="0">
                <a:solidFill>
                  <a:srgbClr val="0070C0"/>
                </a:solidFill>
                <a:latin typeface="Times New Roman" panose="02020603050405020304" pitchFamily="18" charset="0"/>
                <a:ea typeface="Times New Roman" panose="02020603050405020304" pitchFamily="18" charset="0"/>
                <a:cs typeface="NimbusRomNo9L-Regu"/>
              </a:rPr>
              <a:t> market.</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0750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13</a:t>
            </a:fld>
            <a:endParaRPr lang="sv-SE"/>
          </a:p>
        </p:txBody>
      </p:sp>
      <p:sp>
        <p:nvSpPr>
          <p:cNvPr id="3" name="Rectangle 2"/>
          <p:cNvSpPr>
            <a:spLocks noChangeArrowheads="1"/>
          </p:cNvSpPr>
          <p:nvPr/>
        </p:nvSpPr>
        <p:spPr bwMode="auto">
          <a:xfrm>
            <a:off x="1279672" y="1063689"/>
            <a:ext cx="31039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823016789"/>
              </p:ext>
            </p:extLst>
          </p:nvPr>
        </p:nvGraphicFramePr>
        <p:xfrm>
          <a:off x="267108" y="541174"/>
          <a:ext cx="11420673" cy="5598369"/>
        </p:xfrm>
        <a:graphic>
          <a:graphicData uri="http://schemas.openxmlformats.org/presentationml/2006/ole">
            <mc:AlternateContent xmlns:mc="http://schemas.openxmlformats.org/markup-compatibility/2006">
              <mc:Choice xmlns:v="urn:schemas-microsoft-com:vml" Requires="v">
                <p:oleObj spid="_x0000_s9245" name="Equation" r:id="rId3" imgW="1943100" imgH="952500" progId="Equation.DSMT4">
                  <p:embed/>
                </p:oleObj>
              </mc:Choice>
              <mc:Fallback>
                <p:oleObj name="Equation" r:id="rId3" imgW="1943100" imgH="952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08" y="541174"/>
                        <a:ext cx="11420673" cy="5598369"/>
                      </a:xfrm>
                      <a:prstGeom prst="rect">
                        <a:avLst/>
                      </a:prstGeom>
                      <a:noFill/>
                    </p:spPr>
                  </p:pic>
                </p:oleObj>
              </mc:Fallback>
            </mc:AlternateContent>
          </a:graphicData>
        </a:graphic>
      </p:graphicFrame>
    </p:spTree>
    <p:extLst>
      <p:ext uri="{BB962C8B-B14F-4D97-AF65-F5344CB8AC3E}">
        <p14:creationId xmlns:p14="http://schemas.microsoft.com/office/powerpoint/2010/main" val="1433308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14</a:t>
            </a:fld>
            <a:endParaRPr lang="sv-SE"/>
          </a:p>
        </p:txBody>
      </p:sp>
      <p:sp>
        <p:nvSpPr>
          <p:cNvPr id="3" name="Rektangel 2"/>
          <p:cNvSpPr/>
          <p:nvPr/>
        </p:nvSpPr>
        <p:spPr>
          <a:xfrm>
            <a:off x="764710" y="618140"/>
            <a:ext cx="6189580" cy="461665"/>
          </a:xfrm>
          <a:prstGeom prst="rect">
            <a:avLst/>
          </a:prstGeom>
        </p:spPr>
        <p:txBody>
          <a:bodyPr wrap="none">
            <a:spAutoFit/>
          </a:bodyPr>
          <a:lstStyle/>
          <a:p>
            <a:r>
              <a:rPr lang="en-US" sz="2400" b="1" dirty="0">
                <a:solidFill>
                  <a:srgbClr val="0070C0"/>
                </a:solidFill>
                <a:latin typeface="Times New Roman" panose="02020603050405020304" pitchFamily="18" charset="0"/>
                <a:ea typeface="Times New Roman" panose="02020603050405020304" pitchFamily="18" charset="0"/>
                <a:cs typeface="NimbusRomNo9L-Regu"/>
              </a:rPr>
              <a:t>The net profit at a particular point in time is: </a:t>
            </a:r>
            <a:endParaRPr lang="sv-SE" sz="2400" b="1" dirty="0">
              <a:solidFill>
                <a:srgbClr val="0070C0"/>
              </a:solidFill>
            </a:endParaRPr>
          </a:p>
        </p:txBody>
      </p:sp>
      <p:sp>
        <p:nvSpPr>
          <p:cNvPr id="4" name="Rectangle 2"/>
          <p:cNvSpPr>
            <a:spLocks noChangeArrowheads="1"/>
          </p:cNvSpPr>
          <p:nvPr/>
        </p:nvSpPr>
        <p:spPr bwMode="auto">
          <a:xfrm>
            <a:off x="1344168" y="1554479"/>
            <a:ext cx="265541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542030510"/>
              </p:ext>
            </p:extLst>
          </p:nvPr>
        </p:nvGraphicFramePr>
        <p:xfrm>
          <a:off x="764710" y="1301660"/>
          <a:ext cx="5791200" cy="868680"/>
        </p:xfrm>
        <a:graphic>
          <a:graphicData uri="http://schemas.openxmlformats.org/presentationml/2006/ole">
            <mc:AlternateContent xmlns:mc="http://schemas.openxmlformats.org/markup-compatibility/2006">
              <mc:Choice xmlns:v="urn:schemas-microsoft-com:vml" Requires="v">
                <p:oleObj spid="_x0000_s10325" name="Equation" r:id="rId3" imgW="1524000" imgH="228600" progId="Equation.DSMT4">
                  <p:embed/>
                </p:oleObj>
              </mc:Choice>
              <mc:Fallback>
                <p:oleObj name="Equation" r:id="rId3" imgW="15240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710" y="1301660"/>
                        <a:ext cx="5791200" cy="868680"/>
                      </a:xfrm>
                      <a:prstGeom prst="rect">
                        <a:avLst/>
                      </a:prstGeom>
                      <a:noFill/>
                    </p:spPr>
                  </p:pic>
                </p:oleObj>
              </mc:Fallback>
            </mc:AlternateContent>
          </a:graphicData>
        </a:graphic>
      </p:graphicFrame>
      <p:sp>
        <p:nvSpPr>
          <p:cNvPr id="6" name="Rektangel 5"/>
          <p:cNvSpPr/>
          <p:nvPr/>
        </p:nvSpPr>
        <p:spPr>
          <a:xfrm>
            <a:off x="764710" y="3832160"/>
            <a:ext cx="6854762" cy="461665"/>
          </a:xfrm>
          <a:prstGeom prst="rect">
            <a:avLst/>
          </a:prstGeom>
        </p:spPr>
        <p:txBody>
          <a:bodyPr wrap="none">
            <a:spAutoFit/>
          </a:bodyPr>
          <a:lstStyle/>
          <a:p>
            <a:pPr algn="just">
              <a:spcAft>
                <a:spcPts val="400"/>
              </a:spcAft>
            </a:pPr>
            <a:r>
              <a:rPr lang="sv-SE" sz="2400" b="1" dirty="0">
                <a:solidFill>
                  <a:srgbClr val="0070C0"/>
                </a:solidFill>
                <a:latin typeface="Times New Roman" panose="02020603050405020304" pitchFamily="18" charset="0"/>
                <a:ea typeface="Times New Roman" panose="02020603050405020304" pitchFamily="18" charset="0"/>
                <a:cs typeface="NimbusRomNo9L-Regu"/>
              </a:rPr>
              <a:t>The </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”Hamilton-Jacobi-Bellman </a:t>
            </a:r>
            <a:r>
              <a:rPr lang="sv-SE" sz="2400" b="1" i="1" dirty="0" err="1">
                <a:solidFill>
                  <a:srgbClr val="0070C0"/>
                </a:solidFill>
                <a:latin typeface="Times New Roman" panose="02020603050405020304" pitchFamily="18" charset="0"/>
                <a:ea typeface="Times New Roman" panose="02020603050405020304" pitchFamily="18" charset="0"/>
                <a:cs typeface="NimbusRomNo9L-Regu"/>
              </a:rPr>
              <a:t>equation</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0070C0"/>
                </a:solidFill>
                <a:latin typeface="Times New Roman" panose="02020603050405020304" pitchFamily="18" charset="0"/>
                <a:ea typeface="Times New Roman" panose="02020603050405020304" pitchFamily="18" charset="0"/>
                <a:cs typeface="NimbusRomNo9L-Regu"/>
              </a:rPr>
              <a:t>becomes</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
        <p:nvSpPr>
          <p:cNvPr id="7" name="Rectangle 4"/>
          <p:cNvSpPr>
            <a:spLocks noChangeArrowheads="1"/>
          </p:cNvSpPr>
          <p:nvPr/>
        </p:nvSpPr>
        <p:spPr bwMode="auto">
          <a:xfrm>
            <a:off x="475860" y="4070714"/>
            <a:ext cx="175173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516804039"/>
              </p:ext>
            </p:extLst>
          </p:nvPr>
        </p:nvGraphicFramePr>
        <p:xfrm>
          <a:off x="578496" y="4616742"/>
          <a:ext cx="11073594" cy="1201080"/>
        </p:xfrm>
        <a:graphic>
          <a:graphicData uri="http://schemas.openxmlformats.org/presentationml/2006/ole">
            <mc:AlternateContent xmlns:mc="http://schemas.openxmlformats.org/markup-compatibility/2006">
              <mc:Choice xmlns:v="urn:schemas-microsoft-com:vml" Requires="v">
                <p:oleObj spid="_x0000_s10326" name="Equation" r:id="rId5" imgW="3860800" imgH="419100" progId="Equation.DSMT4">
                  <p:embed/>
                </p:oleObj>
              </mc:Choice>
              <mc:Fallback>
                <p:oleObj name="Equation" r:id="rId5" imgW="38608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96" y="4616742"/>
                        <a:ext cx="11073594" cy="1201080"/>
                      </a:xfrm>
                      <a:prstGeom prst="rect">
                        <a:avLst/>
                      </a:prstGeom>
                      <a:noFill/>
                    </p:spPr>
                  </p:pic>
                </p:oleObj>
              </mc:Fallback>
            </mc:AlternateContent>
          </a:graphicData>
        </a:graphic>
      </p:graphicFrame>
      <p:sp>
        <p:nvSpPr>
          <p:cNvPr id="9" name="Rectangle 6"/>
          <p:cNvSpPr>
            <a:spLocks noChangeArrowheads="1"/>
          </p:cNvSpPr>
          <p:nvPr/>
        </p:nvSpPr>
        <p:spPr bwMode="auto">
          <a:xfrm>
            <a:off x="2183362" y="5281560"/>
            <a:ext cx="427963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1080237798"/>
              </p:ext>
            </p:extLst>
          </p:nvPr>
        </p:nvGraphicFramePr>
        <p:xfrm>
          <a:off x="2069106" y="2795065"/>
          <a:ext cx="1337658" cy="604465"/>
        </p:xfrm>
        <a:graphic>
          <a:graphicData uri="http://schemas.openxmlformats.org/presentationml/2006/ole">
            <mc:AlternateContent xmlns:mc="http://schemas.openxmlformats.org/markup-compatibility/2006">
              <mc:Choice xmlns:v="urn:schemas-microsoft-com:vml" Requires="v">
                <p:oleObj spid="_x0000_s10327" name="Equation" r:id="rId7" imgW="431640" imgH="203040" progId="Equation.DSMT4">
                  <p:embed/>
                </p:oleObj>
              </mc:Choice>
              <mc:Fallback>
                <p:oleObj name="Equation" r:id="rId7" imgW="431640" imgH="203040" progId="Equation.DSMT4">
                  <p:embed/>
                  <p:pic>
                    <p:nvPicPr>
                      <p:cNvPr id="0" name="Object 5"/>
                      <p:cNvPicPr>
                        <a:picLocks noChangeAspect="1" noChangeArrowheads="1"/>
                      </p:cNvPicPr>
                      <p:nvPr/>
                    </p:nvPicPr>
                    <p:blipFill>
                      <a:blip r:embed="rId8"/>
                      <a:srcRect/>
                      <a:stretch>
                        <a:fillRect/>
                      </a:stretch>
                    </p:blipFill>
                    <p:spPr bwMode="auto">
                      <a:xfrm>
                        <a:off x="2069106" y="2795065"/>
                        <a:ext cx="1337658" cy="604465"/>
                      </a:xfrm>
                      <a:prstGeom prst="rect">
                        <a:avLst/>
                      </a:prstGeom>
                      <a:noFill/>
                    </p:spPr>
                  </p:pic>
                </p:oleObj>
              </mc:Fallback>
            </mc:AlternateContent>
          </a:graphicData>
        </a:graphic>
      </p:graphicFrame>
      <p:sp>
        <p:nvSpPr>
          <p:cNvPr id="11" name="Rektangel 10"/>
          <p:cNvSpPr/>
          <p:nvPr/>
        </p:nvSpPr>
        <p:spPr>
          <a:xfrm>
            <a:off x="764710" y="2833803"/>
            <a:ext cx="1304396" cy="461665"/>
          </a:xfrm>
          <a:prstGeom prst="rect">
            <a:avLst/>
          </a:prstGeom>
        </p:spPr>
        <p:txBody>
          <a:bodyPr wrap="none">
            <a:spAutoFit/>
          </a:bodyPr>
          <a:lstStyle/>
          <a:p>
            <a:r>
              <a:rPr lang="en-US" sz="2400" b="1" dirty="0" smtClean="0">
                <a:solidFill>
                  <a:srgbClr val="0070C0"/>
                </a:solidFill>
                <a:latin typeface="Times New Roman" panose="02020603050405020304" pitchFamily="18" charset="0"/>
                <a:ea typeface="Times New Roman" panose="02020603050405020304" pitchFamily="18" charset="0"/>
                <a:cs typeface="NimbusRomNo9L-Regu"/>
              </a:rPr>
              <a:t>Here, let</a:t>
            </a:r>
            <a:endParaRPr lang="sv-SE" sz="2400" dirty="0"/>
          </a:p>
        </p:txBody>
      </p:sp>
      <p:sp>
        <p:nvSpPr>
          <p:cNvPr id="12" name="Rektangel 11"/>
          <p:cNvSpPr/>
          <p:nvPr/>
        </p:nvSpPr>
        <p:spPr>
          <a:xfrm>
            <a:off x="3373502" y="2855243"/>
            <a:ext cx="3431324" cy="461665"/>
          </a:xfrm>
          <a:prstGeom prst="rect">
            <a:avLst/>
          </a:prstGeom>
        </p:spPr>
        <p:txBody>
          <a:bodyPr wrap="none">
            <a:spAutoFit/>
          </a:bodyPr>
          <a:lstStyle/>
          <a:p>
            <a:r>
              <a:rPr lang="en-US" sz="2400" b="1" dirty="0" smtClean="0">
                <a:solidFill>
                  <a:srgbClr val="0070C0"/>
                </a:solidFill>
                <a:latin typeface="Times New Roman" panose="02020603050405020304" pitchFamily="18" charset="0"/>
                <a:ea typeface="Times New Roman" panose="02020603050405020304" pitchFamily="18" charset="0"/>
                <a:cs typeface="NimbusRomNo9L-Regu"/>
              </a:rPr>
              <a:t>denote “Value function”.</a:t>
            </a:r>
            <a:endParaRPr lang="sv-SE" sz="2400" dirty="0"/>
          </a:p>
        </p:txBody>
      </p:sp>
    </p:spTree>
    <p:extLst>
      <p:ext uri="{BB962C8B-B14F-4D97-AF65-F5344CB8AC3E}">
        <p14:creationId xmlns:p14="http://schemas.microsoft.com/office/powerpoint/2010/main" val="2626405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15</a:t>
            </a:fld>
            <a:endParaRPr lang="sv-SE"/>
          </a:p>
        </p:txBody>
      </p:sp>
      <p:sp>
        <p:nvSpPr>
          <p:cNvPr id="3" name="Rektangel 2"/>
          <p:cNvSpPr/>
          <p:nvPr/>
        </p:nvSpPr>
        <p:spPr>
          <a:xfrm>
            <a:off x="908304" y="744004"/>
            <a:ext cx="9470136" cy="2185214"/>
          </a:xfrm>
          <a:prstGeom prst="rect">
            <a:avLst/>
          </a:prstGeom>
        </p:spPr>
        <p:txBody>
          <a:bodyPr wrap="squar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Now</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problem is </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to:</a:t>
            </a:r>
          </a:p>
          <a:p>
            <a:r>
              <a:rPr lang="sv-SE" sz="3200" b="1" i="1" dirty="0" err="1" smtClean="0">
                <a:solidFill>
                  <a:srgbClr val="FF0000"/>
                </a:solidFill>
                <a:latin typeface="Times New Roman" panose="02020603050405020304" pitchFamily="18" charset="0"/>
                <a:ea typeface="Times New Roman" panose="02020603050405020304" pitchFamily="18" charset="0"/>
                <a:cs typeface="NimbusRomNo9L-Regu"/>
              </a:rPr>
              <a:t>Determine</a:t>
            </a:r>
            <a:r>
              <a:rPr lang="sv-SE" sz="3200" b="1" i="1" dirty="0" smtClean="0">
                <a:solidFill>
                  <a:srgbClr val="FF0000"/>
                </a:solidFill>
                <a:latin typeface="Times New Roman" panose="02020603050405020304" pitchFamily="18" charset="0"/>
                <a:ea typeface="Times New Roman" panose="02020603050405020304" pitchFamily="18" charset="0"/>
                <a:cs typeface="NimbusRomNo9L-Regu"/>
              </a:rPr>
              <a:t> </a:t>
            </a:r>
            <a:r>
              <a:rPr lang="sv-SE" sz="3200" b="1" i="1" dirty="0">
                <a:solidFill>
                  <a:srgbClr val="FF0000"/>
                </a:solidFill>
                <a:latin typeface="Times New Roman" panose="02020603050405020304" pitchFamily="18" charset="0"/>
                <a:ea typeface="Times New Roman" panose="02020603050405020304" pitchFamily="18" charset="0"/>
                <a:cs typeface="NimbusRomNo9L-Regu"/>
              </a:rPr>
              <a:t>the </a:t>
            </a:r>
            <a:r>
              <a:rPr lang="sv-SE" sz="3200" b="1" i="1" dirty="0" err="1">
                <a:solidFill>
                  <a:srgbClr val="FF0000"/>
                </a:solidFill>
                <a:latin typeface="Times New Roman" panose="02020603050405020304" pitchFamily="18" charset="0"/>
                <a:ea typeface="Times New Roman" panose="02020603050405020304" pitchFamily="18" charset="0"/>
                <a:cs typeface="NimbusRomNo9L-Regu"/>
              </a:rPr>
              <a:t>value</a:t>
            </a:r>
            <a:r>
              <a:rPr lang="sv-SE" sz="3200" b="1" i="1" dirty="0">
                <a:solidFill>
                  <a:srgbClr val="FF0000"/>
                </a:solidFill>
                <a:latin typeface="Times New Roman" panose="02020603050405020304" pitchFamily="18" charset="0"/>
                <a:ea typeface="Times New Roman" panose="02020603050405020304" pitchFamily="18" charset="0"/>
                <a:cs typeface="NimbusRomNo9L-Regu"/>
              </a:rPr>
              <a:t> </a:t>
            </a:r>
            <a:r>
              <a:rPr lang="sv-SE" sz="3200" b="1" i="1" dirty="0" err="1">
                <a:solidFill>
                  <a:srgbClr val="FF0000"/>
                </a:solidFill>
                <a:latin typeface="Times New Roman" panose="02020603050405020304" pitchFamily="18" charset="0"/>
                <a:ea typeface="Times New Roman" panose="02020603050405020304" pitchFamily="18" charset="0"/>
                <a:cs typeface="NimbusRomNo9L-Regu"/>
              </a:rPr>
              <a:t>function</a:t>
            </a:r>
            <a:r>
              <a:rPr lang="sv-SE" sz="3200" b="1" i="1" dirty="0">
                <a:solidFill>
                  <a:srgbClr val="FF0000"/>
                </a:solidFill>
                <a:latin typeface="Times New Roman" panose="02020603050405020304" pitchFamily="18" charset="0"/>
                <a:ea typeface="Times New Roman" panose="02020603050405020304" pitchFamily="18" charset="0"/>
                <a:cs typeface="NimbusRomNo9L-Regu"/>
              </a:rPr>
              <a:t> and the </a:t>
            </a:r>
            <a:r>
              <a:rPr lang="sv-SE" sz="3200" b="1" i="1" dirty="0" err="1">
                <a:solidFill>
                  <a:srgbClr val="FF0000"/>
                </a:solidFill>
                <a:latin typeface="Times New Roman" panose="02020603050405020304" pitchFamily="18" charset="0"/>
                <a:ea typeface="Times New Roman" panose="02020603050405020304" pitchFamily="18" charset="0"/>
                <a:cs typeface="NimbusRomNo9L-Regu"/>
              </a:rPr>
              <a:t>control</a:t>
            </a:r>
            <a:r>
              <a:rPr lang="sv-SE" sz="3200" b="1" i="1" dirty="0">
                <a:solidFill>
                  <a:srgbClr val="FF0000"/>
                </a:solidFill>
                <a:latin typeface="Times New Roman" panose="02020603050405020304" pitchFamily="18" charset="0"/>
                <a:ea typeface="Times New Roman" panose="02020603050405020304" pitchFamily="18" charset="0"/>
                <a:cs typeface="NimbusRomNo9L-Regu"/>
              </a:rPr>
              <a:t> </a:t>
            </a:r>
            <a:r>
              <a:rPr lang="sv-SE" sz="3200" b="1" i="1" dirty="0" err="1">
                <a:solidFill>
                  <a:srgbClr val="FF0000"/>
                </a:solidFill>
                <a:latin typeface="Times New Roman" panose="02020603050405020304" pitchFamily="18" charset="0"/>
                <a:ea typeface="Times New Roman" panose="02020603050405020304" pitchFamily="18" charset="0"/>
                <a:cs typeface="NimbusRomNo9L-Regu"/>
              </a:rPr>
              <a:t>function</a:t>
            </a:r>
            <a:r>
              <a:rPr lang="sv-SE" sz="3200" b="1" i="1" dirty="0">
                <a:solidFill>
                  <a:srgbClr val="FF0000"/>
                </a:solidFill>
                <a:latin typeface="Times New Roman" panose="02020603050405020304" pitchFamily="18" charset="0"/>
                <a:ea typeface="Times New Roman" panose="02020603050405020304" pitchFamily="18" charset="0"/>
                <a:cs typeface="NimbusRomNo9L-Regu"/>
              </a:rPr>
              <a:t> </a:t>
            </a:r>
            <a:r>
              <a:rPr lang="sv-SE" sz="3200" b="1" i="1" dirty="0" err="1">
                <a:solidFill>
                  <a:srgbClr val="FF0000"/>
                </a:solidFill>
                <a:latin typeface="Times New Roman" panose="02020603050405020304" pitchFamily="18" charset="0"/>
                <a:ea typeface="Times New Roman" panose="02020603050405020304" pitchFamily="18" charset="0"/>
                <a:cs typeface="NimbusRomNo9L-Regu"/>
              </a:rPr>
              <a:t>that</a:t>
            </a:r>
            <a:r>
              <a:rPr lang="sv-SE" sz="3200" b="1" i="1" dirty="0">
                <a:solidFill>
                  <a:srgbClr val="FF0000"/>
                </a:solidFill>
                <a:latin typeface="Times New Roman" panose="02020603050405020304" pitchFamily="18" charset="0"/>
                <a:ea typeface="Times New Roman" panose="02020603050405020304" pitchFamily="18" charset="0"/>
                <a:cs typeface="NimbusRomNo9L-Regu"/>
              </a:rPr>
              <a:t> </a:t>
            </a:r>
            <a:r>
              <a:rPr lang="sv-SE" sz="3200" b="1" i="1" dirty="0" err="1">
                <a:solidFill>
                  <a:srgbClr val="FF0000"/>
                </a:solidFill>
                <a:latin typeface="Times New Roman" panose="02020603050405020304" pitchFamily="18" charset="0"/>
                <a:ea typeface="Times New Roman" panose="02020603050405020304" pitchFamily="18" charset="0"/>
                <a:cs typeface="NimbusRomNo9L-Regu"/>
              </a:rPr>
              <a:t>satisfy</a:t>
            </a:r>
            <a:r>
              <a:rPr lang="sv-SE" sz="3200" b="1" i="1" dirty="0">
                <a:solidFill>
                  <a:srgbClr val="FF0000"/>
                </a:solidFill>
                <a:latin typeface="Times New Roman" panose="02020603050405020304" pitchFamily="18" charset="0"/>
                <a:ea typeface="Times New Roman" panose="02020603050405020304" pitchFamily="18" charset="0"/>
                <a:cs typeface="NimbusRomNo9L-Regu"/>
              </a:rPr>
              <a:t> the Hamilton-Jacobi-Bellman </a:t>
            </a:r>
            <a:r>
              <a:rPr lang="sv-SE" sz="3200" b="1" i="1" dirty="0" err="1" smtClean="0">
                <a:solidFill>
                  <a:srgbClr val="FF0000"/>
                </a:solidFill>
                <a:latin typeface="Times New Roman" panose="02020603050405020304" pitchFamily="18" charset="0"/>
                <a:ea typeface="Times New Roman" panose="02020603050405020304" pitchFamily="18" charset="0"/>
                <a:cs typeface="NimbusRomNo9L-Regu"/>
              </a:rPr>
              <a:t>equation</a:t>
            </a:r>
            <a:r>
              <a:rPr lang="sv-SE" sz="3200" b="1" i="1" dirty="0">
                <a:solidFill>
                  <a:srgbClr val="FF0000"/>
                </a:solidFill>
                <a:latin typeface="Times New Roman" panose="02020603050405020304" pitchFamily="18" charset="0"/>
                <a:ea typeface="Times New Roman" panose="02020603050405020304" pitchFamily="18" charset="0"/>
                <a:cs typeface="NimbusRomNo9L-Regu"/>
              </a:rPr>
              <a:t>. </a:t>
            </a:r>
            <a:endParaRPr lang="sv-SE" sz="3200" b="1" i="1" dirty="0" smtClean="0">
              <a:solidFill>
                <a:srgbClr val="FF0000"/>
              </a:solidFill>
              <a:latin typeface="Times New Roman" panose="02020603050405020304" pitchFamily="18" charset="0"/>
              <a:ea typeface="Times New Roman" panose="02020603050405020304" pitchFamily="18" charset="0"/>
              <a:cs typeface="NimbusRomNo9L-Regu"/>
            </a:endParaRPr>
          </a:p>
          <a:p>
            <a:endParaRPr lang="sv-SE" sz="2400" b="1" i="1" dirty="0">
              <a:solidFill>
                <a:srgbClr val="FF0000"/>
              </a:solidFill>
              <a:latin typeface="Times New Roman" panose="02020603050405020304" pitchFamily="18" charset="0"/>
              <a:ea typeface="Times New Roman" panose="02020603050405020304" pitchFamily="18" charset="0"/>
              <a:cs typeface="NimbusRomNo9L-Regu"/>
            </a:endParaRPr>
          </a:p>
          <a:p>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Let</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us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assume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that</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value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can</a:t>
            </a:r>
            <a:r>
              <a:rPr lang="sv-SE" sz="2400" b="1" dirty="0">
                <a:solidFill>
                  <a:srgbClr val="0070C0"/>
                </a:solidFill>
                <a:latin typeface="Times New Roman" panose="02020603050405020304" pitchFamily="18" charset="0"/>
                <a:ea typeface="Times New Roman" panose="02020603050405020304" pitchFamily="18" charset="0"/>
                <a:cs typeface="NimbusRomNo9L-Regu"/>
              </a:rPr>
              <a:t> be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expressed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this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way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ndParaRPr>
          </a:p>
        </p:txBody>
      </p:sp>
      <p:sp>
        <p:nvSpPr>
          <p:cNvPr id="4" name="Rectangle 2"/>
          <p:cNvSpPr>
            <a:spLocks noChangeArrowheads="1"/>
          </p:cNvSpPr>
          <p:nvPr/>
        </p:nvSpPr>
        <p:spPr bwMode="auto">
          <a:xfrm>
            <a:off x="908304" y="2770631"/>
            <a:ext cx="132591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992216725"/>
              </p:ext>
            </p:extLst>
          </p:nvPr>
        </p:nvGraphicFramePr>
        <p:xfrm>
          <a:off x="943756" y="2923749"/>
          <a:ext cx="9038444" cy="877637"/>
        </p:xfrm>
        <a:graphic>
          <a:graphicData uri="http://schemas.openxmlformats.org/presentationml/2006/ole">
            <mc:AlternateContent xmlns:mc="http://schemas.openxmlformats.org/markup-compatibility/2006">
              <mc:Choice xmlns:v="urn:schemas-microsoft-com:vml" Requires="v">
                <p:oleObj spid="_x0000_s11319" name="Equation" r:id="rId3" imgW="2362200" imgH="228600" progId="Equation.DSMT4">
                  <p:embed/>
                </p:oleObj>
              </mc:Choice>
              <mc:Fallback>
                <p:oleObj name="Equation" r:id="rId3" imgW="2362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756" y="2923749"/>
                        <a:ext cx="9038444" cy="877637"/>
                      </a:xfrm>
                      <a:prstGeom prst="rect">
                        <a:avLst/>
                      </a:prstGeom>
                      <a:noFill/>
                    </p:spPr>
                  </p:pic>
                </p:oleObj>
              </mc:Fallback>
            </mc:AlternateContent>
          </a:graphicData>
        </a:graphic>
      </p:graphicFrame>
      <p:sp>
        <p:nvSpPr>
          <p:cNvPr id="6" name="Rectangle 4"/>
          <p:cNvSpPr>
            <a:spLocks noChangeArrowheads="1"/>
          </p:cNvSpPr>
          <p:nvPr/>
        </p:nvSpPr>
        <p:spPr bwMode="auto">
          <a:xfrm>
            <a:off x="1296954" y="3873350"/>
            <a:ext cx="147340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960172950"/>
              </p:ext>
            </p:extLst>
          </p:nvPr>
        </p:nvGraphicFramePr>
        <p:xfrm>
          <a:off x="943756" y="4619486"/>
          <a:ext cx="4075851" cy="799622"/>
        </p:xfrm>
        <a:graphic>
          <a:graphicData uri="http://schemas.openxmlformats.org/presentationml/2006/ole">
            <mc:AlternateContent xmlns:mc="http://schemas.openxmlformats.org/markup-compatibility/2006">
              <mc:Choice xmlns:v="urn:schemas-microsoft-com:vml" Requires="v">
                <p:oleObj spid="_x0000_s11320" name="Equation" r:id="rId5" imgW="1168400" imgH="228600" progId="Equation.DSMT4">
                  <p:embed/>
                </p:oleObj>
              </mc:Choice>
              <mc:Fallback>
                <p:oleObj name="Equation" r:id="rId5" imgW="11684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756" y="4619486"/>
                        <a:ext cx="4075851" cy="799622"/>
                      </a:xfrm>
                      <a:prstGeom prst="rect">
                        <a:avLst/>
                      </a:prstGeom>
                      <a:noFill/>
                    </p:spPr>
                  </p:pic>
                </p:oleObj>
              </mc:Fallback>
            </mc:AlternateContent>
          </a:graphicData>
        </a:graphic>
      </p:graphicFrame>
      <p:sp>
        <p:nvSpPr>
          <p:cNvPr id="8" name="Rektangel 7"/>
          <p:cNvSpPr/>
          <p:nvPr/>
        </p:nvSpPr>
        <p:spPr>
          <a:xfrm>
            <a:off x="908304" y="4062997"/>
            <a:ext cx="5210081" cy="461665"/>
          </a:xfrm>
          <a:prstGeom prst="rect">
            <a:avLst/>
          </a:prstGeom>
        </p:spPr>
        <p:txBody>
          <a:bodyPr wrap="none">
            <a:spAutoFit/>
          </a:bodyPr>
          <a:lstStyle/>
          <a:p>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One</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part </a:t>
            </a: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value</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is </a:t>
            </a: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now</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a:t>
            </a:r>
            <a:r>
              <a:rPr lang="sv-SE" b="1" dirty="0" smtClean="0">
                <a:solidFill>
                  <a:srgbClr val="0070C0"/>
                </a:solidFill>
                <a:latin typeface="Times New Roman" panose="02020603050405020304" pitchFamily="18" charset="0"/>
                <a:ea typeface="Times New Roman" panose="02020603050405020304" pitchFamily="18" charset="0"/>
                <a:cs typeface="NimbusRomNo9L-Regu"/>
              </a:rPr>
              <a:t> </a:t>
            </a:r>
            <a:endParaRPr lang="sv-SE" dirty="0"/>
          </a:p>
        </p:txBody>
      </p:sp>
    </p:spTree>
    <p:extLst>
      <p:ext uri="{BB962C8B-B14F-4D97-AF65-F5344CB8AC3E}">
        <p14:creationId xmlns:p14="http://schemas.microsoft.com/office/powerpoint/2010/main" val="358905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16</a:t>
            </a:fld>
            <a:endParaRPr lang="sv-SE"/>
          </a:p>
        </p:txBody>
      </p:sp>
      <p:sp>
        <p:nvSpPr>
          <p:cNvPr id="3" name="Rektangel 2"/>
          <p:cNvSpPr/>
          <p:nvPr/>
        </p:nvSpPr>
        <p:spPr>
          <a:xfrm>
            <a:off x="1074289" y="812030"/>
            <a:ext cx="6678431" cy="461665"/>
          </a:xfrm>
          <a:prstGeom prst="rect">
            <a:avLst/>
          </a:prstGeom>
        </p:spPr>
        <p:txBody>
          <a:bodyPr wrap="none">
            <a:spAutoFit/>
          </a:bodyPr>
          <a:lstStyle/>
          <a:p>
            <a:pPr algn="just">
              <a:spcAft>
                <a:spcPts val="400"/>
              </a:spcAft>
            </a:pPr>
            <a:r>
              <a:rPr lang="sv-SE" sz="2400" b="1" dirty="0" err="1">
                <a:solidFill>
                  <a:srgbClr val="0070C0"/>
                </a:solidFill>
                <a:latin typeface="Times New Roman" panose="02020603050405020304" pitchFamily="18" charset="0"/>
                <a:ea typeface="Times New Roman" panose="02020603050405020304" pitchFamily="18" charset="0"/>
                <a:cs typeface="NimbusRomNo9L-Regu"/>
              </a:rPr>
              <a:t>Then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these</a:t>
            </a:r>
            <a:r>
              <a:rPr lang="sv-SE" sz="2400" b="1" dirty="0">
                <a:solidFill>
                  <a:srgbClr val="0070C0"/>
                </a:solidFill>
                <a:latin typeface="Times New Roman" panose="02020603050405020304" pitchFamily="18" charset="0"/>
                <a:ea typeface="Times New Roman" panose="02020603050405020304" pitchFamily="18" charset="0"/>
                <a:cs typeface="NimbusRomNo9L-Regu"/>
              </a:rPr>
              <a:t> partial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derivatives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can</a:t>
            </a:r>
            <a:r>
              <a:rPr lang="sv-SE" sz="2400" b="1" dirty="0">
                <a:solidFill>
                  <a:srgbClr val="0070C0"/>
                </a:solidFill>
                <a:latin typeface="Times New Roman" panose="02020603050405020304" pitchFamily="18" charset="0"/>
                <a:ea typeface="Times New Roman" panose="02020603050405020304" pitchFamily="18" charset="0"/>
                <a:cs typeface="NimbusRomNo9L-Regu"/>
              </a:rPr>
              <a:t> be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calculated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1074289" y="1772816"/>
            <a:ext cx="166324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264456955"/>
              </p:ext>
            </p:extLst>
          </p:nvPr>
        </p:nvGraphicFramePr>
        <p:xfrm>
          <a:off x="1074290" y="1772817"/>
          <a:ext cx="3722914" cy="603504"/>
        </p:xfrm>
        <a:graphic>
          <a:graphicData uri="http://schemas.openxmlformats.org/presentationml/2006/ole">
            <mc:AlternateContent xmlns:mc="http://schemas.openxmlformats.org/markup-compatibility/2006">
              <mc:Choice xmlns:v="urn:schemas-microsoft-com:vml" Requires="v">
                <p:oleObj spid="_x0000_s12393" name="Equation" r:id="rId3" imgW="1511300" imgH="241300" progId="Equation.DSMT4">
                  <p:embed/>
                </p:oleObj>
              </mc:Choice>
              <mc:Fallback>
                <p:oleObj name="Equation" r:id="rId3" imgW="15113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90" y="1772817"/>
                        <a:ext cx="3722914" cy="603504"/>
                      </a:xfrm>
                      <a:prstGeom prst="rect">
                        <a:avLst/>
                      </a:prstGeom>
                      <a:noFill/>
                    </p:spPr>
                  </p:pic>
                </p:oleObj>
              </mc:Fallback>
            </mc:AlternateContent>
          </a:graphicData>
        </a:graphic>
      </p:graphicFrame>
      <p:sp>
        <p:nvSpPr>
          <p:cNvPr id="6" name="Rectangle 4"/>
          <p:cNvSpPr>
            <a:spLocks noChangeArrowheads="1"/>
          </p:cNvSpPr>
          <p:nvPr/>
        </p:nvSpPr>
        <p:spPr bwMode="auto">
          <a:xfrm>
            <a:off x="1074288" y="2547256"/>
            <a:ext cx="14847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395672008"/>
              </p:ext>
            </p:extLst>
          </p:nvPr>
        </p:nvGraphicFramePr>
        <p:xfrm>
          <a:off x="1074289" y="2547257"/>
          <a:ext cx="2881220" cy="550506"/>
        </p:xfrm>
        <a:graphic>
          <a:graphicData uri="http://schemas.openxmlformats.org/presentationml/2006/ole">
            <mc:AlternateContent xmlns:mc="http://schemas.openxmlformats.org/markup-compatibility/2006">
              <mc:Choice xmlns:v="urn:schemas-microsoft-com:vml" Requires="v">
                <p:oleObj spid="_x0000_s12394" name="Equation" r:id="rId5" imgW="1282700" imgH="241300" progId="Equation.DSMT4">
                  <p:embed/>
                </p:oleObj>
              </mc:Choice>
              <mc:Fallback>
                <p:oleObj name="Equation" r:id="rId5" imgW="12827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289" y="2547257"/>
                        <a:ext cx="2881220" cy="550506"/>
                      </a:xfrm>
                      <a:prstGeom prst="rect">
                        <a:avLst/>
                      </a:prstGeom>
                      <a:noFill/>
                    </p:spPr>
                  </p:pic>
                </p:oleObj>
              </mc:Fallback>
            </mc:AlternateContent>
          </a:graphicData>
        </a:graphic>
      </p:graphicFrame>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4278666908"/>
              </p:ext>
            </p:extLst>
          </p:nvPr>
        </p:nvGraphicFramePr>
        <p:xfrm>
          <a:off x="1074288" y="3321696"/>
          <a:ext cx="5254013" cy="661044"/>
        </p:xfrm>
        <a:graphic>
          <a:graphicData uri="http://schemas.openxmlformats.org/presentationml/2006/ole">
            <mc:AlternateContent xmlns:mc="http://schemas.openxmlformats.org/markup-compatibility/2006">
              <mc:Choice xmlns:v="urn:schemas-microsoft-com:vml" Requires="v">
                <p:oleObj spid="_x0000_s12395" name="Equation" r:id="rId7" imgW="1943100" imgH="241300" progId="Equation.DSMT4">
                  <p:embed/>
                </p:oleObj>
              </mc:Choice>
              <mc:Fallback>
                <p:oleObj name="Equation" r:id="rId7" imgW="1943100" imgH="2413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288" y="3321696"/>
                        <a:ext cx="5254013" cy="661044"/>
                      </a:xfrm>
                      <a:prstGeom prst="rect">
                        <a:avLst/>
                      </a:prstGeom>
                      <a:noFill/>
                    </p:spPr>
                  </p:pic>
                </p:oleObj>
              </mc:Fallback>
            </mc:AlternateContent>
          </a:graphicData>
        </a:graphic>
      </p:graphicFrame>
      <p:sp>
        <p:nvSpPr>
          <p:cNvPr id="10" name="Rektangel 9"/>
          <p:cNvSpPr/>
          <p:nvPr/>
        </p:nvSpPr>
        <p:spPr>
          <a:xfrm>
            <a:off x="937231" y="4134957"/>
            <a:ext cx="9078191" cy="461665"/>
          </a:xfrm>
          <a:prstGeom prst="rect">
            <a:avLst/>
          </a:prstGeom>
        </p:spPr>
        <p:txBody>
          <a:bodyPr wrap="none">
            <a:spAutoFit/>
          </a:bodyPr>
          <a:lstStyle/>
          <a:p>
            <a:pPr algn="just">
              <a:spcAft>
                <a:spcPts val="400"/>
              </a:spcAft>
            </a:pPr>
            <a:r>
              <a:rPr lang="sv-SE" sz="2400" b="1" dirty="0">
                <a:solidFill>
                  <a:srgbClr val="0070C0"/>
                </a:solidFill>
                <a:latin typeface="Times New Roman" panose="02020603050405020304" pitchFamily="18" charset="0"/>
                <a:ea typeface="Times New Roman" panose="02020603050405020304" pitchFamily="18" charset="0"/>
                <a:cs typeface="NimbusRomNo9L-Regu"/>
              </a:rPr>
              <a:t>As a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result</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rewrite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Hamilton-Jacobi-Bellman </a:t>
            </a: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equation</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
        <p:nvSpPr>
          <p:cNvPr id="11" name="Rectangle 8"/>
          <p:cNvSpPr>
            <a:spLocks noChangeArrowheads="1"/>
          </p:cNvSpPr>
          <p:nvPr/>
        </p:nvSpPr>
        <p:spPr bwMode="auto">
          <a:xfrm>
            <a:off x="1166326" y="4977362"/>
            <a:ext cx="22200365" cy="12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2945281716"/>
              </p:ext>
            </p:extLst>
          </p:nvPr>
        </p:nvGraphicFramePr>
        <p:xfrm>
          <a:off x="1088640" y="4977362"/>
          <a:ext cx="8775372" cy="1378987"/>
        </p:xfrm>
        <a:graphic>
          <a:graphicData uri="http://schemas.openxmlformats.org/presentationml/2006/ole">
            <mc:AlternateContent xmlns:mc="http://schemas.openxmlformats.org/markup-compatibility/2006">
              <mc:Choice xmlns:v="urn:schemas-microsoft-com:vml" Requires="v">
                <p:oleObj spid="_x0000_s12396" name="Equation" r:id="rId9" imgW="2667000" imgH="419100" progId="Equation.DSMT4">
                  <p:embed/>
                </p:oleObj>
              </mc:Choice>
              <mc:Fallback>
                <p:oleObj name="Equation" r:id="rId9" imgW="2667000" imgH="4191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8640" y="4977362"/>
                        <a:ext cx="8775372" cy="1378987"/>
                      </a:xfrm>
                      <a:prstGeom prst="rect">
                        <a:avLst/>
                      </a:prstGeom>
                      <a:noFill/>
                    </p:spPr>
                  </p:pic>
                </p:oleObj>
              </mc:Fallback>
            </mc:AlternateContent>
          </a:graphicData>
        </a:graphic>
      </p:graphicFrame>
    </p:spTree>
    <p:extLst>
      <p:ext uri="{BB962C8B-B14F-4D97-AF65-F5344CB8AC3E}">
        <p14:creationId xmlns:p14="http://schemas.microsoft.com/office/powerpoint/2010/main" val="206517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17</a:t>
            </a:fld>
            <a:endParaRPr lang="sv-SE"/>
          </a:p>
        </p:txBody>
      </p:sp>
      <p:sp>
        <p:nvSpPr>
          <p:cNvPr id="3" name="Rectangle 2"/>
          <p:cNvSpPr>
            <a:spLocks noChangeArrowheads="1"/>
          </p:cNvSpPr>
          <p:nvPr/>
        </p:nvSpPr>
        <p:spPr bwMode="auto">
          <a:xfrm>
            <a:off x="1156995" y="1026366"/>
            <a:ext cx="171722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968168398"/>
              </p:ext>
            </p:extLst>
          </p:nvPr>
        </p:nvGraphicFramePr>
        <p:xfrm>
          <a:off x="508115" y="1026366"/>
          <a:ext cx="10534956" cy="1108476"/>
        </p:xfrm>
        <a:graphic>
          <a:graphicData uri="http://schemas.openxmlformats.org/presentationml/2006/ole">
            <mc:AlternateContent xmlns:mc="http://schemas.openxmlformats.org/markup-compatibility/2006">
              <mc:Choice xmlns:v="urn:schemas-microsoft-com:vml" Requires="v">
                <p:oleObj spid="_x0000_s13417" name="Equation" r:id="rId3" imgW="3771900" imgH="393700" progId="Equation.DSMT4">
                  <p:embed/>
                </p:oleObj>
              </mc:Choice>
              <mc:Fallback>
                <p:oleObj name="Equation" r:id="rId3" imgW="3771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15" y="1026366"/>
                        <a:ext cx="10534956" cy="1108476"/>
                      </a:xfrm>
                      <a:prstGeom prst="rect">
                        <a:avLst/>
                      </a:prstGeom>
                      <a:noFill/>
                    </p:spPr>
                  </p:pic>
                </p:oleObj>
              </mc:Fallback>
            </mc:AlternateContent>
          </a:graphicData>
        </a:graphic>
      </p:graphicFrame>
      <p:sp>
        <p:nvSpPr>
          <p:cNvPr id="5" name="Rektangel 4"/>
          <p:cNvSpPr/>
          <p:nvPr/>
        </p:nvSpPr>
        <p:spPr>
          <a:xfrm>
            <a:off x="430656" y="2264619"/>
            <a:ext cx="4741876"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have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to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optimize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control</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i="1" dirty="0" smtClean="0">
                <a:latin typeface="Times New Roman" panose="02020603050405020304" pitchFamily="18" charset="0"/>
                <a:ea typeface="Times New Roman" panose="02020603050405020304" pitchFamily="18" charset="0"/>
                <a:cs typeface="NimbusRomNo9L-Regu"/>
              </a:rPr>
              <a:t>u</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6" name="Rectangle 4"/>
          <p:cNvSpPr>
            <a:spLocks noChangeArrowheads="1"/>
          </p:cNvSpPr>
          <p:nvPr/>
        </p:nvSpPr>
        <p:spPr bwMode="auto">
          <a:xfrm>
            <a:off x="508114" y="3079734"/>
            <a:ext cx="17842790" cy="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401329907"/>
              </p:ext>
            </p:extLst>
          </p:nvPr>
        </p:nvGraphicFramePr>
        <p:xfrm>
          <a:off x="458351" y="3056100"/>
          <a:ext cx="10905052" cy="1240338"/>
        </p:xfrm>
        <a:graphic>
          <a:graphicData uri="http://schemas.openxmlformats.org/presentationml/2006/ole">
            <mc:AlternateContent xmlns:mc="http://schemas.openxmlformats.org/markup-compatibility/2006">
              <mc:Choice xmlns:v="urn:schemas-microsoft-com:vml" Requires="v">
                <p:oleObj spid="_x0000_s13418" name="Equation" r:id="rId5" imgW="3492500" imgH="393700" progId="Equation.DSMT4">
                  <p:embed/>
                </p:oleObj>
              </mc:Choice>
              <mc:Fallback>
                <p:oleObj name="Equation" r:id="rId5" imgW="34925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51" y="3056100"/>
                        <a:ext cx="10905052" cy="1240338"/>
                      </a:xfrm>
                      <a:prstGeom prst="rect">
                        <a:avLst/>
                      </a:prstGeom>
                      <a:noFill/>
                    </p:spPr>
                  </p:pic>
                </p:oleObj>
              </mc:Fallback>
            </mc:AlternateContent>
          </a:graphicData>
        </a:graphic>
      </p:graphicFrame>
      <p:sp>
        <p:nvSpPr>
          <p:cNvPr id="8" name="Rektangel 7"/>
          <p:cNvSpPr/>
          <p:nvPr/>
        </p:nvSpPr>
        <p:spPr>
          <a:xfrm>
            <a:off x="458350" y="4410767"/>
            <a:ext cx="10980981" cy="461665"/>
          </a:xfrm>
          <a:prstGeom prst="rect">
            <a:avLst/>
          </a:prstGeom>
        </p:spPr>
        <p:txBody>
          <a:bodyPr wrap="square">
            <a:spAutoFit/>
          </a:bodyPr>
          <a:lstStyle/>
          <a:p>
            <a:pPr algn="just">
              <a:spcAft>
                <a:spcPts val="400"/>
              </a:spcAft>
            </a:pPr>
            <a:r>
              <a:rPr lang="sv-SE" sz="2400" b="1" dirty="0">
                <a:solidFill>
                  <a:srgbClr val="0070C0"/>
                </a:solidFill>
                <a:latin typeface="Times New Roman" panose="02020603050405020304" pitchFamily="18" charset="0"/>
                <a:ea typeface="Times New Roman" panose="02020603050405020304" pitchFamily="18" charset="0"/>
                <a:cs typeface="NimbusRomNo9L-Regu"/>
              </a:rPr>
              <a:t>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first</a:t>
            </a:r>
            <a:r>
              <a:rPr lang="sv-SE" sz="2400" b="1" dirty="0">
                <a:solidFill>
                  <a:srgbClr val="0070C0"/>
                </a:solidFill>
                <a:latin typeface="Times New Roman" panose="02020603050405020304" pitchFamily="18" charset="0"/>
                <a:ea typeface="Times New Roman" panose="02020603050405020304" pitchFamily="18" charset="0"/>
                <a:cs typeface="NimbusRomNo9L-Regu"/>
              </a:rPr>
              <a:t> order optimum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condition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and the second order maximum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condition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are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
        <p:nvSpPr>
          <p:cNvPr id="9" name="Rectangle 6"/>
          <p:cNvSpPr>
            <a:spLocks noChangeArrowheads="1"/>
          </p:cNvSpPr>
          <p:nvPr/>
        </p:nvSpPr>
        <p:spPr bwMode="auto">
          <a:xfrm>
            <a:off x="508113" y="5417539"/>
            <a:ext cx="17040031" cy="5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2566188735"/>
              </p:ext>
            </p:extLst>
          </p:nvPr>
        </p:nvGraphicFramePr>
        <p:xfrm>
          <a:off x="573427" y="5298095"/>
          <a:ext cx="4892689" cy="1052644"/>
        </p:xfrm>
        <a:graphic>
          <a:graphicData uri="http://schemas.openxmlformats.org/presentationml/2006/ole">
            <mc:AlternateContent xmlns:mc="http://schemas.openxmlformats.org/markup-compatibility/2006">
              <mc:Choice xmlns:v="urn:schemas-microsoft-com:vml" Requires="v">
                <p:oleObj spid="_x0000_s13419" name="Equation" r:id="rId7" imgW="1841500" imgH="393700" progId="Equation.DSMT4">
                  <p:embed/>
                </p:oleObj>
              </mc:Choice>
              <mc:Fallback>
                <p:oleObj name="Equation" r:id="rId7" imgW="1841500" imgH="3937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27" y="5298095"/>
                        <a:ext cx="4892689" cy="1052644"/>
                      </a:xfrm>
                      <a:prstGeom prst="rect">
                        <a:avLst/>
                      </a:prstGeom>
                      <a:noFill/>
                    </p:spPr>
                  </p:pic>
                </p:oleObj>
              </mc:Fallback>
            </mc:AlternateContent>
          </a:graphicData>
        </a:graphic>
      </p:graphicFrame>
      <p:sp>
        <p:nvSpPr>
          <p:cNvPr id="11" name="Rectangle 8"/>
          <p:cNvSpPr>
            <a:spLocks noChangeArrowheads="1"/>
          </p:cNvSpPr>
          <p:nvPr/>
        </p:nvSpPr>
        <p:spPr bwMode="auto">
          <a:xfrm>
            <a:off x="5551715" y="5617166"/>
            <a:ext cx="26175477" cy="6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1830917194"/>
              </p:ext>
            </p:extLst>
          </p:nvPr>
        </p:nvGraphicFramePr>
        <p:xfrm>
          <a:off x="6559422" y="5217696"/>
          <a:ext cx="3144416" cy="1152952"/>
        </p:xfrm>
        <a:graphic>
          <a:graphicData uri="http://schemas.openxmlformats.org/presentationml/2006/ole">
            <mc:AlternateContent xmlns:mc="http://schemas.openxmlformats.org/markup-compatibility/2006">
              <mc:Choice xmlns:v="urn:schemas-microsoft-com:vml" Requires="v">
                <p:oleObj spid="_x0000_s13420" name="Equation" r:id="rId9" imgW="1143000" imgH="419100" progId="Equation.DSMT4">
                  <p:embed/>
                </p:oleObj>
              </mc:Choice>
              <mc:Fallback>
                <p:oleObj name="Equation" r:id="rId9" imgW="1143000" imgH="4191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9422" y="5217696"/>
                        <a:ext cx="3144416" cy="1152952"/>
                      </a:xfrm>
                      <a:prstGeom prst="rect">
                        <a:avLst/>
                      </a:prstGeom>
                      <a:noFill/>
                    </p:spPr>
                  </p:pic>
                </p:oleObj>
              </mc:Fallback>
            </mc:AlternateContent>
          </a:graphicData>
        </a:graphic>
      </p:graphicFrame>
    </p:spTree>
    <p:extLst>
      <p:ext uri="{BB962C8B-B14F-4D97-AF65-F5344CB8AC3E}">
        <p14:creationId xmlns:p14="http://schemas.microsoft.com/office/powerpoint/2010/main" val="232941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18</a:t>
            </a:fld>
            <a:endParaRPr lang="sv-SE"/>
          </a:p>
        </p:txBody>
      </p:sp>
      <p:sp>
        <p:nvSpPr>
          <p:cNvPr id="3" name="Rektangel 2"/>
          <p:cNvSpPr/>
          <p:nvPr/>
        </p:nvSpPr>
        <p:spPr>
          <a:xfrm>
            <a:off x="930271" y="784598"/>
            <a:ext cx="2876108"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derived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value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endParaRPr lang="sv-SE" sz="2400" b="1" dirty="0">
              <a:solidFill>
                <a:srgbClr val="0070C0"/>
              </a:solidFill>
            </a:endParaRPr>
          </a:p>
        </p:txBody>
      </p:sp>
      <p:sp>
        <p:nvSpPr>
          <p:cNvPr id="4" name="Rectangle 2"/>
          <p:cNvSpPr>
            <a:spLocks noChangeArrowheads="1"/>
          </p:cNvSpPr>
          <p:nvPr/>
        </p:nvSpPr>
        <p:spPr bwMode="auto">
          <a:xfrm>
            <a:off x="3806379" y="843926"/>
            <a:ext cx="351129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3337470883"/>
              </p:ext>
            </p:extLst>
          </p:nvPr>
        </p:nvGraphicFramePr>
        <p:xfrm>
          <a:off x="3806379" y="843927"/>
          <a:ext cx="383623" cy="402336"/>
        </p:xfrm>
        <a:graphic>
          <a:graphicData uri="http://schemas.openxmlformats.org/presentationml/2006/ole">
            <mc:AlternateContent xmlns:mc="http://schemas.openxmlformats.org/markup-compatibility/2006">
              <mc:Choice xmlns:v="urn:schemas-microsoft-com:vml" Requires="v">
                <p:oleObj spid="_x0000_s14437" name="Equation" r:id="rId3" imgW="126835" imgH="139518" progId="Equation.DSMT4">
                  <p:embed/>
                </p:oleObj>
              </mc:Choice>
              <mc:Fallback>
                <p:oleObj name="Equation" r:id="rId3" imgW="126835" imgH="139518"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379" y="843927"/>
                        <a:ext cx="383623" cy="402336"/>
                      </a:xfrm>
                      <a:prstGeom prst="rect">
                        <a:avLst/>
                      </a:prstGeom>
                      <a:noFill/>
                    </p:spPr>
                  </p:pic>
                </p:oleObj>
              </mc:Fallback>
            </mc:AlternateContent>
          </a:graphicData>
        </a:graphic>
      </p:graphicFrame>
      <p:sp>
        <p:nvSpPr>
          <p:cNvPr id="6" name="Rektangel 5"/>
          <p:cNvSpPr/>
          <p:nvPr/>
        </p:nvSpPr>
        <p:spPr>
          <a:xfrm>
            <a:off x="4190002" y="784597"/>
            <a:ext cx="3015569"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is a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unique</a:t>
            </a:r>
            <a:r>
              <a:rPr lang="sv-SE" sz="2400" b="1" dirty="0">
                <a:solidFill>
                  <a:srgbClr val="0070C0"/>
                </a:solidFill>
                <a:latin typeface="Times New Roman" panose="02020603050405020304" pitchFamily="18" charset="0"/>
                <a:ea typeface="Times New Roman" panose="02020603050405020304" pitchFamily="18" charset="0"/>
                <a:cs typeface="NimbusRomNo9L-Regu"/>
              </a:rPr>
              <a:t> maximum</a:t>
            </a:r>
            <a:endParaRPr lang="sv-SE" sz="2400" b="1" dirty="0">
              <a:solidFill>
                <a:srgbClr val="0070C0"/>
              </a:solidFill>
            </a:endParaRPr>
          </a:p>
        </p:txBody>
      </p:sp>
      <p:sp>
        <p:nvSpPr>
          <p:cNvPr id="7" name="Rectangle 4"/>
          <p:cNvSpPr>
            <a:spLocks noChangeArrowheads="1"/>
          </p:cNvSpPr>
          <p:nvPr/>
        </p:nvSpPr>
        <p:spPr bwMode="auto">
          <a:xfrm>
            <a:off x="7205570" y="615655"/>
            <a:ext cx="37181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968253831"/>
              </p:ext>
            </p:extLst>
          </p:nvPr>
        </p:nvGraphicFramePr>
        <p:xfrm>
          <a:off x="7146925" y="615950"/>
          <a:ext cx="631825" cy="628650"/>
        </p:xfrm>
        <a:graphic>
          <a:graphicData uri="http://schemas.openxmlformats.org/presentationml/2006/ole">
            <mc:AlternateContent xmlns:mc="http://schemas.openxmlformats.org/markup-compatibility/2006">
              <mc:Choice xmlns:v="urn:schemas-microsoft-com:vml" Requires="v">
                <p:oleObj spid="_x0000_s14438" name="Equation" r:id="rId5" imgW="203040" imgH="203040" progId="Equation.DSMT4">
                  <p:embed/>
                </p:oleObj>
              </mc:Choice>
              <mc:Fallback>
                <p:oleObj name="Equation" r:id="rId5" imgW="203040" imgH="203040" progId="Equation.DSMT4">
                  <p:embed/>
                  <p:pic>
                    <p:nvPicPr>
                      <p:cNvPr id="0" name="Object 3"/>
                      <p:cNvPicPr>
                        <a:picLocks noChangeAspect="1" noChangeArrowheads="1"/>
                      </p:cNvPicPr>
                      <p:nvPr/>
                    </p:nvPicPr>
                    <p:blipFill>
                      <a:blip r:embed="rId6"/>
                      <a:srcRect/>
                      <a:stretch>
                        <a:fillRect/>
                      </a:stretch>
                    </p:blipFill>
                    <p:spPr bwMode="auto">
                      <a:xfrm>
                        <a:off x="7146925" y="615950"/>
                        <a:ext cx="631825" cy="628650"/>
                      </a:xfrm>
                      <a:prstGeom prst="rect">
                        <a:avLst/>
                      </a:prstGeom>
                      <a:noFill/>
                    </p:spPr>
                  </p:pic>
                </p:oleObj>
              </mc:Fallback>
            </mc:AlternateContent>
          </a:graphicData>
        </a:graphic>
      </p:graphicFrame>
      <p:sp>
        <p:nvSpPr>
          <p:cNvPr id="9" name="Rectangle 6"/>
          <p:cNvSpPr>
            <a:spLocks noChangeArrowheads="1"/>
          </p:cNvSpPr>
          <p:nvPr/>
        </p:nvSpPr>
        <p:spPr bwMode="auto">
          <a:xfrm>
            <a:off x="445079" y="1588922"/>
            <a:ext cx="352137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1245544461"/>
              </p:ext>
            </p:extLst>
          </p:nvPr>
        </p:nvGraphicFramePr>
        <p:xfrm>
          <a:off x="915045" y="1606288"/>
          <a:ext cx="10438755" cy="2034074"/>
        </p:xfrm>
        <a:graphic>
          <a:graphicData uri="http://schemas.openxmlformats.org/presentationml/2006/ole">
            <mc:AlternateContent xmlns:mc="http://schemas.openxmlformats.org/markup-compatibility/2006">
              <mc:Choice xmlns:v="urn:schemas-microsoft-com:vml" Requires="v">
                <p:oleObj spid="_x0000_s14439" name="Equation" r:id="rId7" imgW="2349500" imgH="457200" progId="Equation.DSMT4">
                  <p:embed/>
                </p:oleObj>
              </mc:Choice>
              <mc:Fallback>
                <p:oleObj name="Equation" r:id="rId7" imgW="2349500" imgH="457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045" y="1606288"/>
                        <a:ext cx="10438755" cy="2034074"/>
                      </a:xfrm>
                      <a:prstGeom prst="rect">
                        <a:avLst/>
                      </a:prstGeom>
                      <a:noFill/>
                    </p:spPr>
                  </p:pic>
                </p:oleObj>
              </mc:Fallback>
            </mc:AlternateContent>
          </a:graphicData>
        </a:graphic>
      </p:graphicFrame>
      <p:sp>
        <p:nvSpPr>
          <p:cNvPr id="11" name="Rectangle 8"/>
          <p:cNvSpPr>
            <a:spLocks noChangeArrowheads="1"/>
          </p:cNvSpPr>
          <p:nvPr/>
        </p:nvSpPr>
        <p:spPr bwMode="auto">
          <a:xfrm>
            <a:off x="522513" y="4683967"/>
            <a:ext cx="1735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4091154914"/>
              </p:ext>
            </p:extLst>
          </p:nvPr>
        </p:nvGraphicFramePr>
        <p:xfrm>
          <a:off x="522514" y="4683968"/>
          <a:ext cx="10675412" cy="1101012"/>
        </p:xfrm>
        <a:graphic>
          <a:graphicData uri="http://schemas.openxmlformats.org/presentationml/2006/ole">
            <mc:AlternateContent xmlns:mc="http://schemas.openxmlformats.org/markup-compatibility/2006">
              <mc:Choice xmlns:v="urn:schemas-microsoft-com:vml" Requires="v">
                <p:oleObj spid="_x0000_s14440" name="Equation" r:id="rId9" imgW="3848100" imgH="393700" progId="Equation.DSMT4">
                  <p:embed/>
                </p:oleObj>
              </mc:Choice>
              <mc:Fallback>
                <p:oleObj name="Equation" r:id="rId9" imgW="3848100" imgH="3937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514" y="4683968"/>
                        <a:ext cx="10675412" cy="1101012"/>
                      </a:xfrm>
                      <a:prstGeom prst="rect">
                        <a:avLst/>
                      </a:prstGeom>
                      <a:noFill/>
                    </p:spPr>
                  </p:pic>
                </p:oleObj>
              </mc:Fallback>
            </mc:AlternateContent>
          </a:graphicData>
        </a:graphic>
      </p:graphicFrame>
    </p:spTree>
    <p:extLst>
      <p:ext uri="{BB962C8B-B14F-4D97-AF65-F5344CB8AC3E}">
        <p14:creationId xmlns:p14="http://schemas.microsoft.com/office/powerpoint/2010/main" val="3735298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19</a:t>
            </a:fld>
            <a:endParaRPr lang="sv-SE"/>
          </a:p>
        </p:txBody>
      </p:sp>
      <p:sp>
        <p:nvSpPr>
          <p:cNvPr id="3" name="Rectangle 2"/>
          <p:cNvSpPr>
            <a:spLocks noChangeArrowheads="1"/>
          </p:cNvSpPr>
          <p:nvPr/>
        </p:nvSpPr>
        <p:spPr bwMode="auto">
          <a:xfrm>
            <a:off x="1291185" y="995583"/>
            <a:ext cx="19045147" cy="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412516260"/>
              </p:ext>
            </p:extLst>
          </p:nvPr>
        </p:nvGraphicFramePr>
        <p:xfrm>
          <a:off x="617912" y="802431"/>
          <a:ext cx="10543292" cy="1175657"/>
        </p:xfrm>
        <a:graphic>
          <a:graphicData uri="http://schemas.openxmlformats.org/presentationml/2006/ole">
            <mc:AlternateContent xmlns:mc="http://schemas.openxmlformats.org/markup-compatibility/2006">
              <mc:Choice xmlns:v="urn:schemas-microsoft-com:vml" Requires="v">
                <p:oleObj spid="_x0000_s15436" name="Equation" r:id="rId3" imgW="3556000" imgH="393700" progId="Equation.DSMT4">
                  <p:embed/>
                </p:oleObj>
              </mc:Choice>
              <mc:Fallback>
                <p:oleObj name="Equation" r:id="rId3" imgW="35560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12" y="802431"/>
                        <a:ext cx="10543292" cy="1175657"/>
                      </a:xfrm>
                      <a:prstGeom prst="rect">
                        <a:avLst/>
                      </a:prstGeom>
                      <a:noFill/>
                    </p:spPr>
                  </p:pic>
                </p:oleObj>
              </mc:Fallback>
            </mc:AlternateContent>
          </a:graphicData>
        </a:graphic>
      </p:graphicFrame>
      <p:sp>
        <p:nvSpPr>
          <p:cNvPr id="5" name="Rektangel 4"/>
          <p:cNvSpPr/>
          <p:nvPr/>
        </p:nvSpPr>
        <p:spPr>
          <a:xfrm>
            <a:off x="356505" y="2171240"/>
            <a:ext cx="11066106" cy="461665"/>
          </a:xfrm>
          <a:prstGeom prst="rect">
            <a:avLst/>
          </a:prstGeom>
        </p:spPr>
        <p:txBody>
          <a:bodyPr wrap="square">
            <a:spAutoFit/>
          </a:bodyPr>
          <a:lstStyle/>
          <a:p>
            <a:pPr algn="just">
              <a:spcAft>
                <a:spcPts val="400"/>
              </a:spcAft>
            </a:pPr>
            <a:r>
              <a:rPr lang="sv-SE" sz="2400" b="1" dirty="0" err="1">
                <a:solidFill>
                  <a:srgbClr val="0070C0"/>
                </a:solidFill>
                <a:latin typeface="Times New Roman" panose="02020603050405020304" pitchFamily="18" charset="0"/>
                <a:ea typeface="Times New Roman" panose="02020603050405020304" pitchFamily="18" charset="0"/>
                <a:cs typeface="NimbusRomNo9L-Regu"/>
              </a:rPr>
              <a:t>Using</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optimal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values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control</a:t>
            </a:r>
            <a:r>
              <a:rPr lang="sv-SE" sz="2400" b="1" dirty="0">
                <a:solidFill>
                  <a:srgbClr val="0070C0"/>
                </a:solidFill>
                <a:latin typeface="Times New Roman" panose="02020603050405020304" pitchFamily="18" charset="0"/>
                <a:ea typeface="Times New Roman" panose="02020603050405020304" pitchFamily="18" charset="0"/>
                <a:cs typeface="NimbusRomNo9L-Regu"/>
              </a:rPr>
              <a:t>, via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optimized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control</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get:</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
        <p:nvSpPr>
          <p:cNvPr id="6" name="Rectangle 4"/>
          <p:cNvSpPr>
            <a:spLocks noChangeArrowheads="1"/>
          </p:cNvSpPr>
          <p:nvPr/>
        </p:nvSpPr>
        <p:spPr bwMode="auto">
          <a:xfrm>
            <a:off x="377257" y="3103503"/>
            <a:ext cx="221621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9236270"/>
              </p:ext>
            </p:extLst>
          </p:nvPr>
        </p:nvGraphicFramePr>
        <p:xfrm>
          <a:off x="377257" y="2995996"/>
          <a:ext cx="11209977" cy="1151255"/>
        </p:xfrm>
        <a:graphic>
          <a:graphicData uri="http://schemas.openxmlformats.org/presentationml/2006/ole">
            <mc:AlternateContent xmlns:mc="http://schemas.openxmlformats.org/markup-compatibility/2006">
              <mc:Choice xmlns:v="urn:schemas-microsoft-com:vml" Requires="v">
                <p:oleObj spid="_x0000_s15437" name="Equation" r:id="rId5" imgW="4826000" imgH="495300" progId="Equation.DSMT4">
                  <p:embed/>
                </p:oleObj>
              </mc:Choice>
              <mc:Fallback>
                <p:oleObj name="Equation" r:id="rId5" imgW="4826000" imgH="495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257" y="2995996"/>
                        <a:ext cx="11209977" cy="1151255"/>
                      </a:xfrm>
                      <a:prstGeom prst="rect">
                        <a:avLst/>
                      </a:prstGeom>
                      <a:noFill/>
                    </p:spPr>
                  </p:pic>
                </p:oleObj>
              </mc:Fallback>
            </mc:AlternateContent>
          </a:graphicData>
        </a:graphic>
      </p:graphicFrame>
      <p:sp>
        <p:nvSpPr>
          <p:cNvPr id="8" name="Rektangel 7"/>
          <p:cNvSpPr/>
          <p:nvPr/>
        </p:nvSpPr>
        <p:spPr>
          <a:xfrm>
            <a:off x="377257" y="4415433"/>
            <a:ext cx="8027437" cy="461665"/>
          </a:xfrm>
          <a:prstGeom prst="rect">
            <a:avLst/>
          </a:prstGeom>
        </p:spPr>
        <p:txBody>
          <a:bodyPr wrap="square">
            <a:spAutoFit/>
          </a:bodyPr>
          <a:lstStyle/>
          <a:p>
            <a:pPr algn="just">
              <a:spcAft>
                <a:spcPts val="400"/>
              </a:spcAft>
            </a:pP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rewrite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Hamilton-Jacobi-Bellman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equation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latin typeface="Times New Roman" panose="02020603050405020304" pitchFamily="18" charset="0"/>
              <a:ea typeface="Times New Roman" panose="02020603050405020304" pitchFamily="18" charset="0"/>
            </a:endParaRPr>
          </a:p>
        </p:txBody>
      </p:sp>
      <p:sp>
        <p:nvSpPr>
          <p:cNvPr id="9" name="Rectangle 6"/>
          <p:cNvSpPr>
            <a:spLocks noChangeArrowheads="1"/>
          </p:cNvSpPr>
          <p:nvPr/>
        </p:nvSpPr>
        <p:spPr bwMode="auto">
          <a:xfrm>
            <a:off x="377257" y="5560477"/>
            <a:ext cx="36431848" cy="6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1784864129"/>
              </p:ext>
            </p:extLst>
          </p:nvPr>
        </p:nvGraphicFramePr>
        <p:xfrm>
          <a:off x="377257" y="4958102"/>
          <a:ext cx="10007714" cy="1508012"/>
        </p:xfrm>
        <a:graphic>
          <a:graphicData uri="http://schemas.openxmlformats.org/presentationml/2006/ole">
            <mc:AlternateContent xmlns:mc="http://schemas.openxmlformats.org/markup-compatibility/2006">
              <mc:Choice xmlns:v="urn:schemas-microsoft-com:vml" Requires="v">
                <p:oleObj spid="_x0000_s15438" name="Equation" r:id="rId7" imgW="2781300" imgH="419100" progId="Equation.DSMT4">
                  <p:embed/>
                </p:oleObj>
              </mc:Choice>
              <mc:Fallback>
                <p:oleObj name="Equation" r:id="rId7" imgW="2781300" imgH="419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257" y="4958102"/>
                        <a:ext cx="10007714" cy="1508012"/>
                      </a:xfrm>
                      <a:prstGeom prst="rect">
                        <a:avLst/>
                      </a:prstGeom>
                      <a:noFill/>
                    </p:spPr>
                  </p:pic>
                </p:oleObj>
              </mc:Fallback>
            </mc:AlternateContent>
          </a:graphicData>
        </a:graphic>
      </p:graphicFrame>
    </p:spTree>
    <p:extLst>
      <p:ext uri="{BB962C8B-B14F-4D97-AF65-F5344CB8AC3E}">
        <p14:creationId xmlns:p14="http://schemas.microsoft.com/office/powerpoint/2010/main" val="2546940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8459" y="605435"/>
            <a:ext cx="10728960" cy="1325563"/>
          </a:xfrm>
        </p:spPr>
        <p:txBody>
          <a:bodyPr>
            <a:normAutofit fontScale="90000"/>
          </a:bodyPr>
          <a:lstStyle/>
          <a:p>
            <a:r>
              <a:rPr lang="sv-SE" sz="3100" b="1" dirty="0">
                <a:solidFill>
                  <a:srgbClr val="00B050"/>
                </a:solidFill>
                <a:latin typeface="+mn-lt"/>
              </a:rPr>
              <a:t>Optimal </a:t>
            </a:r>
            <a:r>
              <a:rPr lang="sv-SE" sz="3100" b="1" dirty="0" err="1">
                <a:solidFill>
                  <a:srgbClr val="00B050"/>
                </a:solidFill>
                <a:latin typeface="+mn-lt"/>
              </a:rPr>
              <a:t>stochastic</a:t>
            </a:r>
            <a:r>
              <a:rPr lang="sv-SE" sz="3100" b="1" dirty="0">
                <a:solidFill>
                  <a:srgbClr val="00B050"/>
                </a:solidFill>
                <a:latin typeface="+mn-lt"/>
              </a:rPr>
              <a:t> </a:t>
            </a:r>
            <a:r>
              <a:rPr lang="sv-SE" sz="3100" b="1" dirty="0" err="1">
                <a:solidFill>
                  <a:srgbClr val="00B050"/>
                </a:solidFill>
                <a:latin typeface="+mn-lt"/>
              </a:rPr>
              <a:t>control</a:t>
            </a:r>
            <a:r>
              <a:rPr lang="sv-SE" sz="3100" b="1" dirty="0">
                <a:solidFill>
                  <a:srgbClr val="00B050"/>
                </a:solidFill>
                <a:latin typeface="+mn-lt"/>
              </a:rPr>
              <a:t> in </a:t>
            </a:r>
            <a:r>
              <a:rPr lang="sv-SE" sz="3100" b="1" dirty="0" err="1">
                <a:solidFill>
                  <a:srgbClr val="00B050"/>
                </a:solidFill>
                <a:latin typeface="+mn-lt"/>
              </a:rPr>
              <a:t>continuous</a:t>
            </a:r>
            <a:r>
              <a:rPr lang="sv-SE" sz="3100" b="1" dirty="0">
                <a:solidFill>
                  <a:srgbClr val="00B050"/>
                </a:solidFill>
                <a:latin typeface="+mn-lt"/>
              </a:rPr>
              <a:t> </a:t>
            </a:r>
            <a:r>
              <a:rPr lang="sv-SE" sz="3100" b="1" dirty="0" err="1">
                <a:solidFill>
                  <a:srgbClr val="00B050"/>
                </a:solidFill>
                <a:latin typeface="+mn-lt"/>
              </a:rPr>
              <a:t>time</a:t>
            </a:r>
            <a:r>
              <a:rPr lang="sv-SE" sz="3100" b="1" dirty="0">
                <a:solidFill>
                  <a:srgbClr val="00B050"/>
                </a:solidFill>
                <a:latin typeface="+mn-lt"/>
              </a:rPr>
              <a:t> </a:t>
            </a:r>
            <a:r>
              <a:rPr lang="sv-SE" sz="3100" b="1" dirty="0" err="1">
                <a:solidFill>
                  <a:srgbClr val="00B050"/>
                </a:solidFill>
                <a:latin typeface="+mn-lt"/>
              </a:rPr>
              <a:t>with</a:t>
            </a:r>
            <a:r>
              <a:rPr lang="sv-SE" sz="3100" b="1" dirty="0">
                <a:solidFill>
                  <a:srgbClr val="00B050"/>
                </a:solidFill>
                <a:latin typeface="+mn-lt"/>
              </a:rPr>
              <a:t> Wiener </a:t>
            </a:r>
            <a:r>
              <a:rPr lang="sv-SE" sz="3100" b="1" dirty="0" err="1">
                <a:solidFill>
                  <a:srgbClr val="00B050"/>
                </a:solidFill>
                <a:latin typeface="+mn-lt"/>
              </a:rPr>
              <a:t>processes</a:t>
            </a:r>
            <a:r>
              <a:rPr lang="sv-SE" sz="3100" b="1" dirty="0">
                <a:solidFill>
                  <a:srgbClr val="00B050"/>
                </a:solidFill>
                <a:latin typeface="+mn-lt"/>
              </a:rPr>
              <a:t>: </a:t>
            </a:r>
            <a:br>
              <a:rPr lang="sv-SE" sz="3100" b="1" dirty="0">
                <a:solidFill>
                  <a:srgbClr val="00B050"/>
                </a:solidFill>
                <a:latin typeface="+mn-lt"/>
              </a:rPr>
            </a:br>
            <a:r>
              <a:rPr lang="sv-SE" sz="3100" b="1" dirty="0">
                <a:solidFill>
                  <a:srgbClr val="00B050"/>
                </a:solidFill>
                <a:latin typeface="+mn-lt"/>
              </a:rPr>
              <a:t>- General </a:t>
            </a:r>
            <a:r>
              <a:rPr lang="sv-SE" sz="3100" b="1" dirty="0" err="1">
                <a:solidFill>
                  <a:srgbClr val="00B050"/>
                </a:solidFill>
                <a:latin typeface="+mn-lt"/>
              </a:rPr>
              <a:t>results</a:t>
            </a:r>
            <a:r>
              <a:rPr lang="sv-SE" sz="3100" b="1" dirty="0">
                <a:solidFill>
                  <a:srgbClr val="00B050"/>
                </a:solidFill>
                <a:latin typeface="+mn-lt"/>
              </a:rPr>
              <a:t> and </a:t>
            </a:r>
            <a:r>
              <a:rPr lang="sv-SE" sz="3100" b="1" dirty="0" err="1">
                <a:solidFill>
                  <a:srgbClr val="00B050"/>
                </a:solidFill>
                <a:latin typeface="+mn-lt"/>
              </a:rPr>
              <a:t>applications</a:t>
            </a:r>
            <a:r>
              <a:rPr lang="sv-SE" sz="3100" b="1" dirty="0">
                <a:solidFill>
                  <a:srgbClr val="00B050"/>
                </a:solidFill>
                <a:latin typeface="+mn-lt"/>
              </a:rPr>
              <a:t> to optimal </a:t>
            </a:r>
            <a:r>
              <a:rPr lang="sv-SE" sz="3100" b="1" dirty="0" err="1">
                <a:solidFill>
                  <a:srgbClr val="00B050"/>
                </a:solidFill>
                <a:latin typeface="+mn-lt"/>
              </a:rPr>
              <a:t>wildlife</a:t>
            </a:r>
            <a:r>
              <a:rPr lang="sv-SE" sz="3100" b="1" dirty="0">
                <a:solidFill>
                  <a:srgbClr val="00B050"/>
                </a:solidFill>
                <a:latin typeface="+mn-lt"/>
              </a:rPr>
              <a:t> </a:t>
            </a:r>
            <a:r>
              <a:rPr lang="sv-SE" sz="3100" b="1" dirty="0" smtClean="0">
                <a:solidFill>
                  <a:srgbClr val="00B050"/>
                </a:solidFill>
                <a:latin typeface="+mn-lt"/>
              </a:rPr>
              <a:t>management</a:t>
            </a:r>
            <a:r>
              <a:rPr lang="sv-SE" sz="2800" b="1" dirty="0" smtClean="0"/>
              <a:t/>
            </a:r>
            <a:br>
              <a:rPr lang="sv-SE" sz="2800" b="1" dirty="0" smtClean="0"/>
            </a:br>
            <a:r>
              <a:rPr lang="sv-SE" sz="2000" b="1" dirty="0" smtClean="0"/>
              <a:t/>
            </a:r>
            <a:br>
              <a:rPr lang="sv-SE" sz="2000" b="1" dirty="0" smtClean="0"/>
            </a:br>
            <a:r>
              <a:rPr lang="sv-SE" sz="2700" b="1" dirty="0" smtClean="0"/>
              <a:t>Peter </a:t>
            </a:r>
            <a:r>
              <a:rPr lang="sv-SE" sz="2700" b="1" dirty="0" err="1" smtClean="0"/>
              <a:t>Lohmander</a:t>
            </a:r>
            <a:endParaRPr lang="sv-SE" sz="2700" b="1" dirty="0"/>
          </a:p>
        </p:txBody>
      </p:sp>
      <p:sp>
        <p:nvSpPr>
          <p:cNvPr id="3" name="Platshållare för innehåll 2"/>
          <p:cNvSpPr>
            <a:spLocks noGrp="1"/>
          </p:cNvSpPr>
          <p:nvPr>
            <p:ph idx="1"/>
          </p:nvPr>
        </p:nvSpPr>
        <p:spPr>
          <a:xfrm>
            <a:off x="728472" y="2370137"/>
            <a:ext cx="10515600" cy="4351338"/>
          </a:xfrm>
        </p:spPr>
        <p:txBody>
          <a:bodyPr>
            <a:normAutofit fontScale="92500" lnSpcReduction="20000"/>
          </a:bodyPr>
          <a:lstStyle/>
          <a:p>
            <a:pPr marL="0" indent="0">
              <a:buNone/>
            </a:pPr>
            <a:r>
              <a:rPr lang="en-US" b="1" dirty="0"/>
              <a:t>Abstract</a:t>
            </a:r>
            <a:endParaRPr lang="sv-SE" b="1" dirty="0"/>
          </a:p>
          <a:p>
            <a:pPr marL="0" indent="0">
              <a:buNone/>
            </a:pPr>
            <a:r>
              <a:rPr lang="sv-SE" dirty="0" err="1"/>
              <a:t>This</a:t>
            </a:r>
            <a:r>
              <a:rPr lang="sv-SE" dirty="0"/>
              <a:t> paper presents</a:t>
            </a:r>
            <a:r>
              <a:rPr lang="en-GB" dirty="0"/>
              <a:t> a stochastic optimal control approach to wildlife management. The objective value is the present value of hunting and meat, reduced by the present value of the costs of plant damages and traffic accidents caused by the wildlife population. First, general optimal control functions and value functions are derived. Then, numerically specified optimal control functions and value functions of relevance to moose management in Sweden are calculated and presented. </a:t>
            </a:r>
            <a:endParaRPr lang="sv-SE" dirty="0"/>
          </a:p>
          <a:p>
            <a:pPr marL="0" indent="0">
              <a:buNone/>
            </a:pPr>
            <a:endParaRPr lang="en-US" dirty="0" smtClean="0">
              <a:solidFill>
                <a:srgbClr val="FF0000"/>
              </a:solidFill>
            </a:endParaRPr>
          </a:p>
          <a:p>
            <a:pPr marL="0" indent="0">
              <a:buNone/>
            </a:pPr>
            <a:r>
              <a:rPr lang="en-US" b="1" dirty="0" smtClean="0">
                <a:solidFill>
                  <a:srgbClr val="FF0000"/>
                </a:solidFill>
              </a:rPr>
              <a:t>Keywords:</a:t>
            </a:r>
            <a:r>
              <a:rPr lang="en-US" dirty="0">
                <a:latin typeface="Times New Roman" panose="02020603050405020304" pitchFamily="18" charset="0"/>
                <a:ea typeface="Times New Roman" panose="02020603050405020304" pitchFamily="18" charset="0"/>
                <a:cs typeface="Nazanin"/>
              </a:rPr>
              <a:t> </a:t>
            </a:r>
            <a:endParaRPr lang="en-US" dirty="0" smtClean="0">
              <a:latin typeface="Times New Roman" panose="02020603050405020304" pitchFamily="18" charset="0"/>
              <a:ea typeface="Times New Roman" panose="02020603050405020304" pitchFamily="18" charset="0"/>
              <a:cs typeface="Nazanin"/>
            </a:endParaRPr>
          </a:p>
          <a:p>
            <a:pPr marL="0" indent="0">
              <a:buNone/>
            </a:pPr>
            <a:r>
              <a:rPr lang="en-US" dirty="0" smtClean="0">
                <a:latin typeface="Times New Roman" panose="02020603050405020304" pitchFamily="18" charset="0"/>
                <a:ea typeface="Times New Roman" panose="02020603050405020304" pitchFamily="18" charset="0"/>
                <a:cs typeface="Nazanin"/>
              </a:rPr>
              <a:t>Stochastic </a:t>
            </a:r>
            <a:r>
              <a:rPr lang="en-US" dirty="0">
                <a:latin typeface="Times New Roman" panose="02020603050405020304" pitchFamily="18" charset="0"/>
                <a:ea typeface="Times New Roman" panose="02020603050405020304" pitchFamily="18" charset="0"/>
                <a:cs typeface="Nazanin"/>
              </a:rPr>
              <a:t>optimal control, Wildlife management, Hamilton-Jacobi-Bellman equation, Partial differential equations, Moose, Optimization </a:t>
            </a:r>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2</a:t>
            </a:fld>
            <a:endParaRPr lang="sv-SE"/>
          </a:p>
        </p:txBody>
      </p:sp>
    </p:spTree>
    <p:extLst>
      <p:ext uri="{BB962C8B-B14F-4D97-AF65-F5344CB8AC3E}">
        <p14:creationId xmlns:p14="http://schemas.microsoft.com/office/powerpoint/2010/main" val="5620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20</a:t>
            </a:fld>
            <a:endParaRPr lang="sv-SE"/>
          </a:p>
        </p:txBody>
      </p:sp>
      <p:sp>
        <p:nvSpPr>
          <p:cNvPr id="3" name="Rectangle 2"/>
          <p:cNvSpPr>
            <a:spLocks noChangeArrowheads="1"/>
          </p:cNvSpPr>
          <p:nvPr/>
        </p:nvSpPr>
        <p:spPr bwMode="auto">
          <a:xfrm>
            <a:off x="242595" y="457199"/>
            <a:ext cx="18218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349807697"/>
              </p:ext>
            </p:extLst>
          </p:nvPr>
        </p:nvGraphicFramePr>
        <p:xfrm>
          <a:off x="475861" y="480058"/>
          <a:ext cx="10793724" cy="1060704"/>
        </p:xfrm>
        <a:graphic>
          <a:graphicData uri="http://schemas.openxmlformats.org/presentationml/2006/ole">
            <mc:AlternateContent xmlns:mc="http://schemas.openxmlformats.org/markup-compatibility/2006">
              <mc:Choice xmlns:v="urn:schemas-microsoft-com:vml" Requires="v">
                <p:oleObj spid="_x0000_s16485" name="Equation" r:id="rId3" imgW="4038600" imgH="393700" progId="Equation.DSMT4">
                  <p:embed/>
                </p:oleObj>
              </mc:Choice>
              <mc:Fallback>
                <p:oleObj name="Equation" r:id="rId3" imgW="40386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61" y="480058"/>
                        <a:ext cx="10793724" cy="1060704"/>
                      </a:xfrm>
                      <a:prstGeom prst="rect">
                        <a:avLst/>
                      </a:prstGeom>
                      <a:noFill/>
                    </p:spPr>
                  </p:pic>
                </p:oleObj>
              </mc:Fallback>
            </mc:AlternateContent>
          </a:graphicData>
        </a:graphic>
      </p:graphicFrame>
      <p:sp>
        <p:nvSpPr>
          <p:cNvPr id="5" name="Rectangle 4"/>
          <p:cNvSpPr>
            <a:spLocks noChangeArrowheads="1"/>
          </p:cNvSpPr>
          <p:nvPr/>
        </p:nvSpPr>
        <p:spPr bwMode="auto">
          <a:xfrm>
            <a:off x="475860" y="1791476"/>
            <a:ext cx="151562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938004404"/>
              </p:ext>
            </p:extLst>
          </p:nvPr>
        </p:nvGraphicFramePr>
        <p:xfrm>
          <a:off x="475861" y="1791476"/>
          <a:ext cx="11076036" cy="989045"/>
        </p:xfrm>
        <a:graphic>
          <a:graphicData uri="http://schemas.openxmlformats.org/presentationml/2006/ole">
            <mc:AlternateContent xmlns:mc="http://schemas.openxmlformats.org/markup-compatibility/2006">
              <mc:Choice xmlns:v="urn:schemas-microsoft-com:vml" Requires="v">
                <p:oleObj spid="_x0000_s16486" name="Equation" r:id="rId5" imgW="5549900" imgH="495300" progId="Equation.DSMT4">
                  <p:embed/>
                </p:oleObj>
              </mc:Choice>
              <mc:Fallback>
                <p:oleObj name="Equation" r:id="rId5" imgW="5549900" imgH="495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61" y="1791476"/>
                        <a:ext cx="11076036" cy="989045"/>
                      </a:xfrm>
                      <a:prstGeom prst="rect">
                        <a:avLst/>
                      </a:prstGeom>
                      <a:noFill/>
                    </p:spPr>
                  </p:pic>
                </p:oleObj>
              </mc:Fallback>
            </mc:AlternateContent>
          </a:graphicData>
        </a:graphic>
      </p:graphicFrame>
      <p:sp>
        <p:nvSpPr>
          <p:cNvPr id="7" name="Rectangle 6"/>
          <p:cNvSpPr>
            <a:spLocks noChangeArrowheads="1"/>
          </p:cNvSpPr>
          <p:nvPr/>
        </p:nvSpPr>
        <p:spPr bwMode="auto">
          <a:xfrm>
            <a:off x="475859" y="3392975"/>
            <a:ext cx="16186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53915606"/>
              </p:ext>
            </p:extLst>
          </p:nvPr>
        </p:nvGraphicFramePr>
        <p:xfrm>
          <a:off x="475860" y="3392975"/>
          <a:ext cx="11209446" cy="927097"/>
        </p:xfrm>
        <a:graphic>
          <a:graphicData uri="http://schemas.openxmlformats.org/presentationml/2006/ole">
            <mc:AlternateContent xmlns:mc="http://schemas.openxmlformats.org/markup-compatibility/2006">
              <mc:Choice xmlns:v="urn:schemas-microsoft-com:vml" Requires="v">
                <p:oleObj spid="_x0000_s16487" name="Equation" r:id="rId7" imgW="5067300" imgH="419100" progId="Equation.DSMT4">
                  <p:embed/>
                </p:oleObj>
              </mc:Choice>
              <mc:Fallback>
                <p:oleObj name="Equation" r:id="rId7" imgW="5067300" imgH="419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860" y="3392975"/>
                        <a:ext cx="11209446" cy="927097"/>
                      </a:xfrm>
                      <a:prstGeom prst="rect">
                        <a:avLst/>
                      </a:prstGeom>
                      <a:noFill/>
                    </p:spPr>
                  </p:pic>
                </p:oleObj>
              </mc:Fallback>
            </mc:AlternateContent>
          </a:graphicData>
        </a:graphic>
      </p:graphicFrame>
      <p:sp>
        <p:nvSpPr>
          <p:cNvPr id="9" name="Rectangle 8"/>
          <p:cNvSpPr>
            <a:spLocks noChangeArrowheads="1"/>
          </p:cNvSpPr>
          <p:nvPr/>
        </p:nvSpPr>
        <p:spPr bwMode="auto">
          <a:xfrm>
            <a:off x="475859" y="4709560"/>
            <a:ext cx="24838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975270422"/>
              </p:ext>
            </p:extLst>
          </p:nvPr>
        </p:nvGraphicFramePr>
        <p:xfrm>
          <a:off x="475859" y="4709560"/>
          <a:ext cx="11280572" cy="1211583"/>
        </p:xfrm>
        <a:graphic>
          <a:graphicData uri="http://schemas.openxmlformats.org/presentationml/2006/ole">
            <mc:AlternateContent xmlns:mc="http://schemas.openxmlformats.org/markup-compatibility/2006">
              <mc:Choice xmlns:v="urn:schemas-microsoft-com:vml" Requires="v">
                <p:oleObj spid="_x0000_s16488" name="Equation" r:id="rId9" imgW="3898900" imgH="419100" progId="Equation.DSMT4">
                  <p:embed/>
                </p:oleObj>
              </mc:Choice>
              <mc:Fallback>
                <p:oleObj name="Equation" r:id="rId9" imgW="3898900" imgH="4191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859" y="4709560"/>
                        <a:ext cx="11280572" cy="1211583"/>
                      </a:xfrm>
                      <a:prstGeom prst="rect">
                        <a:avLst/>
                      </a:prstGeom>
                      <a:noFill/>
                    </p:spPr>
                  </p:pic>
                </p:oleObj>
              </mc:Fallback>
            </mc:AlternateContent>
          </a:graphicData>
        </a:graphic>
      </p:graphicFrame>
    </p:spTree>
    <p:extLst>
      <p:ext uri="{BB962C8B-B14F-4D97-AF65-F5344CB8AC3E}">
        <p14:creationId xmlns:p14="http://schemas.microsoft.com/office/powerpoint/2010/main" val="2607244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21</a:t>
            </a:fld>
            <a:endParaRPr lang="sv-SE"/>
          </a:p>
        </p:txBody>
      </p:sp>
      <p:sp>
        <p:nvSpPr>
          <p:cNvPr id="3" name="Rectangle 2"/>
          <p:cNvSpPr>
            <a:spLocks noChangeArrowheads="1"/>
          </p:cNvSpPr>
          <p:nvPr/>
        </p:nvSpPr>
        <p:spPr bwMode="auto">
          <a:xfrm>
            <a:off x="317240" y="802432"/>
            <a:ext cx="146532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698835726"/>
              </p:ext>
            </p:extLst>
          </p:nvPr>
        </p:nvGraphicFramePr>
        <p:xfrm>
          <a:off x="317240" y="802433"/>
          <a:ext cx="11284941" cy="895738"/>
        </p:xfrm>
        <a:graphic>
          <a:graphicData uri="http://schemas.openxmlformats.org/presentationml/2006/ole">
            <mc:AlternateContent xmlns:mc="http://schemas.openxmlformats.org/markup-compatibility/2006">
              <mc:Choice xmlns:v="urn:schemas-microsoft-com:vml" Requires="v">
                <p:oleObj spid="_x0000_s17484" name="Equation" r:id="rId3" imgW="5283200" imgH="419100" progId="Equation.DSMT4">
                  <p:embed/>
                </p:oleObj>
              </mc:Choice>
              <mc:Fallback>
                <p:oleObj name="Equation" r:id="rId3" imgW="52832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40" y="802433"/>
                        <a:ext cx="11284941" cy="895738"/>
                      </a:xfrm>
                      <a:prstGeom prst="rect">
                        <a:avLst/>
                      </a:prstGeom>
                      <a:noFill/>
                    </p:spPr>
                  </p:pic>
                </p:oleObj>
              </mc:Fallback>
            </mc:AlternateContent>
          </a:graphicData>
        </a:graphic>
      </p:graphicFrame>
      <p:sp>
        <p:nvSpPr>
          <p:cNvPr id="5" name="Rectangle 4"/>
          <p:cNvSpPr>
            <a:spLocks noChangeArrowheads="1"/>
          </p:cNvSpPr>
          <p:nvPr/>
        </p:nvSpPr>
        <p:spPr bwMode="auto">
          <a:xfrm>
            <a:off x="317240" y="2015410"/>
            <a:ext cx="135619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715900973"/>
              </p:ext>
            </p:extLst>
          </p:nvPr>
        </p:nvGraphicFramePr>
        <p:xfrm>
          <a:off x="317241" y="2015410"/>
          <a:ext cx="11364686" cy="937001"/>
        </p:xfrm>
        <a:graphic>
          <a:graphicData uri="http://schemas.openxmlformats.org/presentationml/2006/ole">
            <mc:AlternateContent xmlns:mc="http://schemas.openxmlformats.org/markup-compatibility/2006">
              <mc:Choice xmlns:v="urn:schemas-microsoft-com:vml" Requires="v">
                <p:oleObj spid="_x0000_s17485" name="Equation" r:id="rId5" imgW="5080000" imgH="419100" progId="Equation.DSMT4">
                  <p:embed/>
                </p:oleObj>
              </mc:Choice>
              <mc:Fallback>
                <p:oleObj name="Equation" r:id="rId5" imgW="50800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241" y="2015410"/>
                        <a:ext cx="11364686" cy="937001"/>
                      </a:xfrm>
                      <a:prstGeom prst="rect">
                        <a:avLst/>
                      </a:prstGeom>
                      <a:noFill/>
                    </p:spPr>
                  </p:pic>
                </p:oleObj>
              </mc:Fallback>
            </mc:AlternateContent>
          </a:graphicData>
        </a:graphic>
      </p:graphicFrame>
      <p:sp>
        <p:nvSpPr>
          <p:cNvPr id="7" name="Rectangle 6"/>
          <p:cNvSpPr>
            <a:spLocks noChangeArrowheads="1"/>
          </p:cNvSpPr>
          <p:nvPr/>
        </p:nvSpPr>
        <p:spPr bwMode="auto">
          <a:xfrm>
            <a:off x="317239" y="3321772"/>
            <a:ext cx="166975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736935913"/>
              </p:ext>
            </p:extLst>
          </p:nvPr>
        </p:nvGraphicFramePr>
        <p:xfrm>
          <a:off x="317240" y="3321773"/>
          <a:ext cx="11344433" cy="1082276"/>
        </p:xfrm>
        <a:graphic>
          <a:graphicData uri="http://schemas.openxmlformats.org/presentationml/2006/ole">
            <mc:AlternateContent xmlns:mc="http://schemas.openxmlformats.org/markup-compatibility/2006">
              <mc:Choice xmlns:v="urn:schemas-microsoft-com:vml" Requires="v">
                <p:oleObj spid="_x0000_s17486" name="Equation" r:id="rId7" imgW="4635500" imgH="444500" progId="Equation.DSMT4">
                  <p:embed/>
                </p:oleObj>
              </mc:Choice>
              <mc:Fallback>
                <p:oleObj name="Equation" r:id="rId7" imgW="4635500" imgH="4445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240" y="3321773"/>
                        <a:ext cx="11344433" cy="1082276"/>
                      </a:xfrm>
                      <a:prstGeom prst="rect">
                        <a:avLst/>
                      </a:prstGeom>
                      <a:noFill/>
                    </p:spPr>
                  </p:pic>
                </p:oleObj>
              </mc:Fallback>
            </mc:AlternateContent>
          </a:graphicData>
        </a:graphic>
      </p:graphicFrame>
    </p:spTree>
    <p:extLst>
      <p:ext uri="{BB962C8B-B14F-4D97-AF65-F5344CB8AC3E}">
        <p14:creationId xmlns:p14="http://schemas.microsoft.com/office/powerpoint/2010/main" val="1040108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22</a:t>
            </a:fld>
            <a:endParaRPr lang="sv-SE"/>
          </a:p>
        </p:txBody>
      </p:sp>
      <p:sp>
        <p:nvSpPr>
          <p:cNvPr id="3" name="Rektangel 2"/>
          <p:cNvSpPr/>
          <p:nvPr/>
        </p:nvSpPr>
        <p:spPr>
          <a:xfrm>
            <a:off x="685136" y="987401"/>
            <a:ext cx="11056653" cy="2677656"/>
          </a:xfrm>
          <a:prstGeom prst="rect">
            <a:avLst/>
          </a:prstGeom>
        </p:spPr>
        <p:txBody>
          <a:bodyPr wrap="squar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Now</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have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obtained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quadratic</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that</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always</a:t>
            </a:r>
            <a:r>
              <a:rPr lang="sv-SE" sz="2400" b="1" dirty="0">
                <a:solidFill>
                  <a:srgbClr val="0070C0"/>
                </a:solidFill>
                <a:latin typeface="Times New Roman" panose="02020603050405020304" pitchFamily="18" charset="0"/>
                <a:ea typeface="Times New Roman" panose="02020603050405020304" pitchFamily="18" charset="0"/>
                <a:cs typeface="NimbusRomNo9L-Regu"/>
              </a:rPr>
              <a:t> has to be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zero</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sv-SE" sz="2400" b="1" dirty="0">
              <a:solidFill>
                <a:srgbClr val="0070C0"/>
              </a:solidFill>
              <a:latin typeface="Times New Roman" panose="02020603050405020304" pitchFamily="18" charset="0"/>
              <a:ea typeface="Times New Roman" panose="02020603050405020304" pitchFamily="18" charset="0"/>
              <a:cs typeface="NimbusRomNo9L-Regu"/>
            </a:endParaRPr>
          </a:p>
          <a:p>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sv-SE" sz="2400" b="1" dirty="0">
              <a:solidFill>
                <a:srgbClr val="0070C0"/>
              </a:solidFill>
              <a:latin typeface="Times New Roman" panose="02020603050405020304" pitchFamily="18" charset="0"/>
              <a:ea typeface="Times New Roman" panose="02020603050405020304" pitchFamily="18" charset="0"/>
              <a:cs typeface="NimbusRomNo9L-Regu"/>
            </a:endParaRPr>
          </a:p>
          <a:p>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sv-SE" sz="2400" b="1" dirty="0">
              <a:solidFill>
                <a:srgbClr val="0070C0"/>
              </a:solidFill>
              <a:latin typeface="Times New Roman" panose="02020603050405020304" pitchFamily="18" charset="0"/>
              <a:ea typeface="Times New Roman" panose="02020603050405020304" pitchFamily="18" charset="0"/>
              <a:cs typeface="NimbusRomNo9L-Regu"/>
            </a:endParaRPr>
          </a:p>
          <a:p>
            <a:r>
              <a:rPr lang="sv-SE" sz="2400" b="1" i="1" dirty="0" smtClean="0">
                <a:solidFill>
                  <a:srgbClr val="0070C0"/>
                </a:solidFill>
                <a:latin typeface="Times New Roman" panose="02020603050405020304" pitchFamily="18" charset="0"/>
                <a:ea typeface="Times New Roman" panose="02020603050405020304" pitchFamily="18" charset="0"/>
                <a:cs typeface="NimbusRomNo9L-Regu"/>
              </a:rPr>
              <a:t>If </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the </a:t>
            </a:r>
            <a:r>
              <a:rPr lang="sv-SE" sz="2400" b="1" i="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 is not </a:t>
            </a:r>
            <a:r>
              <a:rPr lang="sv-SE" sz="2400" b="1" i="1" dirty="0" err="1">
                <a:solidFill>
                  <a:srgbClr val="0070C0"/>
                </a:solidFill>
                <a:latin typeface="Times New Roman" panose="02020603050405020304" pitchFamily="18" charset="0"/>
                <a:ea typeface="Times New Roman" panose="02020603050405020304" pitchFamily="18" charset="0"/>
                <a:cs typeface="NimbusRomNo9L-Regu"/>
              </a:rPr>
              <a:t>zero</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i="1" dirty="0" err="1">
                <a:solidFill>
                  <a:srgbClr val="0070C0"/>
                </a:solidFill>
                <a:latin typeface="Times New Roman" panose="02020603050405020304" pitchFamily="18" charset="0"/>
                <a:ea typeface="Times New Roman" panose="02020603050405020304" pitchFamily="18" charset="0"/>
                <a:cs typeface="NimbusRomNo9L-Regu"/>
              </a:rPr>
              <a:t>then</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i="1" dirty="0" smtClean="0">
                <a:solidFill>
                  <a:srgbClr val="0070C0"/>
                </a:solidFill>
                <a:latin typeface="Times New Roman" panose="02020603050405020304" pitchFamily="18" charset="0"/>
                <a:ea typeface="Times New Roman" panose="02020603050405020304" pitchFamily="18" charset="0"/>
                <a:cs typeface="NimbusRomNo9L-Regu"/>
              </a:rPr>
              <a:t>Hamilton-Jacobi-Bellman </a:t>
            </a:r>
            <a:r>
              <a:rPr lang="sv-SE" sz="2400" b="1" i="1" dirty="0" err="1">
                <a:solidFill>
                  <a:srgbClr val="0070C0"/>
                </a:solidFill>
                <a:latin typeface="Times New Roman" panose="02020603050405020304" pitchFamily="18" charset="0"/>
                <a:ea typeface="Times New Roman" panose="02020603050405020304" pitchFamily="18" charset="0"/>
                <a:cs typeface="NimbusRomNo9L-Regu"/>
              </a:rPr>
              <a:t>equation</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 is </a:t>
            </a:r>
            <a:r>
              <a:rPr lang="sv-SE" sz="2400" b="1" i="1" dirty="0" err="1">
                <a:solidFill>
                  <a:srgbClr val="0070C0"/>
                </a:solidFill>
                <a:latin typeface="Times New Roman" panose="02020603050405020304" pitchFamily="18" charset="0"/>
                <a:ea typeface="Times New Roman" panose="02020603050405020304" pitchFamily="18" charset="0"/>
                <a:cs typeface="NimbusRomNo9L-Regu"/>
              </a:rPr>
              <a:t>violated</a:t>
            </a:r>
            <a:r>
              <a:rPr lang="sv-SE" sz="2400" b="1" i="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i="1" dirty="0">
              <a:solidFill>
                <a:srgbClr val="0070C0"/>
              </a:solidFill>
            </a:endParaRPr>
          </a:p>
        </p:txBody>
      </p:sp>
      <p:sp>
        <p:nvSpPr>
          <p:cNvPr id="4" name="Rektangel 3"/>
          <p:cNvSpPr/>
          <p:nvPr/>
        </p:nvSpPr>
        <p:spPr>
          <a:xfrm>
            <a:off x="632988" y="4314574"/>
            <a:ext cx="7224285"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Since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must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hold</a:t>
            </a:r>
            <a:r>
              <a:rPr lang="sv-SE" sz="2400" b="1" dirty="0">
                <a:solidFill>
                  <a:srgbClr val="0070C0"/>
                </a:solidFill>
                <a:latin typeface="Times New Roman" panose="02020603050405020304" pitchFamily="18" charset="0"/>
                <a:ea typeface="Times New Roman" panose="02020603050405020304" pitchFamily="18" charset="0"/>
                <a:cs typeface="NimbusRomNo9L-Regu"/>
              </a:rPr>
              <a:t> for all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possible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values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ndParaRPr>
          </a:p>
        </p:txBody>
      </p:sp>
      <p:sp>
        <p:nvSpPr>
          <p:cNvPr id="5" name="Rectangle 2"/>
          <p:cNvSpPr>
            <a:spLocks noChangeArrowheads="1"/>
          </p:cNvSpPr>
          <p:nvPr/>
        </p:nvSpPr>
        <p:spPr bwMode="auto">
          <a:xfrm>
            <a:off x="7632441" y="2302501"/>
            <a:ext cx="411078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270154225"/>
              </p:ext>
            </p:extLst>
          </p:nvPr>
        </p:nvGraphicFramePr>
        <p:xfrm>
          <a:off x="7632441" y="4314574"/>
          <a:ext cx="582774" cy="555095"/>
        </p:xfrm>
        <a:graphic>
          <a:graphicData uri="http://schemas.openxmlformats.org/presentationml/2006/ole">
            <mc:AlternateContent xmlns:mc="http://schemas.openxmlformats.org/markup-compatibility/2006">
              <mc:Choice xmlns:v="urn:schemas-microsoft-com:vml" Requires="v">
                <p:oleObj spid="_x0000_s18505" name="Equation" r:id="rId3" imgW="164880" imgH="164880" progId="Equation.DSMT4">
                  <p:embed/>
                </p:oleObj>
              </mc:Choice>
              <mc:Fallback>
                <p:oleObj name="Equation" r:id="rId3" imgW="164880" imgH="164880" progId="Equation.DSMT4">
                  <p:embed/>
                  <p:pic>
                    <p:nvPicPr>
                      <p:cNvPr id="0" name="Object 1"/>
                      <p:cNvPicPr>
                        <a:picLocks noChangeAspect="1" noChangeArrowheads="1"/>
                      </p:cNvPicPr>
                      <p:nvPr/>
                    </p:nvPicPr>
                    <p:blipFill>
                      <a:blip r:embed="rId4"/>
                      <a:srcRect/>
                      <a:stretch>
                        <a:fillRect/>
                      </a:stretch>
                    </p:blipFill>
                    <p:spPr bwMode="auto">
                      <a:xfrm>
                        <a:off x="7632441" y="4314574"/>
                        <a:ext cx="582774" cy="555095"/>
                      </a:xfrm>
                      <a:prstGeom prst="rect">
                        <a:avLst/>
                      </a:prstGeom>
                      <a:noFill/>
                    </p:spPr>
                  </p:pic>
                </p:oleObj>
              </mc:Fallback>
            </mc:AlternateContent>
          </a:graphicData>
        </a:graphic>
      </p:graphicFrame>
      <p:sp>
        <p:nvSpPr>
          <p:cNvPr id="7" name="Rektangel 6"/>
          <p:cNvSpPr/>
          <p:nvPr/>
        </p:nvSpPr>
        <p:spPr>
          <a:xfrm>
            <a:off x="632988" y="5056424"/>
            <a:ext cx="10489101" cy="1200329"/>
          </a:xfrm>
          <a:prstGeom prst="rect">
            <a:avLst/>
          </a:prstGeom>
        </p:spPr>
        <p:txBody>
          <a:bodyPr wrap="squar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size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population, it is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clear</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that</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have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three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equations</a:t>
            </a:r>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a:t>
            </a:r>
          </a:p>
          <a:p>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that</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can</a:t>
            </a:r>
            <a:r>
              <a:rPr lang="sv-SE" sz="2400" b="1" dirty="0">
                <a:solidFill>
                  <a:srgbClr val="0070C0"/>
                </a:solidFill>
                <a:latin typeface="Times New Roman" panose="02020603050405020304" pitchFamily="18" charset="0"/>
                <a:ea typeface="Times New Roman" panose="02020603050405020304" pitchFamily="18" charset="0"/>
                <a:cs typeface="NimbusRomNo9L-Regu"/>
              </a:rPr>
              <a:t> be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used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to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determine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parameters</a:t>
            </a:r>
            <a:endParaRPr lang="sv-SE" sz="2400" b="1" dirty="0">
              <a:solidFill>
                <a:srgbClr val="0070C0"/>
              </a:solidFill>
            </a:endParaRPr>
          </a:p>
        </p:txBody>
      </p:sp>
      <p:sp>
        <p:nvSpPr>
          <p:cNvPr id="8" name="Rectangle 4"/>
          <p:cNvSpPr>
            <a:spLocks noChangeArrowheads="1"/>
          </p:cNvSpPr>
          <p:nvPr/>
        </p:nvSpPr>
        <p:spPr bwMode="auto">
          <a:xfrm>
            <a:off x="4917232" y="4797723"/>
            <a:ext cx="280100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382536444"/>
              </p:ext>
            </p:extLst>
          </p:nvPr>
        </p:nvGraphicFramePr>
        <p:xfrm>
          <a:off x="6713229" y="5712241"/>
          <a:ext cx="1355725" cy="544512"/>
        </p:xfrm>
        <a:graphic>
          <a:graphicData uri="http://schemas.openxmlformats.org/presentationml/2006/ole">
            <mc:AlternateContent xmlns:mc="http://schemas.openxmlformats.org/markup-compatibility/2006">
              <mc:Choice xmlns:v="urn:schemas-microsoft-com:vml" Requires="v">
                <p:oleObj spid="_x0000_s18506" name="Equation" r:id="rId5" imgW="507960" imgH="203040" progId="Equation.DSMT4">
                  <p:embed/>
                </p:oleObj>
              </mc:Choice>
              <mc:Fallback>
                <p:oleObj name="Equation" r:id="rId5" imgW="507960" imgH="203040" progId="Equation.DSMT4">
                  <p:embed/>
                  <p:pic>
                    <p:nvPicPr>
                      <p:cNvPr id="0" name="Object 3"/>
                      <p:cNvPicPr>
                        <a:picLocks noChangeAspect="1" noChangeArrowheads="1"/>
                      </p:cNvPicPr>
                      <p:nvPr/>
                    </p:nvPicPr>
                    <p:blipFill>
                      <a:blip r:embed="rId6"/>
                      <a:srcRect/>
                      <a:stretch>
                        <a:fillRect/>
                      </a:stretch>
                    </p:blipFill>
                    <p:spPr bwMode="auto">
                      <a:xfrm>
                        <a:off x="6713229" y="5712241"/>
                        <a:ext cx="1355725" cy="544512"/>
                      </a:xfrm>
                      <a:prstGeom prst="rect">
                        <a:avLst/>
                      </a:prstGeom>
                      <a:noFill/>
                    </p:spPr>
                  </p:pic>
                </p:oleObj>
              </mc:Fallback>
            </mc:AlternateContent>
          </a:graphicData>
        </a:graphic>
      </p:graphicFrame>
      <p:sp>
        <p:nvSpPr>
          <p:cNvPr id="10" name="Rectangle 6"/>
          <p:cNvSpPr>
            <a:spLocks noChangeArrowheads="1"/>
          </p:cNvSpPr>
          <p:nvPr/>
        </p:nvSpPr>
        <p:spPr bwMode="auto">
          <a:xfrm flipV="1">
            <a:off x="157376" y="137307"/>
            <a:ext cx="121635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1" name="Objekt 10"/>
          <p:cNvGraphicFramePr>
            <a:graphicFrameLocks noChangeAspect="1"/>
          </p:cNvGraphicFramePr>
          <p:nvPr>
            <p:extLst>
              <p:ext uri="{D42A27DB-BD31-4B8C-83A1-F6EECF244321}">
                <p14:modId xmlns:p14="http://schemas.microsoft.com/office/powerpoint/2010/main" val="4252866685"/>
              </p:ext>
            </p:extLst>
          </p:nvPr>
        </p:nvGraphicFramePr>
        <p:xfrm>
          <a:off x="648750" y="1805964"/>
          <a:ext cx="10705050" cy="1084511"/>
        </p:xfrm>
        <a:graphic>
          <a:graphicData uri="http://schemas.openxmlformats.org/presentationml/2006/ole">
            <mc:AlternateContent xmlns:mc="http://schemas.openxmlformats.org/markup-compatibility/2006">
              <mc:Choice xmlns:v="urn:schemas-microsoft-com:vml" Requires="v">
                <p:oleObj spid="_x0000_s18507" name="Equation" r:id="rId7" imgW="4737100" imgH="482600" progId="Equation.DSMT4">
                  <p:embed/>
                </p:oleObj>
              </mc:Choice>
              <mc:Fallback>
                <p:oleObj name="Equation" r:id="rId7" imgW="4737100" imgH="482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750" y="1805964"/>
                        <a:ext cx="10705050" cy="1084511"/>
                      </a:xfrm>
                      <a:prstGeom prst="rect">
                        <a:avLst/>
                      </a:prstGeom>
                      <a:noFill/>
                    </p:spPr>
                  </p:pic>
                </p:oleObj>
              </mc:Fallback>
            </mc:AlternateContent>
          </a:graphicData>
        </a:graphic>
      </p:graphicFrame>
    </p:spTree>
    <p:extLst>
      <p:ext uri="{BB962C8B-B14F-4D97-AF65-F5344CB8AC3E}">
        <p14:creationId xmlns:p14="http://schemas.microsoft.com/office/powerpoint/2010/main" val="2916291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23</a:t>
            </a:fld>
            <a:endParaRPr lang="sv-SE"/>
          </a:p>
        </p:txBody>
      </p:sp>
      <p:sp>
        <p:nvSpPr>
          <p:cNvPr id="3" name="Rectangle 2"/>
          <p:cNvSpPr>
            <a:spLocks noChangeArrowheads="1"/>
          </p:cNvSpPr>
          <p:nvPr/>
        </p:nvSpPr>
        <p:spPr bwMode="auto">
          <a:xfrm>
            <a:off x="503852" y="681134"/>
            <a:ext cx="19225060" cy="7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4129763447"/>
              </p:ext>
            </p:extLst>
          </p:nvPr>
        </p:nvGraphicFramePr>
        <p:xfrm>
          <a:off x="503852" y="681134"/>
          <a:ext cx="7794970" cy="1623527"/>
        </p:xfrm>
        <a:graphic>
          <a:graphicData uri="http://schemas.openxmlformats.org/presentationml/2006/ole">
            <mc:AlternateContent xmlns:mc="http://schemas.openxmlformats.org/markup-compatibility/2006">
              <mc:Choice xmlns:v="urn:schemas-microsoft-com:vml" Requires="v">
                <p:oleObj spid="_x0000_s19503" name="Equation" r:id="rId3" imgW="2413000" imgH="508000" progId="Equation.DSMT4">
                  <p:embed/>
                </p:oleObj>
              </mc:Choice>
              <mc:Fallback>
                <p:oleObj name="Equation" r:id="rId3" imgW="24130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52" y="681134"/>
                        <a:ext cx="7794970" cy="1623527"/>
                      </a:xfrm>
                      <a:prstGeom prst="rect">
                        <a:avLst/>
                      </a:prstGeom>
                      <a:noFill/>
                    </p:spPr>
                  </p:pic>
                </p:oleObj>
              </mc:Fallback>
            </mc:AlternateContent>
          </a:graphicData>
        </a:graphic>
      </p:graphicFrame>
      <p:sp>
        <p:nvSpPr>
          <p:cNvPr id="5" name="Rectangle 4"/>
          <p:cNvSpPr>
            <a:spLocks noChangeArrowheads="1"/>
          </p:cNvSpPr>
          <p:nvPr/>
        </p:nvSpPr>
        <p:spPr bwMode="auto">
          <a:xfrm>
            <a:off x="503852" y="3498979"/>
            <a:ext cx="164313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094621983"/>
              </p:ext>
            </p:extLst>
          </p:nvPr>
        </p:nvGraphicFramePr>
        <p:xfrm>
          <a:off x="503851" y="3498980"/>
          <a:ext cx="11018411" cy="1147665"/>
        </p:xfrm>
        <a:graphic>
          <a:graphicData uri="http://schemas.openxmlformats.org/presentationml/2006/ole">
            <mc:AlternateContent xmlns:mc="http://schemas.openxmlformats.org/markup-compatibility/2006">
              <mc:Choice xmlns:v="urn:schemas-microsoft-com:vml" Requires="v">
                <p:oleObj spid="_x0000_s19504" name="Equation" r:id="rId5" imgW="4241800" imgH="444500" progId="Equation.DSMT4">
                  <p:embed/>
                </p:oleObj>
              </mc:Choice>
              <mc:Fallback>
                <p:oleObj name="Equation" r:id="rId5" imgW="4241800" imgH="444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51" y="3498980"/>
                        <a:ext cx="11018411" cy="1147665"/>
                      </a:xfrm>
                      <a:prstGeom prst="rect">
                        <a:avLst/>
                      </a:prstGeom>
                      <a:noFill/>
                    </p:spPr>
                  </p:pic>
                </p:oleObj>
              </mc:Fallback>
            </mc:AlternateContent>
          </a:graphicData>
        </a:graphic>
      </p:graphicFrame>
      <p:sp>
        <p:nvSpPr>
          <p:cNvPr id="8" name="Rektangel 7"/>
          <p:cNvSpPr/>
          <p:nvPr/>
        </p:nvSpPr>
        <p:spPr>
          <a:xfrm>
            <a:off x="8490857" y="3387012"/>
            <a:ext cx="3200400" cy="16608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7505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24</a:t>
            </a:fld>
            <a:endParaRPr lang="sv-SE"/>
          </a:p>
        </p:txBody>
      </p:sp>
      <p:sp>
        <p:nvSpPr>
          <p:cNvPr id="3" name="Rectangle 2"/>
          <p:cNvSpPr>
            <a:spLocks noChangeArrowheads="1"/>
          </p:cNvSpPr>
          <p:nvPr/>
        </p:nvSpPr>
        <p:spPr bwMode="auto">
          <a:xfrm>
            <a:off x="699795" y="933060"/>
            <a:ext cx="177995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524962281"/>
              </p:ext>
            </p:extLst>
          </p:nvPr>
        </p:nvGraphicFramePr>
        <p:xfrm>
          <a:off x="699794" y="553472"/>
          <a:ext cx="7342633" cy="1335024"/>
        </p:xfrm>
        <a:graphic>
          <a:graphicData uri="http://schemas.openxmlformats.org/presentationml/2006/ole">
            <mc:AlternateContent xmlns:mc="http://schemas.openxmlformats.org/markup-compatibility/2006">
              <mc:Choice xmlns:v="urn:schemas-microsoft-com:vml" Requires="v">
                <p:oleObj spid="_x0000_s20527" name="Equation" r:id="rId3" imgW="2641600" imgH="482600" progId="Equation.DSMT4">
                  <p:embed/>
                </p:oleObj>
              </mc:Choice>
              <mc:Fallback>
                <p:oleObj name="Equation" r:id="rId3" imgW="26416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94" y="553472"/>
                        <a:ext cx="7342633" cy="1335024"/>
                      </a:xfrm>
                      <a:prstGeom prst="rect">
                        <a:avLst/>
                      </a:prstGeom>
                      <a:noFill/>
                    </p:spPr>
                  </p:pic>
                </p:oleObj>
              </mc:Fallback>
            </mc:AlternateContent>
          </a:graphicData>
        </a:graphic>
      </p:graphicFrame>
      <p:sp>
        <p:nvSpPr>
          <p:cNvPr id="5" name="Rectangle 4"/>
          <p:cNvSpPr>
            <a:spLocks noChangeArrowheads="1"/>
          </p:cNvSpPr>
          <p:nvPr/>
        </p:nvSpPr>
        <p:spPr bwMode="auto">
          <a:xfrm>
            <a:off x="307909" y="3415003"/>
            <a:ext cx="146810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508407219"/>
              </p:ext>
            </p:extLst>
          </p:nvPr>
        </p:nvGraphicFramePr>
        <p:xfrm>
          <a:off x="699794" y="2268084"/>
          <a:ext cx="10621465" cy="4309998"/>
        </p:xfrm>
        <a:graphic>
          <a:graphicData uri="http://schemas.openxmlformats.org/presentationml/2006/ole">
            <mc:AlternateContent xmlns:mc="http://schemas.openxmlformats.org/markup-compatibility/2006">
              <mc:Choice xmlns:v="urn:schemas-microsoft-com:vml" Requires="v">
                <p:oleObj spid="_x0000_s20528" name="Equation" r:id="rId5" imgW="3797280" imgH="1536480" progId="Equation.DSMT4">
                  <p:embed/>
                </p:oleObj>
              </mc:Choice>
              <mc:Fallback>
                <p:oleObj name="Equation" r:id="rId5" imgW="3797280" imgH="1536480" progId="Equation.DSMT4">
                  <p:embed/>
                  <p:pic>
                    <p:nvPicPr>
                      <p:cNvPr id="0" name="Object 3"/>
                      <p:cNvPicPr>
                        <a:picLocks noChangeAspect="1" noChangeArrowheads="1"/>
                      </p:cNvPicPr>
                      <p:nvPr/>
                    </p:nvPicPr>
                    <p:blipFill>
                      <a:blip r:embed="rId6"/>
                      <a:srcRect/>
                      <a:stretch>
                        <a:fillRect/>
                      </a:stretch>
                    </p:blipFill>
                    <p:spPr bwMode="auto">
                      <a:xfrm>
                        <a:off x="699794" y="2268084"/>
                        <a:ext cx="10621465" cy="4309998"/>
                      </a:xfrm>
                      <a:prstGeom prst="rect">
                        <a:avLst/>
                      </a:prstGeom>
                      <a:noFill/>
                    </p:spPr>
                  </p:pic>
                </p:oleObj>
              </mc:Fallback>
            </mc:AlternateContent>
          </a:graphicData>
        </a:graphic>
      </p:graphicFrame>
    </p:spTree>
    <p:extLst>
      <p:ext uri="{BB962C8B-B14F-4D97-AF65-F5344CB8AC3E}">
        <p14:creationId xmlns:p14="http://schemas.microsoft.com/office/powerpoint/2010/main" val="3598552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25</a:t>
            </a:fld>
            <a:endParaRPr lang="sv-SE"/>
          </a:p>
        </p:txBody>
      </p:sp>
      <p:sp>
        <p:nvSpPr>
          <p:cNvPr id="3" name="Rektangel 2"/>
          <p:cNvSpPr/>
          <p:nvPr/>
        </p:nvSpPr>
        <p:spPr>
          <a:xfrm>
            <a:off x="553773" y="853069"/>
            <a:ext cx="6437853"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Now</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can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use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newly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derived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for </a:t>
            </a:r>
            <a:endParaRPr lang="sv-SE" sz="2400" b="1" dirty="0">
              <a:solidFill>
                <a:srgbClr val="0070C0"/>
              </a:solidFill>
            </a:endParaRPr>
          </a:p>
        </p:txBody>
      </p:sp>
      <p:sp>
        <p:nvSpPr>
          <p:cNvPr id="4" name="Rectangle 2"/>
          <p:cNvSpPr>
            <a:spLocks noChangeArrowheads="1"/>
          </p:cNvSpPr>
          <p:nvPr/>
        </p:nvSpPr>
        <p:spPr bwMode="auto">
          <a:xfrm>
            <a:off x="7186840" y="807350"/>
            <a:ext cx="40965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218665212"/>
              </p:ext>
            </p:extLst>
          </p:nvPr>
        </p:nvGraphicFramePr>
        <p:xfrm>
          <a:off x="6796412" y="823757"/>
          <a:ext cx="390428" cy="466344"/>
        </p:xfrm>
        <a:graphic>
          <a:graphicData uri="http://schemas.openxmlformats.org/presentationml/2006/ole">
            <mc:AlternateContent xmlns:mc="http://schemas.openxmlformats.org/markup-compatibility/2006">
              <mc:Choice xmlns:v="urn:schemas-microsoft-com:vml" Requires="v">
                <p:oleObj spid="_x0000_s21643" name="Equation" r:id="rId3" imgW="114201" imgH="139579" progId="Equation.DSMT4">
                  <p:embed/>
                </p:oleObj>
              </mc:Choice>
              <mc:Fallback>
                <p:oleObj name="Equation" r:id="rId3" imgW="114201" imgH="13957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412" y="823757"/>
                        <a:ext cx="390428" cy="466344"/>
                      </a:xfrm>
                      <a:prstGeom prst="rect">
                        <a:avLst/>
                      </a:prstGeom>
                      <a:noFill/>
                    </p:spPr>
                  </p:pic>
                </p:oleObj>
              </mc:Fallback>
            </mc:AlternateContent>
          </a:graphicData>
        </a:graphic>
      </p:graphicFrame>
      <p:sp>
        <p:nvSpPr>
          <p:cNvPr id="6" name="Rektangel 5"/>
          <p:cNvSpPr/>
          <p:nvPr/>
        </p:nvSpPr>
        <p:spPr>
          <a:xfrm>
            <a:off x="7186840" y="835958"/>
            <a:ext cx="2925866"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in the expression for </a:t>
            </a:r>
            <a:endParaRPr lang="sv-SE" sz="2400" b="1" dirty="0">
              <a:solidFill>
                <a:srgbClr val="0070C0"/>
              </a:solidFill>
            </a:endParaRPr>
          </a:p>
        </p:txBody>
      </p:sp>
      <p:sp>
        <p:nvSpPr>
          <p:cNvPr id="7" name="Rectangle 4"/>
          <p:cNvSpPr>
            <a:spLocks noChangeArrowheads="1"/>
          </p:cNvSpPr>
          <p:nvPr/>
        </p:nvSpPr>
        <p:spPr bwMode="auto">
          <a:xfrm>
            <a:off x="9916762" y="752162"/>
            <a:ext cx="367034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646959787"/>
              </p:ext>
            </p:extLst>
          </p:nvPr>
        </p:nvGraphicFramePr>
        <p:xfrm>
          <a:off x="9961861" y="752162"/>
          <a:ext cx="430212" cy="525463"/>
        </p:xfrm>
        <a:graphic>
          <a:graphicData uri="http://schemas.openxmlformats.org/presentationml/2006/ole">
            <mc:AlternateContent xmlns:mc="http://schemas.openxmlformats.org/markup-compatibility/2006">
              <mc:Choice xmlns:v="urn:schemas-microsoft-com:vml" Requires="v">
                <p:oleObj spid="_x0000_s21644" name="Equation" r:id="rId5" imgW="139680" imgH="177480" progId="Equation.DSMT4">
                  <p:embed/>
                </p:oleObj>
              </mc:Choice>
              <mc:Fallback>
                <p:oleObj name="Equation" r:id="rId5" imgW="139680" imgH="177480" progId="Equation.DSMT4">
                  <p:embed/>
                  <p:pic>
                    <p:nvPicPr>
                      <p:cNvPr id="0" name="Object 3"/>
                      <p:cNvPicPr>
                        <a:picLocks noChangeAspect="1" noChangeArrowheads="1"/>
                      </p:cNvPicPr>
                      <p:nvPr/>
                    </p:nvPicPr>
                    <p:blipFill>
                      <a:blip r:embed="rId6"/>
                      <a:srcRect/>
                      <a:stretch>
                        <a:fillRect/>
                      </a:stretch>
                    </p:blipFill>
                    <p:spPr bwMode="auto">
                      <a:xfrm>
                        <a:off x="9961861" y="752162"/>
                        <a:ext cx="430212" cy="525463"/>
                      </a:xfrm>
                      <a:prstGeom prst="rect">
                        <a:avLst/>
                      </a:prstGeom>
                      <a:noFill/>
                    </p:spPr>
                  </p:pic>
                </p:oleObj>
              </mc:Fallback>
            </mc:AlternateContent>
          </a:graphicData>
        </a:graphic>
      </p:graphicFrame>
      <p:sp>
        <p:nvSpPr>
          <p:cNvPr id="9" name="Rectangle 6"/>
          <p:cNvSpPr>
            <a:spLocks noChangeArrowheads="1"/>
          </p:cNvSpPr>
          <p:nvPr/>
        </p:nvSpPr>
        <p:spPr bwMode="auto">
          <a:xfrm>
            <a:off x="553772" y="2024742"/>
            <a:ext cx="231334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438711750"/>
              </p:ext>
            </p:extLst>
          </p:nvPr>
        </p:nvGraphicFramePr>
        <p:xfrm>
          <a:off x="553773" y="2024743"/>
          <a:ext cx="5507141" cy="1147665"/>
        </p:xfrm>
        <a:graphic>
          <a:graphicData uri="http://schemas.openxmlformats.org/presentationml/2006/ole">
            <mc:AlternateContent xmlns:mc="http://schemas.openxmlformats.org/markup-compatibility/2006">
              <mc:Choice xmlns:v="urn:schemas-microsoft-com:vml" Requires="v">
                <p:oleObj spid="_x0000_s21645" name="Equation" r:id="rId7" imgW="2120900" imgH="444500" progId="Equation.DSMT4">
                  <p:embed/>
                </p:oleObj>
              </mc:Choice>
              <mc:Fallback>
                <p:oleObj name="Equation" r:id="rId7" imgW="2120900" imgH="4445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73" y="2024743"/>
                        <a:ext cx="5507141" cy="1147665"/>
                      </a:xfrm>
                      <a:prstGeom prst="rect">
                        <a:avLst/>
                      </a:prstGeom>
                      <a:noFill/>
                    </p:spPr>
                  </p:pic>
                </p:oleObj>
              </mc:Fallback>
            </mc:AlternateContent>
          </a:graphicData>
        </a:graphic>
      </p:graphicFrame>
      <p:sp>
        <p:nvSpPr>
          <p:cNvPr id="11" name="Rectangle 8"/>
          <p:cNvSpPr>
            <a:spLocks noChangeArrowheads="1"/>
          </p:cNvSpPr>
          <p:nvPr/>
        </p:nvSpPr>
        <p:spPr bwMode="auto">
          <a:xfrm>
            <a:off x="6193644" y="2057198"/>
            <a:ext cx="252632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1447042911"/>
              </p:ext>
            </p:extLst>
          </p:nvPr>
        </p:nvGraphicFramePr>
        <p:xfrm>
          <a:off x="6193644" y="2057199"/>
          <a:ext cx="4833911" cy="1115209"/>
        </p:xfrm>
        <a:graphic>
          <a:graphicData uri="http://schemas.openxmlformats.org/presentationml/2006/ole">
            <mc:AlternateContent xmlns:mc="http://schemas.openxmlformats.org/markup-compatibility/2006">
              <mc:Choice xmlns:v="urn:schemas-microsoft-com:vml" Requires="v">
                <p:oleObj spid="_x0000_s21646" name="Equation" r:id="rId9" imgW="1916868" imgH="444307" progId="Equation.DSMT4">
                  <p:embed/>
                </p:oleObj>
              </mc:Choice>
              <mc:Fallback>
                <p:oleObj name="Equation" r:id="rId9" imgW="1916868" imgH="444307"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3644" y="2057199"/>
                        <a:ext cx="4833911" cy="1115209"/>
                      </a:xfrm>
                      <a:prstGeom prst="rect">
                        <a:avLst/>
                      </a:prstGeom>
                      <a:noFill/>
                    </p:spPr>
                  </p:pic>
                </p:oleObj>
              </mc:Fallback>
            </mc:AlternateContent>
          </a:graphicData>
        </a:graphic>
      </p:graphicFrame>
      <p:sp>
        <p:nvSpPr>
          <p:cNvPr id="13" name="Rectangle 10"/>
          <p:cNvSpPr>
            <a:spLocks noChangeArrowheads="1"/>
          </p:cNvSpPr>
          <p:nvPr/>
        </p:nvSpPr>
        <p:spPr bwMode="auto">
          <a:xfrm>
            <a:off x="556677" y="3883068"/>
            <a:ext cx="309002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4" name="Objekt 13"/>
          <p:cNvGraphicFramePr>
            <a:graphicFrameLocks noChangeAspect="1"/>
          </p:cNvGraphicFramePr>
          <p:nvPr>
            <p:extLst>
              <p:ext uri="{D42A27DB-BD31-4B8C-83A1-F6EECF244321}">
                <p14:modId xmlns:p14="http://schemas.microsoft.com/office/powerpoint/2010/main" val="2410843554"/>
              </p:ext>
            </p:extLst>
          </p:nvPr>
        </p:nvGraphicFramePr>
        <p:xfrm>
          <a:off x="553772" y="3864798"/>
          <a:ext cx="4053648" cy="1156996"/>
        </p:xfrm>
        <a:graphic>
          <a:graphicData uri="http://schemas.openxmlformats.org/presentationml/2006/ole">
            <mc:AlternateContent xmlns:mc="http://schemas.openxmlformats.org/markup-compatibility/2006">
              <mc:Choice xmlns:v="urn:schemas-microsoft-com:vml" Requires="v">
                <p:oleObj spid="_x0000_s21647" name="Equation" r:id="rId11" imgW="1548728" imgH="444307" progId="Equation.DSMT4">
                  <p:embed/>
                </p:oleObj>
              </mc:Choice>
              <mc:Fallback>
                <p:oleObj name="Equation" r:id="rId11" imgW="1548728" imgH="444307"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772" y="3864798"/>
                        <a:ext cx="4053648" cy="1156996"/>
                      </a:xfrm>
                      <a:prstGeom prst="rect">
                        <a:avLst/>
                      </a:prstGeom>
                      <a:noFill/>
                    </p:spPr>
                  </p:pic>
                </p:oleObj>
              </mc:Fallback>
            </mc:AlternateContent>
          </a:graphicData>
        </a:graphic>
      </p:graphicFrame>
      <p:sp>
        <p:nvSpPr>
          <p:cNvPr id="15" name="Rectangle 12"/>
          <p:cNvSpPr>
            <a:spLocks noChangeArrowheads="1"/>
          </p:cNvSpPr>
          <p:nvPr/>
        </p:nvSpPr>
        <p:spPr bwMode="auto">
          <a:xfrm>
            <a:off x="6061736" y="3819079"/>
            <a:ext cx="289702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6" name="Objekt 15"/>
          <p:cNvGraphicFramePr>
            <a:graphicFrameLocks noChangeAspect="1"/>
          </p:cNvGraphicFramePr>
          <p:nvPr>
            <p:extLst>
              <p:ext uri="{D42A27DB-BD31-4B8C-83A1-F6EECF244321}">
                <p14:modId xmlns:p14="http://schemas.microsoft.com/office/powerpoint/2010/main" val="2358376656"/>
              </p:ext>
            </p:extLst>
          </p:nvPr>
        </p:nvGraphicFramePr>
        <p:xfrm>
          <a:off x="6193644" y="3819079"/>
          <a:ext cx="3900125" cy="1220985"/>
        </p:xfrm>
        <a:graphic>
          <a:graphicData uri="http://schemas.openxmlformats.org/presentationml/2006/ole">
            <mc:AlternateContent xmlns:mc="http://schemas.openxmlformats.org/markup-compatibility/2006">
              <mc:Choice xmlns:v="urn:schemas-microsoft-com:vml" Requires="v">
                <p:oleObj spid="_x0000_s21648" name="Equation" r:id="rId13" imgW="1409088" imgH="444307" progId="Equation.DSMT4">
                  <p:embed/>
                </p:oleObj>
              </mc:Choice>
              <mc:Fallback>
                <p:oleObj name="Equation" r:id="rId13" imgW="1409088" imgH="444307"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3644" y="3819079"/>
                        <a:ext cx="3900125" cy="1220985"/>
                      </a:xfrm>
                      <a:prstGeom prst="rect">
                        <a:avLst/>
                      </a:prstGeom>
                      <a:noFill/>
                    </p:spPr>
                  </p:pic>
                </p:oleObj>
              </mc:Fallback>
            </mc:AlternateContent>
          </a:graphicData>
        </a:graphic>
      </p:graphicFrame>
      <p:sp>
        <p:nvSpPr>
          <p:cNvPr id="17" name="Rektangel 16"/>
          <p:cNvSpPr/>
          <p:nvPr/>
        </p:nvSpPr>
        <p:spPr>
          <a:xfrm>
            <a:off x="5943600" y="3470988"/>
            <a:ext cx="4329404" cy="22393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6838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26</a:t>
            </a:fld>
            <a:endParaRPr lang="sv-SE"/>
          </a:p>
        </p:txBody>
      </p:sp>
      <p:sp>
        <p:nvSpPr>
          <p:cNvPr id="3" name="Rectangle 2"/>
          <p:cNvSpPr>
            <a:spLocks noChangeArrowheads="1"/>
          </p:cNvSpPr>
          <p:nvPr/>
        </p:nvSpPr>
        <p:spPr bwMode="auto">
          <a:xfrm>
            <a:off x="821094" y="793101"/>
            <a:ext cx="279806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47105810"/>
              </p:ext>
            </p:extLst>
          </p:nvPr>
        </p:nvGraphicFramePr>
        <p:xfrm>
          <a:off x="821093" y="793102"/>
          <a:ext cx="5582623" cy="1536192"/>
        </p:xfrm>
        <a:graphic>
          <a:graphicData uri="http://schemas.openxmlformats.org/presentationml/2006/ole">
            <mc:AlternateContent xmlns:mc="http://schemas.openxmlformats.org/markup-compatibility/2006">
              <mc:Choice xmlns:v="urn:schemas-microsoft-com:vml" Requires="v">
                <p:oleObj spid="_x0000_s22639" name="Equation" r:id="rId3" imgW="1828800" imgH="508000" progId="Equation.DSMT4">
                  <p:embed/>
                </p:oleObj>
              </mc:Choice>
              <mc:Fallback>
                <p:oleObj name="Equation" r:id="rId3" imgW="18288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93" y="793102"/>
                        <a:ext cx="5582623" cy="1536192"/>
                      </a:xfrm>
                      <a:prstGeom prst="rect">
                        <a:avLst/>
                      </a:prstGeom>
                      <a:noFill/>
                    </p:spPr>
                  </p:pic>
                </p:oleObj>
              </mc:Fallback>
            </mc:AlternateContent>
          </a:graphicData>
        </a:graphic>
      </p:graphicFrame>
      <p:sp>
        <p:nvSpPr>
          <p:cNvPr id="5" name="Rectangle 4"/>
          <p:cNvSpPr>
            <a:spLocks noChangeArrowheads="1"/>
          </p:cNvSpPr>
          <p:nvPr/>
        </p:nvSpPr>
        <p:spPr bwMode="auto">
          <a:xfrm>
            <a:off x="7044611" y="1013677"/>
            <a:ext cx="250051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752642360"/>
              </p:ext>
            </p:extLst>
          </p:nvPr>
        </p:nvGraphicFramePr>
        <p:xfrm>
          <a:off x="7044612" y="1013678"/>
          <a:ext cx="4041497" cy="1315616"/>
        </p:xfrm>
        <a:graphic>
          <a:graphicData uri="http://schemas.openxmlformats.org/presentationml/2006/ole">
            <mc:AlternateContent xmlns:mc="http://schemas.openxmlformats.org/markup-compatibility/2006">
              <mc:Choice xmlns:v="urn:schemas-microsoft-com:vml" Requires="v">
                <p:oleObj spid="_x0000_s22640" name="Equation" r:id="rId5" imgW="1358310" imgH="444307" progId="Equation.DSMT4">
                  <p:embed/>
                </p:oleObj>
              </mc:Choice>
              <mc:Fallback>
                <p:oleObj name="Equation" r:id="rId5" imgW="1358310" imgH="44430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4612" y="1013678"/>
                        <a:ext cx="4041497" cy="1315616"/>
                      </a:xfrm>
                      <a:prstGeom prst="rect">
                        <a:avLst/>
                      </a:prstGeom>
                      <a:noFill/>
                    </p:spPr>
                  </p:pic>
                </p:oleObj>
              </mc:Fallback>
            </mc:AlternateContent>
          </a:graphicData>
        </a:graphic>
      </p:graphicFrame>
      <p:sp>
        <p:nvSpPr>
          <p:cNvPr id="7" name="Rectangle 6"/>
          <p:cNvSpPr>
            <a:spLocks noChangeArrowheads="1"/>
          </p:cNvSpPr>
          <p:nvPr/>
        </p:nvSpPr>
        <p:spPr bwMode="auto">
          <a:xfrm>
            <a:off x="895739" y="30417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938972420"/>
              </p:ext>
            </p:extLst>
          </p:nvPr>
        </p:nvGraphicFramePr>
        <p:xfrm>
          <a:off x="895739" y="2888260"/>
          <a:ext cx="4441369" cy="783771"/>
        </p:xfrm>
        <a:graphic>
          <a:graphicData uri="http://schemas.openxmlformats.org/presentationml/2006/ole">
            <mc:AlternateContent xmlns:mc="http://schemas.openxmlformats.org/markup-compatibility/2006">
              <mc:Choice xmlns:v="urn:schemas-microsoft-com:vml" Requires="v">
                <p:oleObj spid="_x0000_s22641" name="Equation" r:id="rId7" imgW="1295400" imgH="228600" progId="Equation.DSMT4">
                  <p:embed/>
                </p:oleObj>
              </mc:Choice>
              <mc:Fallback>
                <p:oleObj name="Equation" r:id="rId7" imgW="12954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739" y="2888260"/>
                        <a:ext cx="4441369" cy="783771"/>
                      </a:xfrm>
                      <a:prstGeom prst="rect">
                        <a:avLst/>
                      </a:prstGeom>
                      <a:noFill/>
                    </p:spPr>
                  </p:pic>
                </p:oleObj>
              </mc:Fallback>
            </mc:AlternateContent>
          </a:graphicData>
        </a:graphic>
      </p:graphicFrame>
      <p:sp>
        <p:nvSpPr>
          <p:cNvPr id="9" name="Rectangle 8"/>
          <p:cNvSpPr>
            <a:spLocks noChangeArrowheads="1"/>
          </p:cNvSpPr>
          <p:nvPr/>
        </p:nvSpPr>
        <p:spPr bwMode="auto">
          <a:xfrm>
            <a:off x="895739" y="4002556"/>
            <a:ext cx="22898573" cy="6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2158138627"/>
              </p:ext>
            </p:extLst>
          </p:nvPr>
        </p:nvGraphicFramePr>
        <p:xfrm>
          <a:off x="895739" y="3896327"/>
          <a:ext cx="3542016" cy="830701"/>
        </p:xfrm>
        <a:graphic>
          <a:graphicData uri="http://schemas.openxmlformats.org/presentationml/2006/ole">
            <mc:AlternateContent xmlns:mc="http://schemas.openxmlformats.org/markup-compatibility/2006">
              <mc:Choice xmlns:v="urn:schemas-microsoft-com:vml" Requires="v">
                <p:oleObj spid="_x0000_s22642" name="Equation" r:id="rId9" imgW="977900" imgH="228600" progId="Equation.DSMT4">
                  <p:embed/>
                </p:oleObj>
              </mc:Choice>
              <mc:Fallback>
                <p:oleObj name="Equation" r:id="rId9" imgW="97790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739" y="3896327"/>
                        <a:ext cx="3542016" cy="830701"/>
                      </a:xfrm>
                      <a:prstGeom prst="rect">
                        <a:avLst/>
                      </a:prstGeom>
                      <a:noFill/>
                    </p:spPr>
                  </p:pic>
                </p:oleObj>
              </mc:Fallback>
            </mc:AlternateContent>
          </a:graphicData>
        </a:graphic>
      </p:graphicFrame>
      <p:sp>
        <p:nvSpPr>
          <p:cNvPr id="11" name="Rectangle 10"/>
          <p:cNvSpPr>
            <a:spLocks noChangeArrowheads="1"/>
          </p:cNvSpPr>
          <p:nvPr/>
        </p:nvSpPr>
        <p:spPr bwMode="auto">
          <a:xfrm>
            <a:off x="895740" y="5178282"/>
            <a:ext cx="41353264" cy="5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3486465784"/>
              </p:ext>
            </p:extLst>
          </p:nvPr>
        </p:nvGraphicFramePr>
        <p:xfrm>
          <a:off x="895739" y="4818255"/>
          <a:ext cx="2584579" cy="1496902"/>
        </p:xfrm>
        <a:graphic>
          <a:graphicData uri="http://schemas.openxmlformats.org/presentationml/2006/ole">
            <mc:AlternateContent xmlns:mc="http://schemas.openxmlformats.org/markup-compatibility/2006">
              <mc:Choice xmlns:v="urn:schemas-microsoft-com:vml" Requires="v">
                <p:oleObj spid="_x0000_s22643" name="Equation" r:id="rId11" imgW="761669" imgH="444307" progId="Equation.DSMT4">
                  <p:embed/>
                </p:oleObj>
              </mc:Choice>
              <mc:Fallback>
                <p:oleObj name="Equation" r:id="rId11" imgW="761669" imgH="444307"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5739" y="4818255"/>
                        <a:ext cx="2584579" cy="1496902"/>
                      </a:xfrm>
                      <a:prstGeom prst="rect">
                        <a:avLst/>
                      </a:prstGeom>
                      <a:noFill/>
                    </p:spPr>
                  </p:pic>
                </p:oleObj>
              </mc:Fallback>
            </mc:AlternateContent>
          </a:graphicData>
        </a:graphic>
      </p:graphicFrame>
    </p:spTree>
    <p:extLst>
      <p:ext uri="{BB962C8B-B14F-4D97-AF65-F5344CB8AC3E}">
        <p14:creationId xmlns:p14="http://schemas.microsoft.com/office/powerpoint/2010/main" val="1207155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27</a:t>
            </a:fld>
            <a:endParaRPr lang="sv-SE"/>
          </a:p>
        </p:txBody>
      </p:sp>
      <p:sp>
        <p:nvSpPr>
          <p:cNvPr id="3" name="Rektangel 2"/>
          <p:cNvSpPr/>
          <p:nvPr/>
        </p:nvSpPr>
        <p:spPr>
          <a:xfrm>
            <a:off x="1207715" y="940046"/>
            <a:ext cx="3257495"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Now</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expression for</a:t>
            </a:r>
            <a:endParaRPr lang="sv-SE" sz="2400" b="1" dirty="0">
              <a:solidFill>
                <a:srgbClr val="0070C0"/>
              </a:solidFill>
            </a:endParaRPr>
          </a:p>
        </p:txBody>
      </p:sp>
      <p:sp>
        <p:nvSpPr>
          <p:cNvPr id="4" name="Rectangle 2"/>
          <p:cNvSpPr>
            <a:spLocks noChangeArrowheads="1"/>
          </p:cNvSpPr>
          <p:nvPr/>
        </p:nvSpPr>
        <p:spPr bwMode="auto">
          <a:xfrm>
            <a:off x="4385388" y="825943"/>
            <a:ext cx="401989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963806927"/>
              </p:ext>
            </p:extLst>
          </p:nvPr>
        </p:nvGraphicFramePr>
        <p:xfrm>
          <a:off x="4385388" y="825944"/>
          <a:ext cx="429208" cy="575767"/>
        </p:xfrm>
        <a:graphic>
          <a:graphicData uri="http://schemas.openxmlformats.org/presentationml/2006/ole">
            <mc:AlternateContent xmlns:mc="http://schemas.openxmlformats.org/markup-compatibility/2006">
              <mc:Choice xmlns:v="urn:schemas-microsoft-com:vml" Requires="v">
                <p:oleObj spid="_x0000_s23685" name="Equation" r:id="rId3" imgW="126725" imgH="177415" progId="Equation.DSMT4">
                  <p:embed/>
                </p:oleObj>
              </mc:Choice>
              <mc:Fallback>
                <p:oleObj name="Equation" r:id="rId3" imgW="126725" imgH="17741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388" y="825944"/>
                        <a:ext cx="429208" cy="575767"/>
                      </a:xfrm>
                      <a:prstGeom prst="rect">
                        <a:avLst/>
                      </a:prstGeom>
                      <a:noFill/>
                    </p:spPr>
                  </p:pic>
                </p:oleObj>
              </mc:Fallback>
            </mc:AlternateContent>
          </a:graphicData>
        </a:graphic>
      </p:graphicFrame>
      <p:sp>
        <p:nvSpPr>
          <p:cNvPr id="6" name="Rektangel 5"/>
          <p:cNvSpPr/>
          <p:nvPr/>
        </p:nvSpPr>
        <p:spPr>
          <a:xfrm>
            <a:off x="4805265" y="940045"/>
            <a:ext cx="4525662"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can</a:t>
            </a:r>
            <a:r>
              <a:rPr lang="sv-SE" sz="2400" b="1" dirty="0">
                <a:solidFill>
                  <a:srgbClr val="0070C0"/>
                </a:solidFill>
                <a:latin typeface="Times New Roman" panose="02020603050405020304" pitchFamily="18" charset="0"/>
                <a:ea typeface="Times New Roman" panose="02020603050405020304" pitchFamily="18" charset="0"/>
                <a:cs typeface="NimbusRomNo9L-Regu"/>
              </a:rPr>
              <a:t> be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used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in the expression for </a:t>
            </a:r>
            <a:endParaRPr lang="sv-SE" sz="2400" b="1" dirty="0">
              <a:solidFill>
                <a:srgbClr val="0070C0"/>
              </a:solidFill>
            </a:endParaRPr>
          </a:p>
        </p:txBody>
      </p:sp>
      <p:sp>
        <p:nvSpPr>
          <p:cNvPr id="7" name="Rectangle 4"/>
          <p:cNvSpPr>
            <a:spLocks noChangeArrowheads="1"/>
          </p:cNvSpPr>
          <p:nvPr/>
        </p:nvSpPr>
        <p:spPr bwMode="auto">
          <a:xfrm>
            <a:off x="9217253" y="925848"/>
            <a:ext cx="401989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354545174"/>
              </p:ext>
            </p:extLst>
          </p:nvPr>
        </p:nvGraphicFramePr>
        <p:xfrm>
          <a:off x="9172575" y="925513"/>
          <a:ext cx="544513" cy="476250"/>
        </p:xfrm>
        <a:graphic>
          <a:graphicData uri="http://schemas.openxmlformats.org/presentationml/2006/ole">
            <mc:AlternateContent xmlns:mc="http://schemas.openxmlformats.org/markup-compatibility/2006">
              <mc:Choice xmlns:v="urn:schemas-microsoft-com:vml" Requires="v">
                <p:oleObj spid="_x0000_s23686" name="Equation" r:id="rId5" imgW="152280" imgH="139680" progId="Equation.DSMT4">
                  <p:embed/>
                </p:oleObj>
              </mc:Choice>
              <mc:Fallback>
                <p:oleObj name="Equation" r:id="rId5" imgW="152280" imgH="139680" progId="Equation.DSMT4">
                  <p:embed/>
                  <p:pic>
                    <p:nvPicPr>
                      <p:cNvPr id="0" name="Object 3"/>
                      <p:cNvPicPr>
                        <a:picLocks noChangeAspect="1" noChangeArrowheads="1"/>
                      </p:cNvPicPr>
                      <p:nvPr/>
                    </p:nvPicPr>
                    <p:blipFill>
                      <a:blip r:embed="rId6"/>
                      <a:srcRect/>
                      <a:stretch>
                        <a:fillRect/>
                      </a:stretch>
                    </p:blipFill>
                    <p:spPr bwMode="auto">
                      <a:xfrm>
                        <a:off x="9172575" y="925513"/>
                        <a:ext cx="544513" cy="476250"/>
                      </a:xfrm>
                      <a:prstGeom prst="rect">
                        <a:avLst/>
                      </a:prstGeom>
                      <a:noFill/>
                    </p:spPr>
                  </p:pic>
                </p:oleObj>
              </mc:Fallback>
            </mc:AlternateContent>
          </a:graphicData>
        </a:graphic>
      </p:graphicFrame>
      <p:sp>
        <p:nvSpPr>
          <p:cNvPr id="9" name="Rectangle 6"/>
          <p:cNvSpPr>
            <a:spLocks noChangeArrowheads="1"/>
          </p:cNvSpPr>
          <p:nvPr/>
        </p:nvSpPr>
        <p:spPr bwMode="auto">
          <a:xfrm>
            <a:off x="587828" y="1959428"/>
            <a:ext cx="181487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1661702835"/>
              </p:ext>
            </p:extLst>
          </p:nvPr>
        </p:nvGraphicFramePr>
        <p:xfrm>
          <a:off x="587829" y="1959429"/>
          <a:ext cx="4805265" cy="1541312"/>
        </p:xfrm>
        <a:graphic>
          <a:graphicData uri="http://schemas.openxmlformats.org/presentationml/2006/ole">
            <mc:AlternateContent xmlns:mc="http://schemas.openxmlformats.org/markup-compatibility/2006">
              <mc:Choice xmlns:v="urn:schemas-microsoft-com:vml" Requires="v">
                <p:oleObj spid="_x0000_s23687" name="Equation" r:id="rId7" imgW="2184400" imgH="698500" progId="Equation.DSMT4">
                  <p:embed/>
                </p:oleObj>
              </mc:Choice>
              <mc:Fallback>
                <p:oleObj name="Equation" r:id="rId7" imgW="2184400" imgH="6985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829" y="1959429"/>
                        <a:ext cx="4805265" cy="1541312"/>
                      </a:xfrm>
                      <a:prstGeom prst="rect">
                        <a:avLst/>
                      </a:prstGeom>
                      <a:noFill/>
                    </p:spPr>
                  </p:pic>
                </p:oleObj>
              </mc:Fallback>
            </mc:AlternateContent>
          </a:graphicData>
        </a:graphic>
      </p:graphicFrame>
      <p:sp>
        <p:nvSpPr>
          <p:cNvPr id="11" name="Rectangle 8"/>
          <p:cNvSpPr>
            <a:spLocks noChangeArrowheads="1"/>
          </p:cNvSpPr>
          <p:nvPr/>
        </p:nvSpPr>
        <p:spPr bwMode="auto">
          <a:xfrm>
            <a:off x="4385388" y="1853685"/>
            <a:ext cx="203540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3254402935"/>
              </p:ext>
            </p:extLst>
          </p:nvPr>
        </p:nvGraphicFramePr>
        <p:xfrm>
          <a:off x="5759038" y="2351326"/>
          <a:ext cx="5050848" cy="1079015"/>
        </p:xfrm>
        <a:graphic>
          <a:graphicData uri="http://schemas.openxmlformats.org/presentationml/2006/ole">
            <mc:AlternateContent xmlns:mc="http://schemas.openxmlformats.org/markup-compatibility/2006">
              <mc:Choice xmlns:v="urn:schemas-microsoft-com:vml" Requires="v">
                <p:oleObj spid="_x0000_s23688" name="Equation" r:id="rId9" imgW="2425700" imgH="520700" progId="Equation.DSMT4">
                  <p:embed/>
                </p:oleObj>
              </mc:Choice>
              <mc:Fallback>
                <p:oleObj name="Equation" r:id="rId9" imgW="2425700" imgH="5207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9038" y="2351326"/>
                        <a:ext cx="5050848" cy="1079015"/>
                      </a:xfrm>
                      <a:prstGeom prst="rect">
                        <a:avLst/>
                      </a:prstGeom>
                      <a:noFill/>
                    </p:spPr>
                  </p:pic>
                </p:oleObj>
              </mc:Fallback>
            </mc:AlternateContent>
          </a:graphicData>
        </a:graphic>
      </p:graphicFrame>
      <p:sp>
        <p:nvSpPr>
          <p:cNvPr id="13"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4" name="Objekt 13"/>
          <p:cNvGraphicFramePr>
            <a:graphicFrameLocks noChangeAspect="1"/>
          </p:cNvGraphicFramePr>
          <p:nvPr>
            <p:extLst>
              <p:ext uri="{D42A27DB-BD31-4B8C-83A1-F6EECF244321}">
                <p14:modId xmlns:p14="http://schemas.microsoft.com/office/powerpoint/2010/main" val="3933889168"/>
              </p:ext>
            </p:extLst>
          </p:nvPr>
        </p:nvGraphicFramePr>
        <p:xfrm>
          <a:off x="587828" y="3718370"/>
          <a:ext cx="5598464" cy="1152209"/>
        </p:xfrm>
        <a:graphic>
          <a:graphicData uri="http://schemas.openxmlformats.org/presentationml/2006/ole">
            <mc:AlternateContent xmlns:mc="http://schemas.openxmlformats.org/markup-compatibility/2006">
              <mc:Choice xmlns:v="urn:schemas-microsoft-com:vml" Requires="v">
                <p:oleObj spid="_x0000_s23689" name="Equation" r:id="rId11" imgW="2514600" imgH="520700" progId="Equation.DSMT4">
                  <p:embed/>
                </p:oleObj>
              </mc:Choice>
              <mc:Fallback>
                <p:oleObj name="Equation" r:id="rId11" imgW="2514600" imgH="5207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828" y="3718370"/>
                        <a:ext cx="5598464" cy="1152209"/>
                      </a:xfrm>
                      <a:prstGeom prst="rect">
                        <a:avLst/>
                      </a:prstGeom>
                      <a:noFill/>
                    </p:spPr>
                  </p:pic>
                </p:oleObj>
              </mc:Fallback>
            </mc:AlternateContent>
          </a:graphicData>
        </a:graphic>
      </p:graphicFrame>
      <p:sp>
        <p:nvSpPr>
          <p:cNvPr id="15" name="Rectangle 12"/>
          <p:cNvSpPr>
            <a:spLocks noChangeArrowheads="1"/>
          </p:cNvSpPr>
          <p:nvPr/>
        </p:nvSpPr>
        <p:spPr bwMode="auto">
          <a:xfrm>
            <a:off x="6447452" y="3964574"/>
            <a:ext cx="37082546" cy="5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6" name="Objekt 15"/>
          <p:cNvGraphicFramePr>
            <a:graphicFrameLocks noChangeAspect="1"/>
          </p:cNvGraphicFramePr>
          <p:nvPr>
            <p:extLst>
              <p:ext uri="{D42A27DB-BD31-4B8C-83A1-F6EECF244321}">
                <p14:modId xmlns:p14="http://schemas.microsoft.com/office/powerpoint/2010/main" val="2342782653"/>
              </p:ext>
            </p:extLst>
          </p:nvPr>
        </p:nvGraphicFramePr>
        <p:xfrm>
          <a:off x="6447452" y="3964574"/>
          <a:ext cx="5111796" cy="1949195"/>
        </p:xfrm>
        <a:graphic>
          <a:graphicData uri="http://schemas.openxmlformats.org/presentationml/2006/ole">
            <mc:AlternateContent xmlns:mc="http://schemas.openxmlformats.org/markup-compatibility/2006">
              <mc:Choice xmlns:v="urn:schemas-microsoft-com:vml" Requires="v">
                <p:oleObj spid="_x0000_s23690" name="Equation" r:id="rId13" imgW="1256755" imgH="482391" progId="Equation.DSMT4">
                  <p:embed/>
                </p:oleObj>
              </mc:Choice>
              <mc:Fallback>
                <p:oleObj name="Equation" r:id="rId13" imgW="1256755" imgH="482391"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7452" y="3964574"/>
                        <a:ext cx="5111796" cy="1949195"/>
                      </a:xfrm>
                      <a:prstGeom prst="rect">
                        <a:avLst/>
                      </a:prstGeom>
                      <a:noFill/>
                    </p:spPr>
                  </p:pic>
                </p:oleObj>
              </mc:Fallback>
            </mc:AlternateContent>
          </a:graphicData>
        </a:graphic>
      </p:graphicFrame>
      <p:sp>
        <p:nvSpPr>
          <p:cNvPr id="17" name="Rektangel 16"/>
          <p:cNvSpPr/>
          <p:nvPr/>
        </p:nvSpPr>
        <p:spPr>
          <a:xfrm>
            <a:off x="6186292" y="3964574"/>
            <a:ext cx="5570279" cy="22962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62201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28</a:t>
            </a:fld>
            <a:endParaRPr lang="sv-SE"/>
          </a:p>
        </p:txBody>
      </p:sp>
      <p:sp>
        <p:nvSpPr>
          <p:cNvPr id="3" name="Rektangel 2"/>
          <p:cNvSpPr/>
          <p:nvPr/>
        </p:nvSpPr>
        <p:spPr>
          <a:xfrm>
            <a:off x="457200" y="550549"/>
            <a:ext cx="9948672" cy="2934137"/>
          </a:xfrm>
          <a:prstGeom prst="rect">
            <a:avLst/>
          </a:prstGeom>
        </p:spPr>
        <p:txBody>
          <a:bodyPr wrap="square">
            <a:spAutoFit/>
          </a:bodyPr>
          <a:lstStyle/>
          <a:p>
            <a:pPr algn="just">
              <a:spcAft>
                <a:spcPts val="400"/>
              </a:spcAft>
            </a:pPr>
            <a:r>
              <a:rPr lang="sv-SE" sz="2400" b="1" dirty="0" err="1">
                <a:solidFill>
                  <a:srgbClr val="0070C0"/>
                </a:solidFill>
                <a:latin typeface="Times New Roman" panose="02020603050405020304" pitchFamily="18" charset="0"/>
                <a:ea typeface="Times New Roman" panose="02020603050405020304" pitchFamily="18" charset="0"/>
                <a:cs typeface="NimbusRomNo9L-Regu"/>
              </a:rPr>
              <a:t>Now</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know</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parameters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value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pPr algn="just">
              <a:spcAft>
                <a:spcPts val="400"/>
              </a:spcAft>
            </a:pPr>
            <a:endParaRPr lang="sv-SE" sz="2400" b="1" dirty="0">
              <a:solidFill>
                <a:srgbClr val="0070C0"/>
              </a:solidFill>
              <a:latin typeface="Times New Roman" panose="02020603050405020304" pitchFamily="18" charset="0"/>
              <a:ea typeface="Times New Roman" panose="02020603050405020304" pitchFamily="18" charset="0"/>
              <a:cs typeface="NimbusRomNo9L-Regu"/>
            </a:endParaRPr>
          </a:p>
          <a:p>
            <a:pPr algn="just">
              <a:spcAft>
                <a:spcPts val="400"/>
              </a:spcAft>
            </a:pPr>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pPr algn="just">
              <a:spcAft>
                <a:spcPts val="400"/>
              </a:spcAft>
            </a:pPr>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pPr algn="just">
              <a:spcAft>
                <a:spcPts val="400"/>
              </a:spcAft>
            </a:pPr>
            <a:endParaRPr lang="sv-SE" sz="2400" b="1" dirty="0">
              <a:solidFill>
                <a:srgbClr val="0070C0"/>
              </a:solidFill>
              <a:latin typeface="Times New Roman" panose="02020603050405020304" pitchFamily="18" charset="0"/>
              <a:ea typeface="Times New Roman" panose="02020603050405020304" pitchFamily="18" charset="0"/>
              <a:cs typeface="NimbusRomNo9L-Regu"/>
            </a:endParaRPr>
          </a:p>
          <a:p>
            <a:pPr algn="just">
              <a:spcAft>
                <a:spcPts val="400"/>
              </a:spcAft>
            </a:pP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They</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are</a:t>
            </a:r>
            <a:r>
              <a:rPr lang="sv-SE" sz="2400" b="1" dirty="0">
                <a:solidFill>
                  <a:srgbClr val="0070C0"/>
                </a:solidFill>
                <a:latin typeface="Times New Roman" panose="02020603050405020304" pitchFamily="18" charset="0"/>
                <a:ea typeface="Times New Roman" panose="02020603050405020304" pitchFamily="18" charset="0"/>
                <a:cs typeface="NimbusRomNo9L-Regu"/>
              </a:rPr>
              <a:t> explicit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parameters in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initially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specified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optimization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problem.</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1051560" y="2836505"/>
            <a:ext cx="20378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601415526"/>
              </p:ext>
            </p:extLst>
          </p:nvPr>
        </p:nvGraphicFramePr>
        <p:xfrm>
          <a:off x="485192" y="1546773"/>
          <a:ext cx="3169412" cy="621792"/>
        </p:xfrm>
        <a:graphic>
          <a:graphicData uri="http://schemas.openxmlformats.org/presentationml/2006/ole">
            <mc:AlternateContent xmlns:mc="http://schemas.openxmlformats.org/markup-compatibility/2006">
              <mc:Choice xmlns:v="urn:schemas-microsoft-com:vml" Requires="v">
                <p:oleObj spid="_x0000_s24619" name="Equation" r:id="rId3" imgW="1168400" imgH="228600" progId="Equation.DSMT4">
                  <p:embed/>
                </p:oleObj>
              </mc:Choice>
              <mc:Fallback>
                <p:oleObj name="Equation" r:id="rId3" imgW="11684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92" y="1546773"/>
                        <a:ext cx="3169412" cy="621792"/>
                      </a:xfrm>
                      <a:prstGeom prst="rect">
                        <a:avLst/>
                      </a:prstGeom>
                      <a:noFill/>
                    </p:spPr>
                  </p:pic>
                </p:oleObj>
              </mc:Fallback>
            </mc:AlternateContent>
          </a:graphicData>
        </a:graphic>
      </p:graphicFrame>
      <p:sp>
        <p:nvSpPr>
          <p:cNvPr id="6" name="Rectangle 4"/>
          <p:cNvSpPr>
            <a:spLocks noChangeArrowheads="1"/>
          </p:cNvSpPr>
          <p:nvPr/>
        </p:nvSpPr>
        <p:spPr bwMode="auto">
          <a:xfrm>
            <a:off x="140129" y="4198775"/>
            <a:ext cx="196472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014801488"/>
              </p:ext>
            </p:extLst>
          </p:nvPr>
        </p:nvGraphicFramePr>
        <p:xfrm>
          <a:off x="457200" y="3975011"/>
          <a:ext cx="10995458" cy="1399422"/>
        </p:xfrm>
        <a:graphic>
          <a:graphicData uri="http://schemas.openxmlformats.org/presentationml/2006/ole">
            <mc:AlternateContent xmlns:mc="http://schemas.openxmlformats.org/markup-compatibility/2006">
              <mc:Choice xmlns:v="urn:schemas-microsoft-com:vml" Requires="v">
                <p:oleObj spid="_x0000_s24620" name="Equation" r:id="rId5" imgW="4013200" imgH="508000" progId="Equation.DSMT4">
                  <p:embed/>
                </p:oleObj>
              </mc:Choice>
              <mc:Fallback>
                <p:oleObj name="Equation" r:id="rId5" imgW="4013200" imgH="508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975011"/>
                        <a:ext cx="10995458" cy="1399422"/>
                      </a:xfrm>
                      <a:prstGeom prst="rect">
                        <a:avLst/>
                      </a:prstGeom>
                      <a:noFill/>
                    </p:spPr>
                  </p:pic>
                </p:oleObj>
              </mc:Fallback>
            </mc:AlternateContent>
          </a:graphicData>
        </a:graphic>
      </p:graphicFrame>
      <p:sp>
        <p:nvSpPr>
          <p:cNvPr id="8" name="Rektangel med rundade hörn 7"/>
          <p:cNvSpPr/>
          <p:nvPr/>
        </p:nvSpPr>
        <p:spPr>
          <a:xfrm>
            <a:off x="140129" y="3760237"/>
            <a:ext cx="11681757" cy="22113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6330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29</a:t>
            </a:fld>
            <a:endParaRPr lang="sv-SE"/>
          </a:p>
        </p:txBody>
      </p:sp>
      <p:sp>
        <p:nvSpPr>
          <p:cNvPr id="3" name="Rektangel 2"/>
          <p:cNvSpPr/>
          <p:nvPr/>
        </p:nvSpPr>
        <p:spPr>
          <a:xfrm>
            <a:off x="737118" y="370071"/>
            <a:ext cx="10527792" cy="882293"/>
          </a:xfrm>
          <a:prstGeom prst="rect">
            <a:avLst/>
          </a:prstGeom>
        </p:spPr>
        <p:txBody>
          <a:bodyPr wrap="square">
            <a:spAutoFit/>
          </a:bodyPr>
          <a:lstStyle/>
          <a:p>
            <a:pPr algn="just">
              <a:spcAft>
                <a:spcPts val="400"/>
              </a:spcAft>
            </a:pPr>
            <a:r>
              <a:rPr lang="sv-SE" sz="2400" b="1" dirty="0" err="1">
                <a:solidFill>
                  <a:srgbClr val="0070C0"/>
                </a:solidFill>
                <a:latin typeface="Times New Roman" panose="02020603050405020304" pitchFamily="18" charset="0"/>
                <a:ea typeface="Times New Roman" panose="02020603050405020304" pitchFamily="18" charset="0"/>
                <a:cs typeface="NimbusRomNo9L-Regu"/>
              </a:rPr>
              <a:t>Now</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will</a:t>
            </a:r>
            <a:r>
              <a:rPr lang="sv-SE" sz="2400" b="1" dirty="0">
                <a:solidFill>
                  <a:srgbClr val="0070C0"/>
                </a:solidFill>
                <a:latin typeface="Times New Roman" panose="02020603050405020304" pitchFamily="18" charset="0"/>
                <a:ea typeface="Times New Roman" panose="02020603050405020304" pitchFamily="18" charset="0"/>
                <a:cs typeface="NimbusRomNo9L-Regu"/>
              </a:rPr>
              <a:t> do the same for the optimal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control</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smtClean="0">
              <a:solidFill>
                <a:srgbClr val="0070C0"/>
              </a:solidFill>
              <a:latin typeface="Times New Roman" panose="02020603050405020304" pitchFamily="18" charset="0"/>
              <a:ea typeface="Times New Roman" panose="02020603050405020304" pitchFamily="18" charset="0"/>
              <a:cs typeface="NimbusRomNo9L-Regu"/>
            </a:endParaRPr>
          </a:p>
          <a:p>
            <a:pPr algn="just">
              <a:spcAft>
                <a:spcPts val="400"/>
              </a:spcAft>
            </a:pPr>
            <a:r>
              <a:rPr lang="sv-SE" sz="2400" b="1" dirty="0" err="1" smtClean="0">
                <a:solidFill>
                  <a:srgbClr val="0070C0"/>
                </a:solidFill>
                <a:latin typeface="Times New Roman" panose="02020603050405020304" pitchFamily="18" charset="0"/>
                <a:ea typeface="Times New Roman" panose="02020603050405020304" pitchFamily="18" charset="0"/>
                <a:cs typeface="NimbusRomNo9L-Regu"/>
              </a:rPr>
              <a:t>What</a:t>
            </a:r>
            <a:r>
              <a:rPr lang="sv-SE" sz="2400" b="1" dirty="0" smtClean="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are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control</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parameters?</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1016103" y="3136897"/>
            <a:ext cx="335523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4075365111"/>
              </p:ext>
            </p:extLst>
          </p:nvPr>
        </p:nvGraphicFramePr>
        <p:xfrm>
          <a:off x="826008" y="1585810"/>
          <a:ext cx="3145536" cy="1258214"/>
        </p:xfrm>
        <a:graphic>
          <a:graphicData uri="http://schemas.openxmlformats.org/presentationml/2006/ole">
            <mc:AlternateContent xmlns:mc="http://schemas.openxmlformats.org/markup-compatibility/2006">
              <mc:Choice xmlns:v="urn:schemas-microsoft-com:vml" Requires="v">
                <p:oleObj spid="_x0000_s25696" name="Equation" r:id="rId3" imgW="1143000" imgH="457200" progId="Equation.DSMT4">
                  <p:embed/>
                </p:oleObj>
              </mc:Choice>
              <mc:Fallback>
                <p:oleObj name="Equation" r:id="rId3" imgW="11430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08" y="1585810"/>
                        <a:ext cx="3145536" cy="1258214"/>
                      </a:xfrm>
                      <a:prstGeom prst="rect">
                        <a:avLst/>
                      </a:prstGeom>
                      <a:noFill/>
                    </p:spPr>
                  </p:pic>
                </p:oleObj>
              </mc:Fallback>
            </mc:AlternateContent>
          </a:graphicData>
        </a:graphic>
      </p:graphicFrame>
      <p:sp>
        <p:nvSpPr>
          <p:cNvPr id="6" name="Rektangel 5"/>
          <p:cNvSpPr/>
          <p:nvPr/>
        </p:nvSpPr>
        <p:spPr>
          <a:xfrm>
            <a:off x="826008" y="3245979"/>
            <a:ext cx="6755362" cy="461665"/>
          </a:xfrm>
          <a:prstGeom prst="rect">
            <a:avLst/>
          </a:prstGeom>
        </p:spPr>
        <p:txBody>
          <a:bodyPr wrap="squar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First</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introduce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functions</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ndParaRPr>
          </a:p>
        </p:txBody>
      </p:sp>
      <p:sp>
        <p:nvSpPr>
          <p:cNvPr id="7" name="Rectangle 4"/>
          <p:cNvSpPr>
            <a:spLocks noChangeArrowheads="1"/>
          </p:cNvSpPr>
          <p:nvPr/>
        </p:nvSpPr>
        <p:spPr bwMode="auto">
          <a:xfrm>
            <a:off x="5589037" y="3933927"/>
            <a:ext cx="335939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815434100"/>
              </p:ext>
            </p:extLst>
          </p:nvPr>
        </p:nvGraphicFramePr>
        <p:xfrm>
          <a:off x="5581137" y="3221382"/>
          <a:ext cx="373224" cy="500666"/>
        </p:xfrm>
        <a:graphic>
          <a:graphicData uri="http://schemas.openxmlformats.org/presentationml/2006/ole">
            <mc:AlternateContent xmlns:mc="http://schemas.openxmlformats.org/markup-compatibility/2006">
              <mc:Choice xmlns:v="urn:schemas-microsoft-com:vml" Requires="v">
                <p:oleObj spid="_x0000_s25697" name="Equation" r:id="rId5" imgW="126725" imgH="177415" progId="Equation.DSMT4">
                  <p:embed/>
                </p:oleObj>
              </mc:Choice>
              <mc:Fallback>
                <p:oleObj name="Equation" r:id="rId5" imgW="126725" imgH="177415"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137" y="3221382"/>
                        <a:ext cx="373224" cy="500666"/>
                      </a:xfrm>
                      <a:prstGeom prst="rect">
                        <a:avLst/>
                      </a:prstGeom>
                      <a:noFill/>
                    </p:spPr>
                  </p:pic>
                </p:oleObj>
              </mc:Fallback>
            </mc:AlternateContent>
          </a:graphicData>
        </a:graphic>
      </p:graphicFrame>
      <p:sp>
        <p:nvSpPr>
          <p:cNvPr id="9" name="Rektangel 8"/>
          <p:cNvSpPr/>
          <p:nvPr/>
        </p:nvSpPr>
        <p:spPr>
          <a:xfrm>
            <a:off x="5954361" y="3259071"/>
            <a:ext cx="681597"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and</a:t>
            </a:r>
            <a:endParaRPr lang="sv-SE" sz="2400" b="1" dirty="0">
              <a:solidFill>
                <a:srgbClr val="0070C0"/>
              </a:solidFill>
            </a:endParaRPr>
          </a:p>
        </p:txBody>
      </p:sp>
      <p:sp>
        <p:nvSpPr>
          <p:cNvPr id="10" name="Rectangle 6"/>
          <p:cNvSpPr>
            <a:spLocks noChangeArrowheads="1"/>
          </p:cNvSpPr>
          <p:nvPr/>
        </p:nvSpPr>
        <p:spPr bwMode="auto">
          <a:xfrm>
            <a:off x="6643858" y="4005831"/>
            <a:ext cx="324934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1" name="Objekt 10"/>
          <p:cNvGraphicFramePr>
            <a:graphicFrameLocks noChangeAspect="1"/>
          </p:cNvGraphicFramePr>
          <p:nvPr>
            <p:extLst>
              <p:ext uri="{D42A27DB-BD31-4B8C-83A1-F6EECF244321}">
                <p14:modId xmlns:p14="http://schemas.microsoft.com/office/powerpoint/2010/main" val="3572341910"/>
              </p:ext>
            </p:extLst>
          </p:nvPr>
        </p:nvGraphicFramePr>
        <p:xfrm>
          <a:off x="6643858" y="3267453"/>
          <a:ext cx="373224" cy="445795"/>
        </p:xfrm>
        <a:graphic>
          <a:graphicData uri="http://schemas.openxmlformats.org/presentationml/2006/ole">
            <mc:AlternateContent xmlns:mc="http://schemas.openxmlformats.org/markup-compatibility/2006">
              <mc:Choice xmlns:v="urn:schemas-microsoft-com:vml" Requires="v">
                <p:oleObj spid="_x0000_s25698" name="Equation" r:id="rId7" imgW="114201" imgH="139579" progId="Equation.DSMT4">
                  <p:embed/>
                </p:oleObj>
              </mc:Choice>
              <mc:Fallback>
                <p:oleObj name="Equation" r:id="rId7" imgW="114201" imgH="139579"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3858" y="3267453"/>
                        <a:ext cx="373224" cy="445795"/>
                      </a:xfrm>
                      <a:prstGeom prst="rect">
                        <a:avLst/>
                      </a:prstGeom>
                      <a:noFill/>
                    </p:spPr>
                  </p:pic>
                </p:oleObj>
              </mc:Fallback>
            </mc:AlternateContent>
          </a:graphicData>
        </a:graphic>
      </p:graphicFrame>
      <p:sp>
        <p:nvSpPr>
          <p:cNvPr id="12" name="Rektangel 11"/>
          <p:cNvSpPr/>
          <p:nvPr/>
        </p:nvSpPr>
        <p:spPr>
          <a:xfrm>
            <a:off x="7009182" y="3256391"/>
            <a:ext cx="2925866"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in the expression for </a:t>
            </a:r>
            <a:endParaRPr lang="sv-SE" sz="2400" b="1" dirty="0">
              <a:solidFill>
                <a:srgbClr val="0070C0"/>
              </a:solidFill>
            </a:endParaRPr>
          </a:p>
        </p:txBody>
      </p:sp>
      <p:sp>
        <p:nvSpPr>
          <p:cNvPr id="13" name="Rectangle 8"/>
          <p:cNvSpPr>
            <a:spLocks noChangeArrowheads="1"/>
          </p:cNvSpPr>
          <p:nvPr/>
        </p:nvSpPr>
        <p:spPr bwMode="auto">
          <a:xfrm>
            <a:off x="9736434" y="3895606"/>
            <a:ext cx="37857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4" name="Objekt 13"/>
          <p:cNvGraphicFramePr>
            <a:graphicFrameLocks noChangeAspect="1"/>
          </p:cNvGraphicFramePr>
          <p:nvPr>
            <p:extLst>
              <p:ext uri="{D42A27DB-BD31-4B8C-83A1-F6EECF244321}">
                <p14:modId xmlns:p14="http://schemas.microsoft.com/office/powerpoint/2010/main" val="1237152041"/>
              </p:ext>
            </p:extLst>
          </p:nvPr>
        </p:nvGraphicFramePr>
        <p:xfrm>
          <a:off x="9848401" y="3076706"/>
          <a:ext cx="642937" cy="641350"/>
        </p:xfrm>
        <a:graphic>
          <a:graphicData uri="http://schemas.openxmlformats.org/presentationml/2006/ole">
            <mc:AlternateContent xmlns:mc="http://schemas.openxmlformats.org/markup-compatibility/2006">
              <mc:Choice xmlns:v="urn:schemas-microsoft-com:vml" Requires="v">
                <p:oleObj spid="_x0000_s25699" name="Equation" r:id="rId9" imgW="203040" imgH="203040" progId="Equation.DSMT4">
                  <p:embed/>
                </p:oleObj>
              </mc:Choice>
              <mc:Fallback>
                <p:oleObj name="Equation" r:id="rId9" imgW="203040" imgH="203040" progId="Equation.DSMT4">
                  <p:embed/>
                  <p:pic>
                    <p:nvPicPr>
                      <p:cNvPr id="0" name="Object 7"/>
                      <p:cNvPicPr>
                        <a:picLocks noChangeAspect="1" noChangeArrowheads="1"/>
                      </p:cNvPicPr>
                      <p:nvPr/>
                    </p:nvPicPr>
                    <p:blipFill>
                      <a:blip r:embed="rId10"/>
                      <a:srcRect/>
                      <a:stretch>
                        <a:fillRect/>
                      </a:stretch>
                    </p:blipFill>
                    <p:spPr bwMode="auto">
                      <a:xfrm>
                        <a:off x="9848401" y="3076706"/>
                        <a:ext cx="642937" cy="641350"/>
                      </a:xfrm>
                      <a:prstGeom prst="rect">
                        <a:avLst/>
                      </a:prstGeom>
                      <a:noFill/>
                    </p:spPr>
                  </p:pic>
                </p:oleObj>
              </mc:Fallback>
            </mc:AlternateContent>
          </a:graphicData>
        </a:graphic>
      </p:graphicFrame>
      <p:sp>
        <p:nvSpPr>
          <p:cNvPr id="15" name="Rectangle 10"/>
          <p:cNvSpPr>
            <a:spLocks noChangeArrowheads="1"/>
          </p:cNvSpPr>
          <p:nvPr/>
        </p:nvSpPr>
        <p:spPr bwMode="auto">
          <a:xfrm>
            <a:off x="737118" y="48114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6" name="Objekt 15"/>
          <p:cNvGraphicFramePr>
            <a:graphicFrameLocks noChangeAspect="1"/>
          </p:cNvGraphicFramePr>
          <p:nvPr>
            <p:extLst>
              <p:ext uri="{D42A27DB-BD31-4B8C-83A1-F6EECF244321}">
                <p14:modId xmlns:p14="http://schemas.microsoft.com/office/powerpoint/2010/main" val="3003511911"/>
              </p:ext>
            </p:extLst>
          </p:nvPr>
        </p:nvGraphicFramePr>
        <p:xfrm>
          <a:off x="1002355" y="4051549"/>
          <a:ext cx="7955033" cy="2397073"/>
        </p:xfrm>
        <a:graphic>
          <a:graphicData uri="http://schemas.openxmlformats.org/presentationml/2006/ole">
            <mc:AlternateContent xmlns:mc="http://schemas.openxmlformats.org/markup-compatibility/2006">
              <mc:Choice xmlns:v="urn:schemas-microsoft-com:vml" Requires="v">
                <p:oleObj spid="_x0000_s25700" name="Equation" r:id="rId11" imgW="3111500" imgH="939800" progId="Equation.DSMT4">
                  <p:embed/>
                </p:oleObj>
              </mc:Choice>
              <mc:Fallback>
                <p:oleObj name="Equation" r:id="rId11" imgW="3111500" imgH="9398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2355" y="4051549"/>
                        <a:ext cx="7955033" cy="2397073"/>
                      </a:xfrm>
                      <a:prstGeom prst="rect">
                        <a:avLst/>
                      </a:prstGeom>
                      <a:noFill/>
                    </p:spPr>
                  </p:pic>
                </p:oleObj>
              </mc:Fallback>
            </mc:AlternateContent>
          </a:graphicData>
        </a:graphic>
      </p:graphicFrame>
    </p:spTree>
    <p:extLst>
      <p:ext uri="{BB962C8B-B14F-4D97-AF65-F5344CB8AC3E}">
        <p14:creationId xmlns:p14="http://schemas.microsoft.com/office/powerpoint/2010/main" val="206952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a:t>
            </a:fld>
            <a:endParaRPr lang="sv-SE"/>
          </a:p>
        </p:txBody>
      </p:sp>
      <p:sp>
        <p:nvSpPr>
          <p:cNvPr id="3" name="Rektangel 2"/>
          <p:cNvSpPr/>
          <p:nvPr/>
        </p:nvSpPr>
        <p:spPr>
          <a:xfrm>
            <a:off x="713232" y="329982"/>
            <a:ext cx="10341864" cy="5940088"/>
          </a:xfrm>
          <a:prstGeom prst="rect">
            <a:avLst/>
          </a:prstGeom>
        </p:spPr>
        <p:txBody>
          <a:bodyPr wrap="square">
            <a:spAutoFit/>
          </a:bodyPr>
          <a:lstStyle/>
          <a:p>
            <a:pPr algn="just">
              <a:spcAft>
                <a:spcPts val="400"/>
              </a:spcAft>
            </a:pPr>
            <a:endParaRPr lang="sv-SE" sz="3600" dirty="0">
              <a:latin typeface="Times New Roman" panose="02020603050405020304" pitchFamily="18" charset="0"/>
              <a:ea typeface="Times New Roman" panose="02020603050405020304" pitchFamily="18" charset="0"/>
            </a:endParaRPr>
          </a:p>
          <a:p>
            <a:pPr marL="571500" indent="-571500" algn="just">
              <a:spcAft>
                <a:spcPts val="400"/>
              </a:spcAft>
              <a:buFont typeface="Arial" panose="020B0604020202020204" pitchFamily="34" charset="0"/>
              <a:buChar char="•"/>
            </a:pPr>
            <a:r>
              <a:rPr lang="sv-SE" sz="3600" b="1" dirty="0" smtClean="0">
                <a:solidFill>
                  <a:srgbClr val="0070C0"/>
                </a:solidFill>
                <a:latin typeface="Times New Roman" panose="02020603050405020304" pitchFamily="18" charset="0"/>
                <a:ea typeface="Times New Roman" panose="02020603050405020304" pitchFamily="18" charset="0"/>
                <a:cs typeface="NimbusRomNo9L-Regu"/>
              </a:rPr>
              <a:t>Relevant </a:t>
            </a:r>
            <a:r>
              <a:rPr lang="sv-SE" sz="3600" b="1" dirty="0">
                <a:solidFill>
                  <a:srgbClr val="0070C0"/>
                </a:solidFill>
                <a:latin typeface="Times New Roman" panose="02020603050405020304" pitchFamily="18" charset="0"/>
                <a:ea typeface="Times New Roman" panose="02020603050405020304" pitchFamily="18" charset="0"/>
                <a:cs typeface="NimbusRomNo9L-Regu"/>
              </a:rPr>
              <a:t>parts </a:t>
            </a:r>
            <a:r>
              <a:rPr lang="sv-SE" sz="36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3600" b="1" dirty="0">
                <a:solidFill>
                  <a:srgbClr val="0070C0"/>
                </a:solidFill>
                <a:latin typeface="Times New Roman" panose="02020603050405020304" pitchFamily="18" charset="0"/>
                <a:ea typeface="Times New Roman" panose="02020603050405020304" pitchFamily="18" charset="0"/>
                <a:cs typeface="NimbusRomNo9L-Regu"/>
              </a:rPr>
              <a:t> general </a:t>
            </a:r>
            <a:r>
              <a:rPr lang="sv-SE" sz="3600" b="1" dirty="0" err="1">
                <a:solidFill>
                  <a:srgbClr val="0070C0"/>
                </a:solidFill>
                <a:latin typeface="Times New Roman" panose="02020603050405020304" pitchFamily="18" charset="0"/>
                <a:ea typeface="Times New Roman" panose="02020603050405020304" pitchFamily="18" charset="0"/>
                <a:cs typeface="NimbusRomNo9L-Regu"/>
              </a:rPr>
              <a:t>stochastic</a:t>
            </a:r>
            <a:r>
              <a:rPr lang="sv-SE" sz="3600" b="1" dirty="0">
                <a:solidFill>
                  <a:srgbClr val="0070C0"/>
                </a:solidFill>
                <a:latin typeface="Times New Roman" panose="02020603050405020304" pitchFamily="18" charset="0"/>
                <a:ea typeface="Times New Roman" panose="02020603050405020304" pitchFamily="18" charset="0"/>
                <a:cs typeface="NimbusRomNo9L-Regu"/>
              </a:rPr>
              <a:t> optimal </a:t>
            </a:r>
            <a:r>
              <a:rPr lang="sv-SE" sz="3600" b="1" dirty="0" err="1">
                <a:solidFill>
                  <a:srgbClr val="0070C0"/>
                </a:solidFill>
                <a:latin typeface="Times New Roman" panose="02020603050405020304" pitchFamily="18" charset="0"/>
                <a:ea typeface="Times New Roman" panose="02020603050405020304" pitchFamily="18" charset="0"/>
                <a:cs typeface="NimbusRomNo9L-Regu"/>
              </a:rPr>
              <a:t>control</a:t>
            </a:r>
            <a:r>
              <a:rPr lang="sv-SE" sz="3600" b="1" dirty="0">
                <a:solidFill>
                  <a:srgbClr val="0070C0"/>
                </a:solidFill>
                <a:latin typeface="Times New Roman" panose="02020603050405020304" pitchFamily="18" charset="0"/>
                <a:ea typeface="Times New Roman" panose="02020603050405020304" pitchFamily="18" charset="0"/>
                <a:cs typeface="NimbusRomNo9L-Regu"/>
              </a:rPr>
              <a:t> </a:t>
            </a:r>
            <a:r>
              <a:rPr lang="sv-SE" sz="3600" b="1" dirty="0" err="1" smtClean="0">
                <a:solidFill>
                  <a:srgbClr val="0070C0"/>
                </a:solidFill>
                <a:latin typeface="Times New Roman" panose="02020603050405020304" pitchFamily="18" charset="0"/>
                <a:ea typeface="Times New Roman" panose="02020603050405020304" pitchFamily="18" charset="0"/>
                <a:cs typeface="NimbusRomNo9L-Regu"/>
              </a:rPr>
              <a:t>theory</a:t>
            </a:r>
            <a:endParaRPr lang="sv-SE" sz="3600" dirty="0" smtClean="0">
              <a:latin typeface="Times New Roman" panose="02020603050405020304" pitchFamily="18" charset="0"/>
              <a:ea typeface="Times New Roman" panose="02020603050405020304" pitchFamily="18" charset="0"/>
              <a:cs typeface="NimbusRomNo9L-Regu"/>
            </a:endParaRPr>
          </a:p>
          <a:p>
            <a:pPr algn="just">
              <a:spcAft>
                <a:spcPts val="400"/>
              </a:spcAft>
            </a:pPr>
            <a:r>
              <a:rPr lang="sv-SE" sz="3600" dirty="0" smtClean="0">
                <a:latin typeface="Times New Roman" panose="02020603050405020304" pitchFamily="18" charset="0"/>
                <a:ea typeface="Times New Roman" panose="02020603050405020304" pitchFamily="18" charset="0"/>
                <a:cs typeface="NimbusRomNo9L-Regu"/>
              </a:rPr>
              <a:t> </a:t>
            </a:r>
          </a:p>
          <a:p>
            <a:pPr marL="571500" indent="-571500" algn="just">
              <a:spcAft>
                <a:spcPts val="400"/>
              </a:spcAft>
              <a:buFont typeface="Arial" panose="020B0604020202020204" pitchFamily="34" charset="0"/>
              <a:buChar char="•"/>
            </a:pPr>
            <a:r>
              <a:rPr lang="sv-SE" sz="3600" b="1" dirty="0" smtClean="0">
                <a:solidFill>
                  <a:srgbClr val="FF0000"/>
                </a:solidFill>
                <a:latin typeface="Times New Roman" panose="02020603050405020304" pitchFamily="18" charset="0"/>
                <a:ea typeface="Times New Roman" panose="02020603050405020304" pitchFamily="18" charset="0"/>
                <a:cs typeface="NimbusRomNo9L-Regu"/>
              </a:rPr>
              <a:t>Derivation </a:t>
            </a:r>
            <a:r>
              <a:rPr lang="sv-SE" sz="3600" b="1" dirty="0" err="1">
                <a:solidFill>
                  <a:srgbClr val="FF0000"/>
                </a:solidFill>
                <a:latin typeface="Times New Roman" panose="02020603050405020304" pitchFamily="18" charset="0"/>
                <a:ea typeface="Times New Roman" panose="02020603050405020304" pitchFamily="18" charset="0"/>
                <a:cs typeface="NimbusRomNo9L-Regu"/>
              </a:rPr>
              <a:t>of</a:t>
            </a:r>
            <a:r>
              <a:rPr lang="sv-SE" sz="3600" b="1" dirty="0">
                <a:solidFill>
                  <a:srgbClr val="FF0000"/>
                </a:solidFill>
                <a:latin typeface="Times New Roman" panose="02020603050405020304" pitchFamily="18" charset="0"/>
                <a:ea typeface="Times New Roman" panose="02020603050405020304" pitchFamily="18" charset="0"/>
                <a:cs typeface="NimbusRomNo9L-Regu"/>
              </a:rPr>
              <a:t> general </a:t>
            </a:r>
            <a:r>
              <a:rPr lang="sv-SE" sz="3600" b="1" dirty="0" err="1">
                <a:solidFill>
                  <a:srgbClr val="FF0000"/>
                </a:solidFill>
                <a:latin typeface="Times New Roman" panose="02020603050405020304" pitchFamily="18" charset="0"/>
                <a:ea typeface="Times New Roman" panose="02020603050405020304" pitchFamily="18" charset="0"/>
                <a:cs typeface="NimbusRomNo9L-Regu"/>
              </a:rPr>
              <a:t>function</a:t>
            </a:r>
            <a:r>
              <a:rPr lang="sv-SE" sz="3600" b="1" dirty="0">
                <a:solidFill>
                  <a:srgbClr val="FF0000"/>
                </a:solidFill>
                <a:latin typeface="Times New Roman" panose="02020603050405020304" pitchFamily="18" charset="0"/>
                <a:ea typeface="Times New Roman" panose="02020603050405020304" pitchFamily="18" charset="0"/>
                <a:cs typeface="NimbusRomNo9L-Regu"/>
              </a:rPr>
              <a:t> solutions to the optimal </a:t>
            </a:r>
            <a:r>
              <a:rPr lang="sv-SE" sz="3600" b="1" dirty="0" err="1">
                <a:solidFill>
                  <a:srgbClr val="FF0000"/>
                </a:solidFill>
                <a:latin typeface="Times New Roman" panose="02020603050405020304" pitchFamily="18" charset="0"/>
                <a:ea typeface="Times New Roman" panose="02020603050405020304" pitchFamily="18" charset="0"/>
                <a:cs typeface="NimbusRomNo9L-Regu"/>
              </a:rPr>
              <a:t>wildlife</a:t>
            </a:r>
            <a:r>
              <a:rPr lang="sv-SE" sz="3600" b="1" dirty="0">
                <a:solidFill>
                  <a:srgbClr val="FF0000"/>
                </a:solidFill>
                <a:latin typeface="Times New Roman" panose="02020603050405020304" pitchFamily="18" charset="0"/>
                <a:ea typeface="Times New Roman" panose="02020603050405020304" pitchFamily="18" charset="0"/>
                <a:cs typeface="NimbusRomNo9L-Regu"/>
              </a:rPr>
              <a:t> management </a:t>
            </a:r>
            <a:r>
              <a:rPr lang="sv-SE" sz="3600" b="1" dirty="0" smtClean="0">
                <a:solidFill>
                  <a:srgbClr val="FF0000"/>
                </a:solidFill>
                <a:latin typeface="Times New Roman" panose="02020603050405020304" pitchFamily="18" charset="0"/>
                <a:ea typeface="Times New Roman" panose="02020603050405020304" pitchFamily="18" charset="0"/>
                <a:cs typeface="NimbusRomNo9L-Regu"/>
              </a:rPr>
              <a:t>problem</a:t>
            </a:r>
            <a:endParaRPr lang="sv-SE" sz="3600" dirty="0">
              <a:latin typeface="Times New Roman" panose="02020603050405020304" pitchFamily="18" charset="0"/>
              <a:ea typeface="Times New Roman" panose="02020603050405020304" pitchFamily="18" charset="0"/>
              <a:cs typeface="NimbusRomNo9L-Regu"/>
            </a:endParaRPr>
          </a:p>
          <a:p>
            <a:pPr algn="just">
              <a:spcAft>
                <a:spcPts val="400"/>
              </a:spcAft>
            </a:pPr>
            <a:endParaRPr lang="sv-SE" sz="3600" dirty="0" smtClean="0">
              <a:latin typeface="Times New Roman" panose="02020603050405020304" pitchFamily="18" charset="0"/>
              <a:ea typeface="Times New Roman" panose="02020603050405020304" pitchFamily="18" charset="0"/>
              <a:cs typeface="NimbusRomNo9L-Regu"/>
            </a:endParaRPr>
          </a:p>
          <a:p>
            <a:pPr marL="571500" indent="-571500" algn="just">
              <a:spcAft>
                <a:spcPts val="400"/>
              </a:spcAft>
              <a:buFont typeface="Arial" panose="020B0604020202020204" pitchFamily="34" charset="0"/>
              <a:buChar char="•"/>
            </a:pPr>
            <a:r>
              <a:rPr lang="sv-SE" sz="3600" b="1" dirty="0" err="1" smtClean="0">
                <a:solidFill>
                  <a:srgbClr val="00B050"/>
                </a:solidFill>
                <a:latin typeface="Times New Roman" panose="02020603050405020304" pitchFamily="18" charset="0"/>
                <a:ea typeface="Times New Roman" panose="02020603050405020304" pitchFamily="18" charset="0"/>
                <a:cs typeface="NimbusRomNo9L-Regu"/>
              </a:rPr>
              <a:t>Specific</a:t>
            </a:r>
            <a:r>
              <a:rPr lang="sv-SE" sz="3600" b="1" dirty="0" smtClean="0">
                <a:solidFill>
                  <a:srgbClr val="00B050"/>
                </a:solidFill>
                <a:latin typeface="Times New Roman" panose="02020603050405020304" pitchFamily="18" charset="0"/>
                <a:ea typeface="Times New Roman" panose="02020603050405020304" pitchFamily="18" charset="0"/>
                <a:cs typeface="NimbusRomNo9L-Regu"/>
              </a:rPr>
              <a:t> </a:t>
            </a:r>
            <a:r>
              <a:rPr lang="sv-SE" sz="3600" b="1" dirty="0">
                <a:solidFill>
                  <a:srgbClr val="00B050"/>
                </a:solidFill>
                <a:latin typeface="Times New Roman" panose="02020603050405020304" pitchFamily="18" charset="0"/>
                <a:ea typeface="Times New Roman" panose="02020603050405020304" pitchFamily="18" charset="0"/>
                <a:cs typeface="NimbusRomNo9L-Regu"/>
              </a:rPr>
              <a:t>derivations and </a:t>
            </a:r>
            <a:r>
              <a:rPr lang="sv-SE" sz="3600" b="1" dirty="0" err="1">
                <a:solidFill>
                  <a:srgbClr val="00B050"/>
                </a:solidFill>
                <a:latin typeface="Times New Roman" panose="02020603050405020304" pitchFamily="18" charset="0"/>
                <a:ea typeface="Times New Roman" panose="02020603050405020304" pitchFamily="18" charset="0"/>
                <a:cs typeface="NimbusRomNo9L-Regu"/>
              </a:rPr>
              <a:t>results</a:t>
            </a:r>
            <a:r>
              <a:rPr lang="sv-SE" sz="3600" b="1" dirty="0">
                <a:solidFill>
                  <a:srgbClr val="00B050"/>
                </a:solidFill>
                <a:latin typeface="Times New Roman" panose="02020603050405020304" pitchFamily="18" charset="0"/>
                <a:ea typeface="Times New Roman" panose="02020603050405020304" pitchFamily="18" charset="0"/>
                <a:cs typeface="NimbusRomNo9L-Regu"/>
              </a:rPr>
              <a:t> </a:t>
            </a:r>
            <a:r>
              <a:rPr lang="sv-SE" sz="3600" b="1" dirty="0" err="1">
                <a:solidFill>
                  <a:srgbClr val="00B050"/>
                </a:solidFill>
                <a:latin typeface="Times New Roman" panose="02020603050405020304" pitchFamily="18" charset="0"/>
                <a:ea typeface="Times New Roman" panose="02020603050405020304" pitchFamily="18" charset="0"/>
                <a:cs typeface="NimbusRomNo9L-Regu"/>
              </a:rPr>
              <a:t>of</a:t>
            </a:r>
            <a:r>
              <a:rPr lang="sv-SE" sz="3600" b="1" dirty="0">
                <a:solidFill>
                  <a:srgbClr val="00B050"/>
                </a:solidFill>
                <a:latin typeface="Times New Roman" panose="02020603050405020304" pitchFamily="18" charset="0"/>
                <a:ea typeface="Times New Roman" panose="02020603050405020304" pitchFamily="18" charset="0"/>
                <a:cs typeface="NimbusRomNo9L-Regu"/>
              </a:rPr>
              <a:t> </a:t>
            </a:r>
            <a:r>
              <a:rPr lang="sv-SE" sz="3600" b="1" dirty="0" err="1">
                <a:solidFill>
                  <a:srgbClr val="00B050"/>
                </a:solidFill>
                <a:latin typeface="Times New Roman" panose="02020603050405020304" pitchFamily="18" charset="0"/>
                <a:ea typeface="Times New Roman" panose="02020603050405020304" pitchFamily="18" charset="0"/>
                <a:cs typeface="NimbusRomNo9L-Regu"/>
              </a:rPr>
              <a:t>relevance</a:t>
            </a:r>
            <a:r>
              <a:rPr lang="sv-SE" sz="3600" b="1" dirty="0">
                <a:solidFill>
                  <a:srgbClr val="00B050"/>
                </a:solidFill>
                <a:latin typeface="Times New Roman" panose="02020603050405020304" pitchFamily="18" charset="0"/>
                <a:ea typeface="Times New Roman" panose="02020603050405020304" pitchFamily="18" charset="0"/>
                <a:cs typeface="NimbusRomNo9L-Regu"/>
              </a:rPr>
              <a:t> to optimal </a:t>
            </a:r>
            <a:r>
              <a:rPr lang="sv-SE" sz="3600" b="1" dirty="0" err="1">
                <a:solidFill>
                  <a:srgbClr val="00B050"/>
                </a:solidFill>
                <a:latin typeface="Times New Roman" panose="02020603050405020304" pitchFamily="18" charset="0"/>
                <a:ea typeface="Times New Roman" panose="02020603050405020304" pitchFamily="18" charset="0"/>
                <a:cs typeface="NimbusRomNo9L-Regu"/>
              </a:rPr>
              <a:t>moose</a:t>
            </a:r>
            <a:r>
              <a:rPr lang="sv-SE" sz="3600" b="1" dirty="0">
                <a:solidFill>
                  <a:srgbClr val="00B050"/>
                </a:solidFill>
                <a:latin typeface="Times New Roman" panose="02020603050405020304" pitchFamily="18" charset="0"/>
                <a:ea typeface="Times New Roman" panose="02020603050405020304" pitchFamily="18" charset="0"/>
                <a:cs typeface="NimbusRomNo9L-Regu"/>
              </a:rPr>
              <a:t> management in </a:t>
            </a:r>
            <a:r>
              <a:rPr lang="sv-SE" sz="3600" b="1" dirty="0" smtClean="0">
                <a:solidFill>
                  <a:srgbClr val="00B050"/>
                </a:solidFill>
                <a:latin typeface="Times New Roman" panose="02020603050405020304" pitchFamily="18" charset="0"/>
                <a:ea typeface="Times New Roman" panose="02020603050405020304" pitchFamily="18" charset="0"/>
                <a:cs typeface="NimbusRomNo9L-Regu"/>
              </a:rPr>
              <a:t>Sweden</a:t>
            </a:r>
            <a:endParaRPr lang="sv-SE" sz="3600" dirty="0" smtClean="0">
              <a:latin typeface="Times New Roman" panose="02020603050405020304" pitchFamily="18" charset="0"/>
              <a:ea typeface="Times New Roman" panose="02020603050405020304" pitchFamily="18" charset="0"/>
              <a:cs typeface="NimbusRomNo9L-Regu"/>
            </a:endParaRPr>
          </a:p>
          <a:p>
            <a:pPr algn="just">
              <a:spcAft>
                <a:spcPts val="400"/>
              </a:spcAft>
            </a:pPr>
            <a:r>
              <a:rPr lang="sv-SE" sz="3600" dirty="0" smtClean="0">
                <a:latin typeface="Times New Roman" panose="02020603050405020304" pitchFamily="18" charset="0"/>
                <a:ea typeface="Times New Roman" panose="02020603050405020304" pitchFamily="18" charset="0"/>
                <a:cs typeface="NimbusRomNo9L-Regu"/>
              </a:rPr>
              <a:t> </a:t>
            </a:r>
            <a:endParaRPr lang="sv-SE"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6524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30</a:t>
            </a:fld>
            <a:endParaRPr lang="sv-SE"/>
          </a:p>
        </p:txBody>
      </p:sp>
      <p:sp>
        <p:nvSpPr>
          <p:cNvPr id="3" name="Rectangle 2"/>
          <p:cNvSpPr>
            <a:spLocks noChangeArrowheads="1"/>
          </p:cNvSpPr>
          <p:nvPr/>
        </p:nvSpPr>
        <p:spPr bwMode="auto">
          <a:xfrm>
            <a:off x="382554" y="457200"/>
            <a:ext cx="15187891" cy="4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697499076"/>
              </p:ext>
            </p:extLst>
          </p:nvPr>
        </p:nvGraphicFramePr>
        <p:xfrm>
          <a:off x="270588" y="979715"/>
          <a:ext cx="11596912" cy="4152122"/>
        </p:xfrm>
        <a:graphic>
          <a:graphicData uri="http://schemas.openxmlformats.org/presentationml/2006/ole">
            <mc:AlternateContent xmlns:mc="http://schemas.openxmlformats.org/markup-compatibility/2006">
              <mc:Choice xmlns:v="urn:schemas-microsoft-com:vml" Requires="v">
                <p:oleObj spid="_x0000_s26645" name="Equation" r:id="rId3" imgW="6477000" imgH="2311400" progId="Equation.DSMT4">
                  <p:embed/>
                </p:oleObj>
              </mc:Choice>
              <mc:Fallback>
                <p:oleObj name="Equation" r:id="rId3" imgW="6477000" imgH="2311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88" y="979715"/>
                        <a:ext cx="11596912" cy="4152122"/>
                      </a:xfrm>
                      <a:prstGeom prst="rect">
                        <a:avLst/>
                      </a:prstGeom>
                      <a:noFill/>
                    </p:spPr>
                  </p:pic>
                </p:oleObj>
              </mc:Fallback>
            </mc:AlternateContent>
          </a:graphicData>
        </a:graphic>
      </p:graphicFrame>
    </p:spTree>
    <p:extLst>
      <p:ext uri="{BB962C8B-B14F-4D97-AF65-F5344CB8AC3E}">
        <p14:creationId xmlns:p14="http://schemas.microsoft.com/office/powerpoint/2010/main" val="2270948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31</a:t>
            </a:fld>
            <a:endParaRPr lang="sv-SE"/>
          </a:p>
        </p:txBody>
      </p:sp>
      <p:graphicFrame>
        <p:nvGraphicFramePr>
          <p:cNvPr id="3" name="Objekt 2"/>
          <p:cNvGraphicFramePr>
            <a:graphicFrameLocks noChangeAspect="1"/>
          </p:cNvGraphicFramePr>
          <p:nvPr>
            <p:extLst>
              <p:ext uri="{D42A27DB-BD31-4B8C-83A1-F6EECF244321}">
                <p14:modId xmlns:p14="http://schemas.microsoft.com/office/powerpoint/2010/main" val="1930687992"/>
              </p:ext>
            </p:extLst>
          </p:nvPr>
        </p:nvGraphicFramePr>
        <p:xfrm>
          <a:off x="738152" y="1901952"/>
          <a:ext cx="10706793" cy="2194560"/>
        </p:xfrm>
        <a:graphic>
          <a:graphicData uri="http://schemas.openxmlformats.org/presentationml/2006/ole">
            <mc:AlternateContent xmlns:mc="http://schemas.openxmlformats.org/markup-compatibility/2006">
              <mc:Choice xmlns:v="urn:schemas-microsoft-com:vml" Requires="v">
                <p:oleObj spid="_x0000_s27668" name="Equation" r:id="rId3" imgW="2044440" imgH="419040" progId="Equation.DSMT4">
                  <p:embed/>
                </p:oleObj>
              </mc:Choice>
              <mc:Fallback>
                <p:oleObj name="Equation" r:id="rId3" imgW="2044440" imgH="419040" progId="Equation.DSMT4">
                  <p:embed/>
                  <p:pic>
                    <p:nvPicPr>
                      <p:cNvPr id="0" name=""/>
                      <p:cNvPicPr/>
                      <p:nvPr/>
                    </p:nvPicPr>
                    <p:blipFill>
                      <a:blip r:embed="rId4"/>
                      <a:stretch>
                        <a:fillRect/>
                      </a:stretch>
                    </p:blipFill>
                    <p:spPr>
                      <a:xfrm>
                        <a:off x="738152" y="1901952"/>
                        <a:ext cx="10706793" cy="2194560"/>
                      </a:xfrm>
                      <a:prstGeom prst="rect">
                        <a:avLst/>
                      </a:prstGeom>
                    </p:spPr>
                  </p:pic>
                </p:oleObj>
              </mc:Fallback>
            </mc:AlternateContent>
          </a:graphicData>
        </a:graphic>
      </p:graphicFrame>
      <p:sp>
        <p:nvSpPr>
          <p:cNvPr id="4" name="Rektangel med rundade hörn 3"/>
          <p:cNvSpPr/>
          <p:nvPr/>
        </p:nvSpPr>
        <p:spPr>
          <a:xfrm>
            <a:off x="402336" y="1289304"/>
            <a:ext cx="11183112" cy="3511296"/>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83191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32</a:t>
            </a:fld>
            <a:endParaRPr lang="sv-SE" dirty="0"/>
          </a:p>
        </p:txBody>
      </p:sp>
      <p:sp>
        <p:nvSpPr>
          <p:cNvPr id="3" name="Rektangel 2"/>
          <p:cNvSpPr/>
          <p:nvPr/>
        </p:nvSpPr>
        <p:spPr>
          <a:xfrm>
            <a:off x="804672" y="299204"/>
            <a:ext cx="10549128" cy="5180905"/>
          </a:xfrm>
          <a:prstGeom prst="rect">
            <a:avLst/>
          </a:prstGeom>
        </p:spPr>
        <p:txBody>
          <a:bodyPr wrap="square">
            <a:spAutoFit/>
          </a:bodyPr>
          <a:lstStyle/>
          <a:p>
            <a:pPr algn="just">
              <a:spcAft>
                <a:spcPts val="400"/>
              </a:spcAft>
            </a:pPr>
            <a:r>
              <a:rPr lang="en-US" sz="3600" b="1" dirty="0">
                <a:solidFill>
                  <a:srgbClr val="FF0000"/>
                </a:solidFill>
                <a:latin typeface="Times New Roman" panose="02020603050405020304" pitchFamily="18" charset="0"/>
                <a:ea typeface="Times New Roman" panose="02020603050405020304" pitchFamily="18" charset="0"/>
                <a:cs typeface="Nazanin"/>
              </a:rPr>
              <a:t>The numerically specified </a:t>
            </a:r>
            <a:r>
              <a:rPr lang="en-US" sz="3600" b="1" dirty="0" smtClean="0">
                <a:solidFill>
                  <a:srgbClr val="FF0000"/>
                </a:solidFill>
                <a:latin typeface="Times New Roman" panose="02020603050405020304" pitchFamily="18" charset="0"/>
                <a:ea typeface="Times New Roman" panose="02020603050405020304" pitchFamily="18" charset="0"/>
                <a:cs typeface="Nazanin"/>
              </a:rPr>
              <a:t>case:</a:t>
            </a:r>
          </a:p>
          <a:p>
            <a:pPr algn="just">
              <a:spcAft>
                <a:spcPts val="400"/>
              </a:spcAft>
            </a:pPr>
            <a:endParaRPr lang="sv-SE" sz="2400" dirty="0">
              <a:latin typeface="Times New Roman" panose="02020603050405020304" pitchFamily="18" charset="0"/>
              <a:ea typeface="Times New Roman" panose="02020603050405020304" pitchFamily="18" charset="0"/>
            </a:endParaRPr>
          </a:p>
          <a:p>
            <a:r>
              <a:rPr lang="en-US" sz="2400" b="1" dirty="0">
                <a:solidFill>
                  <a:srgbClr val="0070C0"/>
                </a:solidFill>
                <a:latin typeface="Times New Roman" panose="02020603050405020304" pitchFamily="18" charset="0"/>
                <a:ea typeface="Times New Roman" panose="02020603050405020304" pitchFamily="18" charset="0"/>
                <a:cs typeface="Times-Roman"/>
              </a:rPr>
              <a:t>Let us enter the particular numerical parameters of a real problem</a:t>
            </a:r>
            <a:r>
              <a:rPr lang="en-US" sz="2400" b="1" dirty="0" smtClean="0">
                <a:solidFill>
                  <a:srgbClr val="0070C0"/>
                </a:solidFill>
                <a:latin typeface="Times New Roman" panose="02020603050405020304" pitchFamily="18" charset="0"/>
                <a:ea typeface="Times New Roman" panose="02020603050405020304" pitchFamily="18" charset="0"/>
                <a:cs typeface="Times-Roman"/>
              </a:rPr>
              <a:t>.</a:t>
            </a:r>
          </a:p>
          <a:p>
            <a:endParaRPr lang="en-US" sz="2400" b="1" dirty="0">
              <a:solidFill>
                <a:srgbClr val="0070C0"/>
              </a:solidFill>
              <a:latin typeface="Times New Roman" panose="02020603050405020304" pitchFamily="18" charset="0"/>
              <a:ea typeface="Times New Roman" panose="02020603050405020304" pitchFamily="18" charset="0"/>
              <a:cs typeface="Times-Roman"/>
            </a:endParaRPr>
          </a:p>
          <a:p>
            <a:r>
              <a:rPr lang="en-US" sz="2400" b="1" dirty="0" err="1" smtClean="0">
                <a:solidFill>
                  <a:srgbClr val="0070C0"/>
                </a:solidFill>
                <a:latin typeface="Times New Roman" panose="02020603050405020304" pitchFamily="18" charset="0"/>
                <a:ea typeface="Times New Roman" panose="02020603050405020304" pitchFamily="18" charset="0"/>
                <a:cs typeface="Times-Roman"/>
              </a:rPr>
              <a:t>Lohmander</a:t>
            </a:r>
            <a:r>
              <a:rPr lang="en-US" sz="2400" b="1" dirty="0" smtClean="0">
                <a:solidFill>
                  <a:srgbClr val="0070C0"/>
                </a:solidFill>
                <a:latin typeface="Times New Roman" panose="02020603050405020304" pitchFamily="18" charset="0"/>
                <a:ea typeface="Times New Roman" panose="02020603050405020304" pitchFamily="18" charset="0"/>
                <a:cs typeface="Times-Roman"/>
              </a:rPr>
              <a:t> </a:t>
            </a:r>
            <a:r>
              <a:rPr lang="en-US" sz="2400" b="1" dirty="0">
                <a:solidFill>
                  <a:srgbClr val="0070C0"/>
                </a:solidFill>
                <a:latin typeface="Times New Roman" panose="02020603050405020304" pitchFamily="18" charset="0"/>
                <a:ea typeface="Times New Roman" panose="02020603050405020304" pitchFamily="18" charset="0"/>
                <a:cs typeface="Times-Roman"/>
              </a:rPr>
              <a:t>[5] estimated revenue and cost functions and calculated the optimal equilibrium moose population in Sweden, under deterministic assumptions and no discounting. </a:t>
            </a:r>
            <a:endParaRPr lang="en-US" sz="2400" b="1" dirty="0" smtClean="0">
              <a:solidFill>
                <a:srgbClr val="0070C0"/>
              </a:solidFill>
              <a:latin typeface="Times New Roman" panose="02020603050405020304" pitchFamily="18" charset="0"/>
              <a:ea typeface="Times New Roman" panose="02020603050405020304" pitchFamily="18" charset="0"/>
              <a:cs typeface="Times-Roman"/>
            </a:endParaRPr>
          </a:p>
          <a:p>
            <a:endParaRPr lang="en-US" sz="2400" b="1" dirty="0">
              <a:solidFill>
                <a:srgbClr val="0070C0"/>
              </a:solidFill>
              <a:latin typeface="Times New Roman" panose="02020603050405020304" pitchFamily="18" charset="0"/>
              <a:ea typeface="Times New Roman" panose="02020603050405020304" pitchFamily="18" charset="0"/>
              <a:cs typeface="Times-Roman"/>
            </a:endParaRPr>
          </a:p>
          <a:p>
            <a:r>
              <a:rPr lang="en-US" sz="2400" b="1" dirty="0" smtClean="0">
                <a:solidFill>
                  <a:srgbClr val="0070C0"/>
                </a:solidFill>
                <a:latin typeface="Times New Roman" panose="02020603050405020304" pitchFamily="18" charset="0"/>
                <a:ea typeface="Times New Roman" panose="02020603050405020304" pitchFamily="18" charset="0"/>
                <a:cs typeface="Times-Roman"/>
              </a:rPr>
              <a:t>The </a:t>
            </a:r>
            <a:r>
              <a:rPr lang="en-US" sz="2400" b="1" dirty="0">
                <a:solidFill>
                  <a:srgbClr val="0070C0"/>
                </a:solidFill>
                <a:latin typeface="Times New Roman" panose="02020603050405020304" pitchFamily="18" charset="0"/>
                <a:ea typeface="Times New Roman" panose="02020603050405020304" pitchFamily="18" charset="0"/>
                <a:cs typeface="Times-Roman"/>
              </a:rPr>
              <a:t>size of the moose population is however not perfectly predictable and the capital market often, but not always, includes strictly positive interest rates. </a:t>
            </a:r>
            <a:endParaRPr lang="en-US" sz="2400" b="1" dirty="0" smtClean="0">
              <a:solidFill>
                <a:srgbClr val="0070C0"/>
              </a:solidFill>
              <a:latin typeface="Times New Roman" panose="02020603050405020304" pitchFamily="18" charset="0"/>
              <a:ea typeface="Times New Roman" panose="02020603050405020304" pitchFamily="18" charset="0"/>
              <a:cs typeface="Times-Roman"/>
            </a:endParaRPr>
          </a:p>
          <a:p>
            <a:endParaRPr lang="en-US" sz="2400" b="1" dirty="0">
              <a:solidFill>
                <a:srgbClr val="0070C0"/>
              </a:solidFill>
              <a:latin typeface="Times New Roman" panose="02020603050405020304" pitchFamily="18" charset="0"/>
              <a:ea typeface="Times New Roman" panose="02020603050405020304" pitchFamily="18" charset="0"/>
              <a:cs typeface="Times-Roman"/>
            </a:endParaRPr>
          </a:p>
          <a:p>
            <a:r>
              <a:rPr lang="en-US" sz="2400" b="1" dirty="0" smtClean="0">
                <a:solidFill>
                  <a:srgbClr val="0070C0"/>
                </a:solidFill>
                <a:latin typeface="Times New Roman" panose="02020603050405020304" pitchFamily="18" charset="0"/>
                <a:ea typeface="Times New Roman" panose="02020603050405020304" pitchFamily="18" charset="0"/>
                <a:cs typeface="Times-Roman"/>
              </a:rPr>
              <a:t>Random </a:t>
            </a:r>
            <a:r>
              <a:rPr lang="en-US" sz="2400" b="1" dirty="0">
                <a:solidFill>
                  <a:srgbClr val="0070C0"/>
                </a:solidFill>
                <a:latin typeface="Times New Roman" panose="02020603050405020304" pitchFamily="18" charset="0"/>
                <a:ea typeface="Times New Roman" panose="02020603050405020304" pitchFamily="18" charset="0"/>
                <a:cs typeface="Times-Roman"/>
              </a:rPr>
              <a:t>disturbances can have large effects. </a:t>
            </a:r>
            <a:endParaRPr lang="en-US" sz="2400" b="1" dirty="0" smtClean="0">
              <a:solidFill>
                <a:srgbClr val="0070C0"/>
              </a:solidFill>
              <a:latin typeface="Times New Roman" panose="02020603050405020304" pitchFamily="18" charset="0"/>
              <a:ea typeface="Times New Roman" panose="02020603050405020304" pitchFamily="18" charset="0"/>
              <a:cs typeface="Times-Roman"/>
            </a:endParaRPr>
          </a:p>
          <a:p>
            <a:endParaRPr lang="en-US" sz="2400" dirty="0">
              <a:latin typeface="Times New Roman" panose="02020603050405020304" pitchFamily="18" charset="0"/>
              <a:ea typeface="Times New Roman" panose="02020603050405020304" pitchFamily="18" charset="0"/>
              <a:cs typeface="Times-Roman"/>
            </a:endParaRPr>
          </a:p>
        </p:txBody>
      </p:sp>
    </p:spTree>
    <p:extLst>
      <p:ext uri="{BB962C8B-B14F-4D97-AF65-F5344CB8AC3E}">
        <p14:creationId xmlns:p14="http://schemas.microsoft.com/office/powerpoint/2010/main" val="2778856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33</a:t>
            </a:fld>
            <a:endParaRPr lang="sv-SE">
              <a:solidFill>
                <a:prstClr val="black">
                  <a:tint val="75000"/>
                </a:prstClr>
              </a:solidFill>
            </a:endParaRPr>
          </a:p>
        </p:txBody>
      </p:sp>
      <p:pic>
        <p:nvPicPr>
          <p:cNvPr id="3" name="Bildobjekt 2"/>
          <p:cNvPicPr>
            <a:picLocks noChangeAspect="1"/>
          </p:cNvPicPr>
          <p:nvPr/>
        </p:nvPicPr>
        <p:blipFill>
          <a:blip r:embed="rId2"/>
          <a:stretch>
            <a:fillRect/>
          </a:stretch>
        </p:blipFill>
        <p:spPr>
          <a:xfrm>
            <a:off x="0" y="0"/>
            <a:ext cx="12148529" cy="8042678"/>
          </a:xfrm>
          <a:prstGeom prst="rect">
            <a:avLst/>
          </a:prstGeom>
        </p:spPr>
      </p:pic>
      <p:sp>
        <p:nvSpPr>
          <p:cNvPr id="4" name="textruta 3"/>
          <p:cNvSpPr txBox="1"/>
          <p:nvPr/>
        </p:nvSpPr>
        <p:spPr>
          <a:xfrm>
            <a:off x="3447288" y="722376"/>
            <a:ext cx="4795223" cy="707886"/>
          </a:xfrm>
          <a:prstGeom prst="rect">
            <a:avLst/>
          </a:prstGeom>
          <a:noFill/>
        </p:spPr>
        <p:txBody>
          <a:bodyPr wrap="none" rtlCol="0">
            <a:spAutoFit/>
          </a:bodyPr>
          <a:lstStyle/>
          <a:p>
            <a:r>
              <a:rPr lang="sv-SE" sz="4000" b="1" dirty="0" err="1" smtClean="0">
                <a:solidFill>
                  <a:srgbClr val="FFFF00"/>
                </a:solidFill>
              </a:rPr>
              <a:t>Empirical</a:t>
            </a:r>
            <a:r>
              <a:rPr lang="sv-SE" sz="4000" b="1" dirty="0" smtClean="0">
                <a:solidFill>
                  <a:srgbClr val="FFFF00"/>
                </a:solidFill>
              </a:rPr>
              <a:t> </a:t>
            </a:r>
            <a:r>
              <a:rPr lang="sv-SE" sz="4000" b="1" dirty="0" err="1" smtClean="0">
                <a:solidFill>
                  <a:srgbClr val="FFFF00"/>
                </a:solidFill>
              </a:rPr>
              <a:t>Background</a:t>
            </a:r>
            <a:endParaRPr lang="sv-SE" sz="4000" b="1" dirty="0">
              <a:solidFill>
                <a:srgbClr val="FFFF00"/>
              </a:solidFill>
            </a:endParaRPr>
          </a:p>
        </p:txBody>
      </p:sp>
    </p:spTree>
    <p:extLst>
      <p:ext uri="{BB962C8B-B14F-4D97-AF65-F5344CB8AC3E}">
        <p14:creationId xmlns:p14="http://schemas.microsoft.com/office/powerpoint/2010/main" val="3306789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34</a:t>
            </a:fld>
            <a:endParaRPr lang="sv-SE">
              <a:solidFill>
                <a:prstClr val="black">
                  <a:tint val="75000"/>
                </a:prstClr>
              </a:solidFill>
            </a:endParaRPr>
          </a:p>
        </p:txBody>
      </p:sp>
      <p:pic>
        <p:nvPicPr>
          <p:cNvPr id="87044" name="Picture 4" descr="Peter Lohmander 200705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669"/>
            <a:ext cx="12192000" cy="8107731"/>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992510" y="2020698"/>
            <a:ext cx="9636805" cy="707886"/>
          </a:xfrm>
          <a:prstGeom prst="rect">
            <a:avLst/>
          </a:prstGeom>
        </p:spPr>
        <p:txBody>
          <a:bodyPr wrap="none">
            <a:spAutoFit/>
          </a:bodyPr>
          <a:lstStyle/>
          <a:p>
            <a:r>
              <a:rPr lang="sv-SE" sz="4000" b="1" dirty="0" err="1" smtClean="0">
                <a:solidFill>
                  <a:srgbClr val="FFFF00"/>
                </a:solidFill>
              </a:rPr>
              <a:t>Typical</a:t>
            </a:r>
            <a:r>
              <a:rPr lang="sv-SE" sz="4000" b="1" dirty="0" smtClean="0">
                <a:solidFill>
                  <a:srgbClr val="FFFF00"/>
                </a:solidFill>
              </a:rPr>
              <a:t> Forest Area in Sweden, </a:t>
            </a:r>
            <a:r>
              <a:rPr lang="sv-SE" sz="4000" b="1" dirty="0" err="1" smtClean="0">
                <a:solidFill>
                  <a:srgbClr val="FFFF00"/>
                </a:solidFill>
              </a:rPr>
              <a:t>after</a:t>
            </a:r>
            <a:r>
              <a:rPr lang="sv-SE" sz="4000" b="1" dirty="0" smtClean="0">
                <a:solidFill>
                  <a:srgbClr val="FFFF00"/>
                </a:solidFill>
              </a:rPr>
              <a:t> </a:t>
            </a:r>
            <a:r>
              <a:rPr lang="sv-SE" sz="4000" b="1" dirty="0" err="1" smtClean="0">
                <a:solidFill>
                  <a:srgbClr val="FFFF00"/>
                </a:solidFill>
              </a:rPr>
              <a:t>harvest</a:t>
            </a:r>
            <a:r>
              <a:rPr lang="sv-SE" sz="4000" b="1" dirty="0" smtClean="0">
                <a:solidFill>
                  <a:srgbClr val="FFFF00"/>
                </a:solidFill>
              </a:rPr>
              <a:t>.</a:t>
            </a:r>
            <a:endParaRPr lang="sv-SE" sz="4000" b="1" dirty="0">
              <a:solidFill>
                <a:srgbClr val="FFFF00"/>
              </a:solidFill>
            </a:endParaRPr>
          </a:p>
        </p:txBody>
      </p:sp>
    </p:spTree>
    <p:extLst>
      <p:ext uri="{BB962C8B-B14F-4D97-AF65-F5344CB8AC3E}">
        <p14:creationId xmlns:p14="http://schemas.microsoft.com/office/powerpoint/2010/main" val="211501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35</a:t>
            </a:fld>
            <a:endParaRPr lang="sv-SE">
              <a:solidFill>
                <a:prstClr val="black">
                  <a:tint val="75000"/>
                </a:prstClr>
              </a:solidFill>
            </a:endParaRPr>
          </a:p>
        </p:txBody>
      </p:sp>
      <p:pic>
        <p:nvPicPr>
          <p:cNvPr id="88066"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07145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7969020" y="574453"/>
            <a:ext cx="3956917" cy="1938992"/>
          </a:xfrm>
          <a:prstGeom prst="rect">
            <a:avLst/>
          </a:prstGeom>
        </p:spPr>
        <p:txBody>
          <a:bodyPr wrap="none">
            <a:spAutoFit/>
          </a:bodyPr>
          <a:lstStyle/>
          <a:p>
            <a:r>
              <a:rPr lang="sv-SE" sz="4000" b="1" dirty="0" smtClean="0">
                <a:solidFill>
                  <a:srgbClr val="002060"/>
                </a:solidFill>
              </a:rPr>
              <a:t>Young </a:t>
            </a:r>
            <a:r>
              <a:rPr lang="sv-SE" sz="4000" b="1" dirty="0" err="1" smtClean="0">
                <a:solidFill>
                  <a:srgbClr val="002060"/>
                </a:solidFill>
              </a:rPr>
              <a:t>pine</a:t>
            </a:r>
            <a:r>
              <a:rPr lang="sv-SE" sz="4000" b="1" dirty="0" smtClean="0">
                <a:solidFill>
                  <a:srgbClr val="002060"/>
                </a:solidFill>
              </a:rPr>
              <a:t> plants</a:t>
            </a:r>
          </a:p>
          <a:p>
            <a:r>
              <a:rPr lang="sv-SE" sz="4000" b="1" dirty="0" err="1" smtClean="0">
                <a:solidFill>
                  <a:srgbClr val="002060"/>
                </a:solidFill>
              </a:rPr>
              <a:t>often</a:t>
            </a:r>
            <a:r>
              <a:rPr lang="sv-SE" sz="4000" b="1" dirty="0" smtClean="0">
                <a:solidFill>
                  <a:srgbClr val="002060"/>
                </a:solidFill>
              </a:rPr>
              <a:t> form the</a:t>
            </a:r>
          </a:p>
          <a:p>
            <a:r>
              <a:rPr lang="sv-SE" sz="4000" b="1" dirty="0" smtClean="0">
                <a:solidFill>
                  <a:srgbClr val="002060"/>
                </a:solidFill>
              </a:rPr>
              <a:t>new </a:t>
            </a:r>
            <a:r>
              <a:rPr lang="sv-SE" sz="4000" b="1" dirty="0" err="1" smtClean="0">
                <a:solidFill>
                  <a:srgbClr val="002060"/>
                </a:solidFill>
              </a:rPr>
              <a:t>forest</a:t>
            </a:r>
            <a:r>
              <a:rPr lang="sv-SE" sz="4000" b="1" dirty="0">
                <a:solidFill>
                  <a:srgbClr val="002060"/>
                </a:solidFill>
              </a:rPr>
              <a:t>.</a:t>
            </a:r>
            <a:endParaRPr lang="sv-SE" sz="4000" b="1" dirty="0" smtClean="0">
              <a:solidFill>
                <a:srgbClr val="002060"/>
              </a:solidFill>
            </a:endParaRPr>
          </a:p>
        </p:txBody>
      </p:sp>
    </p:spTree>
    <p:extLst>
      <p:ext uri="{BB962C8B-B14F-4D97-AF65-F5344CB8AC3E}">
        <p14:creationId xmlns:p14="http://schemas.microsoft.com/office/powerpoint/2010/main" val="3506941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36</a:t>
            </a:fld>
            <a:endParaRPr lang="sv-SE">
              <a:solidFill>
                <a:prstClr val="black">
                  <a:tint val="75000"/>
                </a:prstClr>
              </a:solidFill>
            </a:endParaRPr>
          </a:p>
        </p:txBody>
      </p:sp>
      <p:pic>
        <p:nvPicPr>
          <p:cNvPr id="93186"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52" y="0"/>
            <a:ext cx="7217991" cy="6878531"/>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7748016" y="737313"/>
            <a:ext cx="3361944" cy="2862322"/>
          </a:xfrm>
          <a:prstGeom prst="rect">
            <a:avLst/>
          </a:prstGeom>
        </p:spPr>
        <p:txBody>
          <a:bodyPr wrap="square">
            <a:spAutoFit/>
          </a:bodyPr>
          <a:lstStyle/>
          <a:p>
            <a:r>
              <a:rPr lang="sv-SE" sz="3600" b="1" dirty="0" err="1" smtClean="0">
                <a:solidFill>
                  <a:srgbClr val="002060"/>
                </a:solidFill>
              </a:rPr>
              <a:t>However</a:t>
            </a:r>
            <a:r>
              <a:rPr lang="sv-SE" sz="3600" b="1" dirty="0" smtClean="0">
                <a:solidFill>
                  <a:srgbClr val="002060"/>
                </a:solidFill>
              </a:rPr>
              <a:t>, </a:t>
            </a:r>
            <a:r>
              <a:rPr lang="sv-SE" sz="3600" b="1" dirty="0" err="1" smtClean="0">
                <a:solidFill>
                  <a:srgbClr val="002060"/>
                </a:solidFill>
              </a:rPr>
              <a:t>young</a:t>
            </a:r>
            <a:r>
              <a:rPr lang="sv-SE" sz="3600" b="1" dirty="0" smtClean="0">
                <a:solidFill>
                  <a:srgbClr val="002060"/>
                </a:solidFill>
              </a:rPr>
              <a:t> </a:t>
            </a:r>
            <a:r>
              <a:rPr lang="sv-SE" sz="3600" b="1" dirty="0" err="1" smtClean="0">
                <a:solidFill>
                  <a:srgbClr val="002060"/>
                </a:solidFill>
              </a:rPr>
              <a:t>pines</a:t>
            </a:r>
            <a:r>
              <a:rPr lang="sv-SE" sz="3600" b="1" dirty="0" smtClean="0">
                <a:solidFill>
                  <a:srgbClr val="002060"/>
                </a:solidFill>
              </a:rPr>
              <a:t> </a:t>
            </a:r>
            <a:r>
              <a:rPr lang="sv-SE" sz="3600" b="1" dirty="0" err="1" smtClean="0">
                <a:solidFill>
                  <a:srgbClr val="002060"/>
                </a:solidFill>
              </a:rPr>
              <a:t>are</a:t>
            </a:r>
            <a:r>
              <a:rPr lang="sv-SE" sz="3600" b="1" dirty="0" smtClean="0">
                <a:solidFill>
                  <a:srgbClr val="002060"/>
                </a:solidFill>
              </a:rPr>
              <a:t> </a:t>
            </a:r>
            <a:r>
              <a:rPr lang="sv-SE" sz="3600" b="1" dirty="0" err="1" smtClean="0">
                <a:solidFill>
                  <a:srgbClr val="002060"/>
                </a:solidFill>
              </a:rPr>
              <a:t>also</a:t>
            </a:r>
            <a:r>
              <a:rPr lang="sv-SE" sz="3600" b="1" dirty="0" smtClean="0">
                <a:solidFill>
                  <a:srgbClr val="002060"/>
                </a:solidFill>
              </a:rPr>
              <a:t> </a:t>
            </a:r>
            <a:r>
              <a:rPr lang="sv-SE" sz="3600" b="1" dirty="0" err="1" smtClean="0">
                <a:solidFill>
                  <a:srgbClr val="002060"/>
                </a:solidFill>
              </a:rPr>
              <a:t>popular</a:t>
            </a:r>
            <a:r>
              <a:rPr lang="sv-SE" sz="3600" b="1" dirty="0" smtClean="0">
                <a:solidFill>
                  <a:srgbClr val="002060"/>
                </a:solidFill>
              </a:rPr>
              <a:t> as </a:t>
            </a:r>
            <a:r>
              <a:rPr lang="sv-SE" sz="3600" b="1" dirty="0" err="1" smtClean="0">
                <a:solidFill>
                  <a:srgbClr val="002060"/>
                </a:solidFill>
              </a:rPr>
              <a:t>food</a:t>
            </a:r>
            <a:r>
              <a:rPr lang="sv-SE" sz="3600" b="1" dirty="0" smtClean="0">
                <a:solidFill>
                  <a:srgbClr val="002060"/>
                </a:solidFill>
              </a:rPr>
              <a:t>, </a:t>
            </a:r>
            <a:r>
              <a:rPr lang="sv-SE" sz="3600" b="1" dirty="0" err="1" smtClean="0">
                <a:solidFill>
                  <a:srgbClr val="002060"/>
                </a:solidFill>
              </a:rPr>
              <a:t>if</a:t>
            </a:r>
            <a:r>
              <a:rPr lang="sv-SE" sz="3600" b="1" dirty="0" smtClean="0">
                <a:solidFill>
                  <a:srgbClr val="002060"/>
                </a:solidFill>
              </a:rPr>
              <a:t> </a:t>
            </a:r>
            <a:r>
              <a:rPr lang="sv-SE" sz="3600" b="1" dirty="0" err="1" smtClean="0">
                <a:solidFill>
                  <a:srgbClr val="002060"/>
                </a:solidFill>
              </a:rPr>
              <a:t>you</a:t>
            </a:r>
            <a:r>
              <a:rPr lang="sv-SE" sz="3600" b="1" dirty="0" smtClean="0">
                <a:solidFill>
                  <a:srgbClr val="002060"/>
                </a:solidFill>
              </a:rPr>
              <a:t> </a:t>
            </a:r>
            <a:r>
              <a:rPr lang="sv-SE" sz="3600" b="1" dirty="0" err="1" smtClean="0">
                <a:solidFill>
                  <a:srgbClr val="002060"/>
                </a:solidFill>
              </a:rPr>
              <a:t>are</a:t>
            </a:r>
            <a:r>
              <a:rPr lang="sv-SE" sz="3600" b="1" dirty="0" smtClean="0">
                <a:solidFill>
                  <a:srgbClr val="002060"/>
                </a:solidFill>
              </a:rPr>
              <a:t> a </a:t>
            </a:r>
            <a:r>
              <a:rPr lang="sv-SE" sz="3600" b="1" dirty="0" err="1" smtClean="0">
                <a:solidFill>
                  <a:srgbClr val="002060"/>
                </a:solidFill>
              </a:rPr>
              <a:t>moose</a:t>
            </a:r>
            <a:r>
              <a:rPr lang="sv-SE" sz="3600" b="1" dirty="0" smtClean="0">
                <a:solidFill>
                  <a:srgbClr val="002060"/>
                </a:solidFill>
              </a:rPr>
              <a:t>.</a:t>
            </a:r>
            <a:endParaRPr lang="sv-SE" sz="3600" b="1" dirty="0">
              <a:solidFill>
                <a:srgbClr val="002060"/>
              </a:solidFill>
            </a:endParaRPr>
          </a:p>
        </p:txBody>
      </p:sp>
    </p:spTree>
    <p:extLst>
      <p:ext uri="{BB962C8B-B14F-4D97-AF65-F5344CB8AC3E}">
        <p14:creationId xmlns:p14="http://schemas.microsoft.com/office/powerpoint/2010/main" val="373896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37</a:t>
            </a:fld>
            <a:endParaRPr lang="sv-SE">
              <a:solidFill>
                <a:prstClr val="black">
                  <a:tint val="75000"/>
                </a:prstClr>
              </a:solidFill>
            </a:endParaRPr>
          </a:p>
        </p:txBody>
      </p:sp>
      <p:pic>
        <p:nvPicPr>
          <p:cNvPr id="94210"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504" y="-6143"/>
            <a:ext cx="9358009" cy="686414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8089717" y="969924"/>
            <a:ext cx="3760907" cy="3970318"/>
          </a:xfrm>
          <a:prstGeom prst="rect">
            <a:avLst/>
          </a:prstGeom>
        </p:spPr>
        <p:txBody>
          <a:bodyPr wrap="square">
            <a:spAutoFit/>
          </a:bodyPr>
          <a:lstStyle/>
          <a:p>
            <a:r>
              <a:rPr lang="sv-SE" sz="3600" b="1" dirty="0" smtClean="0">
                <a:solidFill>
                  <a:srgbClr val="002060"/>
                </a:solidFill>
              </a:rPr>
              <a:t>The </a:t>
            </a:r>
            <a:r>
              <a:rPr lang="sv-SE" sz="3600" b="1" dirty="0" err="1" smtClean="0">
                <a:solidFill>
                  <a:srgbClr val="002060"/>
                </a:solidFill>
              </a:rPr>
              <a:t>moose</a:t>
            </a:r>
            <a:r>
              <a:rPr lang="sv-SE" sz="3600" b="1" dirty="0" smtClean="0">
                <a:solidFill>
                  <a:srgbClr val="002060"/>
                </a:solidFill>
              </a:rPr>
              <a:t> </a:t>
            </a:r>
            <a:r>
              <a:rPr lang="sv-SE" sz="3600" b="1" dirty="0" err="1" smtClean="0">
                <a:solidFill>
                  <a:srgbClr val="002060"/>
                </a:solidFill>
              </a:rPr>
              <a:t>randomly</a:t>
            </a:r>
            <a:r>
              <a:rPr lang="sv-SE" sz="3600" b="1" dirty="0" smtClean="0">
                <a:solidFill>
                  <a:srgbClr val="002060"/>
                </a:solidFill>
              </a:rPr>
              <a:t> </a:t>
            </a:r>
            <a:r>
              <a:rPr lang="sv-SE" sz="3600" b="1" dirty="0" err="1" smtClean="0">
                <a:solidFill>
                  <a:srgbClr val="002060"/>
                </a:solidFill>
              </a:rPr>
              <a:t>walks</a:t>
            </a:r>
            <a:r>
              <a:rPr lang="sv-SE" sz="3600" b="1" dirty="0" smtClean="0">
                <a:solidFill>
                  <a:srgbClr val="002060"/>
                </a:solidFill>
              </a:rPr>
              <a:t> </a:t>
            </a:r>
            <a:r>
              <a:rPr lang="sv-SE" sz="3600" b="1" dirty="0" err="1" smtClean="0">
                <a:solidFill>
                  <a:srgbClr val="002060"/>
                </a:solidFill>
              </a:rPr>
              <a:t>between</a:t>
            </a:r>
            <a:r>
              <a:rPr lang="sv-SE" sz="3600" b="1" dirty="0" smtClean="0">
                <a:solidFill>
                  <a:srgbClr val="002060"/>
                </a:solidFill>
              </a:rPr>
              <a:t> different </a:t>
            </a:r>
            <a:r>
              <a:rPr lang="sv-SE" sz="3600" b="1" dirty="0" err="1" smtClean="0">
                <a:solidFill>
                  <a:srgbClr val="002060"/>
                </a:solidFill>
              </a:rPr>
              <a:t>forest</a:t>
            </a:r>
            <a:r>
              <a:rPr lang="sv-SE" sz="3600" b="1" dirty="0" smtClean="0">
                <a:solidFill>
                  <a:srgbClr val="002060"/>
                </a:solidFill>
              </a:rPr>
              <a:t> areas, </a:t>
            </a:r>
            <a:r>
              <a:rPr lang="sv-SE" sz="3600" b="1" dirty="0" err="1" smtClean="0">
                <a:solidFill>
                  <a:srgbClr val="002060"/>
                </a:solidFill>
              </a:rPr>
              <a:t>without</a:t>
            </a:r>
            <a:r>
              <a:rPr lang="sv-SE" sz="3600" b="1" dirty="0" smtClean="0">
                <a:solidFill>
                  <a:srgbClr val="002060"/>
                </a:solidFill>
              </a:rPr>
              <a:t> </a:t>
            </a:r>
            <a:r>
              <a:rPr lang="sv-SE" sz="3600" b="1" dirty="0" err="1" smtClean="0">
                <a:solidFill>
                  <a:srgbClr val="002060"/>
                </a:solidFill>
              </a:rPr>
              <a:t>boundaries</a:t>
            </a:r>
            <a:r>
              <a:rPr lang="sv-SE" sz="3600" b="1" dirty="0" smtClean="0">
                <a:solidFill>
                  <a:srgbClr val="002060"/>
                </a:solidFill>
              </a:rPr>
              <a:t>, in the </a:t>
            </a:r>
            <a:r>
              <a:rPr lang="sv-SE" sz="3600" b="1" dirty="0" err="1" smtClean="0">
                <a:solidFill>
                  <a:srgbClr val="002060"/>
                </a:solidFill>
              </a:rPr>
              <a:t>forests</a:t>
            </a:r>
            <a:r>
              <a:rPr lang="sv-SE" sz="3600" b="1" dirty="0" smtClean="0">
                <a:solidFill>
                  <a:srgbClr val="002060"/>
                </a:solidFill>
              </a:rPr>
              <a:t> </a:t>
            </a:r>
            <a:r>
              <a:rPr lang="sv-SE" sz="3600" b="1" dirty="0" err="1" smtClean="0">
                <a:solidFill>
                  <a:srgbClr val="002060"/>
                </a:solidFill>
              </a:rPr>
              <a:t>of</a:t>
            </a:r>
            <a:r>
              <a:rPr lang="sv-SE" sz="3600" b="1" dirty="0" smtClean="0">
                <a:solidFill>
                  <a:srgbClr val="002060"/>
                </a:solidFill>
              </a:rPr>
              <a:t> Sweden.</a:t>
            </a:r>
            <a:endParaRPr lang="sv-SE" sz="3600" b="1" dirty="0">
              <a:solidFill>
                <a:srgbClr val="002060"/>
              </a:solidFill>
            </a:endParaRPr>
          </a:p>
        </p:txBody>
      </p:sp>
    </p:spTree>
    <p:extLst>
      <p:ext uri="{BB962C8B-B14F-4D97-AF65-F5344CB8AC3E}">
        <p14:creationId xmlns:p14="http://schemas.microsoft.com/office/powerpoint/2010/main" val="3964910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38</a:t>
            </a:fld>
            <a:endParaRPr lang="sv-SE">
              <a:solidFill>
                <a:prstClr val="black">
                  <a:tint val="75000"/>
                </a:prstClr>
              </a:solidFill>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930"/>
            <a:ext cx="12192000" cy="7456930"/>
          </a:xfrm>
          <a:prstGeom prst="rect">
            <a:avLst/>
          </a:prstGeom>
        </p:spPr>
      </p:pic>
      <p:sp>
        <p:nvSpPr>
          <p:cNvPr id="4" name="Rektangel 3"/>
          <p:cNvSpPr/>
          <p:nvPr/>
        </p:nvSpPr>
        <p:spPr>
          <a:xfrm>
            <a:off x="3048000" y="2767281"/>
            <a:ext cx="7010400" cy="707886"/>
          </a:xfrm>
          <a:prstGeom prst="rect">
            <a:avLst/>
          </a:prstGeom>
        </p:spPr>
        <p:txBody>
          <a:bodyPr wrap="square">
            <a:spAutoFit/>
          </a:bodyPr>
          <a:lstStyle/>
          <a:p>
            <a:r>
              <a:rPr lang="sv-SE" sz="4000" b="1" dirty="0" err="1">
                <a:solidFill>
                  <a:srgbClr val="FFFF00"/>
                </a:solidFill>
              </a:rPr>
              <a:t>Typical</a:t>
            </a:r>
            <a:r>
              <a:rPr lang="sv-SE" sz="4000" b="1" dirty="0">
                <a:solidFill>
                  <a:srgbClr val="FFFF00"/>
                </a:solidFill>
              </a:rPr>
              <a:t> </a:t>
            </a:r>
            <a:r>
              <a:rPr lang="sv-SE" sz="4000" b="1" dirty="0" smtClean="0">
                <a:solidFill>
                  <a:srgbClr val="FFFF00"/>
                </a:solidFill>
              </a:rPr>
              <a:t>road in Sweden.</a:t>
            </a:r>
            <a:endParaRPr lang="sv-SE" sz="4000" b="1" dirty="0">
              <a:solidFill>
                <a:srgbClr val="FFFF00"/>
              </a:solidFill>
            </a:endParaRPr>
          </a:p>
        </p:txBody>
      </p:sp>
    </p:spTree>
    <p:extLst>
      <p:ext uri="{BB962C8B-B14F-4D97-AF65-F5344CB8AC3E}">
        <p14:creationId xmlns:p14="http://schemas.microsoft.com/office/powerpoint/2010/main" val="1958784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39</a:t>
            </a:fld>
            <a:endParaRPr lang="sv-SE">
              <a:solidFill>
                <a:prstClr val="black">
                  <a:tint val="75000"/>
                </a:prstClr>
              </a:solidFill>
            </a:endParaRPr>
          </a:p>
        </p:txBody>
      </p:sp>
      <p:pic>
        <p:nvPicPr>
          <p:cNvPr id="91138"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156"/>
            <a:ext cx="12192000" cy="857612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821937" y="139833"/>
            <a:ext cx="6406113" cy="707886"/>
          </a:xfrm>
          <a:prstGeom prst="rect">
            <a:avLst/>
          </a:prstGeom>
        </p:spPr>
        <p:txBody>
          <a:bodyPr wrap="none">
            <a:spAutoFit/>
          </a:bodyPr>
          <a:lstStyle/>
          <a:p>
            <a:r>
              <a:rPr lang="sv-SE" sz="4000" b="1" dirty="0" err="1" smtClean="0">
                <a:solidFill>
                  <a:srgbClr val="FFFF00"/>
                </a:solidFill>
              </a:rPr>
              <a:t>Moose</a:t>
            </a:r>
            <a:r>
              <a:rPr lang="sv-SE" sz="4000" b="1" dirty="0" smtClean="0">
                <a:solidFill>
                  <a:srgbClr val="FFFF00"/>
                </a:solidFill>
              </a:rPr>
              <a:t> </a:t>
            </a:r>
            <a:r>
              <a:rPr lang="sv-SE" sz="4000" b="1" dirty="0" err="1" smtClean="0">
                <a:solidFill>
                  <a:srgbClr val="FFFF00"/>
                </a:solidFill>
              </a:rPr>
              <a:t>randomly</a:t>
            </a:r>
            <a:r>
              <a:rPr lang="sv-SE" sz="4000" b="1" dirty="0" smtClean="0">
                <a:solidFill>
                  <a:srgbClr val="FFFF00"/>
                </a:solidFill>
              </a:rPr>
              <a:t> cross roads.</a:t>
            </a:r>
            <a:endParaRPr lang="sv-SE" sz="4000" b="1" dirty="0">
              <a:solidFill>
                <a:srgbClr val="FFFF00"/>
              </a:solidFill>
            </a:endParaRPr>
          </a:p>
        </p:txBody>
      </p:sp>
    </p:spTree>
    <p:extLst>
      <p:ext uri="{BB962C8B-B14F-4D97-AF65-F5344CB8AC3E}">
        <p14:creationId xmlns:p14="http://schemas.microsoft.com/office/powerpoint/2010/main" val="2407592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a:t>
            </a:fld>
            <a:endParaRPr lang="sv-SE"/>
          </a:p>
        </p:txBody>
      </p:sp>
      <p:sp>
        <p:nvSpPr>
          <p:cNvPr id="3" name="Rektangel 2"/>
          <p:cNvSpPr/>
          <p:nvPr/>
        </p:nvSpPr>
        <p:spPr>
          <a:xfrm>
            <a:off x="712948" y="561410"/>
            <a:ext cx="10546285" cy="4031873"/>
          </a:xfrm>
          <a:prstGeom prst="rect">
            <a:avLst/>
          </a:prstGeom>
        </p:spPr>
        <p:txBody>
          <a:bodyPr wrap="none">
            <a:spAutoFit/>
          </a:bodyPr>
          <a:lstStyle/>
          <a:p>
            <a:r>
              <a:rPr lang="en-US" sz="3200" b="1" dirty="0">
                <a:solidFill>
                  <a:srgbClr val="00B050"/>
                </a:solidFill>
                <a:latin typeface="Times New Roman" panose="02020603050405020304" pitchFamily="18" charset="0"/>
                <a:ea typeface="Times New Roman" panose="02020603050405020304" pitchFamily="18" charset="0"/>
                <a:cs typeface="Nazanin"/>
              </a:rPr>
              <a:t>The General Stochastic Optimal Control </a:t>
            </a:r>
            <a:r>
              <a:rPr lang="en-US" sz="3200" b="1" dirty="0" smtClean="0">
                <a:solidFill>
                  <a:srgbClr val="00B050"/>
                </a:solidFill>
                <a:latin typeface="Times New Roman" panose="02020603050405020304" pitchFamily="18" charset="0"/>
                <a:ea typeface="Times New Roman" panose="02020603050405020304" pitchFamily="18" charset="0"/>
                <a:cs typeface="Nazanin"/>
              </a:rPr>
              <a:t>Problem</a:t>
            </a:r>
          </a:p>
          <a:p>
            <a:endParaRPr lang="en-US" sz="3200" b="1" dirty="0">
              <a:latin typeface="Times New Roman" panose="02020603050405020304" pitchFamily="18" charset="0"/>
            </a:endParaRPr>
          </a:p>
          <a:p>
            <a:r>
              <a:rPr lang="en-US" sz="3200" b="1" i="1" dirty="0">
                <a:solidFill>
                  <a:srgbClr val="0070C0"/>
                </a:solidFill>
              </a:rPr>
              <a:t>Related introductions with more details are found in </a:t>
            </a:r>
            <a:endParaRPr lang="en-US" sz="3200" b="1" i="1" dirty="0" smtClean="0">
              <a:solidFill>
                <a:srgbClr val="0070C0"/>
              </a:solidFill>
            </a:endParaRPr>
          </a:p>
          <a:p>
            <a:r>
              <a:rPr lang="en-US" sz="3200" b="1" dirty="0" err="1" smtClean="0"/>
              <a:t>Sethi</a:t>
            </a:r>
            <a:r>
              <a:rPr lang="en-US" sz="3200" b="1" dirty="0" smtClean="0"/>
              <a:t> </a:t>
            </a:r>
            <a:r>
              <a:rPr lang="en-US" sz="3200" b="1" dirty="0"/>
              <a:t>and Thompson [1], </a:t>
            </a:r>
            <a:endParaRPr lang="en-US" sz="3200" b="1" dirty="0" smtClean="0"/>
          </a:p>
          <a:p>
            <a:r>
              <a:rPr lang="en-US" sz="3200" b="1" dirty="0" err="1" smtClean="0"/>
              <a:t>Malliaris</a:t>
            </a:r>
            <a:r>
              <a:rPr lang="en-US" sz="3200" b="1" dirty="0" smtClean="0"/>
              <a:t> </a:t>
            </a:r>
            <a:r>
              <a:rPr lang="en-US" sz="3200" b="1" dirty="0"/>
              <a:t>and Brock [2] </a:t>
            </a:r>
            <a:endParaRPr lang="en-US" sz="3200" b="1" dirty="0" smtClean="0"/>
          </a:p>
          <a:p>
            <a:r>
              <a:rPr lang="en-US" sz="3200" b="1" dirty="0" smtClean="0"/>
              <a:t>and </a:t>
            </a:r>
            <a:r>
              <a:rPr lang="en-US" sz="3200" b="1" dirty="0"/>
              <a:t>Winston [3]. </a:t>
            </a:r>
            <a:endParaRPr lang="en-US" sz="3200" b="1" dirty="0" smtClean="0"/>
          </a:p>
          <a:p>
            <a:endParaRPr lang="en-US" sz="3200" dirty="0"/>
          </a:p>
          <a:p>
            <a:r>
              <a:rPr lang="en-US" sz="3200" b="1" dirty="0" err="1" smtClean="0"/>
              <a:t>Lohmander</a:t>
            </a:r>
            <a:r>
              <a:rPr lang="en-US" sz="3200" b="1" dirty="0" smtClean="0"/>
              <a:t> </a:t>
            </a:r>
            <a:r>
              <a:rPr lang="en-US" sz="3200" b="1" dirty="0"/>
              <a:t>[4] </a:t>
            </a:r>
            <a:r>
              <a:rPr lang="en-US" sz="3200" b="1" i="1" dirty="0">
                <a:solidFill>
                  <a:srgbClr val="0070C0"/>
                </a:solidFill>
              </a:rPr>
              <a:t>presents connected methods in discrete time.</a:t>
            </a:r>
            <a:endParaRPr lang="sv-SE" sz="3200" b="1" i="1" dirty="0">
              <a:solidFill>
                <a:srgbClr val="0070C0"/>
              </a:solidFill>
            </a:endParaRPr>
          </a:p>
        </p:txBody>
      </p:sp>
    </p:spTree>
    <p:extLst>
      <p:ext uri="{BB962C8B-B14F-4D97-AF65-F5344CB8AC3E}">
        <p14:creationId xmlns:p14="http://schemas.microsoft.com/office/powerpoint/2010/main" val="555053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40</a:t>
            </a:fld>
            <a:endParaRPr lang="sv-SE">
              <a:solidFill>
                <a:prstClr val="black">
                  <a:tint val="75000"/>
                </a:prstClr>
              </a:solidFill>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98930"/>
            <a:ext cx="12192000" cy="7456930"/>
          </a:xfrm>
          <a:prstGeom prst="rect">
            <a:avLst/>
          </a:prstGeom>
        </p:spPr>
      </p:pic>
      <p:sp>
        <p:nvSpPr>
          <p:cNvPr id="4" name="Rektangel 3"/>
          <p:cNvSpPr/>
          <p:nvPr/>
        </p:nvSpPr>
        <p:spPr>
          <a:xfrm>
            <a:off x="916736" y="2775592"/>
            <a:ext cx="9715545" cy="707886"/>
          </a:xfrm>
          <a:prstGeom prst="rect">
            <a:avLst/>
          </a:prstGeom>
        </p:spPr>
        <p:txBody>
          <a:bodyPr wrap="none">
            <a:spAutoFit/>
          </a:bodyPr>
          <a:lstStyle/>
          <a:p>
            <a:r>
              <a:rPr lang="sv-SE" sz="4000" b="1" dirty="0" err="1" smtClean="0">
                <a:solidFill>
                  <a:srgbClr val="FFFF00"/>
                </a:solidFill>
              </a:rPr>
              <a:t>Many</a:t>
            </a:r>
            <a:r>
              <a:rPr lang="sv-SE" sz="4000" b="1" dirty="0" smtClean="0">
                <a:solidFill>
                  <a:srgbClr val="FFFF00"/>
                </a:solidFill>
              </a:rPr>
              <a:t> </a:t>
            </a:r>
            <a:r>
              <a:rPr lang="sv-SE" sz="4000" b="1" dirty="0" err="1" smtClean="0">
                <a:solidFill>
                  <a:srgbClr val="FFFF00"/>
                </a:solidFill>
              </a:rPr>
              <a:t>severe</a:t>
            </a:r>
            <a:r>
              <a:rPr lang="sv-SE" sz="4000" b="1" dirty="0" smtClean="0">
                <a:solidFill>
                  <a:srgbClr val="FFFF00"/>
                </a:solidFill>
              </a:rPr>
              <a:t> </a:t>
            </a:r>
            <a:r>
              <a:rPr lang="sv-SE" sz="4000" b="1" dirty="0" err="1" smtClean="0">
                <a:solidFill>
                  <a:srgbClr val="FFFF00"/>
                </a:solidFill>
              </a:rPr>
              <a:t>car</a:t>
            </a:r>
            <a:r>
              <a:rPr lang="sv-SE" sz="4000" b="1" dirty="0" smtClean="0">
                <a:solidFill>
                  <a:srgbClr val="FFFF00"/>
                </a:solidFill>
              </a:rPr>
              <a:t> and </a:t>
            </a:r>
            <a:r>
              <a:rPr lang="sv-SE" sz="4000" b="1" dirty="0" err="1" smtClean="0">
                <a:solidFill>
                  <a:srgbClr val="FFFF00"/>
                </a:solidFill>
              </a:rPr>
              <a:t>moose</a:t>
            </a:r>
            <a:r>
              <a:rPr lang="sv-SE" sz="4000" b="1" dirty="0" smtClean="0">
                <a:solidFill>
                  <a:srgbClr val="FFFF00"/>
                </a:solidFill>
              </a:rPr>
              <a:t> </a:t>
            </a:r>
            <a:r>
              <a:rPr lang="sv-SE" sz="4000" b="1" dirty="0" err="1" smtClean="0">
                <a:solidFill>
                  <a:srgbClr val="FFFF00"/>
                </a:solidFill>
              </a:rPr>
              <a:t>collisions</a:t>
            </a:r>
            <a:r>
              <a:rPr lang="sv-SE" sz="4000" b="1" dirty="0" smtClean="0">
                <a:solidFill>
                  <a:srgbClr val="FFFF00"/>
                </a:solidFill>
              </a:rPr>
              <a:t> </a:t>
            </a:r>
            <a:r>
              <a:rPr lang="sv-SE" sz="4000" b="1" dirty="0" err="1" smtClean="0">
                <a:solidFill>
                  <a:srgbClr val="FFFF00"/>
                </a:solidFill>
              </a:rPr>
              <a:t>occur</a:t>
            </a:r>
            <a:r>
              <a:rPr lang="sv-SE" sz="4000" b="1" dirty="0">
                <a:solidFill>
                  <a:srgbClr val="FFFF00"/>
                </a:solidFill>
              </a:rPr>
              <a:t>.</a:t>
            </a:r>
            <a:r>
              <a:rPr lang="sv-SE" sz="4000" b="1" dirty="0" smtClean="0">
                <a:solidFill>
                  <a:srgbClr val="FFFF00"/>
                </a:solidFill>
              </a:rPr>
              <a:t> </a:t>
            </a:r>
            <a:endParaRPr lang="sv-SE" sz="4000" b="1" dirty="0">
              <a:solidFill>
                <a:srgbClr val="FFFF00"/>
              </a:solidFill>
            </a:endParaRPr>
          </a:p>
        </p:txBody>
      </p:sp>
    </p:spTree>
    <p:extLst>
      <p:ext uri="{BB962C8B-B14F-4D97-AF65-F5344CB8AC3E}">
        <p14:creationId xmlns:p14="http://schemas.microsoft.com/office/powerpoint/2010/main" val="130183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41</a:t>
            </a:fld>
            <a:endParaRPr lang="sv-SE">
              <a:solidFill>
                <a:prstClr val="black">
                  <a:tint val="75000"/>
                </a:prstClr>
              </a:solidFill>
            </a:endParaRPr>
          </a:p>
        </p:txBody>
      </p:sp>
      <p:pic>
        <p:nvPicPr>
          <p:cNvPr id="92162"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528"/>
            <a:ext cx="12192000" cy="9200655"/>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402025" y="508340"/>
            <a:ext cx="11530896" cy="1938992"/>
          </a:xfrm>
          <a:prstGeom prst="rect">
            <a:avLst/>
          </a:prstGeom>
        </p:spPr>
        <p:txBody>
          <a:bodyPr wrap="square">
            <a:spAutoFit/>
          </a:bodyPr>
          <a:lstStyle/>
          <a:p>
            <a:r>
              <a:rPr lang="sv-SE" sz="4000" b="1" dirty="0" smtClean="0">
                <a:solidFill>
                  <a:srgbClr val="FFFF00"/>
                </a:solidFill>
              </a:rPr>
              <a:t>The present </a:t>
            </a:r>
            <a:r>
              <a:rPr lang="sv-SE" sz="4000" b="1" dirty="0" err="1" smtClean="0">
                <a:solidFill>
                  <a:srgbClr val="FFFF00"/>
                </a:solidFill>
              </a:rPr>
              <a:t>value</a:t>
            </a:r>
            <a:r>
              <a:rPr lang="sv-SE" sz="4000" b="1" dirty="0" smtClean="0">
                <a:solidFill>
                  <a:srgbClr val="FFFF00"/>
                </a:solidFill>
              </a:rPr>
              <a:t> </a:t>
            </a:r>
            <a:r>
              <a:rPr lang="sv-SE" sz="4000" b="1" dirty="0" err="1" smtClean="0">
                <a:solidFill>
                  <a:srgbClr val="FFFF00"/>
                </a:solidFill>
              </a:rPr>
              <a:t>of</a:t>
            </a:r>
            <a:r>
              <a:rPr lang="sv-SE" sz="4000" b="1" dirty="0" smtClean="0">
                <a:solidFill>
                  <a:srgbClr val="FFFF00"/>
                </a:solidFill>
              </a:rPr>
              <a:t> the </a:t>
            </a:r>
            <a:r>
              <a:rPr lang="sv-SE" sz="4000" b="1" dirty="0" err="1" smtClean="0">
                <a:solidFill>
                  <a:srgbClr val="FFFF00"/>
                </a:solidFill>
              </a:rPr>
              <a:t>costs</a:t>
            </a:r>
            <a:r>
              <a:rPr lang="sv-SE" sz="4000" b="1" dirty="0" smtClean="0">
                <a:solidFill>
                  <a:srgbClr val="FFFF00"/>
                </a:solidFill>
              </a:rPr>
              <a:t> </a:t>
            </a:r>
            <a:r>
              <a:rPr lang="sv-SE" sz="4000" b="1" dirty="0" err="1" smtClean="0">
                <a:solidFill>
                  <a:srgbClr val="FFFF00"/>
                </a:solidFill>
              </a:rPr>
              <a:t>of</a:t>
            </a:r>
            <a:r>
              <a:rPr lang="sv-SE" sz="4000" b="1" dirty="0" smtClean="0">
                <a:solidFill>
                  <a:srgbClr val="FFFF00"/>
                </a:solidFill>
              </a:rPr>
              <a:t> </a:t>
            </a:r>
            <a:r>
              <a:rPr lang="sv-SE" sz="4000" b="1" dirty="0" err="1" smtClean="0">
                <a:solidFill>
                  <a:srgbClr val="FFFF00"/>
                </a:solidFill>
              </a:rPr>
              <a:t>car</a:t>
            </a:r>
            <a:r>
              <a:rPr lang="sv-SE" sz="4000" b="1" dirty="0" smtClean="0">
                <a:solidFill>
                  <a:srgbClr val="FFFF00"/>
                </a:solidFill>
              </a:rPr>
              <a:t> and </a:t>
            </a:r>
            <a:r>
              <a:rPr lang="sv-SE" sz="4000" b="1" dirty="0" err="1" smtClean="0">
                <a:solidFill>
                  <a:srgbClr val="FFFF00"/>
                </a:solidFill>
              </a:rPr>
              <a:t>moose</a:t>
            </a:r>
            <a:r>
              <a:rPr lang="sv-SE" sz="4000" b="1" dirty="0" smtClean="0">
                <a:solidFill>
                  <a:srgbClr val="FFFF00"/>
                </a:solidFill>
              </a:rPr>
              <a:t> </a:t>
            </a:r>
            <a:r>
              <a:rPr lang="sv-SE" sz="4000" b="1" dirty="0" err="1" smtClean="0">
                <a:solidFill>
                  <a:srgbClr val="FFFF00"/>
                </a:solidFill>
              </a:rPr>
              <a:t>accidents</a:t>
            </a:r>
            <a:r>
              <a:rPr lang="sv-SE" sz="4000" b="1" dirty="0" smtClean="0">
                <a:solidFill>
                  <a:srgbClr val="FFFF00"/>
                </a:solidFill>
              </a:rPr>
              <a:t> is </a:t>
            </a:r>
            <a:r>
              <a:rPr lang="sv-SE" sz="4000" b="1" dirty="0" err="1" smtClean="0">
                <a:solidFill>
                  <a:srgbClr val="FFFF00"/>
                </a:solidFill>
              </a:rPr>
              <a:t>higher</a:t>
            </a:r>
            <a:r>
              <a:rPr lang="sv-SE" sz="4000" b="1" dirty="0" smtClean="0">
                <a:solidFill>
                  <a:srgbClr val="FFFF00"/>
                </a:solidFill>
              </a:rPr>
              <a:t> </a:t>
            </a:r>
            <a:r>
              <a:rPr lang="sv-SE" sz="4000" b="1" dirty="0" err="1" smtClean="0">
                <a:solidFill>
                  <a:srgbClr val="FFFF00"/>
                </a:solidFill>
              </a:rPr>
              <a:t>than</a:t>
            </a:r>
            <a:r>
              <a:rPr lang="sv-SE" sz="4000" b="1" dirty="0" smtClean="0">
                <a:solidFill>
                  <a:srgbClr val="FFFF00"/>
                </a:solidFill>
              </a:rPr>
              <a:t> the present </a:t>
            </a:r>
            <a:r>
              <a:rPr lang="sv-SE" sz="4000" b="1" dirty="0" err="1" smtClean="0">
                <a:solidFill>
                  <a:srgbClr val="FFFF00"/>
                </a:solidFill>
              </a:rPr>
              <a:t>value</a:t>
            </a:r>
            <a:r>
              <a:rPr lang="sv-SE" sz="4000" b="1" dirty="0" smtClean="0">
                <a:solidFill>
                  <a:srgbClr val="FFFF00"/>
                </a:solidFill>
              </a:rPr>
              <a:t> </a:t>
            </a:r>
            <a:r>
              <a:rPr lang="sv-SE" sz="4000" b="1" dirty="0" err="1" smtClean="0">
                <a:solidFill>
                  <a:srgbClr val="FFFF00"/>
                </a:solidFill>
              </a:rPr>
              <a:t>of</a:t>
            </a:r>
            <a:r>
              <a:rPr lang="sv-SE" sz="4000" b="1" dirty="0" smtClean="0">
                <a:solidFill>
                  <a:srgbClr val="FFFF00"/>
                </a:solidFill>
              </a:rPr>
              <a:t> </a:t>
            </a:r>
            <a:r>
              <a:rPr lang="sv-SE" sz="4000" b="1" dirty="0" err="1" smtClean="0">
                <a:solidFill>
                  <a:srgbClr val="FFFF00"/>
                </a:solidFill>
              </a:rPr>
              <a:t>plantation</a:t>
            </a:r>
            <a:r>
              <a:rPr lang="sv-SE" sz="4000" b="1" dirty="0" smtClean="0">
                <a:solidFill>
                  <a:srgbClr val="FFFF00"/>
                </a:solidFill>
              </a:rPr>
              <a:t> </a:t>
            </a:r>
            <a:r>
              <a:rPr lang="sv-SE" sz="4000" b="1" dirty="0" err="1" smtClean="0">
                <a:solidFill>
                  <a:srgbClr val="FFFF00"/>
                </a:solidFill>
              </a:rPr>
              <a:t>damages</a:t>
            </a:r>
            <a:r>
              <a:rPr lang="sv-SE" sz="4000" b="1" dirty="0" smtClean="0">
                <a:solidFill>
                  <a:srgbClr val="FFFF00"/>
                </a:solidFill>
              </a:rPr>
              <a:t>.</a:t>
            </a:r>
            <a:endParaRPr lang="sv-SE" sz="4000" b="1" dirty="0">
              <a:solidFill>
                <a:srgbClr val="FFFF00"/>
              </a:solidFill>
            </a:endParaRPr>
          </a:p>
        </p:txBody>
      </p:sp>
    </p:spTree>
    <p:extLst>
      <p:ext uri="{BB962C8B-B14F-4D97-AF65-F5344CB8AC3E}">
        <p14:creationId xmlns:p14="http://schemas.microsoft.com/office/powerpoint/2010/main" val="2257481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42</a:t>
            </a:fld>
            <a:endParaRPr lang="sv-SE"/>
          </a:p>
        </p:txBody>
      </p:sp>
      <p:sp>
        <p:nvSpPr>
          <p:cNvPr id="3" name="Rektangel 2"/>
          <p:cNvSpPr/>
          <p:nvPr/>
        </p:nvSpPr>
        <p:spPr>
          <a:xfrm>
            <a:off x="844296" y="711214"/>
            <a:ext cx="10585704" cy="3785652"/>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Roman"/>
              </a:rPr>
              <a:t>We may determine the optimal stochastic control of the moose population in Sweden, based on the new general functions that have been derived in this paper. </a:t>
            </a:r>
            <a:endParaRPr lang="en-US" sz="2400" b="1" dirty="0" smtClean="0">
              <a:latin typeface="Times New Roman" panose="02020603050405020304" pitchFamily="18" charset="0"/>
              <a:ea typeface="Times New Roman" panose="02020603050405020304" pitchFamily="18" charset="0"/>
              <a:cs typeface="Times-Roman"/>
            </a:endParaRPr>
          </a:p>
          <a:p>
            <a:endParaRPr lang="en-US" sz="2400" b="1" dirty="0">
              <a:latin typeface="Times New Roman" panose="02020603050405020304" pitchFamily="18" charset="0"/>
              <a:ea typeface="Times New Roman" panose="02020603050405020304" pitchFamily="18" charset="0"/>
              <a:cs typeface="Times-Roman"/>
            </a:endParaRPr>
          </a:p>
          <a:p>
            <a:r>
              <a:rPr lang="en-US" sz="2400" b="1" dirty="0" smtClean="0">
                <a:latin typeface="Times New Roman" panose="02020603050405020304" pitchFamily="18" charset="0"/>
                <a:ea typeface="Times New Roman" panose="02020603050405020304" pitchFamily="18" charset="0"/>
                <a:cs typeface="Times-Roman"/>
              </a:rPr>
              <a:t>The </a:t>
            </a:r>
            <a:r>
              <a:rPr lang="en-US" sz="2400" b="1" dirty="0">
                <a:latin typeface="Times New Roman" panose="02020603050405020304" pitchFamily="18" charset="0"/>
                <a:ea typeface="Times New Roman" panose="02020603050405020304" pitchFamily="18" charset="0"/>
                <a:cs typeface="Times-Roman"/>
              </a:rPr>
              <a:t>figures and functions presented in </a:t>
            </a:r>
            <a:r>
              <a:rPr lang="en-US" sz="2400" b="1" dirty="0" err="1">
                <a:latin typeface="Times New Roman" panose="02020603050405020304" pitchFamily="18" charset="0"/>
                <a:ea typeface="Times New Roman" panose="02020603050405020304" pitchFamily="18" charset="0"/>
                <a:cs typeface="Times-Roman"/>
              </a:rPr>
              <a:t>Lohmander</a:t>
            </a:r>
            <a:r>
              <a:rPr lang="en-US" sz="2400" b="1" dirty="0">
                <a:latin typeface="Times New Roman" panose="02020603050405020304" pitchFamily="18" charset="0"/>
                <a:ea typeface="Times New Roman" panose="02020603050405020304" pitchFamily="18" charset="0"/>
                <a:cs typeface="Times-Roman"/>
              </a:rPr>
              <a:t> [5] and [6] can be used to derive the parameters of the stochastic control problem. </a:t>
            </a:r>
            <a:endParaRPr lang="en-US" sz="2400" b="1" dirty="0" smtClean="0">
              <a:latin typeface="Times New Roman" panose="02020603050405020304" pitchFamily="18" charset="0"/>
              <a:ea typeface="Times New Roman" panose="02020603050405020304" pitchFamily="18" charset="0"/>
              <a:cs typeface="Times-Roman"/>
            </a:endParaRPr>
          </a:p>
          <a:p>
            <a:endParaRPr lang="en-US" sz="2400" b="1" dirty="0">
              <a:latin typeface="Times New Roman" panose="02020603050405020304" pitchFamily="18" charset="0"/>
              <a:ea typeface="Times New Roman" panose="02020603050405020304" pitchFamily="18" charset="0"/>
              <a:cs typeface="Times-Roman"/>
            </a:endParaRPr>
          </a:p>
          <a:p>
            <a:r>
              <a:rPr lang="en-US" sz="2400" b="1" dirty="0" smtClean="0">
                <a:latin typeface="Times New Roman" panose="02020603050405020304" pitchFamily="18" charset="0"/>
                <a:ea typeface="Times New Roman" panose="02020603050405020304" pitchFamily="18" charset="0"/>
                <a:cs typeface="Times-Roman"/>
              </a:rPr>
              <a:t>Please </a:t>
            </a:r>
            <a:r>
              <a:rPr lang="en-US" sz="2400" b="1" dirty="0">
                <a:latin typeface="Times New Roman" panose="02020603050405020304" pitchFamily="18" charset="0"/>
                <a:ea typeface="Times New Roman" panose="02020603050405020304" pitchFamily="18" charset="0"/>
                <a:cs typeface="Times-Roman"/>
              </a:rPr>
              <a:t>note that the quadratic objective function in the stochastic optimal control problem of this paper is an approximation of the particular objective function presented in [5] and [6].</a:t>
            </a:r>
            <a:endParaRPr lang="sv-SE" sz="2400" b="1" dirty="0"/>
          </a:p>
        </p:txBody>
      </p:sp>
    </p:spTree>
    <p:extLst>
      <p:ext uri="{BB962C8B-B14F-4D97-AF65-F5344CB8AC3E}">
        <p14:creationId xmlns:p14="http://schemas.microsoft.com/office/powerpoint/2010/main" val="3413949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43</a:t>
            </a:fld>
            <a:endParaRPr lang="sv-SE"/>
          </a:p>
        </p:txBody>
      </p:sp>
      <p:sp>
        <p:nvSpPr>
          <p:cNvPr id="3" name="Rektangel 2"/>
          <p:cNvSpPr/>
          <p:nvPr/>
        </p:nvSpPr>
        <p:spPr>
          <a:xfrm>
            <a:off x="1438656" y="628918"/>
            <a:ext cx="8656320" cy="4883388"/>
          </a:xfrm>
          <a:prstGeom prst="rect">
            <a:avLst/>
          </a:prstGeom>
        </p:spPr>
        <p:txBody>
          <a:bodyPr wrap="square">
            <a:spAutoFit/>
          </a:bodyPr>
          <a:lstStyle/>
          <a:p>
            <a:pPr algn="just">
              <a:spcAft>
                <a:spcPts val="400"/>
              </a:spcAft>
            </a:pPr>
            <a:r>
              <a:rPr lang="en-US" sz="2400" b="1" dirty="0">
                <a:solidFill>
                  <a:srgbClr val="00B050"/>
                </a:solidFill>
                <a:latin typeface="Times New Roman" panose="02020603050405020304" pitchFamily="18" charset="0"/>
                <a:ea typeface="Times New Roman" panose="02020603050405020304" pitchFamily="18" charset="0"/>
                <a:cs typeface="Times-Roman"/>
              </a:rPr>
              <a:t>Both functions are strictly concave. The quadratic approximation fits the original function very well within the selected approximation region. </a:t>
            </a:r>
            <a:endParaRPr lang="en-US" sz="2400" b="1" dirty="0" smtClean="0">
              <a:solidFill>
                <a:srgbClr val="00B050"/>
              </a:solidFill>
              <a:latin typeface="Times New Roman" panose="02020603050405020304" pitchFamily="18" charset="0"/>
              <a:ea typeface="Times New Roman" panose="02020603050405020304" pitchFamily="18" charset="0"/>
              <a:cs typeface="Times-Roman"/>
            </a:endParaRPr>
          </a:p>
          <a:p>
            <a:pPr algn="just">
              <a:spcAft>
                <a:spcPts val="400"/>
              </a:spcAft>
            </a:pPr>
            <a:endParaRPr lang="en-US" sz="2400" b="1" dirty="0">
              <a:solidFill>
                <a:srgbClr val="00B050"/>
              </a:solidFill>
              <a:latin typeface="Times New Roman" panose="02020603050405020304" pitchFamily="18" charset="0"/>
              <a:ea typeface="Times New Roman" panose="02020603050405020304" pitchFamily="18" charset="0"/>
              <a:cs typeface="Times-Roman"/>
            </a:endParaRPr>
          </a:p>
          <a:p>
            <a:pPr algn="just">
              <a:spcAft>
                <a:spcPts val="400"/>
              </a:spcAft>
            </a:pPr>
            <a:r>
              <a:rPr lang="en-US" sz="2400" b="1" dirty="0" smtClean="0">
                <a:solidFill>
                  <a:srgbClr val="00B050"/>
                </a:solidFill>
                <a:latin typeface="Times New Roman" panose="02020603050405020304" pitchFamily="18" charset="0"/>
                <a:ea typeface="Times New Roman" panose="02020603050405020304" pitchFamily="18" charset="0"/>
                <a:cs typeface="Times-Roman"/>
              </a:rPr>
              <a:t>Of </a:t>
            </a:r>
            <a:r>
              <a:rPr lang="en-US" sz="2400" b="1" dirty="0">
                <a:solidFill>
                  <a:srgbClr val="00B050"/>
                </a:solidFill>
                <a:latin typeface="Times New Roman" panose="02020603050405020304" pitchFamily="18" charset="0"/>
                <a:ea typeface="Times New Roman" panose="02020603050405020304" pitchFamily="18" charset="0"/>
                <a:cs typeface="Times-Roman"/>
              </a:rPr>
              <a:t>course, the derived general equations can be used also for other animals and in other countries of the world. </a:t>
            </a:r>
            <a:endParaRPr lang="en-US" sz="2400" b="1" dirty="0" smtClean="0">
              <a:solidFill>
                <a:srgbClr val="00B050"/>
              </a:solidFill>
              <a:latin typeface="Times New Roman" panose="02020603050405020304" pitchFamily="18" charset="0"/>
              <a:ea typeface="Times New Roman" panose="02020603050405020304" pitchFamily="18" charset="0"/>
              <a:cs typeface="Times-Roman"/>
            </a:endParaRPr>
          </a:p>
          <a:p>
            <a:pPr algn="just">
              <a:spcAft>
                <a:spcPts val="400"/>
              </a:spcAft>
            </a:pPr>
            <a:endParaRPr lang="en-US" sz="2400" b="1" dirty="0">
              <a:solidFill>
                <a:srgbClr val="00B050"/>
              </a:solidFill>
              <a:latin typeface="Times New Roman" panose="02020603050405020304" pitchFamily="18" charset="0"/>
              <a:ea typeface="Times New Roman" panose="02020603050405020304" pitchFamily="18" charset="0"/>
              <a:cs typeface="Times-Roman"/>
            </a:endParaRPr>
          </a:p>
          <a:p>
            <a:pPr algn="just">
              <a:spcAft>
                <a:spcPts val="400"/>
              </a:spcAft>
            </a:pPr>
            <a:r>
              <a:rPr lang="en-US" sz="2400" b="1" dirty="0" smtClean="0">
                <a:solidFill>
                  <a:srgbClr val="00B050"/>
                </a:solidFill>
                <a:latin typeface="Times New Roman" panose="02020603050405020304" pitchFamily="18" charset="0"/>
                <a:ea typeface="Times New Roman" panose="02020603050405020304" pitchFamily="18" charset="0"/>
                <a:cs typeface="Times-Roman"/>
              </a:rPr>
              <a:t>These </a:t>
            </a:r>
            <a:r>
              <a:rPr lang="en-US" sz="2400" b="1" dirty="0">
                <a:solidFill>
                  <a:srgbClr val="00B050"/>
                </a:solidFill>
                <a:latin typeface="Times New Roman" panose="02020603050405020304" pitchFamily="18" charset="0"/>
                <a:ea typeface="Times New Roman" panose="02020603050405020304" pitchFamily="18" charset="0"/>
                <a:cs typeface="Times-Roman"/>
              </a:rPr>
              <a:t>parameter values were estimated: </a:t>
            </a:r>
            <a:endParaRPr lang="en-US" sz="2400" b="1" dirty="0" smtClean="0">
              <a:solidFill>
                <a:srgbClr val="00B050"/>
              </a:solidFill>
              <a:latin typeface="Times New Roman" panose="02020603050405020304" pitchFamily="18" charset="0"/>
              <a:ea typeface="Times New Roman" panose="02020603050405020304" pitchFamily="18" charset="0"/>
              <a:cs typeface="Times-Roman"/>
            </a:endParaRPr>
          </a:p>
          <a:p>
            <a:pPr algn="just">
              <a:spcAft>
                <a:spcPts val="400"/>
              </a:spcAft>
            </a:pPr>
            <a:r>
              <a:rPr lang="en-US" sz="2400" b="1" dirty="0" smtClean="0">
                <a:latin typeface="Times New Roman" panose="02020603050405020304" pitchFamily="18" charset="0"/>
                <a:ea typeface="Times New Roman" panose="02020603050405020304" pitchFamily="18" charset="0"/>
                <a:cs typeface="Times-Roman"/>
              </a:rPr>
              <a:t>g </a:t>
            </a:r>
            <a:r>
              <a:rPr lang="en-US" sz="2400" b="1" dirty="0">
                <a:latin typeface="Times New Roman" panose="02020603050405020304" pitchFamily="18" charset="0"/>
                <a:ea typeface="Times New Roman" panose="02020603050405020304" pitchFamily="18" charset="0"/>
                <a:cs typeface="Times-Roman"/>
              </a:rPr>
              <a:t>= 1/3, k = 600, p = 90, f = 90. Let r = 1/30.</a:t>
            </a:r>
            <a:r>
              <a:rPr lang="en-US" sz="2400" b="1" dirty="0">
                <a:solidFill>
                  <a:srgbClr val="00B050"/>
                </a:solidFill>
                <a:latin typeface="Times New Roman" panose="02020603050405020304" pitchFamily="18" charset="0"/>
                <a:ea typeface="Times New Roman" panose="02020603050405020304" pitchFamily="18" charset="0"/>
                <a:cs typeface="Times-Roman"/>
              </a:rPr>
              <a:t> </a:t>
            </a:r>
            <a:endParaRPr lang="en-US" sz="2400" b="1" dirty="0" smtClean="0">
              <a:solidFill>
                <a:srgbClr val="00B050"/>
              </a:solidFill>
              <a:latin typeface="Times New Roman" panose="02020603050405020304" pitchFamily="18" charset="0"/>
              <a:ea typeface="Times New Roman" panose="02020603050405020304" pitchFamily="18" charset="0"/>
              <a:cs typeface="Times-Roman"/>
            </a:endParaRPr>
          </a:p>
          <a:p>
            <a:pPr algn="just">
              <a:spcAft>
                <a:spcPts val="400"/>
              </a:spcAft>
            </a:pPr>
            <a:endParaRPr lang="en-US" sz="2400" b="1" dirty="0">
              <a:solidFill>
                <a:srgbClr val="00B050"/>
              </a:solidFill>
              <a:latin typeface="Times New Roman" panose="02020603050405020304" pitchFamily="18" charset="0"/>
              <a:ea typeface="Times New Roman" panose="02020603050405020304" pitchFamily="18" charset="0"/>
              <a:cs typeface="Times-Roman"/>
            </a:endParaRPr>
          </a:p>
          <a:p>
            <a:pPr algn="just">
              <a:spcAft>
                <a:spcPts val="400"/>
              </a:spcAft>
            </a:pPr>
            <a:r>
              <a:rPr lang="en-US" sz="2400" b="1" dirty="0" smtClean="0">
                <a:solidFill>
                  <a:srgbClr val="00B050"/>
                </a:solidFill>
                <a:latin typeface="Times New Roman" panose="02020603050405020304" pitchFamily="18" charset="0"/>
                <a:ea typeface="Times New Roman" panose="02020603050405020304" pitchFamily="18" charset="0"/>
                <a:cs typeface="Times-Roman"/>
              </a:rPr>
              <a:t>In </a:t>
            </a:r>
            <a:r>
              <a:rPr lang="en-US" sz="2400" b="1" dirty="0">
                <a:solidFill>
                  <a:srgbClr val="00B050"/>
                </a:solidFill>
                <a:latin typeface="Times New Roman" panose="02020603050405020304" pitchFamily="18" charset="0"/>
                <a:ea typeface="Times New Roman" panose="02020603050405020304" pitchFamily="18" charset="0"/>
                <a:cs typeface="Times-Roman"/>
              </a:rPr>
              <a:t>Figure 1. and Figure 2., we can inspect the optimal value function and the optimal control function. </a:t>
            </a:r>
            <a:endParaRPr lang="sv-SE" sz="2400" b="1"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7645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44</a:t>
            </a:fld>
            <a:endParaRPr lang="sv-SE"/>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87" y="81082"/>
            <a:ext cx="10070338" cy="627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411480" y="6385023"/>
            <a:ext cx="10817352" cy="307777"/>
          </a:xfrm>
          <a:prstGeom prst="rect">
            <a:avLst/>
          </a:prstGeom>
        </p:spPr>
        <p:txBody>
          <a:bodyPr wrap="square">
            <a:spAutoFit/>
          </a:bodyPr>
          <a:lstStyle/>
          <a:p>
            <a:pPr algn="ctr">
              <a:spcAft>
                <a:spcPts val="400"/>
              </a:spcAft>
            </a:pPr>
            <a:r>
              <a:rPr lang="en-US" sz="1400" b="1" dirty="0">
                <a:solidFill>
                  <a:srgbClr val="00B0F0"/>
                </a:solidFill>
                <a:latin typeface="Times New Roman" panose="02020603050405020304" pitchFamily="18" charset="0"/>
                <a:ea typeface="Times New Roman" panose="02020603050405020304" pitchFamily="18" charset="0"/>
                <a:cs typeface="Times-Roman"/>
              </a:rPr>
              <a:t>Figure 1. The optimal total present value function, V(.) as a function of the population density, x, and the stochastic parameter s. </a:t>
            </a:r>
            <a:endParaRPr lang="sv-SE" sz="1400" b="1" dirty="0">
              <a:solidFill>
                <a:srgbClr val="00B0F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311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45</a:t>
            </a:fld>
            <a:endParaRPr lang="sv-SE"/>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62" y="326073"/>
            <a:ext cx="11024636" cy="603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341376" y="6356350"/>
            <a:ext cx="10430256" cy="307777"/>
          </a:xfrm>
          <a:prstGeom prst="rect">
            <a:avLst/>
          </a:prstGeom>
        </p:spPr>
        <p:txBody>
          <a:bodyPr wrap="square">
            <a:spAutoFit/>
          </a:bodyPr>
          <a:lstStyle/>
          <a:p>
            <a:pPr algn="ctr">
              <a:spcAft>
                <a:spcPts val="400"/>
              </a:spcAft>
            </a:pPr>
            <a:r>
              <a:rPr lang="en-US" sz="1400" b="1" dirty="0">
                <a:solidFill>
                  <a:srgbClr val="00B0F0"/>
                </a:solidFill>
                <a:latin typeface="Times New Roman" panose="02020603050405020304" pitchFamily="18" charset="0"/>
                <a:ea typeface="Times New Roman" panose="02020603050405020304" pitchFamily="18" charset="0"/>
                <a:cs typeface="Times-Roman"/>
              </a:rPr>
              <a:t>Figure 2. The optimal control, the hunting level, u*, as a function of the population density, x, and the stochastic parameter s. </a:t>
            </a:r>
            <a:endParaRPr lang="sv-SE" sz="1400" b="1" dirty="0">
              <a:solidFill>
                <a:srgbClr val="00B0F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29031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46</a:t>
            </a:fld>
            <a:endParaRPr lang="sv-SE"/>
          </a:p>
        </p:txBody>
      </p:sp>
      <p:sp>
        <p:nvSpPr>
          <p:cNvPr id="3" name="Rektangel 2"/>
          <p:cNvSpPr/>
          <p:nvPr/>
        </p:nvSpPr>
        <p:spPr>
          <a:xfrm>
            <a:off x="350520" y="438234"/>
            <a:ext cx="4916424" cy="6001643"/>
          </a:xfrm>
          <a:prstGeom prst="rect">
            <a:avLst/>
          </a:prstGeom>
        </p:spPr>
        <p:txBody>
          <a:bodyPr wrap="square">
            <a:spAutoFit/>
          </a:bodyPr>
          <a:lstStyle/>
          <a:p>
            <a:r>
              <a:rPr lang="en-GB" sz="2400" b="1" dirty="0">
                <a:solidFill>
                  <a:srgbClr val="0070C0"/>
                </a:solidFill>
                <a:latin typeface="Times New Roman" panose="02020603050405020304" pitchFamily="18" charset="0"/>
                <a:ea typeface="Times New Roman" panose="02020603050405020304" pitchFamily="18" charset="0"/>
                <a:cs typeface="NimbusRomNo9L-Regu"/>
              </a:rPr>
              <a:t>Figure 1. shows that the optimal value function is a strictly concave function of the size of the population. </a:t>
            </a:r>
            <a:endParaRPr lang="en-GB"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en-GB" sz="2400" b="1" dirty="0">
              <a:solidFill>
                <a:srgbClr val="0070C0"/>
              </a:solidFill>
              <a:latin typeface="Times New Roman" panose="02020603050405020304" pitchFamily="18" charset="0"/>
              <a:ea typeface="Times New Roman" panose="02020603050405020304" pitchFamily="18" charset="0"/>
              <a:cs typeface="NimbusRomNo9L-Regu"/>
            </a:endParaRPr>
          </a:p>
          <a:p>
            <a:r>
              <a:rPr lang="en-GB" sz="2400" b="1" dirty="0" smtClean="0">
                <a:solidFill>
                  <a:srgbClr val="0070C0"/>
                </a:solidFill>
                <a:latin typeface="Times New Roman" panose="02020603050405020304" pitchFamily="18" charset="0"/>
                <a:ea typeface="Times New Roman" panose="02020603050405020304" pitchFamily="18" charset="0"/>
                <a:cs typeface="NimbusRomNo9L-Regu"/>
              </a:rPr>
              <a:t>The </a:t>
            </a:r>
            <a:r>
              <a:rPr lang="en-GB" sz="2400" b="1" dirty="0">
                <a:solidFill>
                  <a:srgbClr val="0070C0"/>
                </a:solidFill>
                <a:latin typeface="Times New Roman" panose="02020603050405020304" pitchFamily="18" charset="0"/>
                <a:ea typeface="Times New Roman" panose="02020603050405020304" pitchFamily="18" charset="0"/>
                <a:cs typeface="NimbusRomNo9L-Regu"/>
              </a:rPr>
              <a:t>value is a decreasing function of the stochastic parameter s. </a:t>
            </a:r>
            <a:endParaRPr lang="en-GB"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en-GB" sz="2400" b="1" dirty="0">
              <a:solidFill>
                <a:srgbClr val="0070C0"/>
              </a:solidFill>
              <a:latin typeface="Times New Roman" panose="02020603050405020304" pitchFamily="18" charset="0"/>
              <a:ea typeface="Times New Roman" panose="02020603050405020304" pitchFamily="18" charset="0"/>
              <a:cs typeface="NimbusRomNo9L-Regu"/>
            </a:endParaRPr>
          </a:p>
          <a:p>
            <a:r>
              <a:rPr lang="en-GB" sz="2400" b="1" dirty="0" smtClean="0">
                <a:solidFill>
                  <a:srgbClr val="0070C0"/>
                </a:solidFill>
                <a:latin typeface="Times New Roman" panose="02020603050405020304" pitchFamily="18" charset="0"/>
                <a:ea typeface="Times New Roman" panose="02020603050405020304" pitchFamily="18" charset="0"/>
                <a:cs typeface="NimbusRomNo9L-Regu"/>
              </a:rPr>
              <a:t>The </a:t>
            </a:r>
            <a:r>
              <a:rPr lang="en-GB" sz="2400" b="1" dirty="0">
                <a:solidFill>
                  <a:srgbClr val="0070C0"/>
                </a:solidFill>
                <a:latin typeface="Times New Roman" panose="02020603050405020304" pitchFamily="18" charset="0"/>
                <a:ea typeface="Times New Roman" panose="02020603050405020304" pitchFamily="18" charset="0"/>
                <a:cs typeface="NimbusRomNo9L-Regu"/>
              </a:rPr>
              <a:t>optimal population density, with respect to the value function, is a decreasing function of s. </a:t>
            </a:r>
            <a:endParaRPr lang="en-GB"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en-GB" sz="2400" b="1" dirty="0">
              <a:solidFill>
                <a:srgbClr val="0070C0"/>
              </a:solidFill>
              <a:latin typeface="Times New Roman" panose="02020603050405020304" pitchFamily="18" charset="0"/>
              <a:ea typeface="Times New Roman" panose="02020603050405020304" pitchFamily="18" charset="0"/>
              <a:cs typeface="NimbusRomNo9L-Regu"/>
            </a:endParaRPr>
          </a:p>
          <a:p>
            <a:r>
              <a:rPr lang="en-GB" sz="2400" b="1" dirty="0" smtClean="0">
                <a:solidFill>
                  <a:srgbClr val="0070C0"/>
                </a:solidFill>
                <a:latin typeface="Times New Roman" panose="02020603050405020304" pitchFamily="18" charset="0"/>
                <a:ea typeface="Times New Roman" panose="02020603050405020304" pitchFamily="18" charset="0"/>
                <a:cs typeface="NimbusRomNo9L-Regu"/>
              </a:rPr>
              <a:t>Note </a:t>
            </a:r>
            <a:r>
              <a:rPr lang="en-GB" sz="2400" b="1" dirty="0">
                <a:solidFill>
                  <a:srgbClr val="0070C0"/>
                </a:solidFill>
                <a:latin typeface="Times New Roman" panose="02020603050405020304" pitchFamily="18" charset="0"/>
                <a:ea typeface="Times New Roman" panose="02020603050405020304" pitchFamily="18" charset="0"/>
                <a:cs typeface="NimbusRomNo9L-Regu"/>
              </a:rPr>
              <a:t>that the optimal population density, with respect to the value function, is not equal to the optimal population density in the long run.</a:t>
            </a:r>
            <a:endParaRPr lang="sv-SE" sz="2400" b="1"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76" y="438233"/>
            <a:ext cx="6353556" cy="395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p:nvPr/>
        </p:nvSpPr>
        <p:spPr>
          <a:xfrm>
            <a:off x="5411724" y="4870217"/>
            <a:ext cx="6397752" cy="1569660"/>
          </a:xfrm>
          <a:prstGeom prst="rect">
            <a:avLst/>
          </a:prstGeom>
        </p:spPr>
        <p:txBody>
          <a:bodyPr wrap="square">
            <a:spAutoFit/>
          </a:bodyPr>
          <a:lstStyle/>
          <a:p>
            <a:r>
              <a:rPr lang="en-GB" sz="2400" b="1" i="1" dirty="0" smtClean="0">
                <a:solidFill>
                  <a:srgbClr val="FF0000"/>
                </a:solidFill>
                <a:latin typeface="Times New Roman" panose="02020603050405020304" pitchFamily="18" charset="0"/>
                <a:ea typeface="Times New Roman" panose="02020603050405020304" pitchFamily="18" charset="0"/>
                <a:cs typeface="NimbusRomNo9L-Regu"/>
              </a:rPr>
              <a:t>The </a:t>
            </a:r>
            <a:r>
              <a:rPr lang="en-GB" sz="2400" b="1" i="1" dirty="0">
                <a:solidFill>
                  <a:srgbClr val="FF0000"/>
                </a:solidFill>
                <a:latin typeface="Times New Roman" panose="02020603050405020304" pitchFamily="18" charset="0"/>
                <a:ea typeface="Times New Roman" panose="02020603050405020304" pitchFamily="18" charset="0"/>
                <a:cs typeface="NimbusRomNo9L-Regu"/>
              </a:rPr>
              <a:t>value may be high with a rather high (initial) population, since the control (= hunting level) initially can be high, gradually reducing the population to a much lower level.</a:t>
            </a:r>
            <a:endParaRPr lang="sv-SE" sz="2400" b="1" i="1" dirty="0">
              <a:solidFill>
                <a:srgbClr val="FF0000"/>
              </a:solidFill>
            </a:endParaRPr>
          </a:p>
        </p:txBody>
      </p:sp>
    </p:spTree>
    <p:extLst>
      <p:ext uri="{BB962C8B-B14F-4D97-AF65-F5344CB8AC3E}">
        <p14:creationId xmlns:p14="http://schemas.microsoft.com/office/powerpoint/2010/main" val="894705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47</a:t>
            </a:fld>
            <a:endParaRPr lang="sv-SE"/>
          </a:p>
        </p:txBody>
      </p:sp>
      <p:sp>
        <p:nvSpPr>
          <p:cNvPr id="3" name="Rektangel 2"/>
          <p:cNvSpPr/>
          <p:nvPr/>
        </p:nvSpPr>
        <p:spPr>
          <a:xfrm>
            <a:off x="423672" y="316929"/>
            <a:ext cx="4962144" cy="6001643"/>
          </a:xfrm>
          <a:prstGeom prst="rect">
            <a:avLst/>
          </a:prstGeom>
        </p:spPr>
        <p:txBody>
          <a:bodyPr wrap="square">
            <a:spAutoFit/>
          </a:bodyPr>
          <a:lstStyle/>
          <a:p>
            <a:r>
              <a:rPr lang="en-GB" sz="2400" b="1" dirty="0">
                <a:solidFill>
                  <a:srgbClr val="0070C0"/>
                </a:solidFill>
                <a:latin typeface="Times New Roman" panose="02020603050405020304" pitchFamily="18" charset="0"/>
                <a:ea typeface="Times New Roman" panose="02020603050405020304" pitchFamily="18" charset="0"/>
                <a:cs typeface="NimbusRomNo9L-Regu"/>
              </a:rPr>
              <a:t>Figure 2. shows the optimal control, the hunting level, as a function of the size of the population. </a:t>
            </a:r>
            <a:endParaRPr lang="en-GB"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en-GB" sz="2400" b="1" dirty="0">
              <a:solidFill>
                <a:srgbClr val="0070C0"/>
              </a:solidFill>
              <a:latin typeface="Times New Roman" panose="02020603050405020304" pitchFamily="18" charset="0"/>
              <a:ea typeface="Times New Roman" panose="02020603050405020304" pitchFamily="18" charset="0"/>
              <a:cs typeface="NimbusRomNo9L-Regu"/>
            </a:endParaRPr>
          </a:p>
          <a:p>
            <a:r>
              <a:rPr lang="en-GB" sz="2400" b="1" dirty="0" smtClean="0">
                <a:solidFill>
                  <a:srgbClr val="0070C0"/>
                </a:solidFill>
                <a:latin typeface="Times New Roman" panose="02020603050405020304" pitchFamily="18" charset="0"/>
                <a:ea typeface="Times New Roman" panose="02020603050405020304" pitchFamily="18" charset="0"/>
                <a:cs typeface="NimbusRomNo9L-Regu"/>
              </a:rPr>
              <a:t>Note </a:t>
            </a:r>
            <a:r>
              <a:rPr lang="en-GB" sz="2400" b="1" dirty="0">
                <a:solidFill>
                  <a:srgbClr val="0070C0"/>
                </a:solidFill>
                <a:latin typeface="Times New Roman" panose="02020603050405020304" pitchFamily="18" charset="0"/>
                <a:ea typeface="Times New Roman" panose="02020603050405020304" pitchFamily="18" charset="0"/>
                <a:cs typeface="NimbusRomNo9L-Regu"/>
              </a:rPr>
              <a:t>that the optimal control level is an increasing function of the stochastic parameter s.  </a:t>
            </a:r>
            <a:endParaRPr lang="en-GB" sz="2400" b="1" dirty="0" smtClean="0">
              <a:solidFill>
                <a:srgbClr val="0070C0"/>
              </a:solidFill>
              <a:latin typeface="Times New Roman" panose="02020603050405020304" pitchFamily="18" charset="0"/>
              <a:ea typeface="Times New Roman" panose="02020603050405020304" pitchFamily="18" charset="0"/>
              <a:cs typeface="NimbusRomNo9L-Regu"/>
            </a:endParaRPr>
          </a:p>
          <a:p>
            <a:endParaRPr lang="en-GB" sz="2400" b="1" dirty="0">
              <a:solidFill>
                <a:srgbClr val="0070C0"/>
              </a:solidFill>
              <a:latin typeface="Times New Roman" panose="02020603050405020304" pitchFamily="18" charset="0"/>
              <a:ea typeface="Times New Roman" panose="02020603050405020304" pitchFamily="18" charset="0"/>
              <a:cs typeface="NimbusRomNo9L-Regu"/>
            </a:endParaRPr>
          </a:p>
          <a:p>
            <a:r>
              <a:rPr lang="en-GB" sz="2400" b="1" dirty="0" smtClean="0">
                <a:solidFill>
                  <a:srgbClr val="0070C0"/>
                </a:solidFill>
                <a:latin typeface="Times New Roman" panose="02020603050405020304" pitchFamily="18" charset="0"/>
                <a:ea typeface="Times New Roman" panose="02020603050405020304" pitchFamily="18" charset="0"/>
                <a:cs typeface="NimbusRomNo9L-Regu"/>
              </a:rPr>
              <a:t>The </a:t>
            </a:r>
            <a:r>
              <a:rPr lang="en-GB" sz="2400" b="1" dirty="0">
                <a:solidFill>
                  <a:srgbClr val="0070C0"/>
                </a:solidFill>
                <a:latin typeface="Times New Roman" panose="02020603050405020304" pitchFamily="18" charset="0"/>
                <a:ea typeface="Times New Roman" panose="02020603050405020304" pitchFamily="18" charset="0"/>
                <a:cs typeface="NimbusRomNo9L-Regu"/>
              </a:rPr>
              <a:t>intersections of the alternative control functions and the line representing “expected population growth without hunting”, show the population levels and the hunting levels where the expected values of the instant population changes are zero.</a:t>
            </a:r>
            <a:endParaRPr lang="sv-SE" sz="2400" b="1"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816" y="316929"/>
            <a:ext cx="6575543" cy="35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p:cNvSpPr/>
          <p:nvPr/>
        </p:nvSpPr>
        <p:spPr>
          <a:xfrm>
            <a:off x="5385816" y="4421372"/>
            <a:ext cx="6096000" cy="1200329"/>
          </a:xfrm>
          <a:prstGeom prst="rect">
            <a:avLst/>
          </a:prstGeom>
        </p:spPr>
        <p:txBody>
          <a:bodyPr>
            <a:spAutoFit/>
          </a:bodyPr>
          <a:lstStyle/>
          <a:p>
            <a:r>
              <a:rPr lang="en-GB" sz="2400" b="1" i="1" dirty="0">
                <a:solidFill>
                  <a:srgbClr val="FF0000"/>
                </a:solidFill>
                <a:latin typeface="Times New Roman" panose="02020603050405020304" pitchFamily="18" charset="0"/>
                <a:ea typeface="Times New Roman" panose="02020603050405020304" pitchFamily="18" charset="0"/>
                <a:cs typeface="NimbusRomNo9L-Regu"/>
              </a:rPr>
              <a:t>Observe that, if s increases, these “expected equilibria” intersections obtain lower population densities and lower hunting levels.</a:t>
            </a:r>
            <a:endParaRPr lang="sv-SE" sz="2400" b="1" i="1" dirty="0">
              <a:solidFill>
                <a:srgbClr val="FF0000"/>
              </a:solidFill>
            </a:endParaRPr>
          </a:p>
        </p:txBody>
      </p:sp>
    </p:spTree>
    <p:extLst>
      <p:ext uri="{BB962C8B-B14F-4D97-AF65-F5344CB8AC3E}">
        <p14:creationId xmlns:p14="http://schemas.microsoft.com/office/powerpoint/2010/main" val="1455332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48</a:t>
            </a:fld>
            <a:endParaRPr lang="sv-SE"/>
          </a:p>
        </p:txBody>
      </p:sp>
      <p:sp>
        <p:nvSpPr>
          <p:cNvPr id="3" name="Rektangel 2"/>
          <p:cNvSpPr/>
          <p:nvPr/>
        </p:nvSpPr>
        <p:spPr>
          <a:xfrm>
            <a:off x="645117" y="641617"/>
            <a:ext cx="10803543" cy="461665"/>
          </a:xfrm>
          <a:prstGeom prst="rect">
            <a:avLst/>
          </a:prstGeom>
        </p:spPr>
        <p:txBody>
          <a:bodyPr wrap="square">
            <a:spAutoFit/>
          </a:bodyPr>
          <a:lstStyle/>
          <a:p>
            <a:r>
              <a:rPr lang="en-GB" sz="2400" b="1" dirty="0">
                <a:solidFill>
                  <a:srgbClr val="0070C0"/>
                </a:solidFill>
                <a:latin typeface="Times New Roman" panose="02020603050405020304" pitchFamily="18" charset="0"/>
                <a:ea typeface="Times New Roman" panose="02020603050405020304" pitchFamily="18" charset="0"/>
                <a:cs typeface="NimbusRomNo9L-Regu"/>
              </a:rPr>
              <a:t>Since the first derivatives of the alternative control functions with respect to</a:t>
            </a:r>
            <a:endParaRPr lang="sv-SE" sz="2400" b="1" dirty="0">
              <a:solidFill>
                <a:srgbClr val="0070C0"/>
              </a:solidFill>
            </a:endParaRPr>
          </a:p>
        </p:txBody>
      </p:sp>
      <p:sp>
        <p:nvSpPr>
          <p:cNvPr id="4" name="Rectangle 2"/>
          <p:cNvSpPr>
            <a:spLocks noChangeArrowheads="1"/>
          </p:cNvSpPr>
          <p:nvPr/>
        </p:nvSpPr>
        <p:spPr bwMode="auto">
          <a:xfrm>
            <a:off x="4926562" y="3752165"/>
            <a:ext cx="368257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674466995"/>
              </p:ext>
            </p:extLst>
          </p:nvPr>
        </p:nvGraphicFramePr>
        <p:xfrm>
          <a:off x="10692881" y="690911"/>
          <a:ext cx="393192" cy="412372"/>
        </p:xfrm>
        <a:graphic>
          <a:graphicData uri="http://schemas.openxmlformats.org/presentationml/2006/ole">
            <mc:AlternateContent xmlns:mc="http://schemas.openxmlformats.org/markup-compatibility/2006">
              <mc:Choice xmlns:v="urn:schemas-microsoft-com:vml" Requires="v">
                <p:oleObj spid="_x0000_s32799" name="Equation" r:id="rId3" imgW="126835" imgH="139518" progId="Equation.DSMT4">
                  <p:embed/>
                </p:oleObj>
              </mc:Choice>
              <mc:Fallback>
                <p:oleObj name="Equation" r:id="rId3" imgW="126835" imgH="139518"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2881" y="690911"/>
                        <a:ext cx="393192" cy="412372"/>
                      </a:xfrm>
                      <a:prstGeom prst="rect">
                        <a:avLst/>
                      </a:prstGeom>
                      <a:noFill/>
                    </p:spPr>
                  </p:pic>
                </p:oleObj>
              </mc:Fallback>
            </mc:AlternateContent>
          </a:graphicData>
        </a:graphic>
      </p:graphicFrame>
      <p:sp>
        <p:nvSpPr>
          <p:cNvPr id="6" name="Rektangel 5"/>
          <p:cNvSpPr/>
          <p:nvPr/>
        </p:nvSpPr>
        <p:spPr>
          <a:xfrm>
            <a:off x="645117" y="1019707"/>
            <a:ext cx="10309022" cy="830997"/>
          </a:xfrm>
          <a:prstGeom prst="rect">
            <a:avLst/>
          </a:prstGeom>
        </p:spPr>
        <p:txBody>
          <a:bodyPr wrap="square">
            <a:spAutoFit/>
          </a:bodyPr>
          <a:lstStyle/>
          <a:p>
            <a:r>
              <a:rPr lang="en-GB" sz="2400" b="1" dirty="0">
                <a:solidFill>
                  <a:srgbClr val="0070C0"/>
                </a:solidFill>
                <a:latin typeface="Times New Roman" panose="02020603050405020304" pitchFamily="18" charset="0"/>
                <a:ea typeface="Times New Roman" panose="02020603050405020304" pitchFamily="18" charset="0"/>
                <a:cs typeface="NimbusRomNo9L-Regu"/>
              </a:rPr>
              <a:t>are higher than the first derivative of “the expected population growth without hunting”, with respect to </a:t>
            </a:r>
            <a:endParaRPr lang="sv-SE" sz="2400" b="1" dirty="0">
              <a:solidFill>
                <a:srgbClr val="0070C0"/>
              </a:solidFill>
            </a:endParaRPr>
          </a:p>
        </p:txBody>
      </p:sp>
      <p:sp>
        <p:nvSpPr>
          <p:cNvPr id="7" name="Rektangel 6"/>
          <p:cNvSpPr/>
          <p:nvPr/>
        </p:nvSpPr>
        <p:spPr>
          <a:xfrm>
            <a:off x="645117" y="1772596"/>
            <a:ext cx="6586290"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expected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equilibria</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are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dynamically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stable</a:t>
            </a:r>
            <a:r>
              <a:rPr lang="sv-SE" sz="2400" b="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1482354869"/>
              </p:ext>
            </p:extLst>
          </p:nvPr>
        </p:nvGraphicFramePr>
        <p:xfrm>
          <a:off x="5066134" y="1432078"/>
          <a:ext cx="511175" cy="487363"/>
        </p:xfrm>
        <a:graphic>
          <a:graphicData uri="http://schemas.openxmlformats.org/presentationml/2006/ole">
            <mc:AlternateContent xmlns:mc="http://schemas.openxmlformats.org/markup-compatibility/2006">
              <mc:Choice xmlns:v="urn:schemas-microsoft-com:vml" Requires="v">
                <p:oleObj spid="_x0000_s32800" name="Equation" r:id="rId5" imgW="164880" imgH="164880" progId="Equation.DSMT4">
                  <p:embed/>
                </p:oleObj>
              </mc:Choice>
              <mc:Fallback>
                <p:oleObj name="Equation" r:id="rId5" imgW="164880" imgH="164880" progId="Equation.DSMT4">
                  <p:embed/>
                  <p:pic>
                    <p:nvPicPr>
                      <p:cNvPr id="0" name=""/>
                      <p:cNvPicPr>
                        <a:picLocks noChangeAspect="1" noChangeArrowheads="1"/>
                      </p:cNvPicPr>
                      <p:nvPr/>
                    </p:nvPicPr>
                    <p:blipFill>
                      <a:blip r:embed="rId6"/>
                      <a:srcRect/>
                      <a:stretch>
                        <a:fillRect/>
                      </a:stretch>
                    </p:blipFill>
                    <p:spPr bwMode="auto">
                      <a:xfrm>
                        <a:off x="5066134" y="1432078"/>
                        <a:ext cx="511175" cy="487363"/>
                      </a:xfrm>
                      <a:prstGeom prst="rect">
                        <a:avLst/>
                      </a:prstGeom>
                      <a:noFill/>
                    </p:spPr>
                  </p:pic>
                </p:oleObj>
              </mc:Fallback>
            </mc:AlternateContent>
          </a:graphicData>
        </a:graphic>
      </p:graphicFrame>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5026" y="2259959"/>
            <a:ext cx="8156607" cy="446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911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49</a:t>
            </a:fld>
            <a:endParaRPr lang="sv-SE"/>
          </a:p>
        </p:txBody>
      </p:sp>
      <p:sp>
        <p:nvSpPr>
          <p:cNvPr id="3" name="Rektangel 2"/>
          <p:cNvSpPr/>
          <p:nvPr/>
        </p:nvSpPr>
        <p:spPr>
          <a:xfrm>
            <a:off x="917448" y="563569"/>
            <a:ext cx="9131808" cy="5375831"/>
          </a:xfrm>
          <a:prstGeom prst="rect">
            <a:avLst/>
          </a:prstGeom>
        </p:spPr>
        <p:txBody>
          <a:bodyPr wrap="square">
            <a:spAutoFit/>
          </a:bodyPr>
          <a:lstStyle/>
          <a:p>
            <a:pPr algn="just">
              <a:spcAft>
                <a:spcPts val="400"/>
              </a:spcAft>
            </a:pPr>
            <a:r>
              <a:rPr lang="en-US" sz="3200" b="1" dirty="0" smtClean="0">
                <a:latin typeface="Times New Roman" panose="02020603050405020304" pitchFamily="18" charset="0"/>
                <a:ea typeface="Times New Roman" panose="02020603050405020304" pitchFamily="18" charset="0"/>
                <a:cs typeface="Nazanin"/>
              </a:rPr>
              <a:t>Conclusions:</a:t>
            </a:r>
            <a:endParaRPr lang="sv-SE" sz="3200" b="1" dirty="0">
              <a:latin typeface="Times New Roman" panose="02020603050405020304" pitchFamily="18" charset="0"/>
              <a:ea typeface="Times New Roman" panose="02020603050405020304" pitchFamily="18" charset="0"/>
            </a:endParaRPr>
          </a:p>
          <a:p>
            <a:pPr algn="just">
              <a:spcAft>
                <a:spcPts val="400"/>
              </a:spcAft>
            </a:pPr>
            <a:r>
              <a:rPr lang="sv-SE" sz="2400" b="1" dirty="0" err="1">
                <a:solidFill>
                  <a:srgbClr val="00B050"/>
                </a:solidFill>
                <a:latin typeface="Times New Roman" panose="02020603050405020304" pitchFamily="18" charset="0"/>
                <a:ea typeface="Times New Roman" panose="02020603050405020304" pitchFamily="18" charset="0"/>
                <a:cs typeface="NimbusRomNo9L-Regu"/>
              </a:rPr>
              <a:t>This</a:t>
            </a:r>
            <a:r>
              <a:rPr lang="sv-SE" sz="2400" b="1" dirty="0">
                <a:solidFill>
                  <a:srgbClr val="00B050"/>
                </a:solidFill>
                <a:latin typeface="Times New Roman" panose="02020603050405020304" pitchFamily="18" charset="0"/>
                <a:ea typeface="Times New Roman" panose="02020603050405020304" pitchFamily="18" charset="0"/>
                <a:cs typeface="NimbusRomNo9L-Regu"/>
              </a:rPr>
              <a:t> paper has </a:t>
            </a:r>
            <a:r>
              <a:rPr lang="sv-SE" sz="2400" b="1" dirty="0" err="1">
                <a:solidFill>
                  <a:srgbClr val="00B050"/>
                </a:solidFill>
                <a:latin typeface="Times New Roman" panose="02020603050405020304" pitchFamily="18" charset="0"/>
                <a:ea typeface="Times New Roman" panose="02020603050405020304" pitchFamily="18" charset="0"/>
                <a:cs typeface="NimbusRomNo9L-Regu"/>
              </a:rPr>
              <a:t>derived</a:t>
            </a:r>
            <a:r>
              <a:rPr lang="sv-SE" sz="2400" b="1" dirty="0">
                <a:solidFill>
                  <a:srgbClr val="00B050"/>
                </a:solidFill>
                <a:latin typeface="Times New Roman" panose="02020603050405020304" pitchFamily="18" charset="0"/>
                <a:ea typeface="Times New Roman" panose="02020603050405020304" pitchFamily="18" charset="0"/>
                <a:cs typeface="NimbusRomNo9L-Regu"/>
              </a:rPr>
              <a:t> and </a:t>
            </a:r>
            <a:r>
              <a:rPr lang="sv-SE" sz="2400" b="1" dirty="0" err="1">
                <a:solidFill>
                  <a:srgbClr val="00B050"/>
                </a:solidFill>
                <a:latin typeface="Times New Roman" panose="02020603050405020304" pitchFamily="18" charset="0"/>
                <a:ea typeface="Times New Roman" panose="02020603050405020304" pitchFamily="18" charset="0"/>
                <a:cs typeface="NimbusRomNo9L-Regu"/>
              </a:rPr>
              <a:t>presented</a:t>
            </a:r>
            <a:r>
              <a:rPr lang="en-GB" sz="2400" b="1" dirty="0">
                <a:solidFill>
                  <a:srgbClr val="00B050"/>
                </a:solidFill>
                <a:latin typeface="Times New Roman" panose="02020603050405020304" pitchFamily="18" charset="0"/>
                <a:ea typeface="Times New Roman" panose="02020603050405020304" pitchFamily="18" charset="0"/>
                <a:cs typeface="NimbusRomNo9L-Regu"/>
              </a:rPr>
              <a:t> a stochastic optimal control approach to wildlife management. </a:t>
            </a:r>
            <a:endParaRPr lang="en-GB" sz="2400" b="1" dirty="0" smtClean="0">
              <a:solidFill>
                <a:srgbClr val="00B050"/>
              </a:solidFill>
              <a:latin typeface="Times New Roman" panose="02020603050405020304" pitchFamily="18" charset="0"/>
              <a:ea typeface="Times New Roman" panose="02020603050405020304" pitchFamily="18" charset="0"/>
              <a:cs typeface="NimbusRomNo9L-Regu"/>
            </a:endParaRPr>
          </a:p>
          <a:p>
            <a:pPr algn="just">
              <a:spcAft>
                <a:spcPts val="400"/>
              </a:spcAft>
            </a:pPr>
            <a:endParaRPr lang="en-GB" sz="2400" b="1" dirty="0">
              <a:solidFill>
                <a:srgbClr val="00B050"/>
              </a:solidFill>
              <a:latin typeface="Times New Roman" panose="02020603050405020304" pitchFamily="18" charset="0"/>
              <a:ea typeface="Times New Roman" panose="02020603050405020304" pitchFamily="18" charset="0"/>
              <a:cs typeface="NimbusRomNo9L-Regu"/>
            </a:endParaRPr>
          </a:p>
          <a:p>
            <a:pPr algn="just">
              <a:spcAft>
                <a:spcPts val="400"/>
              </a:spcAft>
            </a:pPr>
            <a:r>
              <a:rPr lang="en-GB" sz="2400" b="1" dirty="0" smtClean="0">
                <a:solidFill>
                  <a:srgbClr val="00B050"/>
                </a:solidFill>
                <a:latin typeface="Times New Roman" panose="02020603050405020304" pitchFamily="18" charset="0"/>
                <a:ea typeface="Times New Roman" panose="02020603050405020304" pitchFamily="18" charset="0"/>
                <a:cs typeface="NimbusRomNo9L-Regu"/>
              </a:rPr>
              <a:t>The </a:t>
            </a:r>
            <a:r>
              <a:rPr lang="en-GB" sz="2400" b="1" dirty="0">
                <a:solidFill>
                  <a:srgbClr val="00B050"/>
                </a:solidFill>
                <a:latin typeface="Times New Roman" panose="02020603050405020304" pitchFamily="18" charset="0"/>
                <a:ea typeface="Times New Roman" panose="02020603050405020304" pitchFamily="18" charset="0"/>
                <a:cs typeface="NimbusRomNo9L-Regu"/>
              </a:rPr>
              <a:t>objective value is the net present value of hunting and meat, reduced by the present value of the costs of plant damages and traffic accidents caused by the wildlife population. </a:t>
            </a:r>
            <a:endParaRPr lang="en-GB" sz="2400" b="1" dirty="0" smtClean="0">
              <a:solidFill>
                <a:srgbClr val="00B050"/>
              </a:solidFill>
              <a:latin typeface="Times New Roman" panose="02020603050405020304" pitchFamily="18" charset="0"/>
              <a:ea typeface="Times New Roman" panose="02020603050405020304" pitchFamily="18" charset="0"/>
              <a:cs typeface="NimbusRomNo9L-Regu"/>
            </a:endParaRPr>
          </a:p>
          <a:p>
            <a:pPr algn="just">
              <a:spcAft>
                <a:spcPts val="400"/>
              </a:spcAft>
            </a:pPr>
            <a:endParaRPr lang="en-GB" sz="2400" b="1" dirty="0">
              <a:solidFill>
                <a:srgbClr val="00B050"/>
              </a:solidFill>
              <a:latin typeface="Times New Roman" panose="02020603050405020304" pitchFamily="18" charset="0"/>
              <a:ea typeface="Times New Roman" panose="02020603050405020304" pitchFamily="18" charset="0"/>
              <a:cs typeface="NimbusRomNo9L-Regu"/>
            </a:endParaRPr>
          </a:p>
          <a:p>
            <a:pPr algn="just">
              <a:spcAft>
                <a:spcPts val="400"/>
              </a:spcAft>
            </a:pPr>
            <a:r>
              <a:rPr lang="en-GB" sz="2400" b="1" dirty="0" smtClean="0">
                <a:solidFill>
                  <a:srgbClr val="00B050"/>
                </a:solidFill>
                <a:latin typeface="Times New Roman" panose="02020603050405020304" pitchFamily="18" charset="0"/>
                <a:ea typeface="Times New Roman" panose="02020603050405020304" pitchFamily="18" charset="0"/>
                <a:cs typeface="NimbusRomNo9L-Regu"/>
              </a:rPr>
              <a:t>General </a:t>
            </a:r>
            <a:r>
              <a:rPr lang="en-GB" sz="2400" b="1" dirty="0">
                <a:solidFill>
                  <a:srgbClr val="00B050"/>
                </a:solidFill>
                <a:latin typeface="Times New Roman" panose="02020603050405020304" pitchFamily="18" charset="0"/>
                <a:ea typeface="Times New Roman" panose="02020603050405020304" pitchFamily="18" charset="0"/>
                <a:cs typeface="NimbusRomNo9L-Regu"/>
              </a:rPr>
              <a:t>optimal control functions and value functions were derived</a:t>
            </a:r>
            <a:r>
              <a:rPr lang="en-GB" sz="2400" b="1" dirty="0" smtClean="0">
                <a:solidFill>
                  <a:srgbClr val="00B050"/>
                </a:solidFill>
                <a:latin typeface="Times New Roman" panose="02020603050405020304" pitchFamily="18" charset="0"/>
                <a:ea typeface="Times New Roman" panose="02020603050405020304" pitchFamily="18" charset="0"/>
                <a:cs typeface="NimbusRomNo9L-Regu"/>
              </a:rPr>
              <a:t>.</a:t>
            </a:r>
          </a:p>
          <a:p>
            <a:pPr algn="just">
              <a:spcAft>
                <a:spcPts val="400"/>
              </a:spcAft>
            </a:pPr>
            <a:endParaRPr lang="en-GB" sz="2400" b="1" dirty="0">
              <a:solidFill>
                <a:srgbClr val="00B050"/>
              </a:solidFill>
              <a:latin typeface="Times New Roman" panose="02020603050405020304" pitchFamily="18" charset="0"/>
              <a:ea typeface="Times New Roman" panose="02020603050405020304" pitchFamily="18" charset="0"/>
              <a:cs typeface="NimbusRomNo9L-Regu"/>
            </a:endParaRPr>
          </a:p>
          <a:p>
            <a:pPr algn="just">
              <a:spcAft>
                <a:spcPts val="400"/>
              </a:spcAft>
            </a:pPr>
            <a:r>
              <a:rPr lang="en-GB" sz="2400" b="1" dirty="0" smtClean="0">
                <a:solidFill>
                  <a:srgbClr val="00B050"/>
                </a:solidFill>
                <a:latin typeface="Times New Roman" panose="02020603050405020304" pitchFamily="18" charset="0"/>
                <a:ea typeface="Times New Roman" panose="02020603050405020304" pitchFamily="18" charset="0"/>
                <a:cs typeface="NimbusRomNo9L-Regu"/>
              </a:rPr>
              <a:t>Then</a:t>
            </a:r>
            <a:r>
              <a:rPr lang="en-GB" sz="2400" b="1" dirty="0">
                <a:solidFill>
                  <a:srgbClr val="00B050"/>
                </a:solidFill>
                <a:latin typeface="Times New Roman" panose="02020603050405020304" pitchFamily="18" charset="0"/>
                <a:ea typeface="Times New Roman" panose="02020603050405020304" pitchFamily="18" charset="0"/>
                <a:cs typeface="NimbusRomNo9L-Regu"/>
              </a:rPr>
              <a:t>, numerically specified optimal control functions and value functions of relevance to moose management in Sweden have been calculated and presented. </a:t>
            </a:r>
            <a:endParaRPr lang="sv-SE" sz="2400" b="1"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7445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a:t>
            </a:fld>
            <a:endParaRPr lang="sv-SE"/>
          </a:p>
        </p:txBody>
      </p:sp>
      <p:sp>
        <p:nvSpPr>
          <p:cNvPr id="3" name="Rektangel 2"/>
          <p:cNvSpPr/>
          <p:nvPr/>
        </p:nvSpPr>
        <p:spPr>
          <a:xfrm>
            <a:off x="1388233" y="841329"/>
            <a:ext cx="5927264" cy="461665"/>
          </a:xfrm>
          <a:prstGeom prst="rect">
            <a:avLst/>
          </a:prstGeom>
        </p:spPr>
        <p:txBody>
          <a:bodyPr wrap="none">
            <a:spAutoFit/>
          </a:bodyPr>
          <a:lstStyle/>
          <a:p>
            <a:r>
              <a:rPr lang="en-US" sz="2400" b="1" dirty="0">
                <a:solidFill>
                  <a:srgbClr val="0070C0"/>
                </a:solidFill>
                <a:latin typeface="Times New Roman" panose="02020603050405020304" pitchFamily="18" charset="0"/>
                <a:ea typeface="Times New Roman" panose="02020603050405020304" pitchFamily="18" charset="0"/>
                <a:cs typeface="NimbusRomNo9L-Regu"/>
              </a:rPr>
              <a:t>We want to maximize the objective function</a:t>
            </a:r>
            <a:endParaRPr lang="sv-SE" sz="2400" b="1" dirty="0">
              <a:solidFill>
                <a:srgbClr val="0070C0"/>
              </a:solidFill>
            </a:endParaRPr>
          </a:p>
        </p:txBody>
      </p:sp>
      <p:sp>
        <p:nvSpPr>
          <p:cNvPr id="4" name="Rectangle 2"/>
          <p:cNvSpPr>
            <a:spLocks noChangeArrowheads="1"/>
          </p:cNvSpPr>
          <p:nvPr/>
        </p:nvSpPr>
        <p:spPr bwMode="auto">
          <a:xfrm>
            <a:off x="1556183" y="2020823"/>
            <a:ext cx="395428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295090945"/>
              </p:ext>
            </p:extLst>
          </p:nvPr>
        </p:nvGraphicFramePr>
        <p:xfrm>
          <a:off x="1388233" y="1526302"/>
          <a:ext cx="6106488" cy="1554940"/>
        </p:xfrm>
        <a:graphic>
          <a:graphicData uri="http://schemas.openxmlformats.org/presentationml/2006/ole">
            <mc:AlternateContent xmlns:mc="http://schemas.openxmlformats.org/markup-compatibility/2006">
              <mc:Choice xmlns:v="urn:schemas-microsoft-com:vml" Requires="v">
                <p:oleObj spid="_x0000_s1193" name="Equation" r:id="rId3" imgW="1879600" imgH="482600" progId="Equation.DSMT4">
                  <p:embed/>
                </p:oleObj>
              </mc:Choice>
              <mc:Fallback>
                <p:oleObj name="Equation" r:id="rId3" imgW="18796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233" y="1526302"/>
                        <a:ext cx="6106488" cy="1554940"/>
                      </a:xfrm>
                      <a:prstGeom prst="rect">
                        <a:avLst/>
                      </a:prstGeom>
                      <a:noFill/>
                    </p:spPr>
                  </p:pic>
                </p:oleObj>
              </mc:Fallback>
            </mc:AlternateContent>
          </a:graphicData>
        </a:graphic>
      </p:graphicFrame>
      <p:sp>
        <p:nvSpPr>
          <p:cNvPr id="6" name="Rectangle 4"/>
          <p:cNvSpPr>
            <a:spLocks noChangeArrowheads="1"/>
          </p:cNvSpPr>
          <p:nvPr/>
        </p:nvSpPr>
        <p:spPr bwMode="auto">
          <a:xfrm>
            <a:off x="1452994" y="3704253"/>
            <a:ext cx="46455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91448930"/>
              </p:ext>
            </p:extLst>
          </p:nvPr>
        </p:nvGraphicFramePr>
        <p:xfrm>
          <a:off x="1452995" y="3704254"/>
          <a:ext cx="786352" cy="871036"/>
        </p:xfrm>
        <a:graphic>
          <a:graphicData uri="http://schemas.openxmlformats.org/presentationml/2006/ole">
            <mc:AlternateContent xmlns:mc="http://schemas.openxmlformats.org/markup-compatibility/2006">
              <mc:Choice xmlns:v="urn:schemas-microsoft-com:vml" Requires="v">
                <p:oleObj spid="_x0000_s1194" name="Equation" r:id="rId5" imgW="203112" imgH="228501" progId="Equation.DSMT4">
                  <p:embed/>
                </p:oleObj>
              </mc:Choice>
              <mc:Fallback>
                <p:oleObj name="Equation" r:id="rId5" imgW="203112" imgH="228501"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2995" y="3704254"/>
                        <a:ext cx="786352" cy="871036"/>
                      </a:xfrm>
                      <a:prstGeom prst="rect">
                        <a:avLst/>
                      </a:prstGeom>
                      <a:noFill/>
                    </p:spPr>
                  </p:pic>
                </p:oleObj>
              </mc:Fallback>
            </mc:AlternateContent>
          </a:graphicData>
        </a:graphic>
      </p:graphicFrame>
      <p:sp>
        <p:nvSpPr>
          <p:cNvPr id="8" name="Rektangel 7"/>
          <p:cNvSpPr/>
          <p:nvPr/>
        </p:nvSpPr>
        <p:spPr>
          <a:xfrm>
            <a:off x="2422976" y="3955105"/>
            <a:ext cx="3240706" cy="461665"/>
          </a:xfrm>
          <a:prstGeom prst="rect">
            <a:avLst/>
          </a:prstGeom>
        </p:spPr>
        <p:txBody>
          <a:bodyPr wrap="squar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is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state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variable</a:t>
            </a:r>
            <a:r>
              <a:rPr lang="sv-SE" sz="2400" b="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9" name="Rectangle 6"/>
          <p:cNvSpPr>
            <a:spLocks noChangeArrowheads="1"/>
          </p:cNvSpPr>
          <p:nvPr/>
        </p:nvSpPr>
        <p:spPr bwMode="auto">
          <a:xfrm>
            <a:off x="951826" y="4673234"/>
            <a:ext cx="364266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2826665299"/>
              </p:ext>
            </p:extLst>
          </p:nvPr>
        </p:nvGraphicFramePr>
        <p:xfrm>
          <a:off x="1539553" y="4662040"/>
          <a:ext cx="569166" cy="682999"/>
        </p:xfrm>
        <a:graphic>
          <a:graphicData uri="http://schemas.openxmlformats.org/presentationml/2006/ole">
            <mc:AlternateContent xmlns:mc="http://schemas.openxmlformats.org/markup-compatibility/2006">
              <mc:Choice xmlns:v="urn:schemas-microsoft-com:vml" Requires="v">
                <p:oleObj spid="_x0000_s1195" name="Equation" r:id="rId7" imgW="190500" imgH="228600" progId="Equation.DSMT4">
                  <p:embed/>
                </p:oleObj>
              </mc:Choice>
              <mc:Fallback>
                <p:oleObj name="Equation" r:id="rId7" imgW="1905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9553" y="4662040"/>
                        <a:ext cx="569166" cy="682999"/>
                      </a:xfrm>
                      <a:prstGeom prst="rect">
                        <a:avLst/>
                      </a:prstGeom>
                      <a:noFill/>
                    </p:spPr>
                  </p:pic>
                </p:oleObj>
              </mc:Fallback>
            </mc:AlternateContent>
          </a:graphicData>
        </a:graphic>
      </p:graphicFrame>
      <p:sp>
        <p:nvSpPr>
          <p:cNvPr id="11" name="Rektangel 10"/>
          <p:cNvSpPr/>
          <p:nvPr/>
        </p:nvSpPr>
        <p:spPr>
          <a:xfrm>
            <a:off x="2422976" y="4773803"/>
            <a:ext cx="5212517"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is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closed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loop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control</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variable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and </a:t>
            </a:r>
            <a:endParaRPr lang="sv-SE" sz="2400" b="1" dirty="0">
              <a:solidFill>
                <a:srgbClr val="0070C0"/>
              </a:solidFill>
            </a:endParaRPr>
          </a:p>
        </p:txBody>
      </p:sp>
      <p:sp>
        <p:nvSpPr>
          <p:cNvPr id="12" name="Rectangle 8"/>
          <p:cNvSpPr>
            <a:spLocks noChangeArrowheads="1"/>
          </p:cNvSpPr>
          <p:nvPr/>
        </p:nvSpPr>
        <p:spPr bwMode="auto">
          <a:xfrm>
            <a:off x="1556183" y="5543781"/>
            <a:ext cx="374848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3" name="Objekt 12"/>
          <p:cNvGraphicFramePr>
            <a:graphicFrameLocks noChangeAspect="1"/>
          </p:cNvGraphicFramePr>
          <p:nvPr>
            <p:extLst>
              <p:ext uri="{D42A27DB-BD31-4B8C-83A1-F6EECF244321}">
                <p14:modId xmlns:p14="http://schemas.microsoft.com/office/powerpoint/2010/main" val="4253158617"/>
              </p:ext>
            </p:extLst>
          </p:nvPr>
        </p:nvGraphicFramePr>
        <p:xfrm>
          <a:off x="1556183" y="5527546"/>
          <a:ext cx="552536" cy="828804"/>
        </p:xfrm>
        <a:graphic>
          <a:graphicData uri="http://schemas.openxmlformats.org/presentationml/2006/ole">
            <mc:AlternateContent xmlns:mc="http://schemas.openxmlformats.org/markup-compatibility/2006">
              <mc:Choice xmlns:v="urn:schemas-microsoft-com:vml" Requires="v">
                <p:oleObj spid="_x0000_s1196" name="Equation" r:id="rId9" imgW="152334" imgH="228501" progId="Equation.DSMT4">
                  <p:embed/>
                </p:oleObj>
              </mc:Choice>
              <mc:Fallback>
                <p:oleObj name="Equation" r:id="rId9" imgW="152334" imgH="228501"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6183" y="5527546"/>
                        <a:ext cx="552536" cy="828804"/>
                      </a:xfrm>
                      <a:prstGeom prst="rect">
                        <a:avLst/>
                      </a:prstGeom>
                      <a:noFill/>
                    </p:spPr>
                  </p:pic>
                </p:oleObj>
              </mc:Fallback>
            </mc:AlternateContent>
          </a:graphicData>
        </a:graphic>
      </p:graphicFrame>
      <p:sp>
        <p:nvSpPr>
          <p:cNvPr id="14" name="Rektangel 13"/>
          <p:cNvSpPr/>
          <p:nvPr/>
        </p:nvSpPr>
        <p:spPr>
          <a:xfrm>
            <a:off x="2422976" y="5731763"/>
            <a:ext cx="4035207"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is a standard Wiener process.</a:t>
            </a:r>
            <a:endParaRPr lang="sv-SE" sz="2400" b="1" dirty="0">
              <a:solidFill>
                <a:srgbClr val="0070C0"/>
              </a:solidFill>
            </a:endParaRPr>
          </a:p>
        </p:txBody>
      </p:sp>
    </p:spTree>
    <p:extLst>
      <p:ext uri="{BB962C8B-B14F-4D97-AF65-F5344CB8AC3E}">
        <p14:creationId xmlns:p14="http://schemas.microsoft.com/office/powerpoint/2010/main" val="2394575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50</a:t>
            </a:fld>
            <a:endParaRPr lang="sv-SE">
              <a:solidFill>
                <a:prstClr val="black">
                  <a:tint val="75000"/>
                </a:prstClr>
              </a:solidFill>
            </a:endParaRPr>
          </a:p>
        </p:txBody>
      </p:sp>
      <p:pic>
        <p:nvPicPr>
          <p:cNvPr id="91138"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6424"/>
            <a:ext cx="12192000" cy="857612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2166210" y="226625"/>
            <a:ext cx="6195371" cy="759182"/>
          </a:xfrm>
          <a:prstGeom prst="rect">
            <a:avLst/>
          </a:prstGeom>
        </p:spPr>
        <p:txBody>
          <a:bodyPr wrap="square">
            <a:spAutoFit/>
          </a:bodyPr>
          <a:lstStyle/>
          <a:p>
            <a:pPr lvl="0" algn="just">
              <a:spcAft>
                <a:spcPts val="400"/>
              </a:spcAft>
            </a:pPr>
            <a:r>
              <a:rPr lang="en-US" sz="2000" b="1" dirty="0">
                <a:solidFill>
                  <a:srgbClr val="FFFF00"/>
                </a:solidFill>
                <a:latin typeface="Times New Roman" panose="02020603050405020304" pitchFamily="18" charset="0"/>
                <a:ea typeface="Times New Roman" panose="02020603050405020304" pitchFamily="18" charset="0"/>
                <a:cs typeface="Nazanin"/>
              </a:rPr>
              <a:t>Acknowledgments</a:t>
            </a:r>
            <a:r>
              <a:rPr lang="en-US" sz="2000" b="1" dirty="0">
                <a:solidFill>
                  <a:srgbClr val="FFFF00"/>
                </a:solidFill>
                <a:latin typeface="Times New Roman" panose="02020603050405020304" pitchFamily="18" charset="0"/>
                <a:ea typeface="Times New Roman" panose="02020603050405020304" pitchFamily="18" charset="0"/>
              </a:rPr>
              <a:t> </a:t>
            </a:r>
            <a:endParaRPr lang="sv-SE" sz="2000" b="1" dirty="0">
              <a:solidFill>
                <a:srgbClr val="FFFF00"/>
              </a:solidFill>
              <a:latin typeface="Times New Roman" panose="02020603050405020304" pitchFamily="18" charset="0"/>
              <a:ea typeface="Times New Roman" panose="02020603050405020304" pitchFamily="18" charset="0"/>
            </a:endParaRPr>
          </a:p>
          <a:p>
            <a:pPr lvl="0"/>
            <a:r>
              <a:rPr lang="en-US" sz="2000" b="1" dirty="0">
                <a:solidFill>
                  <a:srgbClr val="FFFF00"/>
                </a:solidFill>
                <a:latin typeface="Times New Roman" panose="02020603050405020304" pitchFamily="18" charset="0"/>
                <a:ea typeface="Times New Roman" panose="02020603050405020304" pitchFamily="18" charset="0"/>
                <a:cs typeface="Times-Roman"/>
              </a:rPr>
              <a:t>The author appreciates travel grants from FORMAS.</a:t>
            </a:r>
            <a:endParaRPr lang="sv-SE" sz="2000" b="1" dirty="0">
              <a:solidFill>
                <a:srgbClr val="FFFF00"/>
              </a:solidFill>
            </a:endParaRPr>
          </a:p>
        </p:txBody>
      </p:sp>
    </p:spTree>
    <p:extLst>
      <p:ext uri="{BB962C8B-B14F-4D97-AF65-F5344CB8AC3E}">
        <p14:creationId xmlns:p14="http://schemas.microsoft.com/office/powerpoint/2010/main" val="3629192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51</a:t>
            </a:fld>
            <a:endParaRPr lang="sv-SE"/>
          </a:p>
        </p:txBody>
      </p:sp>
      <p:sp>
        <p:nvSpPr>
          <p:cNvPr id="3" name="Rektangel 2"/>
          <p:cNvSpPr/>
          <p:nvPr/>
        </p:nvSpPr>
        <p:spPr>
          <a:xfrm>
            <a:off x="658368" y="1057101"/>
            <a:ext cx="10113264" cy="4698722"/>
          </a:xfrm>
          <a:prstGeom prst="rect">
            <a:avLst/>
          </a:prstGeom>
        </p:spPr>
        <p:txBody>
          <a:bodyPr wrap="square">
            <a:spAutoFit/>
          </a:bodyPr>
          <a:lstStyle/>
          <a:p>
            <a:pPr algn="just">
              <a:spcAft>
                <a:spcPts val="400"/>
              </a:spcAft>
            </a:pPr>
            <a:r>
              <a:rPr lang="en-US" sz="2400" b="1" dirty="0" smtClean="0">
                <a:solidFill>
                  <a:srgbClr val="0070C0"/>
                </a:solidFill>
                <a:latin typeface="Times New Roman" panose="02020603050405020304" pitchFamily="18" charset="0"/>
                <a:ea typeface="Times New Roman" panose="02020603050405020304" pitchFamily="18" charset="0"/>
                <a:cs typeface="Nazanin"/>
              </a:rPr>
              <a:t>References</a:t>
            </a:r>
            <a:endParaRPr lang="sv-SE" sz="1200" dirty="0">
              <a:solidFill>
                <a:srgbClr val="0070C0"/>
              </a:solidFill>
              <a:latin typeface="Times New Roman" panose="02020603050405020304" pitchFamily="18" charset="0"/>
              <a:ea typeface="Times New Roman" panose="02020603050405020304" pitchFamily="18" charset="0"/>
            </a:endParaRPr>
          </a:p>
          <a:p>
            <a:pPr>
              <a:spcAft>
                <a:spcPts val="400"/>
              </a:spcAft>
            </a:pPr>
            <a:r>
              <a:rPr lang="sv-SE" dirty="0">
                <a:solidFill>
                  <a:srgbClr val="000000"/>
                </a:solidFill>
                <a:latin typeface="Times New Roman" panose="02020603050405020304" pitchFamily="18" charset="0"/>
                <a:ea typeface="Times New Roman" panose="02020603050405020304" pitchFamily="18" charset="0"/>
              </a:rPr>
              <a:t> </a:t>
            </a:r>
            <a:endParaRPr lang="sv-SE" sz="1200" dirty="0">
              <a:latin typeface="Times New Roman" panose="02020603050405020304" pitchFamily="18" charset="0"/>
              <a:ea typeface="Times New Roman" panose="02020603050405020304" pitchFamily="18" charset="0"/>
            </a:endParaRPr>
          </a:p>
          <a:p>
            <a:pPr algn="just">
              <a:spcAft>
                <a:spcPts val="400"/>
              </a:spcAft>
            </a:pPr>
            <a:r>
              <a:rPr lang="en-US" dirty="0">
                <a:latin typeface="Times New Roman" panose="02020603050405020304" pitchFamily="18" charset="0"/>
                <a:ea typeface="Times New Roman" panose="02020603050405020304" pitchFamily="18" charset="0"/>
                <a:cs typeface="NimbusRomNo9L-Regu"/>
              </a:rPr>
              <a:t>[1] </a:t>
            </a:r>
            <a:r>
              <a:rPr lang="en-US" dirty="0" err="1">
                <a:latin typeface="Times New Roman" panose="02020603050405020304" pitchFamily="18" charset="0"/>
                <a:ea typeface="Times New Roman" panose="02020603050405020304" pitchFamily="18" charset="0"/>
                <a:cs typeface="NimbusRomNo9L-Regu"/>
              </a:rPr>
              <a:t>S.P.Sethi</a:t>
            </a:r>
            <a:r>
              <a:rPr lang="en-US" dirty="0">
                <a:latin typeface="Times New Roman" panose="02020603050405020304" pitchFamily="18" charset="0"/>
                <a:ea typeface="Times New Roman" panose="02020603050405020304" pitchFamily="18" charset="0"/>
                <a:cs typeface="NimbusRomNo9L-Regu"/>
              </a:rPr>
              <a:t> and </a:t>
            </a:r>
            <a:r>
              <a:rPr lang="en-US" dirty="0" err="1">
                <a:latin typeface="Times New Roman" panose="02020603050405020304" pitchFamily="18" charset="0"/>
                <a:ea typeface="Times New Roman" panose="02020603050405020304" pitchFamily="18" charset="0"/>
                <a:cs typeface="NimbusRomNo9L-Regu"/>
              </a:rPr>
              <a:t>G.L.Thompson</a:t>
            </a:r>
            <a:r>
              <a:rPr lang="en-US" dirty="0">
                <a:latin typeface="Times New Roman" panose="02020603050405020304" pitchFamily="18" charset="0"/>
                <a:ea typeface="Times New Roman" panose="02020603050405020304" pitchFamily="18" charset="0"/>
                <a:cs typeface="NimbusRomNo9L-Regu"/>
              </a:rPr>
              <a:t>, </a:t>
            </a:r>
            <a:r>
              <a:rPr lang="en-US" b="1" dirty="0">
                <a:latin typeface="Times New Roman" panose="02020603050405020304" pitchFamily="18" charset="0"/>
                <a:ea typeface="Times New Roman" panose="02020603050405020304" pitchFamily="18" charset="0"/>
                <a:cs typeface="NimbusRomNo9L-Regu"/>
              </a:rPr>
              <a:t>Optimal Control Theory, Applications to Management Science and Economics</a:t>
            </a:r>
            <a:r>
              <a:rPr lang="en-US" dirty="0">
                <a:latin typeface="Times New Roman" panose="02020603050405020304" pitchFamily="18" charset="0"/>
                <a:ea typeface="Times New Roman" panose="02020603050405020304" pitchFamily="18" charset="0"/>
                <a:cs typeface="NimbusRomNo9L-Regu"/>
              </a:rPr>
              <a:t>, Kluwer Academic Publishers, Boston, (2000). </a:t>
            </a:r>
            <a:endParaRPr lang="sv-SE" sz="1200" dirty="0">
              <a:latin typeface="Times New Roman" panose="02020603050405020304" pitchFamily="18" charset="0"/>
              <a:ea typeface="Times New Roman" panose="02020603050405020304" pitchFamily="18" charset="0"/>
            </a:endParaRPr>
          </a:p>
          <a:p>
            <a:pPr algn="just">
              <a:spcAft>
                <a:spcPts val="400"/>
              </a:spcAft>
            </a:pPr>
            <a:r>
              <a:rPr lang="en-US" dirty="0">
                <a:latin typeface="Times New Roman" panose="02020603050405020304" pitchFamily="18" charset="0"/>
                <a:ea typeface="Times New Roman" panose="02020603050405020304" pitchFamily="18" charset="0"/>
                <a:cs typeface="NimbusRomNo9L-Regu"/>
              </a:rPr>
              <a:t>[2] </a:t>
            </a:r>
            <a:r>
              <a:rPr lang="en-US" dirty="0" err="1">
                <a:latin typeface="Times New Roman" panose="02020603050405020304" pitchFamily="18" charset="0"/>
                <a:ea typeface="Times New Roman" panose="02020603050405020304" pitchFamily="18" charset="0"/>
                <a:cs typeface="NimbusRomNo9L-Regu"/>
              </a:rPr>
              <a:t>A.G.Malliaris</a:t>
            </a:r>
            <a:r>
              <a:rPr lang="en-US" dirty="0">
                <a:latin typeface="Times New Roman" panose="02020603050405020304" pitchFamily="18" charset="0"/>
                <a:ea typeface="Times New Roman" panose="02020603050405020304" pitchFamily="18" charset="0"/>
                <a:cs typeface="NimbusRomNo9L-Regu"/>
              </a:rPr>
              <a:t> and </a:t>
            </a:r>
            <a:r>
              <a:rPr lang="en-US" dirty="0" err="1">
                <a:latin typeface="Times New Roman" panose="02020603050405020304" pitchFamily="18" charset="0"/>
                <a:ea typeface="Times New Roman" panose="02020603050405020304" pitchFamily="18" charset="0"/>
                <a:cs typeface="NimbusRomNo9L-Regu"/>
              </a:rPr>
              <a:t>W.A.Brock</a:t>
            </a:r>
            <a:r>
              <a:rPr lang="en-US" dirty="0">
                <a:latin typeface="Times New Roman" panose="02020603050405020304" pitchFamily="18" charset="0"/>
                <a:ea typeface="Times New Roman" panose="02020603050405020304" pitchFamily="18" charset="0"/>
                <a:cs typeface="NimbusRomNo9L-Regu"/>
              </a:rPr>
              <a:t>, </a:t>
            </a:r>
            <a:r>
              <a:rPr lang="en-US" b="1" dirty="0">
                <a:latin typeface="Times New Roman" panose="02020603050405020304" pitchFamily="18" charset="0"/>
                <a:ea typeface="Times New Roman" panose="02020603050405020304" pitchFamily="18" charset="0"/>
                <a:cs typeface="NimbusRomNo9L-Regu"/>
              </a:rPr>
              <a:t>Stochastic Methods in Economics and Finance</a:t>
            </a:r>
            <a:r>
              <a:rPr lang="en-US" dirty="0">
                <a:latin typeface="Times New Roman" panose="02020603050405020304" pitchFamily="18" charset="0"/>
                <a:ea typeface="Times New Roman" panose="02020603050405020304" pitchFamily="18" charset="0"/>
                <a:cs typeface="NimbusRomNo9L-Regu"/>
              </a:rPr>
              <a:t>, North-Holland, Amsterdam, (1984). </a:t>
            </a:r>
            <a:endParaRPr lang="sv-SE" sz="1200" dirty="0">
              <a:latin typeface="Times New Roman" panose="02020603050405020304" pitchFamily="18" charset="0"/>
              <a:ea typeface="Times New Roman" panose="02020603050405020304" pitchFamily="18" charset="0"/>
            </a:endParaRPr>
          </a:p>
          <a:p>
            <a:pPr algn="just">
              <a:spcAft>
                <a:spcPts val="400"/>
              </a:spcAft>
            </a:pPr>
            <a:r>
              <a:rPr lang="en-US" dirty="0">
                <a:latin typeface="Times New Roman" panose="02020603050405020304" pitchFamily="18" charset="0"/>
                <a:ea typeface="Times New Roman" panose="02020603050405020304" pitchFamily="18" charset="0"/>
                <a:cs typeface="NimbusRomNo9L-Regu"/>
              </a:rPr>
              <a:t>[3] </a:t>
            </a:r>
            <a:r>
              <a:rPr lang="en-US" dirty="0" err="1">
                <a:latin typeface="Times New Roman" panose="02020603050405020304" pitchFamily="18" charset="0"/>
                <a:ea typeface="Times New Roman" panose="02020603050405020304" pitchFamily="18" charset="0"/>
                <a:cs typeface="NimbusRomNo9L-Regu"/>
              </a:rPr>
              <a:t>W.L.Winston</a:t>
            </a:r>
            <a:r>
              <a:rPr lang="en-US" dirty="0">
                <a:latin typeface="Times New Roman" panose="02020603050405020304" pitchFamily="18" charset="0"/>
                <a:ea typeface="Times New Roman" panose="02020603050405020304" pitchFamily="18" charset="0"/>
                <a:cs typeface="NimbusRomNo9L-Regu"/>
              </a:rPr>
              <a:t>, </a:t>
            </a:r>
            <a:r>
              <a:rPr lang="en-US" b="1" dirty="0">
                <a:latin typeface="Times New Roman" panose="02020603050405020304" pitchFamily="18" charset="0"/>
                <a:ea typeface="Times New Roman" panose="02020603050405020304" pitchFamily="18" charset="0"/>
                <a:cs typeface="NimbusRomNo9L-Regu"/>
              </a:rPr>
              <a:t>Operations Research: Volume Two, Introduction to Probability Models</a:t>
            </a:r>
            <a:r>
              <a:rPr lang="en-US" dirty="0">
                <a:latin typeface="Times New Roman" panose="02020603050405020304" pitchFamily="18" charset="0"/>
                <a:ea typeface="Times New Roman" panose="02020603050405020304" pitchFamily="18" charset="0"/>
                <a:cs typeface="NimbusRomNo9L-Regu"/>
              </a:rPr>
              <a:t>, Thomson Brooks/Cole, 4 ed., (2004).</a:t>
            </a:r>
            <a:endParaRPr lang="sv-SE" sz="1200" dirty="0">
              <a:latin typeface="Times New Roman" panose="02020603050405020304" pitchFamily="18" charset="0"/>
              <a:ea typeface="Times New Roman" panose="02020603050405020304" pitchFamily="18" charset="0"/>
            </a:endParaRPr>
          </a:p>
          <a:p>
            <a:pPr>
              <a:spcAft>
                <a:spcPts val="400"/>
              </a:spcAft>
            </a:pPr>
            <a:r>
              <a:rPr lang="sv-SE" dirty="0">
                <a:solidFill>
                  <a:srgbClr val="000000"/>
                </a:solidFill>
                <a:latin typeface="Times New Roman" panose="02020603050405020304" pitchFamily="18" charset="0"/>
                <a:ea typeface="Times New Roman" panose="02020603050405020304" pitchFamily="18" charset="0"/>
              </a:rPr>
              <a:t>[4] P. </a:t>
            </a:r>
            <a:r>
              <a:rPr lang="sv-SE" dirty="0" err="1">
                <a:solidFill>
                  <a:srgbClr val="000000"/>
                </a:solidFill>
                <a:latin typeface="Times New Roman" panose="02020603050405020304" pitchFamily="18" charset="0"/>
                <a:ea typeface="Times New Roman" panose="02020603050405020304" pitchFamily="18" charset="0"/>
              </a:rPr>
              <a:t>Lohmander</a:t>
            </a:r>
            <a:r>
              <a:rPr lang="sv-SE" dirty="0">
                <a:solidFill>
                  <a:srgbClr val="000000"/>
                </a:solidFill>
                <a:latin typeface="Times New Roman" panose="02020603050405020304" pitchFamily="18" charset="0"/>
                <a:ea typeface="Times New Roman" panose="02020603050405020304" pitchFamily="18" charset="0"/>
              </a:rPr>
              <a:t>, </a:t>
            </a:r>
            <a:r>
              <a:rPr lang="sv-SE" b="1" dirty="0">
                <a:solidFill>
                  <a:srgbClr val="000000"/>
                </a:solidFill>
                <a:latin typeface="Times New Roman" panose="02020603050405020304" pitchFamily="18" charset="0"/>
                <a:ea typeface="Times New Roman" panose="02020603050405020304" pitchFamily="18" charset="0"/>
              </a:rPr>
              <a:t>Adaptive </a:t>
            </a:r>
            <a:r>
              <a:rPr lang="sv-SE" b="1" dirty="0" err="1">
                <a:solidFill>
                  <a:srgbClr val="000000"/>
                </a:solidFill>
                <a:latin typeface="Times New Roman" panose="02020603050405020304" pitchFamily="18" charset="0"/>
                <a:ea typeface="Times New Roman" panose="02020603050405020304" pitchFamily="18" charset="0"/>
              </a:rPr>
              <a:t>Optimization</a:t>
            </a:r>
            <a:r>
              <a:rPr lang="sv-SE" b="1" dirty="0">
                <a:solidFill>
                  <a:srgbClr val="000000"/>
                </a:solidFill>
                <a:latin typeface="Times New Roman" panose="02020603050405020304" pitchFamily="18" charset="0"/>
                <a:ea typeface="Times New Roman" panose="02020603050405020304" pitchFamily="18" charset="0"/>
              </a:rPr>
              <a:t> </a:t>
            </a:r>
            <a:r>
              <a:rPr lang="sv-SE" b="1" dirty="0" err="1">
                <a:solidFill>
                  <a:srgbClr val="000000"/>
                </a:solidFill>
                <a:latin typeface="Times New Roman" panose="02020603050405020304" pitchFamily="18" charset="0"/>
                <a:ea typeface="Times New Roman" panose="02020603050405020304" pitchFamily="18" charset="0"/>
              </a:rPr>
              <a:t>of</a:t>
            </a:r>
            <a:r>
              <a:rPr lang="sv-SE" b="1" dirty="0">
                <a:solidFill>
                  <a:srgbClr val="000000"/>
                </a:solidFill>
                <a:latin typeface="Times New Roman" panose="02020603050405020304" pitchFamily="18" charset="0"/>
                <a:ea typeface="Times New Roman" panose="02020603050405020304" pitchFamily="18" charset="0"/>
              </a:rPr>
              <a:t> Forest Management in a </a:t>
            </a:r>
            <a:r>
              <a:rPr lang="sv-SE" b="1" dirty="0" err="1">
                <a:solidFill>
                  <a:srgbClr val="000000"/>
                </a:solidFill>
                <a:latin typeface="Times New Roman" panose="02020603050405020304" pitchFamily="18" charset="0"/>
                <a:ea typeface="Times New Roman" panose="02020603050405020304" pitchFamily="18" charset="0"/>
              </a:rPr>
              <a:t>Stochastic</a:t>
            </a:r>
            <a:r>
              <a:rPr lang="sv-SE" b="1" dirty="0">
                <a:solidFill>
                  <a:srgbClr val="000000"/>
                </a:solidFill>
                <a:latin typeface="Times New Roman" panose="02020603050405020304" pitchFamily="18" charset="0"/>
                <a:ea typeface="Times New Roman" panose="02020603050405020304" pitchFamily="18" charset="0"/>
              </a:rPr>
              <a:t> World</a:t>
            </a:r>
            <a:r>
              <a:rPr lang="sv-SE" dirty="0">
                <a:solidFill>
                  <a:srgbClr val="000000"/>
                </a:solidFill>
                <a:latin typeface="Times New Roman" panose="02020603050405020304" pitchFamily="18" charset="0"/>
                <a:ea typeface="Times New Roman" panose="02020603050405020304" pitchFamily="18" charset="0"/>
              </a:rPr>
              <a:t>, in </a:t>
            </a:r>
            <a:r>
              <a:rPr lang="sv-SE" dirty="0" err="1">
                <a:solidFill>
                  <a:srgbClr val="000000"/>
                </a:solidFill>
                <a:latin typeface="Times New Roman" panose="02020603050405020304" pitchFamily="18" charset="0"/>
                <a:ea typeface="Times New Roman" panose="02020603050405020304" pitchFamily="18" charset="0"/>
              </a:rPr>
              <a:t>Weintraub</a:t>
            </a:r>
            <a:r>
              <a:rPr lang="sv-SE" dirty="0">
                <a:solidFill>
                  <a:srgbClr val="000000"/>
                </a:solidFill>
                <a:latin typeface="Times New Roman" panose="02020603050405020304" pitchFamily="18" charset="0"/>
                <a:ea typeface="Times New Roman" panose="02020603050405020304" pitchFamily="18" charset="0"/>
              </a:rPr>
              <a:t> A. et al (Editors), </a:t>
            </a:r>
            <a:r>
              <a:rPr lang="sv-SE" dirty="0" err="1">
                <a:solidFill>
                  <a:srgbClr val="000000"/>
                </a:solidFill>
                <a:latin typeface="Times New Roman" panose="02020603050405020304" pitchFamily="18" charset="0"/>
                <a:ea typeface="Times New Roman" panose="02020603050405020304" pitchFamily="18" charset="0"/>
              </a:rPr>
              <a:t>Handbook</a:t>
            </a:r>
            <a:r>
              <a:rPr lang="sv-SE" dirty="0">
                <a:solidFill>
                  <a:srgbClr val="000000"/>
                </a:solidFill>
                <a:latin typeface="Times New Roman" panose="02020603050405020304" pitchFamily="18" charset="0"/>
                <a:ea typeface="Times New Roman" panose="02020603050405020304" pitchFamily="18" charset="0"/>
              </a:rPr>
              <a:t> </a:t>
            </a:r>
            <a:r>
              <a:rPr lang="sv-SE" dirty="0" err="1">
                <a:solidFill>
                  <a:srgbClr val="000000"/>
                </a:solidFill>
                <a:latin typeface="Times New Roman" panose="02020603050405020304" pitchFamily="18" charset="0"/>
                <a:ea typeface="Times New Roman" panose="02020603050405020304" pitchFamily="18" charset="0"/>
              </a:rPr>
              <a:t>of</a:t>
            </a:r>
            <a:r>
              <a:rPr lang="sv-SE" dirty="0">
                <a:solidFill>
                  <a:srgbClr val="000000"/>
                </a:solidFill>
                <a:latin typeface="Times New Roman" panose="02020603050405020304" pitchFamily="18" charset="0"/>
                <a:ea typeface="Times New Roman" panose="02020603050405020304" pitchFamily="18" charset="0"/>
              </a:rPr>
              <a:t> Operations Research in </a:t>
            </a:r>
            <a:r>
              <a:rPr lang="sv-SE" dirty="0" err="1">
                <a:solidFill>
                  <a:srgbClr val="000000"/>
                </a:solidFill>
                <a:latin typeface="Times New Roman" panose="02020603050405020304" pitchFamily="18" charset="0"/>
                <a:ea typeface="Times New Roman" panose="02020603050405020304" pitchFamily="18" charset="0"/>
              </a:rPr>
              <a:t>Natural</a:t>
            </a:r>
            <a:r>
              <a:rPr lang="sv-SE" dirty="0">
                <a:solidFill>
                  <a:srgbClr val="000000"/>
                </a:solidFill>
                <a:latin typeface="Times New Roman" panose="02020603050405020304" pitchFamily="18" charset="0"/>
                <a:ea typeface="Times New Roman" panose="02020603050405020304" pitchFamily="18" charset="0"/>
              </a:rPr>
              <a:t> Resources, Springer, Springer Science, International Series in Operations Research and Management Science, New York, USA, (2007) 525-544.</a:t>
            </a:r>
            <a:endParaRPr lang="sv-SE" sz="1200" dirty="0">
              <a:latin typeface="Times New Roman" panose="02020603050405020304" pitchFamily="18" charset="0"/>
              <a:ea typeface="Times New Roman" panose="02020603050405020304" pitchFamily="18" charset="0"/>
            </a:endParaRPr>
          </a:p>
          <a:p>
            <a:pPr>
              <a:spcAft>
                <a:spcPts val="400"/>
              </a:spcAft>
            </a:pPr>
            <a:r>
              <a:rPr lang="sv-SE" dirty="0">
                <a:solidFill>
                  <a:srgbClr val="000000"/>
                </a:solidFill>
                <a:latin typeface="Times New Roman" panose="02020603050405020304" pitchFamily="18" charset="0"/>
                <a:ea typeface="Times New Roman" panose="02020603050405020304" pitchFamily="18" charset="0"/>
              </a:rPr>
              <a:t>[5] P. </a:t>
            </a:r>
            <a:r>
              <a:rPr lang="sv-SE" dirty="0" err="1">
                <a:solidFill>
                  <a:srgbClr val="000000"/>
                </a:solidFill>
                <a:latin typeface="Times New Roman" panose="02020603050405020304" pitchFamily="18" charset="0"/>
                <a:ea typeface="Times New Roman" panose="02020603050405020304" pitchFamily="18" charset="0"/>
              </a:rPr>
              <a:t>Lohmander</a:t>
            </a:r>
            <a:r>
              <a:rPr lang="sv-SE" dirty="0">
                <a:solidFill>
                  <a:srgbClr val="000000"/>
                </a:solidFill>
                <a:latin typeface="Times New Roman" panose="02020603050405020304" pitchFamily="18" charset="0"/>
                <a:ea typeface="Times New Roman" panose="02020603050405020304" pitchFamily="18" charset="0"/>
              </a:rPr>
              <a:t>, </a:t>
            </a:r>
            <a:r>
              <a:rPr lang="sv-SE" b="1" dirty="0">
                <a:solidFill>
                  <a:srgbClr val="000000"/>
                </a:solidFill>
                <a:latin typeface="Times New Roman" panose="02020603050405020304" pitchFamily="18" charset="0"/>
                <a:ea typeface="Times New Roman" panose="02020603050405020304" pitchFamily="18" charset="0"/>
              </a:rPr>
              <a:t>Hur många älgar har vi råd med?</a:t>
            </a:r>
            <a:r>
              <a:rPr lang="sv-SE" dirty="0">
                <a:solidFill>
                  <a:srgbClr val="000000"/>
                </a:solidFill>
                <a:latin typeface="Times New Roman" panose="02020603050405020304" pitchFamily="18" charset="0"/>
                <a:ea typeface="Times New Roman" panose="02020603050405020304" pitchFamily="18" charset="0"/>
              </a:rPr>
              <a:t>, Vi Skogsägare, Debatt, Nr 1, (2011).</a:t>
            </a:r>
            <a:endParaRPr lang="sv-SE" sz="1200" dirty="0">
              <a:latin typeface="Times New Roman" panose="02020603050405020304" pitchFamily="18" charset="0"/>
              <a:ea typeface="Times New Roman" panose="02020603050405020304" pitchFamily="18" charset="0"/>
            </a:endParaRPr>
          </a:p>
          <a:p>
            <a:pPr>
              <a:spcAft>
                <a:spcPts val="400"/>
              </a:spcAft>
            </a:pPr>
            <a:r>
              <a:rPr lang="sv-SE" dirty="0">
                <a:solidFill>
                  <a:srgbClr val="000000"/>
                </a:solidFill>
                <a:latin typeface="Times New Roman" panose="02020603050405020304" pitchFamily="18" charset="0"/>
                <a:ea typeface="Times New Roman" panose="02020603050405020304" pitchFamily="18" charset="0"/>
              </a:rPr>
              <a:t>[6] </a:t>
            </a:r>
            <a:r>
              <a:rPr lang="sv-SE" dirty="0" err="1">
                <a:solidFill>
                  <a:srgbClr val="000000"/>
                </a:solidFill>
                <a:latin typeface="Times New Roman" panose="02020603050405020304" pitchFamily="18" charset="0"/>
                <a:ea typeface="Times New Roman" panose="02020603050405020304" pitchFamily="18" charset="0"/>
              </a:rPr>
              <a:t>P.Lohmander</a:t>
            </a:r>
            <a:r>
              <a:rPr lang="sv-SE" dirty="0">
                <a:solidFill>
                  <a:srgbClr val="000000"/>
                </a:solidFill>
                <a:latin typeface="Times New Roman" panose="02020603050405020304" pitchFamily="18" charset="0"/>
                <a:ea typeface="Times New Roman" panose="02020603050405020304" pitchFamily="18" charset="0"/>
              </a:rPr>
              <a:t>,</a:t>
            </a:r>
            <a:r>
              <a:rPr lang="sv-SE"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Älgens</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ekonomi</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och</a:t>
            </a:r>
            <a:r>
              <a:rPr lang="en-US" b="1" dirty="0">
                <a:solidFill>
                  <a:srgbClr val="000000"/>
                </a:solidFill>
                <a:latin typeface="Times New Roman" panose="02020603050405020304" pitchFamily="18" charset="0"/>
                <a:ea typeface="Times New Roman" panose="02020603050405020304" pitchFamily="18" charset="0"/>
              </a:rPr>
              <a:t> den </a:t>
            </a:r>
            <a:r>
              <a:rPr lang="en-US" b="1" dirty="0" err="1">
                <a:solidFill>
                  <a:srgbClr val="000000"/>
                </a:solidFill>
                <a:latin typeface="Times New Roman" panose="02020603050405020304" pitchFamily="18" charset="0"/>
                <a:ea typeface="Times New Roman" panose="02020603050405020304" pitchFamily="18" charset="0"/>
              </a:rPr>
              <a:t>ekonomiskt</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optimala</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älgstammen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Skogen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Viltet</a:t>
            </a:r>
            <a:r>
              <a:rPr lang="en-US" dirty="0">
                <a:solidFill>
                  <a:srgbClr val="000000"/>
                </a:solidFill>
                <a:latin typeface="Times New Roman" panose="02020603050405020304" pitchFamily="18" charset="0"/>
                <a:ea typeface="Times New Roman" panose="02020603050405020304" pitchFamily="18" charset="0"/>
              </a:rPr>
              <a:t>, SLU, Umea, November 24, (2011). </a:t>
            </a:r>
            <a:r>
              <a:rPr lang="en-US" u="sng" dirty="0">
                <a:solidFill>
                  <a:srgbClr val="0000FF"/>
                </a:solidFill>
                <a:latin typeface="Times New Roman" panose="02020603050405020304" pitchFamily="18" charset="0"/>
                <a:ea typeface="Times New Roman" panose="02020603050405020304" pitchFamily="18" charset="0"/>
                <a:hlinkClick r:id="rId2"/>
              </a:rPr>
              <a:t>http://www.lohmander.com/LohmanderSkogenochViltet2011.ppt</a:t>
            </a:r>
            <a:r>
              <a:rPr lang="sv-SE"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a:r>
            <a:br>
              <a:rPr lang="en-US" dirty="0">
                <a:solidFill>
                  <a:srgbClr val="000000"/>
                </a:solidFill>
                <a:latin typeface="Times New Roman" panose="02020603050405020304" pitchFamily="18" charset="0"/>
                <a:ea typeface="Times New Roman" panose="02020603050405020304" pitchFamily="18" charset="0"/>
              </a:rPr>
            </a:br>
            <a:r>
              <a:rPr lang="en-US" u="sng" dirty="0">
                <a:solidFill>
                  <a:srgbClr val="0000FF"/>
                </a:solidFill>
                <a:latin typeface="Times New Roman" panose="02020603050405020304" pitchFamily="18" charset="0"/>
                <a:ea typeface="Times New Roman" panose="02020603050405020304" pitchFamily="18" charset="0"/>
                <a:hlinkClick r:id="rId3"/>
              </a:rPr>
              <a:t>http://www.lohmander.com/LohmanderSkogenochViltet2011.pdf</a:t>
            </a:r>
            <a:endParaRPr lang="sv-SE"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3866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52</a:t>
            </a:fld>
            <a:endParaRPr lang="sv-SE">
              <a:solidFill>
                <a:prstClr val="black">
                  <a:tint val="75000"/>
                </a:prstClr>
              </a:solidFill>
            </a:endParaRPr>
          </a:p>
        </p:txBody>
      </p:sp>
      <p:pic>
        <p:nvPicPr>
          <p:cNvPr id="92162"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8694"/>
            <a:ext cx="12192000" cy="920065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6766560" y="1097280"/>
            <a:ext cx="4199163" cy="1077218"/>
          </a:xfrm>
          <a:prstGeom prst="rect">
            <a:avLst/>
          </a:prstGeom>
          <a:noFill/>
        </p:spPr>
        <p:txBody>
          <a:bodyPr wrap="none" rtlCol="0">
            <a:spAutoFit/>
          </a:bodyPr>
          <a:lstStyle/>
          <a:p>
            <a:r>
              <a:rPr lang="sv-SE" sz="3200" b="1" i="1" dirty="0" err="1" smtClean="0">
                <a:solidFill>
                  <a:srgbClr val="FFFF00"/>
                </a:solidFill>
              </a:rPr>
              <a:t>Thank</a:t>
            </a:r>
            <a:r>
              <a:rPr lang="sv-SE" sz="3200" b="1" i="1" dirty="0" smtClean="0">
                <a:solidFill>
                  <a:srgbClr val="FFFF00"/>
                </a:solidFill>
              </a:rPr>
              <a:t> </a:t>
            </a:r>
            <a:r>
              <a:rPr lang="sv-SE" sz="3200" b="1" i="1" dirty="0" err="1" smtClean="0">
                <a:solidFill>
                  <a:srgbClr val="FFFF00"/>
                </a:solidFill>
              </a:rPr>
              <a:t>you</a:t>
            </a:r>
            <a:r>
              <a:rPr lang="sv-SE" sz="3200" b="1" i="1" dirty="0" smtClean="0">
                <a:solidFill>
                  <a:srgbClr val="FFFF00"/>
                </a:solidFill>
              </a:rPr>
              <a:t> for </a:t>
            </a:r>
            <a:r>
              <a:rPr lang="sv-SE" sz="3200" b="1" i="1" dirty="0" err="1" smtClean="0">
                <a:solidFill>
                  <a:srgbClr val="FFFF00"/>
                </a:solidFill>
              </a:rPr>
              <a:t>listening</a:t>
            </a:r>
            <a:r>
              <a:rPr lang="sv-SE" sz="3200" b="1" i="1" dirty="0" smtClean="0">
                <a:solidFill>
                  <a:srgbClr val="FFFF00"/>
                </a:solidFill>
              </a:rPr>
              <a:t>!</a:t>
            </a:r>
          </a:p>
          <a:p>
            <a:r>
              <a:rPr lang="sv-SE" sz="3200" b="1" i="1" dirty="0" err="1" smtClean="0">
                <a:solidFill>
                  <a:srgbClr val="FFFF00"/>
                </a:solidFill>
              </a:rPr>
              <a:t>Questions</a:t>
            </a:r>
            <a:r>
              <a:rPr lang="sv-SE" sz="3200" b="1" i="1" dirty="0" smtClean="0">
                <a:solidFill>
                  <a:srgbClr val="FFFF00"/>
                </a:solidFill>
              </a:rPr>
              <a:t>?</a:t>
            </a:r>
            <a:endParaRPr lang="sv-SE" sz="3200" b="1" i="1" dirty="0">
              <a:solidFill>
                <a:srgbClr val="FFFF00"/>
              </a:solidFill>
            </a:endParaRPr>
          </a:p>
        </p:txBody>
      </p:sp>
    </p:spTree>
    <p:extLst>
      <p:ext uri="{BB962C8B-B14F-4D97-AF65-F5344CB8AC3E}">
        <p14:creationId xmlns:p14="http://schemas.microsoft.com/office/powerpoint/2010/main" val="1368438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96000">
              <a:srgbClr val="FFFF00"/>
            </a:gs>
            <a:gs pos="0">
              <a:schemeClr val="accent1">
                <a:lumMod val="5000"/>
                <a:lumOff val="95000"/>
              </a:schemeClr>
            </a:gs>
          </a:gsLst>
          <a:lin ang="162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7479" y="1574893"/>
            <a:ext cx="10634472" cy="2727261"/>
          </a:xfrm>
        </p:spPr>
        <p:txBody>
          <a:bodyPr>
            <a:normAutofit fontScale="90000"/>
          </a:bodyPr>
          <a:lstStyle/>
          <a:p>
            <a:pPr algn="l"/>
            <a:r>
              <a:rPr lang="sv-SE" sz="4400" b="1" dirty="0" smtClean="0"/>
              <a:t>Optimal </a:t>
            </a:r>
            <a:r>
              <a:rPr lang="sv-SE" sz="4400" b="1" dirty="0" err="1"/>
              <a:t>stochastic</a:t>
            </a:r>
            <a:r>
              <a:rPr lang="sv-SE" sz="4400" b="1" dirty="0"/>
              <a:t> </a:t>
            </a:r>
            <a:r>
              <a:rPr lang="sv-SE" sz="4400" b="1" dirty="0" err="1"/>
              <a:t>control</a:t>
            </a:r>
            <a:r>
              <a:rPr lang="sv-SE" sz="4400" b="1" dirty="0"/>
              <a:t> in </a:t>
            </a:r>
            <a:r>
              <a:rPr lang="sv-SE" sz="4400" b="1" dirty="0" err="1"/>
              <a:t>continuous</a:t>
            </a:r>
            <a:r>
              <a:rPr lang="sv-SE" sz="4400" b="1" dirty="0"/>
              <a:t> </a:t>
            </a:r>
            <a:r>
              <a:rPr lang="sv-SE" sz="4400" b="1" dirty="0" err="1"/>
              <a:t>time</a:t>
            </a:r>
            <a:r>
              <a:rPr lang="sv-SE" sz="4400" b="1" dirty="0"/>
              <a:t> </a:t>
            </a:r>
            <a:r>
              <a:rPr lang="sv-SE" sz="4400" b="1" dirty="0" err="1"/>
              <a:t>with</a:t>
            </a:r>
            <a:r>
              <a:rPr lang="sv-SE" sz="4400" b="1" dirty="0"/>
              <a:t> Wiener </a:t>
            </a:r>
            <a:r>
              <a:rPr lang="sv-SE" sz="4400" b="1" dirty="0" err="1"/>
              <a:t>processes</a:t>
            </a:r>
            <a:r>
              <a:rPr lang="sv-SE" sz="4400" b="1" dirty="0"/>
              <a:t>: </a:t>
            </a:r>
            <a:br>
              <a:rPr lang="sv-SE" sz="4400" b="1" dirty="0"/>
            </a:br>
            <a:r>
              <a:rPr lang="sv-SE" sz="4400" b="1" dirty="0"/>
              <a:t>- General </a:t>
            </a:r>
            <a:r>
              <a:rPr lang="sv-SE" sz="4400" b="1" dirty="0" err="1"/>
              <a:t>results</a:t>
            </a:r>
            <a:r>
              <a:rPr lang="sv-SE" sz="4400" b="1" dirty="0"/>
              <a:t> and </a:t>
            </a:r>
            <a:r>
              <a:rPr lang="sv-SE" sz="4400" b="1" dirty="0" err="1"/>
              <a:t>applications</a:t>
            </a:r>
            <a:r>
              <a:rPr lang="sv-SE" sz="4400" b="1" dirty="0"/>
              <a:t> to optimal </a:t>
            </a:r>
            <a:r>
              <a:rPr lang="sv-SE" sz="4400" b="1" dirty="0" err="1"/>
              <a:t>wildlife</a:t>
            </a:r>
            <a:r>
              <a:rPr lang="sv-SE" sz="4400" b="1" dirty="0"/>
              <a:t> management</a:t>
            </a:r>
            <a:br>
              <a:rPr lang="sv-SE" sz="4400" b="1" dirty="0"/>
            </a:br>
            <a:r>
              <a:rPr lang="sv-SE" sz="3100" b="1" dirty="0" smtClean="0">
                <a:latin typeface="Arial" panose="020B0604020202020204" pitchFamily="34" charset="0"/>
                <a:cs typeface="Arial" panose="020B0604020202020204" pitchFamily="34" charset="0"/>
              </a:rPr>
              <a:t>KEYNOTE</a:t>
            </a:r>
            <a:r>
              <a:rPr lang="sv-SE" sz="4900" b="1" dirty="0" smtClean="0"/>
              <a:t> </a:t>
            </a:r>
            <a:r>
              <a:rPr lang="en-US" sz="1100" b="1" i="1" dirty="0" smtClean="0">
                <a:latin typeface="Calibri" panose="020F0502020204030204"/>
                <a:ea typeface="+mn-ea"/>
                <a:cs typeface="+mn-cs"/>
              </a:rPr>
              <a:t>Version 170416</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t>
            </a:r>
            <a:r>
              <a:rPr lang="sv-SE" sz="2200" dirty="0" smtClean="0">
                <a:latin typeface="Times New Roman" panose="02020603050405020304" pitchFamily="18" charset="0"/>
                <a:cs typeface="Times New Roman" panose="02020603050405020304" pitchFamily="18" charset="0"/>
              </a:rPr>
              <a:t>in </a:t>
            </a:r>
            <a:r>
              <a:rPr lang="sv-SE" sz="2200" dirty="0" err="1" smtClean="0">
                <a:latin typeface="Times New Roman" panose="02020603050405020304" pitchFamily="18" charset="0"/>
                <a:cs typeface="Times New Roman" panose="02020603050405020304" pitchFamily="18" charset="0"/>
              </a:rPr>
              <a:t>cooperation</a:t>
            </a:r>
            <a:r>
              <a:rPr lang="sv-SE" sz="2200" dirty="0" smtClean="0">
                <a:latin typeface="Times New Roman" panose="02020603050405020304" pitchFamily="18" charset="0"/>
                <a:cs typeface="Times New Roman" panose="02020603050405020304" pitchFamily="18" charset="0"/>
              </a:rPr>
              <a:t> </a:t>
            </a:r>
            <a:r>
              <a:rPr lang="sv-SE" sz="2200" dirty="0" err="1" smtClean="0">
                <a:latin typeface="Times New Roman" panose="02020603050405020304" pitchFamily="18" charset="0"/>
                <a:cs typeface="Times New Roman" panose="02020603050405020304" pitchFamily="18" charset="0"/>
              </a:rPr>
              <a:t>with</a:t>
            </a:r>
            <a:r>
              <a:rPr lang="sv-SE" sz="2200" dirty="0" smtClean="0">
                <a:latin typeface="Times New Roman" panose="02020603050405020304" pitchFamily="18" charset="0"/>
                <a:cs typeface="Times New Roman" panose="02020603050405020304" pitchFamily="18" charset="0"/>
              </a:rPr>
              <a:t> </a:t>
            </a:r>
            <a:r>
              <a:rPr lang="sv-SE" sz="2200" dirty="0" err="1" smtClean="0">
                <a:latin typeface="Times New Roman" panose="02020603050405020304" pitchFamily="18" charset="0"/>
                <a:cs typeface="Times New Roman" panose="02020603050405020304" pitchFamily="18" charset="0"/>
              </a:rPr>
              <a:t>Linnaeus</a:t>
            </a:r>
            <a:r>
              <a:rPr lang="sv-SE" sz="2200" dirty="0" smtClean="0">
                <a:latin typeface="Times New Roman" panose="02020603050405020304" pitchFamily="18" charset="0"/>
                <a:cs typeface="Times New Roman" panose="02020603050405020304" pitchFamily="18" charset="0"/>
              </a:rPr>
              <a:t> University</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3"/>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4"/>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52344"/>
            <a:ext cx="8795280" cy="2405655"/>
          </a:xfrm>
          <a:prstGeom prst="rect">
            <a:avLst/>
          </a:prstGeom>
        </p:spPr>
      </p:pic>
      <p:pic>
        <p:nvPicPr>
          <p:cNvPr id="6" name="Bildobjekt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5279" y="2774765"/>
            <a:ext cx="3396721" cy="3726619"/>
          </a:xfrm>
          <a:prstGeom prst="rect">
            <a:avLst/>
          </a:prstGeom>
        </p:spPr>
      </p:pic>
    </p:spTree>
    <p:extLst>
      <p:ext uri="{BB962C8B-B14F-4D97-AF65-F5344CB8AC3E}">
        <p14:creationId xmlns:p14="http://schemas.microsoft.com/office/powerpoint/2010/main" val="403987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a:t>
            </a:fld>
            <a:endParaRPr lang="sv-SE"/>
          </a:p>
        </p:txBody>
      </p:sp>
      <p:sp>
        <p:nvSpPr>
          <p:cNvPr id="3" name="Rectangle 2"/>
          <p:cNvSpPr>
            <a:spLocks noChangeArrowheads="1"/>
          </p:cNvSpPr>
          <p:nvPr/>
        </p:nvSpPr>
        <p:spPr bwMode="auto">
          <a:xfrm>
            <a:off x="2211355" y="1296954"/>
            <a:ext cx="18261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277886437"/>
              </p:ext>
            </p:extLst>
          </p:nvPr>
        </p:nvGraphicFramePr>
        <p:xfrm>
          <a:off x="2211355" y="1296955"/>
          <a:ext cx="8517509" cy="704088"/>
        </p:xfrm>
        <a:graphic>
          <a:graphicData uri="http://schemas.openxmlformats.org/presentationml/2006/ole">
            <mc:AlternateContent xmlns:mc="http://schemas.openxmlformats.org/markup-compatibility/2006">
              <mc:Choice xmlns:v="urn:schemas-microsoft-com:vml" Requires="v">
                <p:oleObj spid="_x0000_s2169" name="Equation" r:id="rId3" imgW="2768600" imgH="228600" progId="Equation.DSMT4">
                  <p:embed/>
                </p:oleObj>
              </mc:Choice>
              <mc:Fallback>
                <p:oleObj name="Equation" r:id="rId3" imgW="27686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355" y="1296955"/>
                        <a:ext cx="8517509" cy="704088"/>
                      </a:xfrm>
                      <a:prstGeom prst="rect">
                        <a:avLst/>
                      </a:prstGeom>
                      <a:noFill/>
                    </p:spPr>
                  </p:pic>
                </p:oleObj>
              </mc:Fallback>
            </mc:AlternateContent>
          </a:graphicData>
        </a:graphic>
      </p:graphicFrame>
      <p:sp>
        <p:nvSpPr>
          <p:cNvPr id="5" name="Rektangel 4"/>
          <p:cNvSpPr/>
          <p:nvPr/>
        </p:nvSpPr>
        <p:spPr>
          <a:xfrm>
            <a:off x="2211354" y="2273410"/>
            <a:ext cx="8733453" cy="830997"/>
          </a:xfrm>
          <a:prstGeom prst="rect">
            <a:avLst/>
          </a:prstGeom>
        </p:spPr>
        <p:txBody>
          <a:bodyPr wrap="squar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According</a:t>
            </a:r>
            <a:r>
              <a:rPr lang="sv-SE" sz="2400" b="1" dirty="0">
                <a:solidFill>
                  <a:srgbClr val="0070C0"/>
                </a:solidFill>
                <a:latin typeface="Times New Roman" panose="02020603050405020304" pitchFamily="18" charset="0"/>
                <a:ea typeface="Times New Roman" panose="02020603050405020304" pitchFamily="18" charset="0"/>
                <a:cs typeface="NimbusRomNo9L-Regu"/>
              </a:rPr>
              <a:t> to the Bellman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principle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optimality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may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determine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value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endParaRPr lang="sv-SE" sz="2400" b="1" dirty="0">
              <a:solidFill>
                <a:srgbClr val="0070C0"/>
              </a:solidFill>
            </a:endParaRPr>
          </a:p>
        </p:txBody>
      </p:sp>
      <p:sp>
        <p:nvSpPr>
          <p:cNvPr id="6" name="Rectangle 4"/>
          <p:cNvSpPr>
            <a:spLocks noChangeArrowheads="1"/>
          </p:cNvSpPr>
          <p:nvPr/>
        </p:nvSpPr>
        <p:spPr bwMode="auto">
          <a:xfrm>
            <a:off x="2313992" y="34621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554504458"/>
              </p:ext>
            </p:extLst>
          </p:nvPr>
        </p:nvGraphicFramePr>
        <p:xfrm>
          <a:off x="2211354" y="3378202"/>
          <a:ext cx="1387641" cy="658370"/>
        </p:xfrm>
        <a:graphic>
          <a:graphicData uri="http://schemas.openxmlformats.org/presentationml/2006/ole">
            <mc:AlternateContent xmlns:mc="http://schemas.openxmlformats.org/markup-compatibility/2006">
              <mc:Choice xmlns:v="urn:schemas-microsoft-com:vml" Requires="v">
                <p:oleObj spid="_x0000_s2170" name="Equation" r:id="rId5" imgW="431613" imgH="203112" progId="Equation.DSMT4">
                  <p:embed/>
                </p:oleObj>
              </mc:Choice>
              <mc:Fallback>
                <p:oleObj name="Equation" r:id="rId5" imgW="431613" imgH="20311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354" y="3378202"/>
                        <a:ext cx="1387641" cy="658370"/>
                      </a:xfrm>
                      <a:prstGeom prst="rect">
                        <a:avLst/>
                      </a:prstGeom>
                      <a:noFill/>
                    </p:spPr>
                  </p:pic>
                </p:oleObj>
              </mc:Fallback>
            </mc:AlternateContent>
          </a:graphicData>
        </a:graphic>
      </p:graphicFrame>
      <p:sp>
        <p:nvSpPr>
          <p:cNvPr id="8" name="Rektangel 7"/>
          <p:cNvSpPr/>
          <p:nvPr/>
        </p:nvSpPr>
        <p:spPr>
          <a:xfrm>
            <a:off x="2142931" y="4071177"/>
            <a:ext cx="8120742" cy="830997"/>
          </a:xfrm>
          <a:prstGeom prst="rect">
            <a:avLst/>
          </a:prstGeom>
        </p:spPr>
        <p:txBody>
          <a:bodyPr wrap="squar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as the maximum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sum</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of</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net</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reward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during</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first</a:t>
            </a:r>
            <a:r>
              <a:rPr lang="sv-SE" sz="2400" b="1" dirty="0">
                <a:solidFill>
                  <a:srgbClr val="0070C0"/>
                </a:solidFill>
                <a:latin typeface="Times New Roman" panose="02020603050405020304" pitchFamily="18" charset="0"/>
                <a:ea typeface="Times New Roman" panose="02020603050405020304" pitchFamily="18" charset="0"/>
                <a:cs typeface="NimbusRomNo9L-Regu"/>
              </a:rPr>
              <a:t> short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time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interval</a:t>
            </a:r>
            <a:r>
              <a:rPr lang="sv-SE" sz="2400" b="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9" name="Rectangle 6"/>
          <p:cNvSpPr>
            <a:spLocks noChangeArrowheads="1"/>
          </p:cNvSpPr>
          <p:nvPr/>
        </p:nvSpPr>
        <p:spPr bwMode="auto">
          <a:xfrm>
            <a:off x="2211354" y="5120723"/>
            <a:ext cx="342603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609566921"/>
              </p:ext>
            </p:extLst>
          </p:nvPr>
        </p:nvGraphicFramePr>
        <p:xfrm>
          <a:off x="2211354" y="5120724"/>
          <a:ext cx="1360714" cy="645594"/>
        </p:xfrm>
        <a:graphic>
          <a:graphicData uri="http://schemas.openxmlformats.org/presentationml/2006/ole">
            <mc:AlternateContent xmlns:mc="http://schemas.openxmlformats.org/markup-compatibility/2006">
              <mc:Choice xmlns:v="urn:schemas-microsoft-com:vml" Requires="v">
                <p:oleObj spid="_x0000_s2171" name="Equation" r:id="rId7" imgW="431613" imgH="203112" progId="Equation.DSMT4">
                  <p:embed/>
                </p:oleObj>
              </mc:Choice>
              <mc:Fallback>
                <p:oleObj name="Equation" r:id="rId7" imgW="431613" imgH="20311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1354" y="5120724"/>
                        <a:ext cx="1360714" cy="645594"/>
                      </a:xfrm>
                      <a:prstGeom prst="rect">
                        <a:avLst/>
                      </a:prstGeom>
                      <a:noFill/>
                    </p:spPr>
                  </p:pic>
                </p:oleObj>
              </mc:Fallback>
            </mc:AlternateContent>
          </a:graphicData>
        </a:graphic>
      </p:graphicFrame>
      <p:sp>
        <p:nvSpPr>
          <p:cNvPr id="11" name="Rektangel 10"/>
          <p:cNvSpPr/>
          <p:nvPr/>
        </p:nvSpPr>
        <p:spPr>
          <a:xfrm>
            <a:off x="2142931" y="5925244"/>
            <a:ext cx="7342138" cy="461665"/>
          </a:xfrm>
          <a:prstGeom prst="rect">
            <a:avLst/>
          </a:prstGeom>
        </p:spPr>
        <p:txBody>
          <a:bodyPr wrap="none">
            <a:spAutoFit/>
          </a:bodyPr>
          <a:lstStyle/>
          <a:p>
            <a:pPr algn="just">
              <a:spcAft>
                <a:spcPts val="400"/>
              </a:spcAft>
            </a:pPr>
            <a:r>
              <a:rPr lang="sv-SE" sz="2400" b="1" dirty="0">
                <a:solidFill>
                  <a:srgbClr val="0070C0"/>
                </a:solidFill>
                <a:latin typeface="Times New Roman" panose="02020603050405020304" pitchFamily="18" charset="0"/>
                <a:ea typeface="Times New Roman" panose="02020603050405020304" pitchFamily="18" charset="0"/>
                <a:cs typeface="NimbusRomNo9L-Regu"/>
              </a:rPr>
              <a:t>and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value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directly</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after</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that</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time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interval</a:t>
            </a:r>
            <a:r>
              <a:rPr lang="sv-SE" sz="2400" b="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242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7</a:t>
            </a:fld>
            <a:endParaRPr lang="sv-SE"/>
          </a:p>
        </p:txBody>
      </p:sp>
      <p:sp>
        <p:nvSpPr>
          <p:cNvPr id="3" name="Rectangle 2"/>
          <p:cNvSpPr>
            <a:spLocks noChangeArrowheads="1"/>
          </p:cNvSpPr>
          <p:nvPr/>
        </p:nvSpPr>
        <p:spPr bwMode="auto">
          <a:xfrm>
            <a:off x="594360" y="905255"/>
            <a:ext cx="214950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715212999"/>
              </p:ext>
            </p:extLst>
          </p:nvPr>
        </p:nvGraphicFramePr>
        <p:xfrm>
          <a:off x="594360" y="905256"/>
          <a:ext cx="10891624" cy="1078496"/>
        </p:xfrm>
        <a:graphic>
          <a:graphicData uri="http://schemas.openxmlformats.org/presentationml/2006/ole">
            <mc:AlternateContent xmlns:mc="http://schemas.openxmlformats.org/markup-compatibility/2006">
              <mc:Choice xmlns:v="urn:schemas-microsoft-com:vml" Requires="v">
                <p:oleObj spid="_x0000_s3225" name="Equation" r:id="rId3" imgW="2921000" imgH="292100" progId="Equation.DSMT4">
                  <p:embed/>
                </p:oleObj>
              </mc:Choice>
              <mc:Fallback>
                <p:oleObj name="Equation" r:id="rId3" imgW="2921000" imgH="292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 y="905256"/>
                        <a:ext cx="10891624" cy="1078496"/>
                      </a:xfrm>
                      <a:prstGeom prst="rect">
                        <a:avLst/>
                      </a:prstGeom>
                      <a:noFill/>
                    </p:spPr>
                  </p:pic>
                </p:oleObj>
              </mc:Fallback>
            </mc:AlternateContent>
          </a:graphicData>
        </a:graphic>
      </p:graphicFrame>
      <p:sp>
        <p:nvSpPr>
          <p:cNvPr id="5" name="Rektangel 4"/>
          <p:cNvSpPr/>
          <p:nvPr/>
        </p:nvSpPr>
        <p:spPr>
          <a:xfrm>
            <a:off x="594360" y="2115329"/>
            <a:ext cx="5337230" cy="461665"/>
          </a:xfrm>
          <a:prstGeom prst="rect">
            <a:avLst/>
          </a:prstGeom>
        </p:spPr>
        <p:txBody>
          <a:bodyPr wrap="none">
            <a:spAutoFit/>
          </a:bodyPr>
          <a:lstStyle/>
          <a:p>
            <a:pPr algn="just">
              <a:spcAft>
                <a:spcPts val="400"/>
              </a:spcAft>
            </a:pPr>
            <a:r>
              <a:rPr lang="sv-SE" sz="2400" b="1" dirty="0">
                <a:solidFill>
                  <a:srgbClr val="0070C0"/>
                </a:solidFill>
                <a:latin typeface="Times New Roman" panose="02020603050405020304" pitchFamily="18" charset="0"/>
                <a:ea typeface="Times New Roman" panose="02020603050405020304" pitchFamily="18" charset="0"/>
                <a:cs typeface="NimbusRomNo9L-Regu"/>
              </a:rPr>
              <a:t>A Taylor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approximation gives:</a:t>
            </a:r>
            <a:endParaRPr lang="sv-SE" sz="2400" b="1" dirty="0">
              <a:solidFill>
                <a:srgbClr val="0070C0"/>
              </a:solidFill>
              <a:effectLst/>
              <a:latin typeface="Times New Roman" panose="02020603050405020304" pitchFamily="18" charset="0"/>
              <a:ea typeface="Times New Roman" panose="02020603050405020304" pitchFamily="18" charset="0"/>
            </a:endParaRPr>
          </a:p>
        </p:txBody>
      </p:sp>
      <p:sp>
        <p:nvSpPr>
          <p:cNvPr id="6" name="Rectangle 4"/>
          <p:cNvSpPr>
            <a:spLocks noChangeArrowheads="1"/>
          </p:cNvSpPr>
          <p:nvPr/>
        </p:nvSpPr>
        <p:spPr bwMode="auto">
          <a:xfrm>
            <a:off x="727787" y="3153746"/>
            <a:ext cx="16986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834780213"/>
              </p:ext>
            </p:extLst>
          </p:nvPr>
        </p:nvGraphicFramePr>
        <p:xfrm>
          <a:off x="594360" y="2893238"/>
          <a:ext cx="10477567" cy="942392"/>
        </p:xfrm>
        <a:graphic>
          <a:graphicData uri="http://schemas.openxmlformats.org/presentationml/2006/ole">
            <mc:AlternateContent xmlns:mc="http://schemas.openxmlformats.org/markup-compatibility/2006">
              <mc:Choice xmlns:v="urn:schemas-microsoft-com:vml" Requires="v">
                <p:oleObj spid="_x0000_s3226" name="Equation" r:id="rId5" imgW="5079960" imgH="457200" progId="Equation.DSMT4">
                  <p:embed/>
                </p:oleObj>
              </mc:Choice>
              <mc:Fallback>
                <p:oleObj name="Equation" r:id="rId5" imgW="5079960" imgH="457200" progId="Equation.DSMT4">
                  <p:embed/>
                  <p:pic>
                    <p:nvPicPr>
                      <p:cNvPr id="0" name="Object 3"/>
                      <p:cNvPicPr>
                        <a:picLocks noChangeAspect="1" noChangeArrowheads="1"/>
                      </p:cNvPicPr>
                      <p:nvPr/>
                    </p:nvPicPr>
                    <p:blipFill>
                      <a:blip r:embed="rId6"/>
                      <a:srcRect/>
                      <a:stretch>
                        <a:fillRect/>
                      </a:stretch>
                    </p:blipFill>
                    <p:spPr bwMode="auto">
                      <a:xfrm>
                        <a:off x="594360" y="2893238"/>
                        <a:ext cx="10477567" cy="942392"/>
                      </a:xfrm>
                      <a:prstGeom prst="rect">
                        <a:avLst/>
                      </a:prstGeom>
                      <a:noFill/>
                    </p:spPr>
                  </p:pic>
                </p:oleObj>
              </mc:Fallback>
            </mc:AlternateContent>
          </a:graphicData>
        </a:graphic>
      </p:graphicFrame>
      <p:sp>
        <p:nvSpPr>
          <p:cNvPr id="8" name="Rektangel 7"/>
          <p:cNvSpPr/>
          <p:nvPr/>
        </p:nvSpPr>
        <p:spPr>
          <a:xfrm>
            <a:off x="594360" y="4061897"/>
            <a:ext cx="4446089"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In the Taylor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need</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endParaRPr lang="sv-SE" sz="2400" b="1" dirty="0">
              <a:solidFill>
                <a:srgbClr val="0070C0"/>
              </a:solidFill>
            </a:endParaRPr>
          </a:p>
        </p:txBody>
      </p:sp>
      <p:sp>
        <p:nvSpPr>
          <p:cNvPr id="9" name="Rectangle 6"/>
          <p:cNvSpPr>
            <a:spLocks noChangeArrowheads="1"/>
          </p:cNvSpPr>
          <p:nvPr/>
        </p:nvSpPr>
        <p:spPr bwMode="auto">
          <a:xfrm>
            <a:off x="727787" y="5077256"/>
            <a:ext cx="26142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1229244662"/>
              </p:ext>
            </p:extLst>
          </p:nvPr>
        </p:nvGraphicFramePr>
        <p:xfrm>
          <a:off x="727787" y="4825901"/>
          <a:ext cx="6113703" cy="642408"/>
        </p:xfrm>
        <a:graphic>
          <a:graphicData uri="http://schemas.openxmlformats.org/presentationml/2006/ole">
            <mc:AlternateContent xmlns:mc="http://schemas.openxmlformats.org/markup-compatibility/2006">
              <mc:Choice xmlns:v="urn:schemas-microsoft-com:vml" Requires="v">
                <p:oleObj spid="_x0000_s3227" name="Equation" r:id="rId7" imgW="2692400" imgH="279400" progId="Equation.DSMT4">
                  <p:embed/>
                </p:oleObj>
              </mc:Choice>
              <mc:Fallback>
                <p:oleObj name="Equation" r:id="rId7" imgW="2692400" imgH="279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87" y="4825901"/>
                        <a:ext cx="6113703" cy="642408"/>
                      </a:xfrm>
                      <a:prstGeom prst="rect">
                        <a:avLst/>
                      </a:prstGeom>
                      <a:noFill/>
                    </p:spPr>
                  </p:pic>
                </p:oleObj>
              </mc:Fallback>
            </mc:AlternateContent>
          </a:graphicData>
        </a:graphic>
      </p:graphicFrame>
      <p:sp>
        <p:nvSpPr>
          <p:cNvPr id="11" name="Rektangel 10"/>
          <p:cNvSpPr/>
          <p:nvPr/>
        </p:nvSpPr>
        <p:spPr>
          <a:xfrm>
            <a:off x="7515603" y="4936843"/>
            <a:ext cx="739305"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and</a:t>
            </a:r>
            <a:r>
              <a:rPr lang="sv-SE" dirty="0">
                <a:latin typeface="Times New Roman" panose="02020603050405020304" pitchFamily="18" charset="0"/>
                <a:ea typeface="Times New Roman" panose="02020603050405020304" pitchFamily="18" charset="0"/>
                <a:cs typeface="NimbusRomNo9L-Regu"/>
              </a:rPr>
              <a:t> </a:t>
            </a:r>
            <a:endParaRPr lang="sv-SE" dirty="0"/>
          </a:p>
        </p:txBody>
      </p:sp>
      <p:sp>
        <p:nvSpPr>
          <p:cNvPr id="12" name="Rectangle 8"/>
          <p:cNvSpPr>
            <a:spLocks noChangeArrowheads="1"/>
          </p:cNvSpPr>
          <p:nvPr/>
        </p:nvSpPr>
        <p:spPr bwMode="auto">
          <a:xfrm>
            <a:off x="830424" y="5994386"/>
            <a:ext cx="26362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3" name="Objekt 12"/>
          <p:cNvGraphicFramePr>
            <a:graphicFrameLocks noChangeAspect="1"/>
          </p:cNvGraphicFramePr>
          <p:nvPr>
            <p:extLst>
              <p:ext uri="{D42A27DB-BD31-4B8C-83A1-F6EECF244321}">
                <p14:modId xmlns:p14="http://schemas.microsoft.com/office/powerpoint/2010/main" val="4209589882"/>
              </p:ext>
            </p:extLst>
          </p:nvPr>
        </p:nvGraphicFramePr>
        <p:xfrm>
          <a:off x="727787" y="5757353"/>
          <a:ext cx="4720549" cy="666940"/>
        </p:xfrm>
        <a:graphic>
          <a:graphicData uri="http://schemas.openxmlformats.org/presentationml/2006/ole">
            <mc:AlternateContent xmlns:mc="http://schemas.openxmlformats.org/markup-compatibility/2006">
              <mc:Choice xmlns:v="urn:schemas-microsoft-com:vml" Requires="v">
                <p:oleObj spid="_x0000_s3228" name="Equation" r:id="rId9" imgW="1727200" imgH="241300" progId="Equation.DSMT4">
                  <p:embed/>
                </p:oleObj>
              </mc:Choice>
              <mc:Fallback>
                <p:oleObj name="Equation" r:id="rId9" imgW="1727200" imgH="2413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787" y="5757353"/>
                        <a:ext cx="4720549" cy="666940"/>
                      </a:xfrm>
                      <a:prstGeom prst="rect">
                        <a:avLst/>
                      </a:prstGeom>
                      <a:noFill/>
                    </p:spPr>
                  </p:pic>
                </p:oleObj>
              </mc:Fallback>
            </mc:AlternateContent>
          </a:graphicData>
        </a:graphic>
      </p:graphicFrame>
    </p:spTree>
    <p:extLst>
      <p:ext uri="{BB962C8B-B14F-4D97-AF65-F5344CB8AC3E}">
        <p14:creationId xmlns:p14="http://schemas.microsoft.com/office/powerpoint/2010/main" val="243819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8</a:t>
            </a:fld>
            <a:endParaRPr lang="sv-SE"/>
          </a:p>
        </p:txBody>
      </p:sp>
      <p:sp>
        <p:nvSpPr>
          <p:cNvPr id="3" name="Rektangel 2"/>
          <p:cNvSpPr/>
          <p:nvPr/>
        </p:nvSpPr>
        <p:spPr>
          <a:xfrm>
            <a:off x="1306872" y="519422"/>
            <a:ext cx="3809056"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S</a:t>
            </a:r>
            <a:r>
              <a:rPr lang="en-US" sz="2400" b="1" dirty="0" err="1">
                <a:solidFill>
                  <a:srgbClr val="0070C0"/>
                </a:solidFill>
                <a:latin typeface="Times New Roman" panose="02020603050405020304" pitchFamily="18" charset="0"/>
                <a:ea typeface="Times New Roman" panose="02020603050405020304" pitchFamily="18" charset="0"/>
                <a:cs typeface="NimbusRomNo9L-Regu"/>
              </a:rPr>
              <a:t>tochastic</a:t>
            </a:r>
            <a:r>
              <a:rPr lang="en-US" sz="2400" b="1" dirty="0">
                <a:solidFill>
                  <a:srgbClr val="0070C0"/>
                </a:solidFill>
                <a:latin typeface="Times New Roman" panose="02020603050405020304" pitchFamily="18" charset="0"/>
                <a:ea typeface="Times New Roman" panose="02020603050405020304" pitchFamily="18" charset="0"/>
                <a:cs typeface="NimbusRomNo9L-Regu"/>
              </a:rPr>
              <a:t> calculus tells us: </a:t>
            </a:r>
            <a:endParaRPr lang="sv-SE" sz="2400" b="1" dirty="0">
              <a:solidFill>
                <a:srgbClr val="0070C0"/>
              </a:solidFill>
            </a:endParaRPr>
          </a:p>
        </p:txBody>
      </p:sp>
      <p:sp>
        <p:nvSpPr>
          <p:cNvPr id="4" name="Rectangle 2"/>
          <p:cNvSpPr>
            <a:spLocks noChangeArrowheads="1"/>
          </p:cNvSpPr>
          <p:nvPr/>
        </p:nvSpPr>
        <p:spPr bwMode="auto">
          <a:xfrm>
            <a:off x="1306871" y="1307591"/>
            <a:ext cx="21137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773245820"/>
              </p:ext>
            </p:extLst>
          </p:nvPr>
        </p:nvGraphicFramePr>
        <p:xfrm>
          <a:off x="1306871" y="1297698"/>
          <a:ext cx="7334250" cy="758825"/>
        </p:xfrm>
        <a:graphic>
          <a:graphicData uri="http://schemas.openxmlformats.org/presentationml/2006/ole">
            <mc:AlternateContent xmlns:mc="http://schemas.openxmlformats.org/markup-compatibility/2006">
              <mc:Choice xmlns:v="urn:schemas-microsoft-com:vml" Requires="v">
                <p:oleObj spid="_x0000_s4245" name="Equation" r:id="rId3" imgW="2361960" imgH="241200" progId="Equation.DSMT4">
                  <p:embed/>
                </p:oleObj>
              </mc:Choice>
              <mc:Fallback>
                <p:oleObj name="Equation" r:id="rId3" imgW="2361960" imgH="241200" progId="Equation.DSMT4">
                  <p:embed/>
                  <p:pic>
                    <p:nvPicPr>
                      <p:cNvPr id="0" name="Object 1"/>
                      <p:cNvPicPr>
                        <a:picLocks noChangeAspect="1" noChangeArrowheads="1"/>
                      </p:cNvPicPr>
                      <p:nvPr/>
                    </p:nvPicPr>
                    <p:blipFill>
                      <a:blip r:embed="rId4"/>
                      <a:srcRect/>
                      <a:stretch>
                        <a:fillRect/>
                      </a:stretch>
                    </p:blipFill>
                    <p:spPr bwMode="auto">
                      <a:xfrm>
                        <a:off x="1306871" y="1297698"/>
                        <a:ext cx="7334250" cy="758825"/>
                      </a:xfrm>
                      <a:prstGeom prst="rect">
                        <a:avLst/>
                      </a:prstGeom>
                      <a:noFill/>
                    </p:spPr>
                  </p:pic>
                </p:oleObj>
              </mc:Fallback>
            </mc:AlternateContent>
          </a:graphicData>
        </a:graphic>
      </p:graphicFrame>
      <p:sp>
        <p:nvSpPr>
          <p:cNvPr id="6" name="Rektangel 5"/>
          <p:cNvSpPr/>
          <p:nvPr/>
        </p:nvSpPr>
        <p:spPr>
          <a:xfrm>
            <a:off x="1306871" y="2393938"/>
            <a:ext cx="2165978"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Hence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get: </a:t>
            </a:r>
            <a:endParaRPr lang="sv-SE" sz="2400" b="1" dirty="0">
              <a:solidFill>
                <a:srgbClr val="0070C0"/>
              </a:solidFill>
            </a:endParaRPr>
          </a:p>
        </p:txBody>
      </p:sp>
      <p:sp>
        <p:nvSpPr>
          <p:cNvPr id="7" name="Rectangle 4"/>
          <p:cNvSpPr>
            <a:spLocks noChangeArrowheads="1"/>
          </p:cNvSpPr>
          <p:nvPr/>
        </p:nvSpPr>
        <p:spPr bwMode="auto">
          <a:xfrm>
            <a:off x="775025" y="3311997"/>
            <a:ext cx="269591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2253550611"/>
              </p:ext>
            </p:extLst>
          </p:nvPr>
        </p:nvGraphicFramePr>
        <p:xfrm>
          <a:off x="1306871" y="3200031"/>
          <a:ext cx="2540892" cy="799079"/>
        </p:xfrm>
        <a:graphic>
          <a:graphicData uri="http://schemas.openxmlformats.org/presentationml/2006/ole">
            <mc:AlternateContent xmlns:mc="http://schemas.openxmlformats.org/markup-compatibility/2006">
              <mc:Choice xmlns:v="urn:schemas-microsoft-com:vml" Requires="v">
                <p:oleObj spid="_x0000_s4246" name="Equation" r:id="rId5" imgW="901309" imgH="279279" progId="Equation.DSMT4">
                  <p:embed/>
                </p:oleObj>
              </mc:Choice>
              <mc:Fallback>
                <p:oleObj name="Equation" r:id="rId5" imgW="901309" imgH="27927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871" y="3200031"/>
                        <a:ext cx="2540892" cy="799079"/>
                      </a:xfrm>
                      <a:prstGeom prst="rect">
                        <a:avLst/>
                      </a:prstGeom>
                      <a:noFill/>
                    </p:spPr>
                  </p:pic>
                </p:oleObj>
              </mc:Fallback>
            </mc:AlternateContent>
          </a:graphicData>
        </a:graphic>
      </p:graphicFrame>
      <p:sp>
        <p:nvSpPr>
          <p:cNvPr id="9" name="Rektangel 8"/>
          <p:cNvSpPr/>
          <p:nvPr/>
        </p:nvSpPr>
        <p:spPr>
          <a:xfrm>
            <a:off x="4973996" y="3357716"/>
            <a:ext cx="681597"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and</a:t>
            </a:r>
            <a:endParaRPr lang="sv-SE" sz="2400" b="1" dirty="0">
              <a:solidFill>
                <a:srgbClr val="0070C0"/>
              </a:solidFill>
            </a:endParaRPr>
          </a:p>
        </p:txBody>
      </p:sp>
      <p:sp>
        <p:nvSpPr>
          <p:cNvPr id="10" name="Rectangle 6"/>
          <p:cNvSpPr>
            <a:spLocks noChangeArrowheads="1"/>
          </p:cNvSpPr>
          <p:nvPr/>
        </p:nvSpPr>
        <p:spPr bwMode="auto">
          <a:xfrm>
            <a:off x="6501906" y="3293277"/>
            <a:ext cx="36242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1" name="Objekt 10"/>
          <p:cNvGraphicFramePr>
            <a:graphicFrameLocks noChangeAspect="1"/>
          </p:cNvGraphicFramePr>
          <p:nvPr>
            <p:extLst>
              <p:ext uri="{D42A27DB-BD31-4B8C-83A1-F6EECF244321}">
                <p14:modId xmlns:p14="http://schemas.microsoft.com/office/powerpoint/2010/main" val="2638260005"/>
              </p:ext>
            </p:extLst>
          </p:nvPr>
        </p:nvGraphicFramePr>
        <p:xfrm>
          <a:off x="6501907" y="3293277"/>
          <a:ext cx="1931238" cy="705833"/>
        </p:xfrm>
        <a:graphic>
          <a:graphicData uri="http://schemas.openxmlformats.org/presentationml/2006/ole">
            <mc:AlternateContent xmlns:mc="http://schemas.openxmlformats.org/markup-compatibility/2006">
              <mc:Choice xmlns:v="urn:schemas-microsoft-com:vml" Requires="v">
                <p:oleObj spid="_x0000_s4247" name="Equation" r:id="rId7" imgW="622030" imgH="228501" progId="Equation.DSMT4">
                  <p:embed/>
                </p:oleObj>
              </mc:Choice>
              <mc:Fallback>
                <p:oleObj name="Equation" r:id="rId7" imgW="622030" imgH="228501"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907" y="3293277"/>
                        <a:ext cx="1931238" cy="705833"/>
                      </a:xfrm>
                      <a:prstGeom prst="rect">
                        <a:avLst/>
                      </a:prstGeom>
                      <a:noFill/>
                    </p:spPr>
                  </p:pic>
                </p:oleObj>
              </mc:Fallback>
            </mc:AlternateContent>
          </a:graphicData>
        </a:graphic>
      </p:graphicFrame>
      <p:sp>
        <p:nvSpPr>
          <p:cNvPr id="12" name="Rektangel 11"/>
          <p:cNvSpPr/>
          <p:nvPr/>
        </p:nvSpPr>
        <p:spPr>
          <a:xfrm>
            <a:off x="1306871" y="4270838"/>
            <a:ext cx="1980863"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Furthermore</a:t>
            </a:r>
            <a:r>
              <a:rPr lang="sv-SE" sz="2400" b="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13" name="Rectangle 8"/>
          <p:cNvSpPr>
            <a:spLocks noChangeArrowheads="1"/>
          </p:cNvSpPr>
          <p:nvPr/>
        </p:nvSpPr>
        <p:spPr bwMode="auto">
          <a:xfrm>
            <a:off x="1306871" y="5002185"/>
            <a:ext cx="247252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4" name="Objekt 13"/>
          <p:cNvGraphicFramePr>
            <a:graphicFrameLocks noChangeAspect="1"/>
          </p:cNvGraphicFramePr>
          <p:nvPr>
            <p:extLst>
              <p:ext uri="{D42A27DB-BD31-4B8C-83A1-F6EECF244321}">
                <p14:modId xmlns:p14="http://schemas.microsoft.com/office/powerpoint/2010/main" val="2013308438"/>
              </p:ext>
            </p:extLst>
          </p:nvPr>
        </p:nvGraphicFramePr>
        <p:xfrm>
          <a:off x="1306872" y="5002186"/>
          <a:ext cx="2011650" cy="686440"/>
        </p:xfrm>
        <a:graphic>
          <a:graphicData uri="http://schemas.openxmlformats.org/presentationml/2006/ole">
            <mc:AlternateContent xmlns:mc="http://schemas.openxmlformats.org/markup-compatibility/2006">
              <mc:Choice xmlns:v="urn:schemas-microsoft-com:vml" Requires="v">
                <p:oleObj spid="_x0000_s4248" name="Equation" r:id="rId9" imgW="672808" imgH="228501" progId="Equation.DSMT4">
                  <p:embed/>
                </p:oleObj>
              </mc:Choice>
              <mc:Fallback>
                <p:oleObj name="Equation" r:id="rId9" imgW="672808" imgH="228501"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6872" y="5002186"/>
                        <a:ext cx="2011650" cy="686440"/>
                      </a:xfrm>
                      <a:prstGeom prst="rect">
                        <a:avLst/>
                      </a:prstGeom>
                      <a:noFill/>
                    </p:spPr>
                  </p:pic>
                </p:oleObj>
              </mc:Fallback>
            </mc:AlternateContent>
          </a:graphicData>
        </a:graphic>
      </p:graphicFrame>
    </p:spTree>
    <p:extLst>
      <p:ext uri="{BB962C8B-B14F-4D97-AF65-F5344CB8AC3E}">
        <p14:creationId xmlns:p14="http://schemas.microsoft.com/office/powerpoint/2010/main" val="2141919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9</a:t>
            </a:fld>
            <a:endParaRPr lang="sv-SE"/>
          </a:p>
        </p:txBody>
      </p:sp>
      <p:sp>
        <p:nvSpPr>
          <p:cNvPr id="3" name="Rektangel 2"/>
          <p:cNvSpPr/>
          <p:nvPr/>
        </p:nvSpPr>
        <p:spPr>
          <a:xfrm>
            <a:off x="920757" y="764907"/>
            <a:ext cx="2666949" cy="461665"/>
          </a:xfrm>
          <a:prstGeom prst="rect">
            <a:avLst/>
          </a:prstGeom>
        </p:spPr>
        <p:txBody>
          <a:bodyPr wrap="none">
            <a:spAutoFit/>
          </a:bodyPr>
          <a:lstStyle/>
          <a:p>
            <a:r>
              <a:rPr lang="sv-SE" sz="2400" b="1" dirty="0">
                <a:solidFill>
                  <a:srgbClr val="0070C0"/>
                </a:solidFill>
                <a:latin typeface="Times New Roman" panose="02020603050405020304" pitchFamily="18" charset="0"/>
                <a:ea typeface="Times New Roman" panose="02020603050405020304" pitchFamily="18" charset="0"/>
                <a:cs typeface="NimbusRomNo9L-Regu"/>
              </a:rPr>
              <a:t>As a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result</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we</a:t>
            </a:r>
            <a:r>
              <a:rPr lang="sv-SE" sz="2400" b="1" dirty="0">
                <a:solidFill>
                  <a:srgbClr val="0070C0"/>
                </a:solidFill>
                <a:latin typeface="Times New Roman" panose="02020603050405020304" pitchFamily="18" charset="0"/>
                <a:ea typeface="Times New Roman" panose="02020603050405020304" pitchFamily="18" charset="0"/>
                <a:cs typeface="NimbusRomNo9L-Regu"/>
              </a:rPr>
              <a:t> get:</a:t>
            </a:r>
            <a:endParaRPr lang="sv-SE" sz="2400" b="1" dirty="0">
              <a:solidFill>
                <a:srgbClr val="0070C0"/>
              </a:solidFill>
            </a:endParaRPr>
          </a:p>
        </p:txBody>
      </p:sp>
      <p:sp>
        <p:nvSpPr>
          <p:cNvPr id="4" name="Rectangle 2"/>
          <p:cNvSpPr>
            <a:spLocks noChangeArrowheads="1"/>
          </p:cNvSpPr>
          <p:nvPr/>
        </p:nvSpPr>
        <p:spPr bwMode="auto">
          <a:xfrm>
            <a:off x="1664207" y="1865375"/>
            <a:ext cx="20124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9694509"/>
              </p:ext>
            </p:extLst>
          </p:nvPr>
        </p:nvGraphicFramePr>
        <p:xfrm>
          <a:off x="989046" y="1338456"/>
          <a:ext cx="9563031" cy="1161288"/>
        </p:xfrm>
        <a:graphic>
          <a:graphicData uri="http://schemas.openxmlformats.org/presentationml/2006/ole">
            <mc:AlternateContent xmlns:mc="http://schemas.openxmlformats.org/markup-compatibility/2006">
              <mc:Choice xmlns:v="urn:schemas-microsoft-com:vml" Requires="v">
                <p:oleObj spid="_x0000_s5229" name="Equation" r:id="rId3" imgW="3454400" imgH="419100" progId="Equation.DSMT4">
                  <p:embed/>
                </p:oleObj>
              </mc:Choice>
              <mc:Fallback>
                <p:oleObj name="Equation" r:id="rId3" imgW="34544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46" y="1338456"/>
                        <a:ext cx="9563031" cy="1161288"/>
                      </a:xfrm>
                      <a:prstGeom prst="rect">
                        <a:avLst/>
                      </a:prstGeom>
                      <a:noFill/>
                    </p:spPr>
                  </p:pic>
                </p:oleObj>
              </mc:Fallback>
            </mc:AlternateContent>
          </a:graphicData>
        </a:graphic>
      </p:graphicFrame>
      <p:sp>
        <p:nvSpPr>
          <p:cNvPr id="6" name="Rektangel 5"/>
          <p:cNvSpPr/>
          <p:nvPr/>
        </p:nvSpPr>
        <p:spPr>
          <a:xfrm>
            <a:off x="945775" y="2450618"/>
            <a:ext cx="5887381" cy="461665"/>
          </a:xfrm>
          <a:prstGeom prst="rect">
            <a:avLst/>
          </a:prstGeom>
        </p:spPr>
        <p:txBody>
          <a:bodyPr wrap="none">
            <a:spAutoFit/>
          </a:bodyPr>
          <a:lstStyle/>
          <a:p>
            <a:r>
              <a:rPr lang="sv-SE" sz="2400" b="1" dirty="0" err="1">
                <a:solidFill>
                  <a:srgbClr val="0070C0"/>
                </a:solidFill>
                <a:latin typeface="Times New Roman" panose="02020603050405020304" pitchFamily="18" charset="0"/>
                <a:ea typeface="Times New Roman" panose="02020603050405020304" pitchFamily="18" charset="0"/>
                <a:cs typeface="NimbusRomNo9L-Regu"/>
              </a:rPr>
              <a:t>Hence</a:t>
            </a:r>
            <a:r>
              <a:rPr lang="sv-SE" sz="2400" b="1" dirty="0">
                <a:solidFill>
                  <a:srgbClr val="0070C0"/>
                </a:solidFill>
                <a:latin typeface="Times New Roman" panose="02020603050405020304" pitchFamily="18" charset="0"/>
                <a:ea typeface="Times New Roman" panose="02020603050405020304" pitchFamily="18" charset="0"/>
                <a:cs typeface="NimbusRomNo9L-Regu"/>
              </a:rPr>
              <a:t>, the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value</a:t>
            </a:r>
            <a:r>
              <a:rPr lang="sv-SE" sz="2400" b="1" dirty="0">
                <a:solidFill>
                  <a:srgbClr val="0070C0"/>
                </a:solidFill>
                <a:latin typeface="Times New Roman" panose="02020603050405020304" pitchFamily="18" charset="0"/>
                <a:ea typeface="Times New Roman" panose="02020603050405020304" pitchFamily="18" charset="0"/>
                <a:cs typeface="NimbusRomNo9L-Regu"/>
              </a:rPr>
              <a:t>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function</a:t>
            </a:r>
            <a:r>
              <a:rPr lang="sv-SE" sz="2400" b="1" dirty="0">
                <a:solidFill>
                  <a:srgbClr val="0070C0"/>
                </a:solidFill>
                <a:latin typeface="Times New Roman" panose="02020603050405020304" pitchFamily="18" charset="0"/>
                <a:ea typeface="Times New Roman" panose="02020603050405020304" pitchFamily="18" charset="0"/>
                <a:cs typeface="NimbusRomNo9L-Regu"/>
              </a:rPr>
              <a:t> is </a:t>
            </a:r>
            <a:r>
              <a:rPr lang="sv-SE" sz="2400" b="1" dirty="0" err="1">
                <a:solidFill>
                  <a:srgbClr val="0070C0"/>
                </a:solidFill>
                <a:latin typeface="Times New Roman" panose="02020603050405020304" pitchFamily="18" charset="0"/>
                <a:ea typeface="Times New Roman" panose="02020603050405020304" pitchFamily="18" charset="0"/>
                <a:cs typeface="NimbusRomNo9L-Regu"/>
              </a:rPr>
              <a:t>approximately</a:t>
            </a:r>
            <a:r>
              <a:rPr lang="sv-SE" sz="2400" b="1" dirty="0">
                <a:solidFill>
                  <a:srgbClr val="0070C0"/>
                </a:solidFill>
                <a:latin typeface="Times New Roman" panose="02020603050405020304" pitchFamily="18" charset="0"/>
                <a:ea typeface="Times New Roman" panose="02020603050405020304" pitchFamily="18" charset="0"/>
                <a:cs typeface="NimbusRomNo9L-Regu"/>
              </a:rPr>
              <a:t>:</a:t>
            </a:r>
            <a:endParaRPr lang="sv-SE" sz="2400" b="1" dirty="0">
              <a:solidFill>
                <a:srgbClr val="0070C0"/>
              </a:solidFill>
            </a:endParaRPr>
          </a:p>
        </p:txBody>
      </p:sp>
      <p:sp>
        <p:nvSpPr>
          <p:cNvPr id="7" name="Rectangle 4"/>
          <p:cNvSpPr>
            <a:spLocks noChangeArrowheads="1"/>
          </p:cNvSpPr>
          <p:nvPr/>
        </p:nvSpPr>
        <p:spPr bwMode="auto">
          <a:xfrm>
            <a:off x="927090" y="3849010"/>
            <a:ext cx="208156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588399204"/>
              </p:ext>
            </p:extLst>
          </p:nvPr>
        </p:nvGraphicFramePr>
        <p:xfrm>
          <a:off x="945776" y="3123621"/>
          <a:ext cx="9569364" cy="1450777"/>
        </p:xfrm>
        <a:graphic>
          <a:graphicData uri="http://schemas.openxmlformats.org/presentationml/2006/ole">
            <mc:AlternateContent xmlns:mc="http://schemas.openxmlformats.org/markup-compatibility/2006">
              <mc:Choice xmlns:v="urn:schemas-microsoft-com:vml" Requires="v">
                <p:oleObj spid="_x0000_s5230" name="Equation" r:id="rId5" imgW="3162300" imgH="482600" progId="Equation.DSMT4">
                  <p:embed/>
                </p:oleObj>
              </mc:Choice>
              <mc:Fallback>
                <p:oleObj name="Equation" r:id="rId5" imgW="3162300" imgH="482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776" y="3123621"/>
                        <a:ext cx="9569364" cy="1450777"/>
                      </a:xfrm>
                      <a:prstGeom prst="rect">
                        <a:avLst/>
                      </a:prstGeom>
                      <a:noFill/>
                    </p:spPr>
                  </p:pic>
                </p:oleObj>
              </mc:Fallback>
            </mc:AlternateContent>
          </a:graphicData>
        </a:graphic>
      </p:graphicFrame>
      <p:sp>
        <p:nvSpPr>
          <p:cNvPr id="9" name="Rectangle 6"/>
          <p:cNvSpPr>
            <a:spLocks noChangeArrowheads="1"/>
          </p:cNvSpPr>
          <p:nvPr/>
        </p:nvSpPr>
        <p:spPr bwMode="auto">
          <a:xfrm>
            <a:off x="-341205" y="5571647"/>
            <a:ext cx="35456324" cy="5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335674281"/>
              </p:ext>
            </p:extLst>
          </p:nvPr>
        </p:nvGraphicFramePr>
        <p:xfrm>
          <a:off x="989047" y="4802972"/>
          <a:ext cx="9526094" cy="1747555"/>
        </p:xfrm>
        <a:graphic>
          <a:graphicData uri="http://schemas.openxmlformats.org/presentationml/2006/ole">
            <mc:AlternateContent xmlns:mc="http://schemas.openxmlformats.org/markup-compatibility/2006">
              <mc:Choice xmlns:v="urn:schemas-microsoft-com:vml" Requires="v">
                <p:oleObj spid="_x0000_s5231" name="Equation" r:id="rId7" imgW="2743200" imgH="508000" progId="Equation.DSMT4">
                  <p:embed/>
                </p:oleObj>
              </mc:Choice>
              <mc:Fallback>
                <p:oleObj name="Equation" r:id="rId7" imgW="2743200" imgH="508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047" y="4802972"/>
                        <a:ext cx="9526094" cy="1747555"/>
                      </a:xfrm>
                      <a:prstGeom prst="rect">
                        <a:avLst/>
                      </a:prstGeom>
                      <a:noFill/>
                    </p:spPr>
                  </p:pic>
                </p:oleObj>
              </mc:Fallback>
            </mc:AlternateContent>
          </a:graphicData>
        </a:graphic>
      </p:graphicFrame>
    </p:spTree>
    <p:extLst>
      <p:ext uri="{BB962C8B-B14F-4D97-AF65-F5344CB8AC3E}">
        <p14:creationId xmlns:p14="http://schemas.microsoft.com/office/powerpoint/2010/main" val="1581163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1568</Words>
  <Application>Microsoft Office PowerPoint</Application>
  <PresentationFormat>Bredbild</PresentationFormat>
  <Paragraphs>229</Paragraphs>
  <Slides>53</Slides>
  <Notes>4</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2</vt:i4>
      </vt:variant>
      <vt:variant>
        <vt:lpstr>Bildrubriker</vt:lpstr>
      </vt:variant>
      <vt:variant>
        <vt:i4>53</vt:i4>
      </vt:variant>
    </vt:vector>
  </HeadingPairs>
  <TitlesOfParts>
    <vt:vector size="63" baseType="lpstr">
      <vt:lpstr>Arial</vt:lpstr>
      <vt:lpstr>Calibri</vt:lpstr>
      <vt:lpstr>Calibri Light</vt:lpstr>
      <vt:lpstr>Nazanin</vt:lpstr>
      <vt:lpstr>NimbusRomNo9L-Regu</vt:lpstr>
      <vt:lpstr>Times New Roman</vt:lpstr>
      <vt:lpstr>Times-Roman</vt:lpstr>
      <vt:lpstr>Office-tema</vt:lpstr>
      <vt:lpstr>Equation</vt:lpstr>
      <vt:lpstr>MathType 5.0 Equation</vt:lpstr>
      <vt:lpstr>Optimal stochastic control in continuous time with Wiener processes:  - General results and applications to optimal wildlife management KEYNOTE Version 170416   Peter Lohmander Professor Dr., Optimal Solutions in cooperation with Linnaeus University www.Lohmander.com &amp; Peter@Lohmander.com </vt:lpstr>
      <vt:lpstr>Optimal stochastic control in continuous time with Wiener processes:  - General results and applications to optimal wildlife management  Peter Lohmander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Optimal stochastic control in continuous time with Wiener processes:  - General results and applications to optimal wildlife management KEYNOTE Version 170416   Peter Lohmander Professor Dr., Optimal Solutions in cooperation with Linnaeus University www.Lohmander.com &amp; Peter@Lohmander.com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Peter</dc:creator>
  <cp:lastModifiedBy>Peter</cp:lastModifiedBy>
  <cp:revision>278</cp:revision>
  <dcterms:created xsi:type="dcterms:W3CDTF">2016-03-02T13:51:42Z</dcterms:created>
  <dcterms:modified xsi:type="dcterms:W3CDTF">2017-05-18T17:03:55Z</dcterms:modified>
</cp:coreProperties>
</file>