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74" r:id="rId3"/>
    <p:sldMasterId id="2147483688" r:id="rId4"/>
    <p:sldMasterId id="2147483701" r:id="rId5"/>
    <p:sldMasterId id="2147483714" r:id="rId6"/>
  </p:sldMasterIdLst>
  <p:notesMasterIdLst>
    <p:notesMasterId r:id="rId63"/>
  </p:notesMasterIdLst>
  <p:sldIdLst>
    <p:sldId id="256" r:id="rId7"/>
    <p:sldId id="497" r:id="rId8"/>
    <p:sldId id="499" r:id="rId9"/>
    <p:sldId id="500" r:id="rId10"/>
    <p:sldId id="501" r:id="rId11"/>
    <p:sldId id="553" r:id="rId12"/>
    <p:sldId id="502" r:id="rId13"/>
    <p:sldId id="503" r:id="rId14"/>
    <p:sldId id="505" r:id="rId15"/>
    <p:sldId id="504" r:id="rId16"/>
    <p:sldId id="509" r:id="rId17"/>
    <p:sldId id="506" r:id="rId18"/>
    <p:sldId id="507" r:id="rId19"/>
    <p:sldId id="510" r:id="rId20"/>
    <p:sldId id="541" r:id="rId21"/>
    <p:sldId id="542" r:id="rId22"/>
    <p:sldId id="543" r:id="rId23"/>
    <p:sldId id="508" r:id="rId24"/>
    <p:sldId id="511" r:id="rId25"/>
    <p:sldId id="512" r:id="rId26"/>
    <p:sldId id="513" r:id="rId27"/>
    <p:sldId id="515" r:id="rId28"/>
    <p:sldId id="516" r:id="rId29"/>
    <p:sldId id="520" r:id="rId30"/>
    <p:sldId id="517" r:id="rId31"/>
    <p:sldId id="518" r:id="rId32"/>
    <p:sldId id="519" r:id="rId33"/>
    <p:sldId id="521" r:id="rId34"/>
    <p:sldId id="522" r:id="rId35"/>
    <p:sldId id="523" r:id="rId36"/>
    <p:sldId id="524" r:id="rId37"/>
    <p:sldId id="540" r:id="rId38"/>
    <p:sldId id="525" r:id="rId39"/>
    <p:sldId id="526" r:id="rId40"/>
    <p:sldId id="552" r:id="rId41"/>
    <p:sldId id="527" r:id="rId42"/>
    <p:sldId id="530" r:id="rId43"/>
    <p:sldId id="528" r:id="rId44"/>
    <p:sldId id="531" r:id="rId45"/>
    <p:sldId id="532" r:id="rId46"/>
    <p:sldId id="533" r:id="rId47"/>
    <p:sldId id="534" r:id="rId48"/>
    <p:sldId id="539" r:id="rId49"/>
    <p:sldId id="535" r:id="rId50"/>
    <p:sldId id="536" r:id="rId51"/>
    <p:sldId id="544" r:id="rId52"/>
    <p:sldId id="545" r:id="rId53"/>
    <p:sldId id="537" r:id="rId54"/>
    <p:sldId id="538" r:id="rId55"/>
    <p:sldId id="546" r:id="rId56"/>
    <p:sldId id="547" r:id="rId57"/>
    <p:sldId id="548" r:id="rId58"/>
    <p:sldId id="529" r:id="rId59"/>
    <p:sldId id="549" r:id="rId60"/>
    <p:sldId id="550" r:id="rId61"/>
    <p:sldId id="555" r:id="rId62"/>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1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629"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BC65A5-4C50-44E7-9774-33628DA5CDA3}" type="datetimeFigureOut">
              <a:rPr lang="sv-SE" smtClean="0"/>
              <a:t>2017-04-16</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CA6790-DDEC-466D-AF7F-F571BAC59E7C}" type="slidenum">
              <a:rPr lang="sv-SE" smtClean="0"/>
              <a:t>‹#›</a:t>
            </a:fld>
            <a:endParaRPr lang="sv-SE"/>
          </a:p>
        </p:txBody>
      </p:sp>
    </p:spTree>
    <p:extLst>
      <p:ext uri="{BB962C8B-B14F-4D97-AF65-F5344CB8AC3E}">
        <p14:creationId xmlns:p14="http://schemas.microsoft.com/office/powerpoint/2010/main" val="3719595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C2CA6790-DDEC-466D-AF7F-F571BAC59E7C}" type="slidenum">
              <a:rPr lang="sv-SE" smtClean="0"/>
              <a:t>1</a:t>
            </a:fld>
            <a:endParaRPr lang="sv-SE"/>
          </a:p>
        </p:txBody>
      </p:sp>
    </p:spTree>
    <p:extLst>
      <p:ext uri="{BB962C8B-B14F-4D97-AF65-F5344CB8AC3E}">
        <p14:creationId xmlns:p14="http://schemas.microsoft.com/office/powerpoint/2010/main" val="960461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C2CA6790-DDEC-466D-AF7F-F571BAC59E7C}" type="slidenum">
              <a:rPr lang="sv-SE" smtClean="0">
                <a:solidFill>
                  <a:prstClr val="black"/>
                </a:solidFill>
              </a:rPr>
              <a:pPr/>
              <a:t>56</a:t>
            </a:fld>
            <a:endParaRPr lang="sv-SE">
              <a:solidFill>
                <a:prstClr val="black"/>
              </a:solidFill>
            </a:endParaRPr>
          </a:p>
        </p:txBody>
      </p:sp>
    </p:spTree>
    <p:extLst>
      <p:ext uri="{BB962C8B-B14F-4D97-AF65-F5344CB8AC3E}">
        <p14:creationId xmlns:p14="http://schemas.microsoft.com/office/powerpoint/2010/main" val="1658377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smtClean="0"/>
              <a:t>Klicka här för att ändra format</a:t>
            </a:r>
            <a:endParaRPr lang="sv-SE"/>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A09AEC0B-B6F3-43A0-9884-12314DEEE8EC}" type="datetime1">
              <a:rPr lang="sv-SE" smtClean="0"/>
              <a:t>2017-04-16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5AB504C-2EAE-4C1B-A3CB-68D7E240E4AC}" type="slidenum">
              <a:rPr lang="sv-SE" smtClean="0"/>
              <a:t>‹#›</a:t>
            </a:fld>
            <a:endParaRPr lang="sv-SE"/>
          </a:p>
        </p:txBody>
      </p:sp>
    </p:spTree>
    <p:extLst>
      <p:ext uri="{BB962C8B-B14F-4D97-AF65-F5344CB8AC3E}">
        <p14:creationId xmlns:p14="http://schemas.microsoft.com/office/powerpoint/2010/main" val="321724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FFA86000-524E-4ADC-A6F5-99CC2E8BBB95}" type="datetime1">
              <a:rPr lang="sv-SE" smtClean="0"/>
              <a:t>2017-04-16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5AB504C-2EAE-4C1B-A3CB-68D7E240E4AC}" type="slidenum">
              <a:rPr lang="sv-SE" smtClean="0"/>
              <a:t>‹#›</a:t>
            </a:fld>
            <a:endParaRPr lang="sv-SE"/>
          </a:p>
        </p:txBody>
      </p:sp>
    </p:spTree>
    <p:extLst>
      <p:ext uri="{BB962C8B-B14F-4D97-AF65-F5344CB8AC3E}">
        <p14:creationId xmlns:p14="http://schemas.microsoft.com/office/powerpoint/2010/main" val="2489782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D836430B-2A5D-4D02-963D-F26248795A74}" type="datetime1">
              <a:rPr lang="sv-SE" smtClean="0"/>
              <a:t>2017-04-16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5AB504C-2EAE-4C1B-A3CB-68D7E240E4AC}" type="slidenum">
              <a:rPr lang="sv-SE" smtClean="0"/>
              <a:t>‹#›</a:t>
            </a:fld>
            <a:endParaRPr lang="sv-SE"/>
          </a:p>
        </p:txBody>
      </p:sp>
    </p:spTree>
    <p:extLst>
      <p:ext uri="{BB962C8B-B14F-4D97-AF65-F5344CB8AC3E}">
        <p14:creationId xmlns:p14="http://schemas.microsoft.com/office/powerpoint/2010/main" val="12356780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smtClean="0"/>
              <a:t>Klicka här för att ändra format</a:t>
            </a:r>
            <a:endParaRPr lang="sv-SE"/>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lvl1pPr>
              <a:defRPr/>
            </a:lvl1pPr>
          </a:lstStyle>
          <a:p>
            <a:endParaRPr lang="sv-SE" altLang="sv-SE">
              <a:solidFill>
                <a:srgbClr val="000000"/>
              </a:solidFill>
            </a:endParaRPr>
          </a:p>
        </p:txBody>
      </p:sp>
      <p:sp>
        <p:nvSpPr>
          <p:cNvPr id="5" name="Platshållare för sidfot 4"/>
          <p:cNvSpPr>
            <a:spLocks noGrp="1"/>
          </p:cNvSpPr>
          <p:nvPr>
            <p:ph type="ftr" sz="quarter" idx="11"/>
          </p:nvPr>
        </p:nvSpPr>
        <p:spPr/>
        <p:txBody>
          <a:bodyPr/>
          <a:lstStyle>
            <a:lvl1pPr>
              <a:defRPr/>
            </a:lvl1pPr>
          </a:lstStyle>
          <a:p>
            <a:endParaRPr lang="sv-SE" altLang="sv-SE">
              <a:solidFill>
                <a:srgbClr val="000000"/>
              </a:solidFill>
            </a:endParaRPr>
          </a:p>
        </p:txBody>
      </p:sp>
      <p:sp>
        <p:nvSpPr>
          <p:cNvPr id="6" name="Platshållare för bildnummer 5"/>
          <p:cNvSpPr>
            <a:spLocks noGrp="1"/>
          </p:cNvSpPr>
          <p:nvPr>
            <p:ph type="sldNum" sz="quarter" idx="12"/>
          </p:nvPr>
        </p:nvSpPr>
        <p:spPr/>
        <p:txBody>
          <a:bodyPr/>
          <a:lstStyle>
            <a:lvl1pPr>
              <a:defRPr/>
            </a:lvl1pPr>
          </a:lstStyle>
          <a:p>
            <a:fld id="{DC255A5B-A31C-4866-AEC3-CE7D89099DCE}"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356390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lvl1pPr>
              <a:defRPr/>
            </a:lvl1pPr>
          </a:lstStyle>
          <a:p>
            <a:endParaRPr lang="sv-SE" altLang="sv-SE">
              <a:solidFill>
                <a:srgbClr val="000000"/>
              </a:solidFill>
            </a:endParaRPr>
          </a:p>
        </p:txBody>
      </p:sp>
      <p:sp>
        <p:nvSpPr>
          <p:cNvPr id="5" name="Platshållare för sidfot 4"/>
          <p:cNvSpPr>
            <a:spLocks noGrp="1"/>
          </p:cNvSpPr>
          <p:nvPr>
            <p:ph type="ftr" sz="quarter" idx="11"/>
          </p:nvPr>
        </p:nvSpPr>
        <p:spPr/>
        <p:txBody>
          <a:bodyPr/>
          <a:lstStyle>
            <a:lvl1pPr>
              <a:defRPr/>
            </a:lvl1pPr>
          </a:lstStyle>
          <a:p>
            <a:endParaRPr lang="sv-SE" altLang="sv-SE">
              <a:solidFill>
                <a:srgbClr val="000000"/>
              </a:solidFill>
            </a:endParaRPr>
          </a:p>
        </p:txBody>
      </p:sp>
      <p:sp>
        <p:nvSpPr>
          <p:cNvPr id="6" name="Platshållare för bildnummer 5"/>
          <p:cNvSpPr>
            <a:spLocks noGrp="1"/>
          </p:cNvSpPr>
          <p:nvPr>
            <p:ph type="sldNum" sz="quarter" idx="12"/>
          </p:nvPr>
        </p:nvSpPr>
        <p:spPr/>
        <p:txBody>
          <a:bodyPr/>
          <a:lstStyle>
            <a:lvl1pPr>
              <a:defRPr/>
            </a:lvl1pPr>
          </a:lstStyle>
          <a:p>
            <a:fld id="{C2C0C884-C2FC-403D-BEA3-E817C17780DD}"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17829879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1" y="1709739"/>
            <a:ext cx="10515600" cy="2852737"/>
          </a:xfrm>
        </p:spPr>
        <p:txBody>
          <a:bodyPr anchor="b"/>
          <a:lstStyle>
            <a:lvl1pPr>
              <a:defRPr sz="6000"/>
            </a:lvl1pPr>
          </a:lstStyle>
          <a:p>
            <a:r>
              <a:rPr lang="sv-SE" smtClean="0"/>
              <a:t>Klicka här för att ändra format</a:t>
            </a:r>
            <a:endParaRPr lang="sv-SE"/>
          </a:p>
        </p:txBody>
      </p:sp>
      <p:sp>
        <p:nvSpPr>
          <p:cNvPr id="3" name="Platshållare för text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lvl1pPr>
              <a:defRPr/>
            </a:lvl1pPr>
          </a:lstStyle>
          <a:p>
            <a:endParaRPr lang="sv-SE" altLang="sv-SE">
              <a:solidFill>
                <a:srgbClr val="000000"/>
              </a:solidFill>
            </a:endParaRPr>
          </a:p>
        </p:txBody>
      </p:sp>
      <p:sp>
        <p:nvSpPr>
          <p:cNvPr id="5" name="Platshållare för sidfot 4"/>
          <p:cNvSpPr>
            <a:spLocks noGrp="1"/>
          </p:cNvSpPr>
          <p:nvPr>
            <p:ph type="ftr" sz="quarter" idx="11"/>
          </p:nvPr>
        </p:nvSpPr>
        <p:spPr/>
        <p:txBody>
          <a:bodyPr/>
          <a:lstStyle>
            <a:lvl1pPr>
              <a:defRPr/>
            </a:lvl1pPr>
          </a:lstStyle>
          <a:p>
            <a:endParaRPr lang="sv-SE" altLang="sv-SE">
              <a:solidFill>
                <a:srgbClr val="000000"/>
              </a:solidFill>
            </a:endParaRPr>
          </a:p>
        </p:txBody>
      </p:sp>
      <p:sp>
        <p:nvSpPr>
          <p:cNvPr id="6" name="Platshållare för bildnummer 5"/>
          <p:cNvSpPr>
            <a:spLocks noGrp="1"/>
          </p:cNvSpPr>
          <p:nvPr>
            <p:ph type="sldNum" sz="quarter" idx="12"/>
          </p:nvPr>
        </p:nvSpPr>
        <p:spPr/>
        <p:txBody>
          <a:bodyPr/>
          <a:lstStyle>
            <a:lvl1pPr>
              <a:defRPr/>
            </a:lvl1pPr>
          </a:lstStyle>
          <a:p>
            <a:fld id="{ABF3E9F1-E428-42E0-9FE5-65E941CB9AD8}"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22926930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609600" y="1600201"/>
            <a:ext cx="5384800" cy="4525963"/>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6197600" y="1600201"/>
            <a:ext cx="5384800" cy="4525963"/>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lvl1pPr>
              <a:defRPr/>
            </a:lvl1pPr>
          </a:lstStyle>
          <a:p>
            <a:endParaRPr lang="sv-SE" altLang="sv-SE">
              <a:solidFill>
                <a:srgbClr val="000000"/>
              </a:solidFill>
            </a:endParaRPr>
          </a:p>
        </p:txBody>
      </p:sp>
      <p:sp>
        <p:nvSpPr>
          <p:cNvPr id="6" name="Platshållare för sidfot 5"/>
          <p:cNvSpPr>
            <a:spLocks noGrp="1"/>
          </p:cNvSpPr>
          <p:nvPr>
            <p:ph type="ftr" sz="quarter" idx="11"/>
          </p:nvPr>
        </p:nvSpPr>
        <p:spPr/>
        <p:txBody>
          <a:bodyPr/>
          <a:lstStyle>
            <a:lvl1pPr>
              <a:defRPr/>
            </a:lvl1pPr>
          </a:lstStyle>
          <a:p>
            <a:endParaRPr lang="sv-SE" altLang="sv-SE">
              <a:solidFill>
                <a:srgbClr val="000000"/>
              </a:solidFill>
            </a:endParaRPr>
          </a:p>
        </p:txBody>
      </p:sp>
      <p:sp>
        <p:nvSpPr>
          <p:cNvPr id="7" name="Platshållare för bildnummer 6"/>
          <p:cNvSpPr>
            <a:spLocks noGrp="1"/>
          </p:cNvSpPr>
          <p:nvPr>
            <p:ph type="sldNum" sz="quarter" idx="12"/>
          </p:nvPr>
        </p:nvSpPr>
        <p:spPr/>
        <p:txBody>
          <a:bodyPr/>
          <a:lstStyle>
            <a:lvl1pPr>
              <a:defRPr/>
            </a:lvl1pPr>
          </a:lstStyle>
          <a:p>
            <a:fld id="{2D238DC1-F01C-419E-A0E4-75DA991E743E}"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31403769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40317" y="365126"/>
            <a:ext cx="10515600" cy="1325563"/>
          </a:xfrm>
        </p:spPr>
        <p:txBody>
          <a:bodyPr/>
          <a:lstStyle/>
          <a:p>
            <a:r>
              <a:rPr lang="sv-SE" smtClean="0"/>
              <a:t>Klicka här för att ändra format</a:t>
            </a:r>
            <a:endParaRPr lang="sv-SE"/>
          </a:p>
        </p:txBody>
      </p:sp>
      <p:sp>
        <p:nvSpPr>
          <p:cNvPr id="3" name="Platshållare för text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840318" y="2505075"/>
            <a:ext cx="5158316" cy="368458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6172200" y="2505075"/>
            <a:ext cx="5183717" cy="368458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lvl1pPr>
              <a:defRPr/>
            </a:lvl1pPr>
          </a:lstStyle>
          <a:p>
            <a:endParaRPr lang="sv-SE" altLang="sv-SE">
              <a:solidFill>
                <a:srgbClr val="000000"/>
              </a:solidFill>
            </a:endParaRPr>
          </a:p>
        </p:txBody>
      </p:sp>
      <p:sp>
        <p:nvSpPr>
          <p:cNvPr id="8" name="Platshållare för sidfot 7"/>
          <p:cNvSpPr>
            <a:spLocks noGrp="1"/>
          </p:cNvSpPr>
          <p:nvPr>
            <p:ph type="ftr" sz="quarter" idx="11"/>
          </p:nvPr>
        </p:nvSpPr>
        <p:spPr/>
        <p:txBody>
          <a:bodyPr/>
          <a:lstStyle>
            <a:lvl1pPr>
              <a:defRPr/>
            </a:lvl1pPr>
          </a:lstStyle>
          <a:p>
            <a:endParaRPr lang="sv-SE" altLang="sv-SE">
              <a:solidFill>
                <a:srgbClr val="000000"/>
              </a:solidFill>
            </a:endParaRPr>
          </a:p>
        </p:txBody>
      </p:sp>
      <p:sp>
        <p:nvSpPr>
          <p:cNvPr id="9" name="Platshållare för bildnummer 8"/>
          <p:cNvSpPr>
            <a:spLocks noGrp="1"/>
          </p:cNvSpPr>
          <p:nvPr>
            <p:ph type="sldNum" sz="quarter" idx="12"/>
          </p:nvPr>
        </p:nvSpPr>
        <p:spPr/>
        <p:txBody>
          <a:bodyPr/>
          <a:lstStyle>
            <a:lvl1pPr>
              <a:defRPr/>
            </a:lvl1pPr>
          </a:lstStyle>
          <a:p>
            <a:fld id="{C0A539D6-EB58-4E98-A3CC-306A77B7C859}"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29679411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lvl1pPr>
              <a:defRPr/>
            </a:lvl1pPr>
          </a:lstStyle>
          <a:p>
            <a:endParaRPr lang="sv-SE" altLang="sv-SE">
              <a:solidFill>
                <a:srgbClr val="000000"/>
              </a:solidFill>
            </a:endParaRPr>
          </a:p>
        </p:txBody>
      </p:sp>
      <p:sp>
        <p:nvSpPr>
          <p:cNvPr id="4" name="Platshållare för sidfot 3"/>
          <p:cNvSpPr>
            <a:spLocks noGrp="1"/>
          </p:cNvSpPr>
          <p:nvPr>
            <p:ph type="ftr" sz="quarter" idx="11"/>
          </p:nvPr>
        </p:nvSpPr>
        <p:spPr/>
        <p:txBody>
          <a:bodyPr/>
          <a:lstStyle>
            <a:lvl1pPr>
              <a:defRPr/>
            </a:lvl1pPr>
          </a:lstStyle>
          <a:p>
            <a:endParaRPr lang="sv-SE" altLang="sv-SE">
              <a:solidFill>
                <a:srgbClr val="000000"/>
              </a:solidFill>
            </a:endParaRPr>
          </a:p>
        </p:txBody>
      </p:sp>
      <p:sp>
        <p:nvSpPr>
          <p:cNvPr id="5" name="Platshållare för bildnummer 4"/>
          <p:cNvSpPr>
            <a:spLocks noGrp="1"/>
          </p:cNvSpPr>
          <p:nvPr>
            <p:ph type="sldNum" sz="quarter" idx="12"/>
          </p:nvPr>
        </p:nvSpPr>
        <p:spPr/>
        <p:txBody>
          <a:bodyPr/>
          <a:lstStyle>
            <a:lvl1pPr>
              <a:defRPr/>
            </a:lvl1pPr>
          </a:lstStyle>
          <a:p>
            <a:fld id="{2EFDFC49-CFF8-4B84-B755-D7FE02C5C919}"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20313985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lvl1pPr>
              <a:defRPr/>
            </a:lvl1pPr>
          </a:lstStyle>
          <a:p>
            <a:endParaRPr lang="sv-SE" altLang="sv-SE">
              <a:solidFill>
                <a:srgbClr val="000000"/>
              </a:solidFill>
            </a:endParaRPr>
          </a:p>
        </p:txBody>
      </p:sp>
      <p:sp>
        <p:nvSpPr>
          <p:cNvPr id="3" name="Platshållare för sidfot 2"/>
          <p:cNvSpPr>
            <a:spLocks noGrp="1"/>
          </p:cNvSpPr>
          <p:nvPr>
            <p:ph type="ftr" sz="quarter" idx="11"/>
          </p:nvPr>
        </p:nvSpPr>
        <p:spPr/>
        <p:txBody>
          <a:bodyPr/>
          <a:lstStyle>
            <a:lvl1pPr>
              <a:defRPr/>
            </a:lvl1pPr>
          </a:lstStyle>
          <a:p>
            <a:endParaRPr lang="sv-SE" altLang="sv-SE">
              <a:solidFill>
                <a:srgbClr val="000000"/>
              </a:solidFill>
            </a:endParaRPr>
          </a:p>
        </p:txBody>
      </p:sp>
      <p:sp>
        <p:nvSpPr>
          <p:cNvPr id="4" name="Platshållare för bildnummer 3"/>
          <p:cNvSpPr>
            <a:spLocks noGrp="1"/>
          </p:cNvSpPr>
          <p:nvPr>
            <p:ph type="sldNum" sz="quarter" idx="12"/>
          </p:nvPr>
        </p:nvSpPr>
        <p:spPr/>
        <p:txBody>
          <a:bodyPr/>
          <a:lstStyle>
            <a:lvl1pPr>
              <a:defRPr/>
            </a:lvl1pPr>
          </a:lstStyle>
          <a:p>
            <a:fld id="{B248AB27-9E1D-4E39-A37B-36245693E9ED}"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1552417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40318" y="457200"/>
            <a:ext cx="3932767" cy="1600200"/>
          </a:xfrm>
        </p:spPr>
        <p:txBody>
          <a:bodyPr anchor="b"/>
          <a:lstStyle>
            <a:lvl1pPr>
              <a:defRPr sz="3200"/>
            </a:lvl1pPr>
          </a:lstStyle>
          <a:p>
            <a:r>
              <a:rPr lang="sv-SE" smtClean="0"/>
              <a:t>Klicka här för att ändra format</a:t>
            </a:r>
            <a:endParaRPr lang="sv-SE"/>
          </a:p>
        </p:txBody>
      </p:sp>
      <p:sp>
        <p:nvSpPr>
          <p:cNvPr id="3" name="Platshållare för innehåll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lvl1pPr>
              <a:defRPr/>
            </a:lvl1pPr>
          </a:lstStyle>
          <a:p>
            <a:endParaRPr lang="sv-SE" altLang="sv-SE">
              <a:solidFill>
                <a:srgbClr val="000000"/>
              </a:solidFill>
            </a:endParaRPr>
          </a:p>
        </p:txBody>
      </p:sp>
      <p:sp>
        <p:nvSpPr>
          <p:cNvPr id="6" name="Platshållare för sidfot 5"/>
          <p:cNvSpPr>
            <a:spLocks noGrp="1"/>
          </p:cNvSpPr>
          <p:nvPr>
            <p:ph type="ftr" sz="quarter" idx="11"/>
          </p:nvPr>
        </p:nvSpPr>
        <p:spPr/>
        <p:txBody>
          <a:bodyPr/>
          <a:lstStyle>
            <a:lvl1pPr>
              <a:defRPr/>
            </a:lvl1pPr>
          </a:lstStyle>
          <a:p>
            <a:endParaRPr lang="sv-SE" altLang="sv-SE">
              <a:solidFill>
                <a:srgbClr val="000000"/>
              </a:solidFill>
            </a:endParaRPr>
          </a:p>
        </p:txBody>
      </p:sp>
      <p:sp>
        <p:nvSpPr>
          <p:cNvPr id="7" name="Platshållare för bildnummer 6"/>
          <p:cNvSpPr>
            <a:spLocks noGrp="1"/>
          </p:cNvSpPr>
          <p:nvPr>
            <p:ph type="sldNum" sz="quarter" idx="12"/>
          </p:nvPr>
        </p:nvSpPr>
        <p:spPr/>
        <p:txBody>
          <a:bodyPr/>
          <a:lstStyle>
            <a:lvl1pPr>
              <a:defRPr/>
            </a:lvl1pPr>
          </a:lstStyle>
          <a:p>
            <a:fld id="{0B478D3A-228A-4D53-AC95-8BE3260A0B4B}"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2216185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2F8BD553-5B47-4773-B6B7-89D8A49CA0EE}" type="datetime1">
              <a:rPr lang="sv-SE" smtClean="0"/>
              <a:t>2017-04-16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5AB504C-2EAE-4C1B-A3CB-68D7E240E4AC}" type="slidenum">
              <a:rPr lang="sv-SE" smtClean="0"/>
              <a:t>‹#›</a:t>
            </a:fld>
            <a:endParaRPr lang="sv-SE"/>
          </a:p>
        </p:txBody>
      </p:sp>
    </p:spTree>
    <p:extLst>
      <p:ext uri="{BB962C8B-B14F-4D97-AF65-F5344CB8AC3E}">
        <p14:creationId xmlns:p14="http://schemas.microsoft.com/office/powerpoint/2010/main" val="8652954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40318" y="457200"/>
            <a:ext cx="3932767" cy="1600200"/>
          </a:xfrm>
        </p:spPr>
        <p:txBody>
          <a:bodyPr anchor="b"/>
          <a:lstStyle>
            <a:lvl1pPr>
              <a:defRPr sz="3200"/>
            </a:lvl1pPr>
          </a:lstStyle>
          <a:p>
            <a:r>
              <a:rPr lang="sv-SE" smtClean="0"/>
              <a:t>Klicka här för att ändra format</a:t>
            </a:r>
            <a:endParaRPr lang="sv-SE"/>
          </a:p>
        </p:txBody>
      </p:sp>
      <p:sp>
        <p:nvSpPr>
          <p:cNvPr id="3" name="Platshållare för bild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lvl1pPr>
              <a:defRPr/>
            </a:lvl1pPr>
          </a:lstStyle>
          <a:p>
            <a:endParaRPr lang="sv-SE" altLang="sv-SE">
              <a:solidFill>
                <a:srgbClr val="000000"/>
              </a:solidFill>
            </a:endParaRPr>
          </a:p>
        </p:txBody>
      </p:sp>
      <p:sp>
        <p:nvSpPr>
          <p:cNvPr id="6" name="Platshållare för sidfot 5"/>
          <p:cNvSpPr>
            <a:spLocks noGrp="1"/>
          </p:cNvSpPr>
          <p:nvPr>
            <p:ph type="ftr" sz="quarter" idx="11"/>
          </p:nvPr>
        </p:nvSpPr>
        <p:spPr/>
        <p:txBody>
          <a:bodyPr/>
          <a:lstStyle>
            <a:lvl1pPr>
              <a:defRPr/>
            </a:lvl1pPr>
          </a:lstStyle>
          <a:p>
            <a:endParaRPr lang="sv-SE" altLang="sv-SE">
              <a:solidFill>
                <a:srgbClr val="000000"/>
              </a:solidFill>
            </a:endParaRPr>
          </a:p>
        </p:txBody>
      </p:sp>
      <p:sp>
        <p:nvSpPr>
          <p:cNvPr id="7" name="Platshållare för bildnummer 6"/>
          <p:cNvSpPr>
            <a:spLocks noGrp="1"/>
          </p:cNvSpPr>
          <p:nvPr>
            <p:ph type="sldNum" sz="quarter" idx="12"/>
          </p:nvPr>
        </p:nvSpPr>
        <p:spPr/>
        <p:txBody>
          <a:bodyPr/>
          <a:lstStyle>
            <a:lvl1pPr>
              <a:defRPr/>
            </a:lvl1pPr>
          </a:lstStyle>
          <a:p>
            <a:fld id="{6F6CC8EC-06E8-42A7-8D6F-4D4EECC032E7}"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29655315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lvl1pPr>
              <a:defRPr/>
            </a:lvl1pPr>
          </a:lstStyle>
          <a:p>
            <a:endParaRPr lang="sv-SE" altLang="sv-SE">
              <a:solidFill>
                <a:srgbClr val="000000"/>
              </a:solidFill>
            </a:endParaRPr>
          </a:p>
        </p:txBody>
      </p:sp>
      <p:sp>
        <p:nvSpPr>
          <p:cNvPr id="5" name="Platshållare för sidfot 4"/>
          <p:cNvSpPr>
            <a:spLocks noGrp="1"/>
          </p:cNvSpPr>
          <p:nvPr>
            <p:ph type="ftr" sz="quarter" idx="11"/>
          </p:nvPr>
        </p:nvSpPr>
        <p:spPr/>
        <p:txBody>
          <a:bodyPr/>
          <a:lstStyle>
            <a:lvl1pPr>
              <a:defRPr/>
            </a:lvl1pPr>
          </a:lstStyle>
          <a:p>
            <a:endParaRPr lang="sv-SE" altLang="sv-SE">
              <a:solidFill>
                <a:srgbClr val="000000"/>
              </a:solidFill>
            </a:endParaRPr>
          </a:p>
        </p:txBody>
      </p:sp>
      <p:sp>
        <p:nvSpPr>
          <p:cNvPr id="6" name="Platshållare för bildnummer 5"/>
          <p:cNvSpPr>
            <a:spLocks noGrp="1"/>
          </p:cNvSpPr>
          <p:nvPr>
            <p:ph type="sldNum" sz="quarter" idx="12"/>
          </p:nvPr>
        </p:nvSpPr>
        <p:spPr/>
        <p:txBody>
          <a:bodyPr/>
          <a:lstStyle>
            <a:lvl1pPr>
              <a:defRPr/>
            </a:lvl1pPr>
          </a:lstStyle>
          <a:p>
            <a:fld id="{9D8CD529-3409-41CC-B50E-729D0909C690}"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22804243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839200" y="274639"/>
            <a:ext cx="27432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609600" y="274639"/>
            <a:ext cx="80264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lvl1pPr>
              <a:defRPr/>
            </a:lvl1pPr>
          </a:lstStyle>
          <a:p>
            <a:endParaRPr lang="sv-SE" altLang="sv-SE">
              <a:solidFill>
                <a:srgbClr val="000000"/>
              </a:solidFill>
            </a:endParaRPr>
          </a:p>
        </p:txBody>
      </p:sp>
      <p:sp>
        <p:nvSpPr>
          <p:cNvPr id="5" name="Platshållare för sidfot 4"/>
          <p:cNvSpPr>
            <a:spLocks noGrp="1"/>
          </p:cNvSpPr>
          <p:nvPr>
            <p:ph type="ftr" sz="quarter" idx="11"/>
          </p:nvPr>
        </p:nvSpPr>
        <p:spPr/>
        <p:txBody>
          <a:bodyPr/>
          <a:lstStyle>
            <a:lvl1pPr>
              <a:defRPr/>
            </a:lvl1pPr>
          </a:lstStyle>
          <a:p>
            <a:endParaRPr lang="sv-SE" altLang="sv-SE">
              <a:solidFill>
                <a:srgbClr val="000000"/>
              </a:solidFill>
            </a:endParaRPr>
          </a:p>
        </p:txBody>
      </p:sp>
      <p:sp>
        <p:nvSpPr>
          <p:cNvPr id="6" name="Platshållare för bildnummer 5"/>
          <p:cNvSpPr>
            <a:spLocks noGrp="1"/>
          </p:cNvSpPr>
          <p:nvPr>
            <p:ph type="sldNum" sz="quarter" idx="12"/>
          </p:nvPr>
        </p:nvSpPr>
        <p:spPr/>
        <p:txBody>
          <a:bodyPr/>
          <a:lstStyle>
            <a:lvl1pPr>
              <a:defRPr/>
            </a:lvl1pPr>
          </a:lstStyle>
          <a:p>
            <a:fld id="{B621705F-FB69-461D-9F3D-EFCD02D92A61}"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9098958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Rubrik, text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609600" y="274638"/>
            <a:ext cx="10972800" cy="1143000"/>
          </a:xfrm>
        </p:spPr>
        <p:txBody>
          <a:bodyPr/>
          <a:lstStyle/>
          <a:p>
            <a:r>
              <a:rPr lang="sv-SE" smtClean="0"/>
              <a:t>Klicka här för att ändra format</a:t>
            </a:r>
            <a:endParaRPr lang="sv-SE"/>
          </a:p>
        </p:txBody>
      </p:sp>
      <p:sp>
        <p:nvSpPr>
          <p:cNvPr id="3" name="Platshållare för text 2"/>
          <p:cNvSpPr>
            <a:spLocks noGrp="1"/>
          </p:cNvSpPr>
          <p:nvPr>
            <p:ph type="body" sz="half" idx="1"/>
          </p:nvPr>
        </p:nvSpPr>
        <p:spPr>
          <a:xfrm>
            <a:off x="609600" y="1600201"/>
            <a:ext cx="5384800" cy="4525963"/>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6197600" y="1600201"/>
            <a:ext cx="5384800" cy="4525963"/>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a:xfrm>
            <a:off x="609600" y="6245225"/>
            <a:ext cx="2844800" cy="476250"/>
          </a:xfrm>
        </p:spPr>
        <p:txBody>
          <a:bodyPr/>
          <a:lstStyle>
            <a:lvl1pPr>
              <a:defRPr/>
            </a:lvl1pPr>
          </a:lstStyle>
          <a:p>
            <a:endParaRPr lang="sv-SE" altLang="sv-SE">
              <a:solidFill>
                <a:srgbClr val="000000"/>
              </a:solidFill>
            </a:endParaRPr>
          </a:p>
        </p:txBody>
      </p:sp>
      <p:sp>
        <p:nvSpPr>
          <p:cNvPr id="6" name="Platshållare för sidfot 5"/>
          <p:cNvSpPr>
            <a:spLocks noGrp="1"/>
          </p:cNvSpPr>
          <p:nvPr>
            <p:ph type="ftr" sz="quarter" idx="11"/>
          </p:nvPr>
        </p:nvSpPr>
        <p:spPr>
          <a:xfrm>
            <a:off x="4165600" y="6245225"/>
            <a:ext cx="3860800" cy="476250"/>
          </a:xfrm>
        </p:spPr>
        <p:txBody>
          <a:bodyPr/>
          <a:lstStyle>
            <a:lvl1pPr>
              <a:defRPr/>
            </a:lvl1pPr>
          </a:lstStyle>
          <a:p>
            <a:endParaRPr lang="sv-SE" altLang="sv-SE">
              <a:solidFill>
                <a:srgbClr val="000000"/>
              </a:solidFill>
            </a:endParaRPr>
          </a:p>
        </p:txBody>
      </p:sp>
      <p:sp>
        <p:nvSpPr>
          <p:cNvPr id="7" name="Platshållare för bildnummer 6"/>
          <p:cNvSpPr>
            <a:spLocks noGrp="1"/>
          </p:cNvSpPr>
          <p:nvPr>
            <p:ph type="sldNum" sz="quarter" idx="12"/>
          </p:nvPr>
        </p:nvSpPr>
        <p:spPr>
          <a:xfrm>
            <a:off x="8737600" y="6245225"/>
            <a:ext cx="2844800" cy="476250"/>
          </a:xfrm>
        </p:spPr>
        <p:txBody>
          <a:bodyPr/>
          <a:lstStyle>
            <a:lvl1pPr>
              <a:defRPr/>
            </a:lvl1pPr>
          </a:lstStyle>
          <a:p>
            <a:fld id="{19993B68-F647-4DAE-AC0C-2D1D04CB6024}"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13319460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Rubrik och tabell">
    <p:spTree>
      <p:nvGrpSpPr>
        <p:cNvPr id="1" name=""/>
        <p:cNvGrpSpPr/>
        <p:nvPr/>
      </p:nvGrpSpPr>
      <p:grpSpPr>
        <a:xfrm>
          <a:off x="0" y="0"/>
          <a:ext cx="0" cy="0"/>
          <a:chOff x="0" y="0"/>
          <a:chExt cx="0" cy="0"/>
        </a:xfrm>
      </p:grpSpPr>
      <p:sp>
        <p:nvSpPr>
          <p:cNvPr id="2" name="Rubrik 1"/>
          <p:cNvSpPr>
            <a:spLocks noGrp="1"/>
          </p:cNvSpPr>
          <p:nvPr>
            <p:ph type="title"/>
          </p:nvPr>
        </p:nvSpPr>
        <p:spPr>
          <a:xfrm>
            <a:off x="609600" y="274638"/>
            <a:ext cx="10972800" cy="1143000"/>
          </a:xfrm>
        </p:spPr>
        <p:txBody>
          <a:bodyPr/>
          <a:lstStyle/>
          <a:p>
            <a:r>
              <a:rPr lang="sv-SE" smtClean="0"/>
              <a:t>Klicka här för att ändra format</a:t>
            </a:r>
            <a:endParaRPr lang="sv-SE"/>
          </a:p>
        </p:txBody>
      </p:sp>
      <p:sp>
        <p:nvSpPr>
          <p:cNvPr id="3" name="Platshållare för tabell 2"/>
          <p:cNvSpPr>
            <a:spLocks noGrp="1"/>
          </p:cNvSpPr>
          <p:nvPr>
            <p:ph type="tbl" idx="1"/>
          </p:nvPr>
        </p:nvSpPr>
        <p:spPr>
          <a:xfrm>
            <a:off x="609600" y="1600201"/>
            <a:ext cx="10972800" cy="4525963"/>
          </a:xfrm>
        </p:spPr>
        <p:txBody>
          <a:bodyPr/>
          <a:lstStyle/>
          <a:p>
            <a:endParaRPr lang="sv-SE"/>
          </a:p>
        </p:txBody>
      </p:sp>
      <p:sp>
        <p:nvSpPr>
          <p:cNvPr id="4" name="Platshållare för datum 3"/>
          <p:cNvSpPr>
            <a:spLocks noGrp="1"/>
          </p:cNvSpPr>
          <p:nvPr>
            <p:ph type="dt" sz="half" idx="10"/>
          </p:nvPr>
        </p:nvSpPr>
        <p:spPr>
          <a:xfrm>
            <a:off x="609600" y="6245225"/>
            <a:ext cx="2844800" cy="476250"/>
          </a:xfrm>
        </p:spPr>
        <p:txBody>
          <a:bodyPr/>
          <a:lstStyle>
            <a:lvl1pPr>
              <a:defRPr/>
            </a:lvl1pPr>
          </a:lstStyle>
          <a:p>
            <a:endParaRPr lang="sv-SE" altLang="sv-SE">
              <a:solidFill>
                <a:srgbClr val="000000"/>
              </a:solidFill>
            </a:endParaRPr>
          </a:p>
        </p:txBody>
      </p:sp>
      <p:sp>
        <p:nvSpPr>
          <p:cNvPr id="5" name="Platshållare för sidfot 4"/>
          <p:cNvSpPr>
            <a:spLocks noGrp="1"/>
          </p:cNvSpPr>
          <p:nvPr>
            <p:ph type="ftr" sz="quarter" idx="11"/>
          </p:nvPr>
        </p:nvSpPr>
        <p:spPr>
          <a:xfrm>
            <a:off x="4165600" y="6245225"/>
            <a:ext cx="3860800" cy="476250"/>
          </a:xfrm>
        </p:spPr>
        <p:txBody>
          <a:bodyPr/>
          <a:lstStyle>
            <a:lvl1pPr>
              <a:defRPr/>
            </a:lvl1pPr>
          </a:lstStyle>
          <a:p>
            <a:endParaRPr lang="sv-SE" altLang="sv-SE">
              <a:solidFill>
                <a:srgbClr val="000000"/>
              </a:solidFill>
            </a:endParaRPr>
          </a:p>
        </p:txBody>
      </p:sp>
      <p:sp>
        <p:nvSpPr>
          <p:cNvPr id="6" name="Platshållare för bildnummer 5"/>
          <p:cNvSpPr>
            <a:spLocks noGrp="1"/>
          </p:cNvSpPr>
          <p:nvPr>
            <p:ph type="sldNum" sz="quarter" idx="12"/>
          </p:nvPr>
        </p:nvSpPr>
        <p:spPr>
          <a:xfrm>
            <a:off x="8737600" y="6245225"/>
            <a:ext cx="2844800" cy="476250"/>
          </a:xfrm>
        </p:spPr>
        <p:txBody>
          <a:bodyPr/>
          <a:lstStyle>
            <a:lvl1pPr>
              <a:defRPr/>
            </a:lvl1pPr>
          </a:lstStyle>
          <a:p>
            <a:fld id="{114C5350-DE64-42E1-98EE-6D464FAD5733}"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27167018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smtClean="0"/>
              <a:t>Klicka här för att ändra format</a:t>
            </a:r>
            <a:endParaRPr lang="sv-SE"/>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lvl1pPr>
              <a:defRPr/>
            </a:lvl1pPr>
          </a:lstStyle>
          <a:p>
            <a:endParaRPr lang="sv-SE" altLang="sv-SE">
              <a:solidFill>
                <a:srgbClr val="000000"/>
              </a:solidFill>
            </a:endParaRPr>
          </a:p>
        </p:txBody>
      </p:sp>
      <p:sp>
        <p:nvSpPr>
          <p:cNvPr id="5" name="Platshållare för sidfot 4"/>
          <p:cNvSpPr>
            <a:spLocks noGrp="1"/>
          </p:cNvSpPr>
          <p:nvPr>
            <p:ph type="ftr" sz="quarter" idx="11"/>
          </p:nvPr>
        </p:nvSpPr>
        <p:spPr/>
        <p:txBody>
          <a:bodyPr/>
          <a:lstStyle>
            <a:lvl1pPr>
              <a:defRPr/>
            </a:lvl1pPr>
          </a:lstStyle>
          <a:p>
            <a:endParaRPr lang="sv-SE" altLang="sv-SE">
              <a:solidFill>
                <a:srgbClr val="000000"/>
              </a:solidFill>
            </a:endParaRPr>
          </a:p>
        </p:txBody>
      </p:sp>
      <p:sp>
        <p:nvSpPr>
          <p:cNvPr id="6" name="Platshållare för bildnummer 5"/>
          <p:cNvSpPr>
            <a:spLocks noGrp="1"/>
          </p:cNvSpPr>
          <p:nvPr>
            <p:ph type="sldNum" sz="quarter" idx="12"/>
          </p:nvPr>
        </p:nvSpPr>
        <p:spPr/>
        <p:txBody>
          <a:bodyPr/>
          <a:lstStyle>
            <a:lvl1pPr>
              <a:defRPr/>
            </a:lvl1pPr>
          </a:lstStyle>
          <a:p>
            <a:fld id="{DC255A5B-A31C-4866-AEC3-CE7D89099DCE}"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38313578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lvl1pPr>
              <a:defRPr/>
            </a:lvl1pPr>
          </a:lstStyle>
          <a:p>
            <a:endParaRPr lang="sv-SE" altLang="sv-SE">
              <a:solidFill>
                <a:srgbClr val="000000"/>
              </a:solidFill>
            </a:endParaRPr>
          </a:p>
        </p:txBody>
      </p:sp>
      <p:sp>
        <p:nvSpPr>
          <p:cNvPr id="5" name="Platshållare för sidfot 4"/>
          <p:cNvSpPr>
            <a:spLocks noGrp="1"/>
          </p:cNvSpPr>
          <p:nvPr>
            <p:ph type="ftr" sz="quarter" idx="11"/>
          </p:nvPr>
        </p:nvSpPr>
        <p:spPr/>
        <p:txBody>
          <a:bodyPr/>
          <a:lstStyle>
            <a:lvl1pPr>
              <a:defRPr/>
            </a:lvl1pPr>
          </a:lstStyle>
          <a:p>
            <a:endParaRPr lang="sv-SE" altLang="sv-SE">
              <a:solidFill>
                <a:srgbClr val="000000"/>
              </a:solidFill>
            </a:endParaRPr>
          </a:p>
        </p:txBody>
      </p:sp>
      <p:sp>
        <p:nvSpPr>
          <p:cNvPr id="6" name="Platshållare för bildnummer 5"/>
          <p:cNvSpPr>
            <a:spLocks noGrp="1"/>
          </p:cNvSpPr>
          <p:nvPr>
            <p:ph type="sldNum" sz="quarter" idx="12"/>
          </p:nvPr>
        </p:nvSpPr>
        <p:spPr/>
        <p:txBody>
          <a:bodyPr/>
          <a:lstStyle>
            <a:lvl1pPr>
              <a:defRPr/>
            </a:lvl1pPr>
          </a:lstStyle>
          <a:p>
            <a:fld id="{C2C0C884-C2FC-403D-BEA3-E817C17780DD}"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22604956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1" y="1709739"/>
            <a:ext cx="10515600" cy="2852737"/>
          </a:xfrm>
        </p:spPr>
        <p:txBody>
          <a:bodyPr anchor="b"/>
          <a:lstStyle>
            <a:lvl1pPr>
              <a:defRPr sz="6000"/>
            </a:lvl1pPr>
          </a:lstStyle>
          <a:p>
            <a:r>
              <a:rPr lang="sv-SE" smtClean="0"/>
              <a:t>Klicka här för att ändra format</a:t>
            </a:r>
            <a:endParaRPr lang="sv-SE"/>
          </a:p>
        </p:txBody>
      </p:sp>
      <p:sp>
        <p:nvSpPr>
          <p:cNvPr id="3" name="Platshållare för text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lvl1pPr>
              <a:defRPr/>
            </a:lvl1pPr>
          </a:lstStyle>
          <a:p>
            <a:endParaRPr lang="sv-SE" altLang="sv-SE">
              <a:solidFill>
                <a:srgbClr val="000000"/>
              </a:solidFill>
            </a:endParaRPr>
          </a:p>
        </p:txBody>
      </p:sp>
      <p:sp>
        <p:nvSpPr>
          <p:cNvPr id="5" name="Platshållare för sidfot 4"/>
          <p:cNvSpPr>
            <a:spLocks noGrp="1"/>
          </p:cNvSpPr>
          <p:nvPr>
            <p:ph type="ftr" sz="quarter" idx="11"/>
          </p:nvPr>
        </p:nvSpPr>
        <p:spPr/>
        <p:txBody>
          <a:bodyPr/>
          <a:lstStyle>
            <a:lvl1pPr>
              <a:defRPr/>
            </a:lvl1pPr>
          </a:lstStyle>
          <a:p>
            <a:endParaRPr lang="sv-SE" altLang="sv-SE">
              <a:solidFill>
                <a:srgbClr val="000000"/>
              </a:solidFill>
            </a:endParaRPr>
          </a:p>
        </p:txBody>
      </p:sp>
      <p:sp>
        <p:nvSpPr>
          <p:cNvPr id="6" name="Platshållare för bildnummer 5"/>
          <p:cNvSpPr>
            <a:spLocks noGrp="1"/>
          </p:cNvSpPr>
          <p:nvPr>
            <p:ph type="sldNum" sz="quarter" idx="12"/>
          </p:nvPr>
        </p:nvSpPr>
        <p:spPr/>
        <p:txBody>
          <a:bodyPr/>
          <a:lstStyle>
            <a:lvl1pPr>
              <a:defRPr/>
            </a:lvl1pPr>
          </a:lstStyle>
          <a:p>
            <a:fld id="{ABF3E9F1-E428-42E0-9FE5-65E941CB9AD8}"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9889487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609600" y="1600201"/>
            <a:ext cx="5384800" cy="4525963"/>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6197600" y="1600201"/>
            <a:ext cx="5384800" cy="4525963"/>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lvl1pPr>
              <a:defRPr/>
            </a:lvl1pPr>
          </a:lstStyle>
          <a:p>
            <a:endParaRPr lang="sv-SE" altLang="sv-SE">
              <a:solidFill>
                <a:srgbClr val="000000"/>
              </a:solidFill>
            </a:endParaRPr>
          </a:p>
        </p:txBody>
      </p:sp>
      <p:sp>
        <p:nvSpPr>
          <p:cNvPr id="6" name="Platshållare för sidfot 5"/>
          <p:cNvSpPr>
            <a:spLocks noGrp="1"/>
          </p:cNvSpPr>
          <p:nvPr>
            <p:ph type="ftr" sz="quarter" idx="11"/>
          </p:nvPr>
        </p:nvSpPr>
        <p:spPr/>
        <p:txBody>
          <a:bodyPr/>
          <a:lstStyle>
            <a:lvl1pPr>
              <a:defRPr/>
            </a:lvl1pPr>
          </a:lstStyle>
          <a:p>
            <a:endParaRPr lang="sv-SE" altLang="sv-SE">
              <a:solidFill>
                <a:srgbClr val="000000"/>
              </a:solidFill>
            </a:endParaRPr>
          </a:p>
        </p:txBody>
      </p:sp>
      <p:sp>
        <p:nvSpPr>
          <p:cNvPr id="7" name="Platshållare för bildnummer 6"/>
          <p:cNvSpPr>
            <a:spLocks noGrp="1"/>
          </p:cNvSpPr>
          <p:nvPr>
            <p:ph type="sldNum" sz="quarter" idx="12"/>
          </p:nvPr>
        </p:nvSpPr>
        <p:spPr/>
        <p:txBody>
          <a:bodyPr/>
          <a:lstStyle>
            <a:lvl1pPr>
              <a:defRPr/>
            </a:lvl1pPr>
          </a:lstStyle>
          <a:p>
            <a:fld id="{2D238DC1-F01C-419E-A0E4-75DA991E743E}"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15173719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40317" y="365126"/>
            <a:ext cx="10515600" cy="1325563"/>
          </a:xfrm>
        </p:spPr>
        <p:txBody>
          <a:bodyPr/>
          <a:lstStyle/>
          <a:p>
            <a:r>
              <a:rPr lang="sv-SE" smtClean="0"/>
              <a:t>Klicka här för att ändra format</a:t>
            </a:r>
            <a:endParaRPr lang="sv-SE"/>
          </a:p>
        </p:txBody>
      </p:sp>
      <p:sp>
        <p:nvSpPr>
          <p:cNvPr id="3" name="Platshållare för text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840318" y="2505075"/>
            <a:ext cx="5158316" cy="368458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6172200" y="2505075"/>
            <a:ext cx="5183717" cy="368458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lvl1pPr>
              <a:defRPr/>
            </a:lvl1pPr>
          </a:lstStyle>
          <a:p>
            <a:endParaRPr lang="sv-SE" altLang="sv-SE">
              <a:solidFill>
                <a:srgbClr val="000000"/>
              </a:solidFill>
            </a:endParaRPr>
          </a:p>
        </p:txBody>
      </p:sp>
      <p:sp>
        <p:nvSpPr>
          <p:cNvPr id="8" name="Platshållare för sidfot 7"/>
          <p:cNvSpPr>
            <a:spLocks noGrp="1"/>
          </p:cNvSpPr>
          <p:nvPr>
            <p:ph type="ftr" sz="quarter" idx="11"/>
          </p:nvPr>
        </p:nvSpPr>
        <p:spPr/>
        <p:txBody>
          <a:bodyPr/>
          <a:lstStyle>
            <a:lvl1pPr>
              <a:defRPr/>
            </a:lvl1pPr>
          </a:lstStyle>
          <a:p>
            <a:endParaRPr lang="sv-SE" altLang="sv-SE">
              <a:solidFill>
                <a:srgbClr val="000000"/>
              </a:solidFill>
            </a:endParaRPr>
          </a:p>
        </p:txBody>
      </p:sp>
      <p:sp>
        <p:nvSpPr>
          <p:cNvPr id="9" name="Platshållare för bildnummer 8"/>
          <p:cNvSpPr>
            <a:spLocks noGrp="1"/>
          </p:cNvSpPr>
          <p:nvPr>
            <p:ph type="sldNum" sz="quarter" idx="12"/>
          </p:nvPr>
        </p:nvSpPr>
        <p:spPr/>
        <p:txBody>
          <a:bodyPr/>
          <a:lstStyle>
            <a:lvl1pPr>
              <a:defRPr/>
            </a:lvl1pPr>
          </a:lstStyle>
          <a:p>
            <a:fld id="{C0A539D6-EB58-4E98-A3CC-306A77B7C859}"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2437477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smtClean="0"/>
              <a:t>Klicka här för att ändra format</a:t>
            </a:r>
            <a:endParaRPr lang="sv-SE"/>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8157DF4B-35B9-4BE3-B30C-9F1708A4B9E2}" type="datetime1">
              <a:rPr lang="sv-SE" smtClean="0"/>
              <a:t>2017-04-16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5AB504C-2EAE-4C1B-A3CB-68D7E240E4AC}" type="slidenum">
              <a:rPr lang="sv-SE" smtClean="0"/>
              <a:t>‹#›</a:t>
            </a:fld>
            <a:endParaRPr lang="sv-SE"/>
          </a:p>
        </p:txBody>
      </p:sp>
    </p:spTree>
    <p:extLst>
      <p:ext uri="{BB962C8B-B14F-4D97-AF65-F5344CB8AC3E}">
        <p14:creationId xmlns:p14="http://schemas.microsoft.com/office/powerpoint/2010/main" val="38357502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lvl1pPr>
              <a:defRPr/>
            </a:lvl1pPr>
          </a:lstStyle>
          <a:p>
            <a:endParaRPr lang="sv-SE" altLang="sv-SE">
              <a:solidFill>
                <a:srgbClr val="000000"/>
              </a:solidFill>
            </a:endParaRPr>
          </a:p>
        </p:txBody>
      </p:sp>
      <p:sp>
        <p:nvSpPr>
          <p:cNvPr id="4" name="Platshållare för sidfot 3"/>
          <p:cNvSpPr>
            <a:spLocks noGrp="1"/>
          </p:cNvSpPr>
          <p:nvPr>
            <p:ph type="ftr" sz="quarter" idx="11"/>
          </p:nvPr>
        </p:nvSpPr>
        <p:spPr/>
        <p:txBody>
          <a:bodyPr/>
          <a:lstStyle>
            <a:lvl1pPr>
              <a:defRPr/>
            </a:lvl1pPr>
          </a:lstStyle>
          <a:p>
            <a:endParaRPr lang="sv-SE" altLang="sv-SE">
              <a:solidFill>
                <a:srgbClr val="000000"/>
              </a:solidFill>
            </a:endParaRPr>
          </a:p>
        </p:txBody>
      </p:sp>
      <p:sp>
        <p:nvSpPr>
          <p:cNvPr id="5" name="Platshållare för bildnummer 4"/>
          <p:cNvSpPr>
            <a:spLocks noGrp="1"/>
          </p:cNvSpPr>
          <p:nvPr>
            <p:ph type="sldNum" sz="quarter" idx="12"/>
          </p:nvPr>
        </p:nvSpPr>
        <p:spPr/>
        <p:txBody>
          <a:bodyPr/>
          <a:lstStyle>
            <a:lvl1pPr>
              <a:defRPr/>
            </a:lvl1pPr>
          </a:lstStyle>
          <a:p>
            <a:fld id="{2EFDFC49-CFF8-4B84-B755-D7FE02C5C919}"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30316797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lvl1pPr>
              <a:defRPr/>
            </a:lvl1pPr>
          </a:lstStyle>
          <a:p>
            <a:endParaRPr lang="sv-SE" altLang="sv-SE">
              <a:solidFill>
                <a:srgbClr val="000000"/>
              </a:solidFill>
            </a:endParaRPr>
          </a:p>
        </p:txBody>
      </p:sp>
      <p:sp>
        <p:nvSpPr>
          <p:cNvPr id="3" name="Platshållare för sidfot 2"/>
          <p:cNvSpPr>
            <a:spLocks noGrp="1"/>
          </p:cNvSpPr>
          <p:nvPr>
            <p:ph type="ftr" sz="quarter" idx="11"/>
          </p:nvPr>
        </p:nvSpPr>
        <p:spPr/>
        <p:txBody>
          <a:bodyPr/>
          <a:lstStyle>
            <a:lvl1pPr>
              <a:defRPr/>
            </a:lvl1pPr>
          </a:lstStyle>
          <a:p>
            <a:endParaRPr lang="sv-SE" altLang="sv-SE">
              <a:solidFill>
                <a:srgbClr val="000000"/>
              </a:solidFill>
            </a:endParaRPr>
          </a:p>
        </p:txBody>
      </p:sp>
      <p:sp>
        <p:nvSpPr>
          <p:cNvPr id="4" name="Platshållare för bildnummer 3"/>
          <p:cNvSpPr>
            <a:spLocks noGrp="1"/>
          </p:cNvSpPr>
          <p:nvPr>
            <p:ph type="sldNum" sz="quarter" idx="12"/>
          </p:nvPr>
        </p:nvSpPr>
        <p:spPr/>
        <p:txBody>
          <a:bodyPr/>
          <a:lstStyle>
            <a:lvl1pPr>
              <a:defRPr/>
            </a:lvl1pPr>
          </a:lstStyle>
          <a:p>
            <a:fld id="{B248AB27-9E1D-4E39-A37B-36245693E9ED}"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6134470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40318" y="457200"/>
            <a:ext cx="3932767" cy="1600200"/>
          </a:xfrm>
        </p:spPr>
        <p:txBody>
          <a:bodyPr anchor="b"/>
          <a:lstStyle>
            <a:lvl1pPr>
              <a:defRPr sz="3200"/>
            </a:lvl1pPr>
          </a:lstStyle>
          <a:p>
            <a:r>
              <a:rPr lang="sv-SE" smtClean="0"/>
              <a:t>Klicka här för att ändra format</a:t>
            </a:r>
            <a:endParaRPr lang="sv-SE"/>
          </a:p>
        </p:txBody>
      </p:sp>
      <p:sp>
        <p:nvSpPr>
          <p:cNvPr id="3" name="Platshållare för innehåll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lvl1pPr>
              <a:defRPr/>
            </a:lvl1pPr>
          </a:lstStyle>
          <a:p>
            <a:endParaRPr lang="sv-SE" altLang="sv-SE">
              <a:solidFill>
                <a:srgbClr val="000000"/>
              </a:solidFill>
            </a:endParaRPr>
          </a:p>
        </p:txBody>
      </p:sp>
      <p:sp>
        <p:nvSpPr>
          <p:cNvPr id="6" name="Platshållare för sidfot 5"/>
          <p:cNvSpPr>
            <a:spLocks noGrp="1"/>
          </p:cNvSpPr>
          <p:nvPr>
            <p:ph type="ftr" sz="quarter" idx="11"/>
          </p:nvPr>
        </p:nvSpPr>
        <p:spPr/>
        <p:txBody>
          <a:bodyPr/>
          <a:lstStyle>
            <a:lvl1pPr>
              <a:defRPr/>
            </a:lvl1pPr>
          </a:lstStyle>
          <a:p>
            <a:endParaRPr lang="sv-SE" altLang="sv-SE">
              <a:solidFill>
                <a:srgbClr val="000000"/>
              </a:solidFill>
            </a:endParaRPr>
          </a:p>
        </p:txBody>
      </p:sp>
      <p:sp>
        <p:nvSpPr>
          <p:cNvPr id="7" name="Platshållare för bildnummer 6"/>
          <p:cNvSpPr>
            <a:spLocks noGrp="1"/>
          </p:cNvSpPr>
          <p:nvPr>
            <p:ph type="sldNum" sz="quarter" idx="12"/>
          </p:nvPr>
        </p:nvSpPr>
        <p:spPr/>
        <p:txBody>
          <a:bodyPr/>
          <a:lstStyle>
            <a:lvl1pPr>
              <a:defRPr/>
            </a:lvl1pPr>
          </a:lstStyle>
          <a:p>
            <a:fld id="{0B478D3A-228A-4D53-AC95-8BE3260A0B4B}"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12949994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40318" y="457200"/>
            <a:ext cx="3932767" cy="1600200"/>
          </a:xfrm>
        </p:spPr>
        <p:txBody>
          <a:bodyPr anchor="b"/>
          <a:lstStyle>
            <a:lvl1pPr>
              <a:defRPr sz="3200"/>
            </a:lvl1pPr>
          </a:lstStyle>
          <a:p>
            <a:r>
              <a:rPr lang="sv-SE" smtClean="0"/>
              <a:t>Klicka här för att ändra format</a:t>
            </a:r>
            <a:endParaRPr lang="sv-SE"/>
          </a:p>
        </p:txBody>
      </p:sp>
      <p:sp>
        <p:nvSpPr>
          <p:cNvPr id="3" name="Platshållare för bild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lvl1pPr>
              <a:defRPr/>
            </a:lvl1pPr>
          </a:lstStyle>
          <a:p>
            <a:endParaRPr lang="sv-SE" altLang="sv-SE">
              <a:solidFill>
                <a:srgbClr val="000000"/>
              </a:solidFill>
            </a:endParaRPr>
          </a:p>
        </p:txBody>
      </p:sp>
      <p:sp>
        <p:nvSpPr>
          <p:cNvPr id="6" name="Platshållare för sidfot 5"/>
          <p:cNvSpPr>
            <a:spLocks noGrp="1"/>
          </p:cNvSpPr>
          <p:nvPr>
            <p:ph type="ftr" sz="quarter" idx="11"/>
          </p:nvPr>
        </p:nvSpPr>
        <p:spPr/>
        <p:txBody>
          <a:bodyPr/>
          <a:lstStyle>
            <a:lvl1pPr>
              <a:defRPr/>
            </a:lvl1pPr>
          </a:lstStyle>
          <a:p>
            <a:endParaRPr lang="sv-SE" altLang="sv-SE">
              <a:solidFill>
                <a:srgbClr val="000000"/>
              </a:solidFill>
            </a:endParaRPr>
          </a:p>
        </p:txBody>
      </p:sp>
      <p:sp>
        <p:nvSpPr>
          <p:cNvPr id="7" name="Platshållare för bildnummer 6"/>
          <p:cNvSpPr>
            <a:spLocks noGrp="1"/>
          </p:cNvSpPr>
          <p:nvPr>
            <p:ph type="sldNum" sz="quarter" idx="12"/>
          </p:nvPr>
        </p:nvSpPr>
        <p:spPr/>
        <p:txBody>
          <a:bodyPr/>
          <a:lstStyle>
            <a:lvl1pPr>
              <a:defRPr/>
            </a:lvl1pPr>
          </a:lstStyle>
          <a:p>
            <a:fld id="{6F6CC8EC-06E8-42A7-8D6F-4D4EECC032E7}"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24772140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lvl1pPr>
              <a:defRPr/>
            </a:lvl1pPr>
          </a:lstStyle>
          <a:p>
            <a:endParaRPr lang="sv-SE" altLang="sv-SE">
              <a:solidFill>
                <a:srgbClr val="000000"/>
              </a:solidFill>
            </a:endParaRPr>
          </a:p>
        </p:txBody>
      </p:sp>
      <p:sp>
        <p:nvSpPr>
          <p:cNvPr id="5" name="Platshållare för sidfot 4"/>
          <p:cNvSpPr>
            <a:spLocks noGrp="1"/>
          </p:cNvSpPr>
          <p:nvPr>
            <p:ph type="ftr" sz="quarter" idx="11"/>
          </p:nvPr>
        </p:nvSpPr>
        <p:spPr/>
        <p:txBody>
          <a:bodyPr/>
          <a:lstStyle>
            <a:lvl1pPr>
              <a:defRPr/>
            </a:lvl1pPr>
          </a:lstStyle>
          <a:p>
            <a:endParaRPr lang="sv-SE" altLang="sv-SE">
              <a:solidFill>
                <a:srgbClr val="000000"/>
              </a:solidFill>
            </a:endParaRPr>
          </a:p>
        </p:txBody>
      </p:sp>
      <p:sp>
        <p:nvSpPr>
          <p:cNvPr id="6" name="Platshållare för bildnummer 5"/>
          <p:cNvSpPr>
            <a:spLocks noGrp="1"/>
          </p:cNvSpPr>
          <p:nvPr>
            <p:ph type="sldNum" sz="quarter" idx="12"/>
          </p:nvPr>
        </p:nvSpPr>
        <p:spPr/>
        <p:txBody>
          <a:bodyPr/>
          <a:lstStyle>
            <a:lvl1pPr>
              <a:defRPr/>
            </a:lvl1pPr>
          </a:lstStyle>
          <a:p>
            <a:fld id="{9D8CD529-3409-41CC-B50E-729D0909C690}"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39419919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839200" y="274639"/>
            <a:ext cx="27432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609600" y="274639"/>
            <a:ext cx="80264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lvl1pPr>
              <a:defRPr/>
            </a:lvl1pPr>
          </a:lstStyle>
          <a:p>
            <a:endParaRPr lang="sv-SE" altLang="sv-SE">
              <a:solidFill>
                <a:srgbClr val="000000"/>
              </a:solidFill>
            </a:endParaRPr>
          </a:p>
        </p:txBody>
      </p:sp>
      <p:sp>
        <p:nvSpPr>
          <p:cNvPr id="5" name="Platshållare för sidfot 4"/>
          <p:cNvSpPr>
            <a:spLocks noGrp="1"/>
          </p:cNvSpPr>
          <p:nvPr>
            <p:ph type="ftr" sz="quarter" idx="11"/>
          </p:nvPr>
        </p:nvSpPr>
        <p:spPr/>
        <p:txBody>
          <a:bodyPr/>
          <a:lstStyle>
            <a:lvl1pPr>
              <a:defRPr/>
            </a:lvl1pPr>
          </a:lstStyle>
          <a:p>
            <a:endParaRPr lang="sv-SE" altLang="sv-SE">
              <a:solidFill>
                <a:srgbClr val="000000"/>
              </a:solidFill>
            </a:endParaRPr>
          </a:p>
        </p:txBody>
      </p:sp>
      <p:sp>
        <p:nvSpPr>
          <p:cNvPr id="6" name="Platshållare för bildnummer 5"/>
          <p:cNvSpPr>
            <a:spLocks noGrp="1"/>
          </p:cNvSpPr>
          <p:nvPr>
            <p:ph type="sldNum" sz="quarter" idx="12"/>
          </p:nvPr>
        </p:nvSpPr>
        <p:spPr/>
        <p:txBody>
          <a:bodyPr/>
          <a:lstStyle>
            <a:lvl1pPr>
              <a:defRPr/>
            </a:lvl1pPr>
          </a:lstStyle>
          <a:p>
            <a:fld id="{B621705F-FB69-461D-9F3D-EFCD02D92A61}"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17151147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reserve="1">
  <p:cSld name="Rubrik, text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609600" y="274638"/>
            <a:ext cx="10972800" cy="1143000"/>
          </a:xfrm>
        </p:spPr>
        <p:txBody>
          <a:bodyPr/>
          <a:lstStyle/>
          <a:p>
            <a:r>
              <a:rPr lang="sv-SE" smtClean="0"/>
              <a:t>Klicka här för att ändra format</a:t>
            </a:r>
            <a:endParaRPr lang="sv-SE"/>
          </a:p>
        </p:txBody>
      </p:sp>
      <p:sp>
        <p:nvSpPr>
          <p:cNvPr id="3" name="Platshållare för text 2"/>
          <p:cNvSpPr>
            <a:spLocks noGrp="1"/>
          </p:cNvSpPr>
          <p:nvPr>
            <p:ph type="body" sz="half" idx="1"/>
          </p:nvPr>
        </p:nvSpPr>
        <p:spPr>
          <a:xfrm>
            <a:off x="609600" y="1600201"/>
            <a:ext cx="5384800" cy="4525963"/>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6197600" y="1600201"/>
            <a:ext cx="5384800" cy="4525963"/>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a:xfrm>
            <a:off x="609600" y="6245225"/>
            <a:ext cx="2844800" cy="476250"/>
          </a:xfrm>
        </p:spPr>
        <p:txBody>
          <a:bodyPr/>
          <a:lstStyle>
            <a:lvl1pPr>
              <a:defRPr/>
            </a:lvl1pPr>
          </a:lstStyle>
          <a:p>
            <a:endParaRPr lang="sv-SE" altLang="sv-SE">
              <a:solidFill>
                <a:srgbClr val="000000"/>
              </a:solidFill>
            </a:endParaRPr>
          </a:p>
        </p:txBody>
      </p:sp>
      <p:sp>
        <p:nvSpPr>
          <p:cNvPr id="6" name="Platshållare för sidfot 5"/>
          <p:cNvSpPr>
            <a:spLocks noGrp="1"/>
          </p:cNvSpPr>
          <p:nvPr>
            <p:ph type="ftr" sz="quarter" idx="11"/>
          </p:nvPr>
        </p:nvSpPr>
        <p:spPr>
          <a:xfrm>
            <a:off x="4165600" y="6245225"/>
            <a:ext cx="3860800" cy="476250"/>
          </a:xfrm>
        </p:spPr>
        <p:txBody>
          <a:bodyPr/>
          <a:lstStyle>
            <a:lvl1pPr>
              <a:defRPr/>
            </a:lvl1pPr>
          </a:lstStyle>
          <a:p>
            <a:endParaRPr lang="sv-SE" altLang="sv-SE">
              <a:solidFill>
                <a:srgbClr val="000000"/>
              </a:solidFill>
            </a:endParaRPr>
          </a:p>
        </p:txBody>
      </p:sp>
      <p:sp>
        <p:nvSpPr>
          <p:cNvPr id="7" name="Platshållare för bildnummer 6"/>
          <p:cNvSpPr>
            <a:spLocks noGrp="1"/>
          </p:cNvSpPr>
          <p:nvPr>
            <p:ph type="sldNum" sz="quarter" idx="12"/>
          </p:nvPr>
        </p:nvSpPr>
        <p:spPr>
          <a:xfrm>
            <a:off x="8737600" y="6245225"/>
            <a:ext cx="2844800" cy="476250"/>
          </a:xfrm>
        </p:spPr>
        <p:txBody>
          <a:bodyPr/>
          <a:lstStyle>
            <a:lvl1pPr>
              <a:defRPr/>
            </a:lvl1pPr>
          </a:lstStyle>
          <a:p>
            <a:fld id="{19993B68-F647-4DAE-AC0C-2D1D04CB6024}"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25087943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Rubrik och tabell">
    <p:spTree>
      <p:nvGrpSpPr>
        <p:cNvPr id="1" name=""/>
        <p:cNvGrpSpPr/>
        <p:nvPr/>
      </p:nvGrpSpPr>
      <p:grpSpPr>
        <a:xfrm>
          <a:off x="0" y="0"/>
          <a:ext cx="0" cy="0"/>
          <a:chOff x="0" y="0"/>
          <a:chExt cx="0" cy="0"/>
        </a:xfrm>
      </p:grpSpPr>
      <p:sp>
        <p:nvSpPr>
          <p:cNvPr id="2" name="Rubrik 1"/>
          <p:cNvSpPr>
            <a:spLocks noGrp="1"/>
          </p:cNvSpPr>
          <p:nvPr>
            <p:ph type="title"/>
          </p:nvPr>
        </p:nvSpPr>
        <p:spPr>
          <a:xfrm>
            <a:off x="609600" y="274638"/>
            <a:ext cx="10972800" cy="1143000"/>
          </a:xfrm>
        </p:spPr>
        <p:txBody>
          <a:bodyPr/>
          <a:lstStyle/>
          <a:p>
            <a:r>
              <a:rPr lang="sv-SE" smtClean="0"/>
              <a:t>Klicka här för att ändra format</a:t>
            </a:r>
            <a:endParaRPr lang="sv-SE"/>
          </a:p>
        </p:txBody>
      </p:sp>
      <p:sp>
        <p:nvSpPr>
          <p:cNvPr id="3" name="Platshållare för tabell 2"/>
          <p:cNvSpPr>
            <a:spLocks noGrp="1"/>
          </p:cNvSpPr>
          <p:nvPr>
            <p:ph type="tbl" idx="1"/>
          </p:nvPr>
        </p:nvSpPr>
        <p:spPr>
          <a:xfrm>
            <a:off x="609600" y="1600201"/>
            <a:ext cx="10972800" cy="4525963"/>
          </a:xfrm>
        </p:spPr>
        <p:txBody>
          <a:bodyPr/>
          <a:lstStyle/>
          <a:p>
            <a:endParaRPr lang="sv-SE"/>
          </a:p>
        </p:txBody>
      </p:sp>
      <p:sp>
        <p:nvSpPr>
          <p:cNvPr id="4" name="Platshållare för datum 3"/>
          <p:cNvSpPr>
            <a:spLocks noGrp="1"/>
          </p:cNvSpPr>
          <p:nvPr>
            <p:ph type="dt" sz="half" idx="10"/>
          </p:nvPr>
        </p:nvSpPr>
        <p:spPr>
          <a:xfrm>
            <a:off x="609600" y="6245225"/>
            <a:ext cx="2844800" cy="476250"/>
          </a:xfrm>
        </p:spPr>
        <p:txBody>
          <a:bodyPr/>
          <a:lstStyle>
            <a:lvl1pPr>
              <a:defRPr/>
            </a:lvl1pPr>
          </a:lstStyle>
          <a:p>
            <a:endParaRPr lang="sv-SE" altLang="sv-SE">
              <a:solidFill>
                <a:srgbClr val="000000"/>
              </a:solidFill>
            </a:endParaRPr>
          </a:p>
        </p:txBody>
      </p:sp>
      <p:sp>
        <p:nvSpPr>
          <p:cNvPr id="5" name="Platshållare för sidfot 4"/>
          <p:cNvSpPr>
            <a:spLocks noGrp="1"/>
          </p:cNvSpPr>
          <p:nvPr>
            <p:ph type="ftr" sz="quarter" idx="11"/>
          </p:nvPr>
        </p:nvSpPr>
        <p:spPr>
          <a:xfrm>
            <a:off x="4165600" y="6245225"/>
            <a:ext cx="3860800" cy="476250"/>
          </a:xfrm>
        </p:spPr>
        <p:txBody>
          <a:bodyPr/>
          <a:lstStyle>
            <a:lvl1pPr>
              <a:defRPr/>
            </a:lvl1pPr>
          </a:lstStyle>
          <a:p>
            <a:endParaRPr lang="sv-SE" altLang="sv-SE">
              <a:solidFill>
                <a:srgbClr val="000000"/>
              </a:solidFill>
            </a:endParaRPr>
          </a:p>
        </p:txBody>
      </p:sp>
      <p:sp>
        <p:nvSpPr>
          <p:cNvPr id="6" name="Platshållare för bildnummer 5"/>
          <p:cNvSpPr>
            <a:spLocks noGrp="1"/>
          </p:cNvSpPr>
          <p:nvPr>
            <p:ph type="sldNum" sz="quarter" idx="12"/>
          </p:nvPr>
        </p:nvSpPr>
        <p:spPr>
          <a:xfrm>
            <a:off x="8737600" y="6245225"/>
            <a:ext cx="2844800" cy="476250"/>
          </a:xfrm>
        </p:spPr>
        <p:txBody>
          <a:bodyPr/>
          <a:lstStyle>
            <a:lvl1pPr>
              <a:defRPr/>
            </a:lvl1pPr>
          </a:lstStyle>
          <a:p>
            <a:fld id="{114C5350-DE64-42E1-98EE-6D464FAD5733}"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27716953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smtClean="0"/>
              <a:t>Klicka här för att ändra format</a:t>
            </a:r>
            <a:endParaRPr lang="sv-SE"/>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här för att ändra format på underrubrik i bakgrunden</a:t>
            </a:r>
            <a:endParaRPr lang="sv-SE"/>
          </a:p>
        </p:txBody>
      </p:sp>
      <p:sp>
        <p:nvSpPr>
          <p:cNvPr id="4" name="Rectangle 4"/>
          <p:cNvSpPr>
            <a:spLocks noGrp="1" noChangeArrowheads="1"/>
          </p:cNvSpPr>
          <p:nvPr>
            <p:ph type="dt" sz="half" idx="10"/>
          </p:nvPr>
        </p:nvSpPr>
        <p:spPr>
          <a:ln/>
        </p:spPr>
        <p:txBody>
          <a:bodyPr/>
          <a:lstStyle>
            <a:lvl1pPr>
              <a:defRPr/>
            </a:lvl1pPr>
          </a:lstStyle>
          <a:p>
            <a:pPr>
              <a:defRPr/>
            </a:pPr>
            <a:endParaRPr lang="sv-SE" altLang="sv-S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v-SE" altLang="sv-S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7007BC2-DD01-4B06-91FD-B381FBE9DBC9}"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11845992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Rectangle 4"/>
          <p:cNvSpPr>
            <a:spLocks noGrp="1" noChangeArrowheads="1"/>
          </p:cNvSpPr>
          <p:nvPr>
            <p:ph type="dt" sz="half" idx="10"/>
          </p:nvPr>
        </p:nvSpPr>
        <p:spPr>
          <a:ln/>
        </p:spPr>
        <p:txBody>
          <a:bodyPr/>
          <a:lstStyle>
            <a:lvl1pPr>
              <a:defRPr/>
            </a:lvl1pPr>
          </a:lstStyle>
          <a:p>
            <a:pPr>
              <a:defRPr/>
            </a:pPr>
            <a:endParaRPr lang="sv-SE" altLang="sv-S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v-SE" altLang="sv-S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468DBAE-F361-4C62-999D-800AD2AD03ED}"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128999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838200" y="1825625"/>
            <a:ext cx="5181600" cy="435133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6172200" y="1825625"/>
            <a:ext cx="5181600" cy="435133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76A926BC-4A16-4CB5-949F-A36F000ECE09}" type="datetime1">
              <a:rPr lang="sv-SE" smtClean="0"/>
              <a:t>2017-04-16</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5AB504C-2EAE-4C1B-A3CB-68D7E240E4AC}" type="slidenum">
              <a:rPr lang="sv-SE" smtClean="0"/>
              <a:t>‹#›</a:t>
            </a:fld>
            <a:endParaRPr lang="sv-SE"/>
          </a:p>
        </p:txBody>
      </p:sp>
    </p:spTree>
    <p:extLst>
      <p:ext uri="{BB962C8B-B14F-4D97-AF65-F5344CB8AC3E}">
        <p14:creationId xmlns:p14="http://schemas.microsoft.com/office/powerpoint/2010/main" val="10217075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1" y="1709739"/>
            <a:ext cx="10515600" cy="2852737"/>
          </a:xfrm>
        </p:spPr>
        <p:txBody>
          <a:bodyPr anchor="b"/>
          <a:lstStyle>
            <a:lvl1pPr>
              <a:defRPr sz="6000"/>
            </a:lvl1pPr>
          </a:lstStyle>
          <a:p>
            <a:r>
              <a:rPr lang="sv-SE" smtClean="0"/>
              <a:t>Klicka här för att ändra format</a:t>
            </a:r>
            <a:endParaRPr lang="sv-SE"/>
          </a:p>
        </p:txBody>
      </p:sp>
      <p:sp>
        <p:nvSpPr>
          <p:cNvPr id="3" name="Platshållare för text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v-SE" smtClean="0"/>
              <a:t>Klicka här för att ändra format på bakgrundstexten</a:t>
            </a:r>
          </a:p>
        </p:txBody>
      </p:sp>
      <p:sp>
        <p:nvSpPr>
          <p:cNvPr id="4" name="Rectangle 4"/>
          <p:cNvSpPr>
            <a:spLocks noGrp="1" noChangeArrowheads="1"/>
          </p:cNvSpPr>
          <p:nvPr>
            <p:ph type="dt" sz="half" idx="10"/>
          </p:nvPr>
        </p:nvSpPr>
        <p:spPr>
          <a:ln/>
        </p:spPr>
        <p:txBody>
          <a:bodyPr/>
          <a:lstStyle>
            <a:lvl1pPr>
              <a:defRPr/>
            </a:lvl1pPr>
          </a:lstStyle>
          <a:p>
            <a:pPr>
              <a:defRPr/>
            </a:pPr>
            <a:endParaRPr lang="sv-SE" altLang="sv-S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v-SE" altLang="sv-S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6650D7F-741A-4D02-B072-62D5394351AF}"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20865406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914400" y="1981200"/>
            <a:ext cx="5080000" cy="41148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6197600" y="1981200"/>
            <a:ext cx="5080000" cy="41148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Rectangle 4"/>
          <p:cNvSpPr>
            <a:spLocks noGrp="1" noChangeArrowheads="1"/>
          </p:cNvSpPr>
          <p:nvPr>
            <p:ph type="dt" sz="half" idx="10"/>
          </p:nvPr>
        </p:nvSpPr>
        <p:spPr>
          <a:ln/>
        </p:spPr>
        <p:txBody>
          <a:bodyPr/>
          <a:lstStyle>
            <a:lvl1pPr>
              <a:defRPr/>
            </a:lvl1pPr>
          </a:lstStyle>
          <a:p>
            <a:pPr>
              <a:defRPr/>
            </a:pPr>
            <a:endParaRPr lang="sv-SE" altLang="sv-S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v-SE" altLang="sv-S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EFF5104-6F96-43C6-81C1-1974D2B01E43}"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20291938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40317" y="365126"/>
            <a:ext cx="10515600" cy="1325563"/>
          </a:xfrm>
        </p:spPr>
        <p:txBody>
          <a:bodyPr/>
          <a:lstStyle/>
          <a:p>
            <a:r>
              <a:rPr lang="sv-SE" smtClean="0"/>
              <a:t>Klicka här för att ändra format</a:t>
            </a:r>
            <a:endParaRPr lang="sv-SE"/>
          </a:p>
        </p:txBody>
      </p:sp>
      <p:sp>
        <p:nvSpPr>
          <p:cNvPr id="3" name="Platshållare för text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840318" y="2505075"/>
            <a:ext cx="5158316" cy="368458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6172200" y="2505075"/>
            <a:ext cx="5183717" cy="368458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Rectangle 4"/>
          <p:cNvSpPr>
            <a:spLocks noGrp="1" noChangeArrowheads="1"/>
          </p:cNvSpPr>
          <p:nvPr>
            <p:ph type="dt" sz="half" idx="10"/>
          </p:nvPr>
        </p:nvSpPr>
        <p:spPr>
          <a:ln/>
        </p:spPr>
        <p:txBody>
          <a:bodyPr/>
          <a:lstStyle>
            <a:lvl1pPr>
              <a:defRPr/>
            </a:lvl1pPr>
          </a:lstStyle>
          <a:p>
            <a:pPr>
              <a:defRPr/>
            </a:pPr>
            <a:endParaRPr lang="sv-SE" altLang="sv-SE">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sv-SE" altLang="sv-SE">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C605A17-B10E-431A-8603-579C0E7558E9}"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10836425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Rectangle 4"/>
          <p:cNvSpPr>
            <a:spLocks noGrp="1" noChangeArrowheads="1"/>
          </p:cNvSpPr>
          <p:nvPr>
            <p:ph type="dt" sz="half" idx="10"/>
          </p:nvPr>
        </p:nvSpPr>
        <p:spPr>
          <a:ln/>
        </p:spPr>
        <p:txBody>
          <a:bodyPr/>
          <a:lstStyle>
            <a:lvl1pPr>
              <a:defRPr/>
            </a:lvl1pPr>
          </a:lstStyle>
          <a:p>
            <a:pPr>
              <a:defRPr/>
            </a:pPr>
            <a:endParaRPr lang="sv-SE" altLang="sv-SE">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sv-SE" altLang="sv-SE">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F061450-4E80-43A0-AD5A-1CEFAE0B5490}"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35046939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sv-SE" altLang="sv-SE">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sv-SE" altLang="sv-SE">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CB18B83-95E1-4CA4-8EBB-C7EDA573D604}"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23107125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40318" y="457200"/>
            <a:ext cx="3932767" cy="1600200"/>
          </a:xfrm>
        </p:spPr>
        <p:txBody>
          <a:bodyPr anchor="b"/>
          <a:lstStyle>
            <a:lvl1pPr>
              <a:defRPr sz="3200"/>
            </a:lvl1pPr>
          </a:lstStyle>
          <a:p>
            <a:r>
              <a:rPr lang="sv-SE" smtClean="0"/>
              <a:t>Klicka här för att ändra format</a:t>
            </a:r>
            <a:endParaRPr lang="sv-SE"/>
          </a:p>
        </p:txBody>
      </p:sp>
      <p:sp>
        <p:nvSpPr>
          <p:cNvPr id="3" name="Platshållare för innehåll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Klicka här för att ändra format på bakgrundstexten</a:t>
            </a:r>
          </a:p>
        </p:txBody>
      </p:sp>
      <p:sp>
        <p:nvSpPr>
          <p:cNvPr id="5" name="Rectangle 4"/>
          <p:cNvSpPr>
            <a:spLocks noGrp="1" noChangeArrowheads="1"/>
          </p:cNvSpPr>
          <p:nvPr>
            <p:ph type="dt" sz="half" idx="10"/>
          </p:nvPr>
        </p:nvSpPr>
        <p:spPr>
          <a:ln/>
        </p:spPr>
        <p:txBody>
          <a:bodyPr/>
          <a:lstStyle>
            <a:lvl1pPr>
              <a:defRPr/>
            </a:lvl1pPr>
          </a:lstStyle>
          <a:p>
            <a:pPr>
              <a:defRPr/>
            </a:pPr>
            <a:endParaRPr lang="sv-SE" altLang="sv-S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v-SE" altLang="sv-S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661A167-D3C0-469D-988E-4FB1DC939A76}"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30634645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40318" y="457200"/>
            <a:ext cx="3932767" cy="1600200"/>
          </a:xfrm>
        </p:spPr>
        <p:txBody>
          <a:bodyPr anchor="b"/>
          <a:lstStyle>
            <a:lvl1pPr>
              <a:defRPr sz="3200"/>
            </a:lvl1pPr>
          </a:lstStyle>
          <a:p>
            <a:r>
              <a:rPr lang="sv-SE" smtClean="0"/>
              <a:t>Klicka här för att ändra format</a:t>
            </a:r>
            <a:endParaRPr lang="sv-SE"/>
          </a:p>
        </p:txBody>
      </p:sp>
      <p:sp>
        <p:nvSpPr>
          <p:cNvPr id="3" name="Platshållare för bild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smtClean="0"/>
          </a:p>
        </p:txBody>
      </p:sp>
      <p:sp>
        <p:nvSpPr>
          <p:cNvPr id="4" name="Platshållare för text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Klicka här för att ändra format på bakgrundstexten</a:t>
            </a:r>
          </a:p>
        </p:txBody>
      </p:sp>
      <p:sp>
        <p:nvSpPr>
          <p:cNvPr id="5" name="Rectangle 4"/>
          <p:cNvSpPr>
            <a:spLocks noGrp="1" noChangeArrowheads="1"/>
          </p:cNvSpPr>
          <p:nvPr>
            <p:ph type="dt" sz="half" idx="10"/>
          </p:nvPr>
        </p:nvSpPr>
        <p:spPr>
          <a:ln/>
        </p:spPr>
        <p:txBody>
          <a:bodyPr/>
          <a:lstStyle>
            <a:lvl1pPr>
              <a:defRPr/>
            </a:lvl1pPr>
          </a:lstStyle>
          <a:p>
            <a:pPr>
              <a:defRPr/>
            </a:pPr>
            <a:endParaRPr lang="sv-SE" altLang="sv-S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v-SE" altLang="sv-S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CB7E895-6F1C-428D-8F9A-F34CCD9481ED}"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9535556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Rectangle 4"/>
          <p:cNvSpPr>
            <a:spLocks noGrp="1" noChangeArrowheads="1"/>
          </p:cNvSpPr>
          <p:nvPr>
            <p:ph type="dt" sz="half" idx="10"/>
          </p:nvPr>
        </p:nvSpPr>
        <p:spPr>
          <a:ln/>
        </p:spPr>
        <p:txBody>
          <a:bodyPr/>
          <a:lstStyle>
            <a:lvl1pPr>
              <a:defRPr/>
            </a:lvl1pPr>
          </a:lstStyle>
          <a:p>
            <a:pPr>
              <a:defRPr/>
            </a:pPr>
            <a:endParaRPr lang="sv-SE" altLang="sv-S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v-SE" altLang="sv-S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E8EDF24-88BE-4F32-9526-96EFDB8C3993}"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33969219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686800" y="609600"/>
            <a:ext cx="2590800" cy="5486400"/>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914400" y="609600"/>
            <a:ext cx="7569200" cy="5486400"/>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Rectangle 4"/>
          <p:cNvSpPr>
            <a:spLocks noGrp="1" noChangeArrowheads="1"/>
          </p:cNvSpPr>
          <p:nvPr>
            <p:ph type="dt" sz="half" idx="10"/>
          </p:nvPr>
        </p:nvSpPr>
        <p:spPr>
          <a:ln/>
        </p:spPr>
        <p:txBody>
          <a:bodyPr/>
          <a:lstStyle>
            <a:lvl1pPr>
              <a:defRPr/>
            </a:lvl1pPr>
          </a:lstStyle>
          <a:p>
            <a:pPr>
              <a:defRPr/>
            </a:pPr>
            <a:endParaRPr lang="sv-SE" altLang="sv-S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v-SE" altLang="sv-S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C2BAED3-990B-483C-A92D-DD1AA65AD286}"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3083543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AndTwoObj" preserve="1">
  <p:cSld name="Rubrik, innehåll och 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914400" y="609600"/>
            <a:ext cx="10363200" cy="1143000"/>
          </a:xfrm>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914400" y="1981200"/>
            <a:ext cx="5080000" cy="41148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quarter" idx="2"/>
          </p:nvPr>
        </p:nvSpPr>
        <p:spPr>
          <a:xfrm>
            <a:off x="6197600" y="1981200"/>
            <a:ext cx="5080000" cy="19812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innehåll 4"/>
          <p:cNvSpPr>
            <a:spLocks noGrp="1"/>
          </p:cNvSpPr>
          <p:nvPr>
            <p:ph sz="quarter" idx="3"/>
          </p:nvPr>
        </p:nvSpPr>
        <p:spPr>
          <a:xfrm>
            <a:off x="6197600" y="4114800"/>
            <a:ext cx="5080000" cy="19812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Rectangle 4"/>
          <p:cNvSpPr>
            <a:spLocks noGrp="1" noChangeArrowheads="1"/>
          </p:cNvSpPr>
          <p:nvPr>
            <p:ph type="dt" sz="half" idx="10"/>
          </p:nvPr>
        </p:nvSpPr>
        <p:spPr>
          <a:ln/>
        </p:spPr>
        <p:txBody>
          <a:bodyPr/>
          <a:lstStyle>
            <a:lvl1pPr>
              <a:defRPr/>
            </a:lvl1pPr>
          </a:lstStyle>
          <a:p>
            <a:pPr>
              <a:defRPr/>
            </a:pPr>
            <a:endParaRPr lang="sv-SE" altLang="sv-SE">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sv-SE" altLang="sv-SE">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A9F43B85-1BBC-4863-B9E6-06477DE4B1F1}"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2732874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smtClean="0"/>
              <a:t>Klicka här för att ändra format</a:t>
            </a:r>
            <a:endParaRPr lang="sv-SE"/>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839788" y="2505075"/>
            <a:ext cx="5157787" cy="368458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FB038D38-1575-4D77-8CE9-00897A9787A6}" type="datetime1">
              <a:rPr lang="sv-SE" smtClean="0"/>
              <a:t>2017-04-16</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05AB504C-2EAE-4C1B-A3CB-68D7E240E4AC}" type="slidenum">
              <a:rPr lang="sv-SE" smtClean="0"/>
              <a:t>‹#›</a:t>
            </a:fld>
            <a:endParaRPr lang="sv-SE"/>
          </a:p>
        </p:txBody>
      </p:sp>
    </p:spTree>
    <p:extLst>
      <p:ext uri="{BB962C8B-B14F-4D97-AF65-F5344CB8AC3E}">
        <p14:creationId xmlns:p14="http://schemas.microsoft.com/office/powerpoint/2010/main" val="29521921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smtClean="0"/>
              <a:t>Klicka här för att ändra format</a:t>
            </a:r>
            <a:endParaRPr lang="sv-SE"/>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lvl1pPr>
              <a:defRPr/>
            </a:lvl1pPr>
          </a:lstStyle>
          <a:p>
            <a:endParaRPr lang="sv-SE" altLang="sv-SE">
              <a:solidFill>
                <a:srgbClr val="000000"/>
              </a:solidFill>
            </a:endParaRPr>
          </a:p>
        </p:txBody>
      </p:sp>
      <p:sp>
        <p:nvSpPr>
          <p:cNvPr id="5" name="Platshållare för sidfot 4"/>
          <p:cNvSpPr>
            <a:spLocks noGrp="1"/>
          </p:cNvSpPr>
          <p:nvPr>
            <p:ph type="ftr" sz="quarter" idx="11"/>
          </p:nvPr>
        </p:nvSpPr>
        <p:spPr/>
        <p:txBody>
          <a:bodyPr/>
          <a:lstStyle>
            <a:lvl1pPr>
              <a:defRPr/>
            </a:lvl1pPr>
          </a:lstStyle>
          <a:p>
            <a:endParaRPr lang="sv-SE" altLang="sv-SE">
              <a:solidFill>
                <a:srgbClr val="000000"/>
              </a:solidFill>
            </a:endParaRPr>
          </a:p>
        </p:txBody>
      </p:sp>
      <p:sp>
        <p:nvSpPr>
          <p:cNvPr id="6" name="Platshållare för bildnummer 5"/>
          <p:cNvSpPr>
            <a:spLocks noGrp="1"/>
          </p:cNvSpPr>
          <p:nvPr>
            <p:ph type="sldNum" sz="quarter" idx="12"/>
          </p:nvPr>
        </p:nvSpPr>
        <p:spPr/>
        <p:txBody>
          <a:bodyPr/>
          <a:lstStyle>
            <a:lvl1pPr>
              <a:defRPr/>
            </a:lvl1pPr>
          </a:lstStyle>
          <a:p>
            <a:fld id="{0F93CA10-67BF-4616-98DE-073C88960B3D}"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25342731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lvl1pPr>
              <a:defRPr/>
            </a:lvl1pPr>
          </a:lstStyle>
          <a:p>
            <a:endParaRPr lang="sv-SE" altLang="sv-SE">
              <a:solidFill>
                <a:srgbClr val="000000"/>
              </a:solidFill>
            </a:endParaRPr>
          </a:p>
        </p:txBody>
      </p:sp>
      <p:sp>
        <p:nvSpPr>
          <p:cNvPr id="5" name="Platshållare för sidfot 4"/>
          <p:cNvSpPr>
            <a:spLocks noGrp="1"/>
          </p:cNvSpPr>
          <p:nvPr>
            <p:ph type="ftr" sz="quarter" idx="11"/>
          </p:nvPr>
        </p:nvSpPr>
        <p:spPr/>
        <p:txBody>
          <a:bodyPr/>
          <a:lstStyle>
            <a:lvl1pPr>
              <a:defRPr/>
            </a:lvl1pPr>
          </a:lstStyle>
          <a:p>
            <a:endParaRPr lang="sv-SE" altLang="sv-SE">
              <a:solidFill>
                <a:srgbClr val="000000"/>
              </a:solidFill>
            </a:endParaRPr>
          </a:p>
        </p:txBody>
      </p:sp>
      <p:sp>
        <p:nvSpPr>
          <p:cNvPr id="6" name="Platshållare för bildnummer 5"/>
          <p:cNvSpPr>
            <a:spLocks noGrp="1"/>
          </p:cNvSpPr>
          <p:nvPr>
            <p:ph type="sldNum" sz="quarter" idx="12"/>
          </p:nvPr>
        </p:nvSpPr>
        <p:spPr/>
        <p:txBody>
          <a:bodyPr/>
          <a:lstStyle>
            <a:lvl1pPr>
              <a:defRPr/>
            </a:lvl1pPr>
          </a:lstStyle>
          <a:p>
            <a:fld id="{016F9D08-3555-4FD2-998C-F76772A045F7}"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1277901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1" y="1709739"/>
            <a:ext cx="10515600" cy="2852737"/>
          </a:xfrm>
        </p:spPr>
        <p:txBody>
          <a:bodyPr anchor="b"/>
          <a:lstStyle>
            <a:lvl1pPr>
              <a:defRPr sz="6000"/>
            </a:lvl1pPr>
          </a:lstStyle>
          <a:p>
            <a:r>
              <a:rPr lang="sv-SE" smtClean="0"/>
              <a:t>Klicka här för att ändra format</a:t>
            </a:r>
            <a:endParaRPr lang="sv-SE"/>
          </a:p>
        </p:txBody>
      </p:sp>
      <p:sp>
        <p:nvSpPr>
          <p:cNvPr id="3" name="Platshållare för text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lvl1pPr>
              <a:defRPr/>
            </a:lvl1pPr>
          </a:lstStyle>
          <a:p>
            <a:endParaRPr lang="sv-SE" altLang="sv-SE">
              <a:solidFill>
                <a:srgbClr val="000000"/>
              </a:solidFill>
            </a:endParaRPr>
          </a:p>
        </p:txBody>
      </p:sp>
      <p:sp>
        <p:nvSpPr>
          <p:cNvPr id="5" name="Platshållare för sidfot 4"/>
          <p:cNvSpPr>
            <a:spLocks noGrp="1"/>
          </p:cNvSpPr>
          <p:nvPr>
            <p:ph type="ftr" sz="quarter" idx="11"/>
          </p:nvPr>
        </p:nvSpPr>
        <p:spPr/>
        <p:txBody>
          <a:bodyPr/>
          <a:lstStyle>
            <a:lvl1pPr>
              <a:defRPr/>
            </a:lvl1pPr>
          </a:lstStyle>
          <a:p>
            <a:endParaRPr lang="sv-SE" altLang="sv-SE">
              <a:solidFill>
                <a:srgbClr val="000000"/>
              </a:solidFill>
            </a:endParaRPr>
          </a:p>
        </p:txBody>
      </p:sp>
      <p:sp>
        <p:nvSpPr>
          <p:cNvPr id="6" name="Platshållare för bildnummer 5"/>
          <p:cNvSpPr>
            <a:spLocks noGrp="1"/>
          </p:cNvSpPr>
          <p:nvPr>
            <p:ph type="sldNum" sz="quarter" idx="12"/>
          </p:nvPr>
        </p:nvSpPr>
        <p:spPr/>
        <p:txBody>
          <a:bodyPr/>
          <a:lstStyle>
            <a:lvl1pPr>
              <a:defRPr/>
            </a:lvl1pPr>
          </a:lstStyle>
          <a:p>
            <a:fld id="{6F6DE499-AB7C-459E-A68F-3ED616731C5A}"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9082530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609600" y="1600201"/>
            <a:ext cx="5384800" cy="4525963"/>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6197600" y="1600201"/>
            <a:ext cx="5384800" cy="4525963"/>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lvl1pPr>
              <a:defRPr/>
            </a:lvl1pPr>
          </a:lstStyle>
          <a:p>
            <a:endParaRPr lang="sv-SE" altLang="sv-SE">
              <a:solidFill>
                <a:srgbClr val="000000"/>
              </a:solidFill>
            </a:endParaRPr>
          </a:p>
        </p:txBody>
      </p:sp>
      <p:sp>
        <p:nvSpPr>
          <p:cNvPr id="6" name="Platshållare för sidfot 5"/>
          <p:cNvSpPr>
            <a:spLocks noGrp="1"/>
          </p:cNvSpPr>
          <p:nvPr>
            <p:ph type="ftr" sz="quarter" idx="11"/>
          </p:nvPr>
        </p:nvSpPr>
        <p:spPr/>
        <p:txBody>
          <a:bodyPr/>
          <a:lstStyle>
            <a:lvl1pPr>
              <a:defRPr/>
            </a:lvl1pPr>
          </a:lstStyle>
          <a:p>
            <a:endParaRPr lang="sv-SE" altLang="sv-SE">
              <a:solidFill>
                <a:srgbClr val="000000"/>
              </a:solidFill>
            </a:endParaRPr>
          </a:p>
        </p:txBody>
      </p:sp>
      <p:sp>
        <p:nvSpPr>
          <p:cNvPr id="7" name="Platshållare för bildnummer 6"/>
          <p:cNvSpPr>
            <a:spLocks noGrp="1"/>
          </p:cNvSpPr>
          <p:nvPr>
            <p:ph type="sldNum" sz="quarter" idx="12"/>
          </p:nvPr>
        </p:nvSpPr>
        <p:spPr/>
        <p:txBody>
          <a:bodyPr/>
          <a:lstStyle>
            <a:lvl1pPr>
              <a:defRPr/>
            </a:lvl1pPr>
          </a:lstStyle>
          <a:p>
            <a:fld id="{063933CD-E819-4C31-A6F1-D0756CF89387}"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6782904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40317" y="365126"/>
            <a:ext cx="10515600" cy="1325563"/>
          </a:xfrm>
        </p:spPr>
        <p:txBody>
          <a:bodyPr/>
          <a:lstStyle/>
          <a:p>
            <a:r>
              <a:rPr lang="sv-SE" smtClean="0"/>
              <a:t>Klicka här för att ändra format</a:t>
            </a:r>
            <a:endParaRPr lang="sv-SE"/>
          </a:p>
        </p:txBody>
      </p:sp>
      <p:sp>
        <p:nvSpPr>
          <p:cNvPr id="3" name="Platshållare för text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840318" y="2505075"/>
            <a:ext cx="5158316" cy="368458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6172200" y="2505075"/>
            <a:ext cx="5183717" cy="368458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lvl1pPr>
              <a:defRPr/>
            </a:lvl1pPr>
          </a:lstStyle>
          <a:p>
            <a:endParaRPr lang="sv-SE" altLang="sv-SE">
              <a:solidFill>
                <a:srgbClr val="000000"/>
              </a:solidFill>
            </a:endParaRPr>
          </a:p>
        </p:txBody>
      </p:sp>
      <p:sp>
        <p:nvSpPr>
          <p:cNvPr id="8" name="Platshållare för sidfot 7"/>
          <p:cNvSpPr>
            <a:spLocks noGrp="1"/>
          </p:cNvSpPr>
          <p:nvPr>
            <p:ph type="ftr" sz="quarter" idx="11"/>
          </p:nvPr>
        </p:nvSpPr>
        <p:spPr/>
        <p:txBody>
          <a:bodyPr/>
          <a:lstStyle>
            <a:lvl1pPr>
              <a:defRPr/>
            </a:lvl1pPr>
          </a:lstStyle>
          <a:p>
            <a:endParaRPr lang="sv-SE" altLang="sv-SE">
              <a:solidFill>
                <a:srgbClr val="000000"/>
              </a:solidFill>
            </a:endParaRPr>
          </a:p>
        </p:txBody>
      </p:sp>
      <p:sp>
        <p:nvSpPr>
          <p:cNvPr id="9" name="Platshållare för bildnummer 8"/>
          <p:cNvSpPr>
            <a:spLocks noGrp="1"/>
          </p:cNvSpPr>
          <p:nvPr>
            <p:ph type="sldNum" sz="quarter" idx="12"/>
          </p:nvPr>
        </p:nvSpPr>
        <p:spPr/>
        <p:txBody>
          <a:bodyPr/>
          <a:lstStyle>
            <a:lvl1pPr>
              <a:defRPr/>
            </a:lvl1pPr>
          </a:lstStyle>
          <a:p>
            <a:fld id="{D3034E72-B275-4385-991F-B8F36943D2EC}"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33391827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lvl1pPr>
              <a:defRPr/>
            </a:lvl1pPr>
          </a:lstStyle>
          <a:p>
            <a:endParaRPr lang="sv-SE" altLang="sv-SE">
              <a:solidFill>
                <a:srgbClr val="000000"/>
              </a:solidFill>
            </a:endParaRPr>
          </a:p>
        </p:txBody>
      </p:sp>
      <p:sp>
        <p:nvSpPr>
          <p:cNvPr id="4" name="Platshållare för sidfot 3"/>
          <p:cNvSpPr>
            <a:spLocks noGrp="1"/>
          </p:cNvSpPr>
          <p:nvPr>
            <p:ph type="ftr" sz="quarter" idx="11"/>
          </p:nvPr>
        </p:nvSpPr>
        <p:spPr/>
        <p:txBody>
          <a:bodyPr/>
          <a:lstStyle>
            <a:lvl1pPr>
              <a:defRPr/>
            </a:lvl1pPr>
          </a:lstStyle>
          <a:p>
            <a:endParaRPr lang="sv-SE" altLang="sv-SE">
              <a:solidFill>
                <a:srgbClr val="000000"/>
              </a:solidFill>
            </a:endParaRPr>
          </a:p>
        </p:txBody>
      </p:sp>
      <p:sp>
        <p:nvSpPr>
          <p:cNvPr id="5" name="Platshållare för bildnummer 4"/>
          <p:cNvSpPr>
            <a:spLocks noGrp="1"/>
          </p:cNvSpPr>
          <p:nvPr>
            <p:ph type="sldNum" sz="quarter" idx="12"/>
          </p:nvPr>
        </p:nvSpPr>
        <p:spPr/>
        <p:txBody>
          <a:bodyPr/>
          <a:lstStyle>
            <a:lvl1pPr>
              <a:defRPr/>
            </a:lvl1pPr>
          </a:lstStyle>
          <a:p>
            <a:fld id="{3FA837C1-D152-41AC-81BA-03CF0A22F753}"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8653326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lvl1pPr>
              <a:defRPr/>
            </a:lvl1pPr>
          </a:lstStyle>
          <a:p>
            <a:endParaRPr lang="sv-SE" altLang="sv-SE">
              <a:solidFill>
                <a:srgbClr val="000000"/>
              </a:solidFill>
            </a:endParaRPr>
          </a:p>
        </p:txBody>
      </p:sp>
      <p:sp>
        <p:nvSpPr>
          <p:cNvPr id="3" name="Platshållare för sidfot 2"/>
          <p:cNvSpPr>
            <a:spLocks noGrp="1"/>
          </p:cNvSpPr>
          <p:nvPr>
            <p:ph type="ftr" sz="quarter" idx="11"/>
          </p:nvPr>
        </p:nvSpPr>
        <p:spPr/>
        <p:txBody>
          <a:bodyPr/>
          <a:lstStyle>
            <a:lvl1pPr>
              <a:defRPr/>
            </a:lvl1pPr>
          </a:lstStyle>
          <a:p>
            <a:endParaRPr lang="sv-SE" altLang="sv-SE">
              <a:solidFill>
                <a:srgbClr val="000000"/>
              </a:solidFill>
            </a:endParaRPr>
          </a:p>
        </p:txBody>
      </p:sp>
      <p:sp>
        <p:nvSpPr>
          <p:cNvPr id="4" name="Platshållare för bildnummer 3"/>
          <p:cNvSpPr>
            <a:spLocks noGrp="1"/>
          </p:cNvSpPr>
          <p:nvPr>
            <p:ph type="sldNum" sz="quarter" idx="12"/>
          </p:nvPr>
        </p:nvSpPr>
        <p:spPr/>
        <p:txBody>
          <a:bodyPr/>
          <a:lstStyle>
            <a:lvl1pPr>
              <a:defRPr/>
            </a:lvl1pPr>
          </a:lstStyle>
          <a:p>
            <a:fld id="{86194B89-478B-46CD-A371-5A6320D541C4}"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18087757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40318" y="457200"/>
            <a:ext cx="3932767" cy="1600200"/>
          </a:xfrm>
        </p:spPr>
        <p:txBody>
          <a:bodyPr anchor="b"/>
          <a:lstStyle>
            <a:lvl1pPr>
              <a:defRPr sz="3200"/>
            </a:lvl1pPr>
          </a:lstStyle>
          <a:p>
            <a:r>
              <a:rPr lang="sv-SE" smtClean="0"/>
              <a:t>Klicka här för att ändra format</a:t>
            </a:r>
            <a:endParaRPr lang="sv-SE"/>
          </a:p>
        </p:txBody>
      </p:sp>
      <p:sp>
        <p:nvSpPr>
          <p:cNvPr id="3" name="Platshållare för innehåll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lvl1pPr>
              <a:defRPr/>
            </a:lvl1pPr>
          </a:lstStyle>
          <a:p>
            <a:endParaRPr lang="sv-SE" altLang="sv-SE">
              <a:solidFill>
                <a:srgbClr val="000000"/>
              </a:solidFill>
            </a:endParaRPr>
          </a:p>
        </p:txBody>
      </p:sp>
      <p:sp>
        <p:nvSpPr>
          <p:cNvPr id="6" name="Platshållare för sidfot 5"/>
          <p:cNvSpPr>
            <a:spLocks noGrp="1"/>
          </p:cNvSpPr>
          <p:nvPr>
            <p:ph type="ftr" sz="quarter" idx="11"/>
          </p:nvPr>
        </p:nvSpPr>
        <p:spPr/>
        <p:txBody>
          <a:bodyPr/>
          <a:lstStyle>
            <a:lvl1pPr>
              <a:defRPr/>
            </a:lvl1pPr>
          </a:lstStyle>
          <a:p>
            <a:endParaRPr lang="sv-SE" altLang="sv-SE">
              <a:solidFill>
                <a:srgbClr val="000000"/>
              </a:solidFill>
            </a:endParaRPr>
          </a:p>
        </p:txBody>
      </p:sp>
      <p:sp>
        <p:nvSpPr>
          <p:cNvPr id="7" name="Platshållare för bildnummer 6"/>
          <p:cNvSpPr>
            <a:spLocks noGrp="1"/>
          </p:cNvSpPr>
          <p:nvPr>
            <p:ph type="sldNum" sz="quarter" idx="12"/>
          </p:nvPr>
        </p:nvSpPr>
        <p:spPr/>
        <p:txBody>
          <a:bodyPr/>
          <a:lstStyle>
            <a:lvl1pPr>
              <a:defRPr/>
            </a:lvl1pPr>
          </a:lstStyle>
          <a:p>
            <a:fld id="{C0624999-67E5-4E21-994C-AF41BAE5F767}"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20476303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40318" y="457200"/>
            <a:ext cx="3932767" cy="1600200"/>
          </a:xfrm>
        </p:spPr>
        <p:txBody>
          <a:bodyPr anchor="b"/>
          <a:lstStyle>
            <a:lvl1pPr>
              <a:defRPr sz="3200"/>
            </a:lvl1pPr>
          </a:lstStyle>
          <a:p>
            <a:r>
              <a:rPr lang="sv-SE" smtClean="0"/>
              <a:t>Klicka här för att ändra format</a:t>
            </a:r>
            <a:endParaRPr lang="sv-SE"/>
          </a:p>
        </p:txBody>
      </p:sp>
      <p:sp>
        <p:nvSpPr>
          <p:cNvPr id="3" name="Platshållare för bild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lvl1pPr>
              <a:defRPr/>
            </a:lvl1pPr>
          </a:lstStyle>
          <a:p>
            <a:endParaRPr lang="sv-SE" altLang="sv-SE">
              <a:solidFill>
                <a:srgbClr val="000000"/>
              </a:solidFill>
            </a:endParaRPr>
          </a:p>
        </p:txBody>
      </p:sp>
      <p:sp>
        <p:nvSpPr>
          <p:cNvPr id="6" name="Platshållare för sidfot 5"/>
          <p:cNvSpPr>
            <a:spLocks noGrp="1"/>
          </p:cNvSpPr>
          <p:nvPr>
            <p:ph type="ftr" sz="quarter" idx="11"/>
          </p:nvPr>
        </p:nvSpPr>
        <p:spPr/>
        <p:txBody>
          <a:bodyPr/>
          <a:lstStyle>
            <a:lvl1pPr>
              <a:defRPr/>
            </a:lvl1pPr>
          </a:lstStyle>
          <a:p>
            <a:endParaRPr lang="sv-SE" altLang="sv-SE">
              <a:solidFill>
                <a:srgbClr val="000000"/>
              </a:solidFill>
            </a:endParaRPr>
          </a:p>
        </p:txBody>
      </p:sp>
      <p:sp>
        <p:nvSpPr>
          <p:cNvPr id="7" name="Platshållare för bildnummer 6"/>
          <p:cNvSpPr>
            <a:spLocks noGrp="1"/>
          </p:cNvSpPr>
          <p:nvPr>
            <p:ph type="sldNum" sz="quarter" idx="12"/>
          </p:nvPr>
        </p:nvSpPr>
        <p:spPr/>
        <p:txBody>
          <a:bodyPr/>
          <a:lstStyle>
            <a:lvl1pPr>
              <a:defRPr/>
            </a:lvl1pPr>
          </a:lstStyle>
          <a:p>
            <a:fld id="{275F78DC-E258-49EC-AA9D-26C5DC786479}"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17117175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lvl1pPr>
              <a:defRPr/>
            </a:lvl1pPr>
          </a:lstStyle>
          <a:p>
            <a:endParaRPr lang="sv-SE" altLang="sv-SE">
              <a:solidFill>
                <a:srgbClr val="000000"/>
              </a:solidFill>
            </a:endParaRPr>
          </a:p>
        </p:txBody>
      </p:sp>
      <p:sp>
        <p:nvSpPr>
          <p:cNvPr id="5" name="Platshållare för sidfot 4"/>
          <p:cNvSpPr>
            <a:spLocks noGrp="1"/>
          </p:cNvSpPr>
          <p:nvPr>
            <p:ph type="ftr" sz="quarter" idx="11"/>
          </p:nvPr>
        </p:nvSpPr>
        <p:spPr/>
        <p:txBody>
          <a:bodyPr/>
          <a:lstStyle>
            <a:lvl1pPr>
              <a:defRPr/>
            </a:lvl1pPr>
          </a:lstStyle>
          <a:p>
            <a:endParaRPr lang="sv-SE" altLang="sv-SE">
              <a:solidFill>
                <a:srgbClr val="000000"/>
              </a:solidFill>
            </a:endParaRPr>
          </a:p>
        </p:txBody>
      </p:sp>
      <p:sp>
        <p:nvSpPr>
          <p:cNvPr id="6" name="Platshållare för bildnummer 5"/>
          <p:cNvSpPr>
            <a:spLocks noGrp="1"/>
          </p:cNvSpPr>
          <p:nvPr>
            <p:ph type="sldNum" sz="quarter" idx="12"/>
          </p:nvPr>
        </p:nvSpPr>
        <p:spPr/>
        <p:txBody>
          <a:bodyPr/>
          <a:lstStyle>
            <a:lvl1pPr>
              <a:defRPr/>
            </a:lvl1pPr>
          </a:lstStyle>
          <a:p>
            <a:fld id="{8CD21911-3FC6-4AD8-99C7-9D92BFCA2E4A}"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138702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4CC7A062-3D0F-4A72-999C-7EC5DB056B52}" type="datetime1">
              <a:rPr lang="sv-SE" smtClean="0"/>
              <a:t>2017-04-16</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05AB504C-2EAE-4C1B-A3CB-68D7E240E4AC}" type="slidenum">
              <a:rPr lang="sv-SE" smtClean="0"/>
              <a:t>‹#›</a:t>
            </a:fld>
            <a:endParaRPr lang="sv-SE"/>
          </a:p>
        </p:txBody>
      </p:sp>
    </p:spTree>
    <p:extLst>
      <p:ext uri="{BB962C8B-B14F-4D97-AF65-F5344CB8AC3E}">
        <p14:creationId xmlns:p14="http://schemas.microsoft.com/office/powerpoint/2010/main" val="3267754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839200" y="274639"/>
            <a:ext cx="27432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609600" y="274639"/>
            <a:ext cx="80264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lvl1pPr>
              <a:defRPr/>
            </a:lvl1pPr>
          </a:lstStyle>
          <a:p>
            <a:endParaRPr lang="sv-SE" altLang="sv-SE">
              <a:solidFill>
                <a:srgbClr val="000000"/>
              </a:solidFill>
            </a:endParaRPr>
          </a:p>
        </p:txBody>
      </p:sp>
      <p:sp>
        <p:nvSpPr>
          <p:cNvPr id="5" name="Platshållare för sidfot 4"/>
          <p:cNvSpPr>
            <a:spLocks noGrp="1"/>
          </p:cNvSpPr>
          <p:nvPr>
            <p:ph type="ftr" sz="quarter" idx="11"/>
          </p:nvPr>
        </p:nvSpPr>
        <p:spPr/>
        <p:txBody>
          <a:bodyPr/>
          <a:lstStyle>
            <a:lvl1pPr>
              <a:defRPr/>
            </a:lvl1pPr>
          </a:lstStyle>
          <a:p>
            <a:endParaRPr lang="sv-SE" altLang="sv-SE">
              <a:solidFill>
                <a:srgbClr val="000000"/>
              </a:solidFill>
            </a:endParaRPr>
          </a:p>
        </p:txBody>
      </p:sp>
      <p:sp>
        <p:nvSpPr>
          <p:cNvPr id="6" name="Platshållare för bildnummer 5"/>
          <p:cNvSpPr>
            <a:spLocks noGrp="1"/>
          </p:cNvSpPr>
          <p:nvPr>
            <p:ph type="sldNum" sz="quarter" idx="12"/>
          </p:nvPr>
        </p:nvSpPr>
        <p:spPr/>
        <p:txBody>
          <a:bodyPr/>
          <a:lstStyle>
            <a:lvl1pPr>
              <a:defRPr/>
            </a:lvl1pPr>
          </a:lstStyle>
          <a:p>
            <a:fld id="{29C05FBA-69A8-4B81-BB28-33943A794179}"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6668988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reserve="1">
  <p:cSld name="Innehåll">
    <p:spTree>
      <p:nvGrpSpPr>
        <p:cNvPr id="1" name=""/>
        <p:cNvGrpSpPr/>
        <p:nvPr/>
      </p:nvGrpSpPr>
      <p:grpSpPr>
        <a:xfrm>
          <a:off x="0" y="0"/>
          <a:ext cx="0" cy="0"/>
          <a:chOff x="0" y="0"/>
          <a:chExt cx="0" cy="0"/>
        </a:xfrm>
      </p:grpSpPr>
      <p:sp>
        <p:nvSpPr>
          <p:cNvPr id="2" name="Platshållare för innehåll 1"/>
          <p:cNvSpPr>
            <a:spLocks noGrp="1"/>
          </p:cNvSpPr>
          <p:nvPr>
            <p:ph/>
          </p:nvPr>
        </p:nvSpPr>
        <p:spPr>
          <a:xfrm>
            <a:off x="609600" y="274639"/>
            <a:ext cx="10972800" cy="5851525"/>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3" name="Platshållare för datum 2"/>
          <p:cNvSpPr>
            <a:spLocks noGrp="1"/>
          </p:cNvSpPr>
          <p:nvPr>
            <p:ph type="dt" sz="half" idx="10"/>
          </p:nvPr>
        </p:nvSpPr>
        <p:spPr>
          <a:xfrm>
            <a:off x="609600" y="6245225"/>
            <a:ext cx="2844800" cy="476250"/>
          </a:xfrm>
        </p:spPr>
        <p:txBody>
          <a:bodyPr/>
          <a:lstStyle>
            <a:lvl1pPr>
              <a:defRPr/>
            </a:lvl1pPr>
          </a:lstStyle>
          <a:p>
            <a:endParaRPr lang="sv-SE" altLang="sv-SE">
              <a:solidFill>
                <a:srgbClr val="000000"/>
              </a:solidFill>
            </a:endParaRPr>
          </a:p>
        </p:txBody>
      </p:sp>
      <p:sp>
        <p:nvSpPr>
          <p:cNvPr id="4" name="Platshållare för sidfot 3"/>
          <p:cNvSpPr>
            <a:spLocks noGrp="1"/>
          </p:cNvSpPr>
          <p:nvPr>
            <p:ph type="ftr" sz="quarter" idx="11"/>
          </p:nvPr>
        </p:nvSpPr>
        <p:spPr>
          <a:xfrm>
            <a:off x="4165600" y="6245225"/>
            <a:ext cx="3860800" cy="476250"/>
          </a:xfrm>
        </p:spPr>
        <p:txBody>
          <a:bodyPr/>
          <a:lstStyle>
            <a:lvl1pPr>
              <a:defRPr/>
            </a:lvl1pPr>
          </a:lstStyle>
          <a:p>
            <a:endParaRPr lang="sv-SE" altLang="sv-SE">
              <a:solidFill>
                <a:srgbClr val="000000"/>
              </a:solidFill>
            </a:endParaRPr>
          </a:p>
        </p:txBody>
      </p:sp>
      <p:sp>
        <p:nvSpPr>
          <p:cNvPr id="5" name="Platshållare för bildnummer 4"/>
          <p:cNvSpPr>
            <a:spLocks noGrp="1"/>
          </p:cNvSpPr>
          <p:nvPr>
            <p:ph type="sldNum" sz="quarter" idx="12"/>
          </p:nvPr>
        </p:nvSpPr>
        <p:spPr>
          <a:xfrm>
            <a:off x="8737600" y="6245225"/>
            <a:ext cx="2844800" cy="476250"/>
          </a:xfrm>
        </p:spPr>
        <p:txBody>
          <a:bodyPr/>
          <a:lstStyle>
            <a:lvl1pPr>
              <a:defRPr/>
            </a:lvl1pPr>
          </a:lstStyle>
          <a:p>
            <a:fld id="{5501DA27-D1F1-4EE8-9F2C-E2D4FE9DD398}"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25669942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smtClean="0"/>
              <a:t>Klicka här för att ändra format</a:t>
            </a:r>
            <a:endParaRPr lang="sv-SE"/>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lvl1pPr>
              <a:defRPr/>
            </a:lvl1pPr>
          </a:lstStyle>
          <a:p>
            <a:endParaRPr lang="sv-SE" altLang="sv-SE">
              <a:solidFill>
                <a:srgbClr val="000000"/>
              </a:solidFill>
            </a:endParaRPr>
          </a:p>
        </p:txBody>
      </p:sp>
      <p:sp>
        <p:nvSpPr>
          <p:cNvPr id="5" name="Platshållare för sidfot 4"/>
          <p:cNvSpPr>
            <a:spLocks noGrp="1"/>
          </p:cNvSpPr>
          <p:nvPr>
            <p:ph type="ftr" sz="quarter" idx="11"/>
          </p:nvPr>
        </p:nvSpPr>
        <p:spPr/>
        <p:txBody>
          <a:bodyPr/>
          <a:lstStyle>
            <a:lvl1pPr>
              <a:defRPr/>
            </a:lvl1pPr>
          </a:lstStyle>
          <a:p>
            <a:endParaRPr lang="sv-SE" altLang="sv-SE">
              <a:solidFill>
                <a:srgbClr val="000000"/>
              </a:solidFill>
            </a:endParaRPr>
          </a:p>
        </p:txBody>
      </p:sp>
      <p:sp>
        <p:nvSpPr>
          <p:cNvPr id="6" name="Platshållare för bildnummer 5"/>
          <p:cNvSpPr>
            <a:spLocks noGrp="1"/>
          </p:cNvSpPr>
          <p:nvPr>
            <p:ph type="sldNum" sz="quarter" idx="12"/>
          </p:nvPr>
        </p:nvSpPr>
        <p:spPr/>
        <p:txBody>
          <a:bodyPr/>
          <a:lstStyle>
            <a:lvl1pPr>
              <a:defRPr/>
            </a:lvl1pPr>
          </a:lstStyle>
          <a:p>
            <a:fld id="{0F93CA10-67BF-4616-98DE-073C88960B3D}"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6977643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lvl1pPr>
              <a:defRPr/>
            </a:lvl1pPr>
          </a:lstStyle>
          <a:p>
            <a:endParaRPr lang="sv-SE" altLang="sv-SE">
              <a:solidFill>
                <a:srgbClr val="000000"/>
              </a:solidFill>
            </a:endParaRPr>
          </a:p>
        </p:txBody>
      </p:sp>
      <p:sp>
        <p:nvSpPr>
          <p:cNvPr id="5" name="Platshållare för sidfot 4"/>
          <p:cNvSpPr>
            <a:spLocks noGrp="1"/>
          </p:cNvSpPr>
          <p:nvPr>
            <p:ph type="ftr" sz="quarter" idx="11"/>
          </p:nvPr>
        </p:nvSpPr>
        <p:spPr/>
        <p:txBody>
          <a:bodyPr/>
          <a:lstStyle>
            <a:lvl1pPr>
              <a:defRPr/>
            </a:lvl1pPr>
          </a:lstStyle>
          <a:p>
            <a:endParaRPr lang="sv-SE" altLang="sv-SE">
              <a:solidFill>
                <a:srgbClr val="000000"/>
              </a:solidFill>
            </a:endParaRPr>
          </a:p>
        </p:txBody>
      </p:sp>
      <p:sp>
        <p:nvSpPr>
          <p:cNvPr id="6" name="Platshållare för bildnummer 5"/>
          <p:cNvSpPr>
            <a:spLocks noGrp="1"/>
          </p:cNvSpPr>
          <p:nvPr>
            <p:ph type="sldNum" sz="quarter" idx="12"/>
          </p:nvPr>
        </p:nvSpPr>
        <p:spPr/>
        <p:txBody>
          <a:bodyPr/>
          <a:lstStyle>
            <a:lvl1pPr>
              <a:defRPr/>
            </a:lvl1pPr>
          </a:lstStyle>
          <a:p>
            <a:fld id="{016F9D08-3555-4FD2-998C-F76772A045F7}"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7962721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1" y="1709739"/>
            <a:ext cx="10515600" cy="2852737"/>
          </a:xfrm>
        </p:spPr>
        <p:txBody>
          <a:bodyPr anchor="b"/>
          <a:lstStyle>
            <a:lvl1pPr>
              <a:defRPr sz="6000"/>
            </a:lvl1pPr>
          </a:lstStyle>
          <a:p>
            <a:r>
              <a:rPr lang="sv-SE" smtClean="0"/>
              <a:t>Klicka här för att ändra format</a:t>
            </a:r>
            <a:endParaRPr lang="sv-SE"/>
          </a:p>
        </p:txBody>
      </p:sp>
      <p:sp>
        <p:nvSpPr>
          <p:cNvPr id="3" name="Platshållare för text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lvl1pPr>
              <a:defRPr/>
            </a:lvl1pPr>
          </a:lstStyle>
          <a:p>
            <a:endParaRPr lang="sv-SE" altLang="sv-SE">
              <a:solidFill>
                <a:srgbClr val="000000"/>
              </a:solidFill>
            </a:endParaRPr>
          </a:p>
        </p:txBody>
      </p:sp>
      <p:sp>
        <p:nvSpPr>
          <p:cNvPr id="5" name="Platshållare för sidfot 4"/>
          <p:cNvSpPr>
            <a:spLocks noGrp="1"/>
          </p:cNvSpPr>
          <p:nvPr>
            <p:ph type="ftr" sz="quarter" idx="11"/>
          </p:nvPr>
        </p:nvSpPr>
        <p:spPr/>
        <p:txBody>
          <a:bodyPr/>
          <a:lstStyle>
            <a:lvl1pPr>
              <a:defRPr/>
            </a:lvl1pPr>
          </a:lstStyle>
          <a:p>
            <a:endParaRPr lang="sv-SE" altLang="sv-SE">
              <a:solidFill>
                <a:srgbClr val="000000"/>
              </a:solidFill>
            </a:endParaRPr>
          </a:p>
        </p:txBody>
      </p:sp>
      <p:sp>
        <p:nvSpPr>
          <p:cNvPr id="6" name="Platshållare för bildnummer 5"/>
          <p:cNvSpPr>
            <a:spLocks noGrp="1"/>
          </p:cNvSpPr>
          <p:nvPr>
            <p:ph type="sldNum" sz="quarter" idx="12"/>
          </p:nvPr>
        </p:nvSpPr>
        <p:spPr/>
        <p:txBody>
          <a:bodyPr/>
          <a:lstStyle>
            <a:lvl1pPr>
              <a:defRPr/>
            </a:lvl1pPr>
          </a:lstStyle>
          <a:p>
            <a:fld id="{6F6DE499-AB7C-459E-A68F-3ED616731C5A}"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2337995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609600" y="1600201"/>
            <a:ext cx="5384800" cy="4525963"/>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6197600" y="1600201"/>
            <a:ext cx="5384800" cy="4525963"/>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lvl1pPr>
              <a:defRPr/>
            </a:lvl1pPr>
          </a:lstStyle>
          <a:p>
            <a:endParaRPr lang="sv-SE" altLang="sv-SE">
              <a:solidFill>
                <a:srgbClr val="000000"/>
              </a:solidFill>
            </a:endParaRPr>
          </a:p>
        </p:txBody>
      </p:sp>
      <p:sp>
        <p:nvSpPr>
          <p:cNvPr id="6" name="Platshållare för sidfot 5"/>
          <p:cNvSpPr>
            <a:spLocks noGrp="1"/>
          </p:cNvSpPr>
          <p:nvPr>
            <p:ph type="ftr" sz="quarter" idx="11"/>
          </p:nvPr>
        </p:nvSpPr>
        <p:spPr/>
        <p:txBody>
          <a:bodyPr/>
          <a:lstStyle>
            <a:lvl1pPr>
              <a:defRPr/>
            </a:lvl1pPr>
          </a:lstStyle>
          <a:p>
            <a:endParaRPr lang="sv-SE" altLang="sv-SE">
              <a:solidFill>
                <a:srgbClr val="000000"/>
              </a:solidFill>
            </a:endParaRPr>
          </a:p>
        </p:txBody>
      </p:sp>
      <p:sp>
        <p:nvSpPr>
          <p:cNvPr id="7" name="Platshållare för bildnummer 6"/>
          <p:cNvSpPr>
            <a:spLocks noGrp="1"/>
          </p:cNvSpPr>
          <p:nvPr>
            <p:ph type="sldNum" sz="quarter" idx="12"/>
          </p:nvPr>
        </p:nvSpPr>
        <p:spPr/>
        <p:txBody>
          <a:bodyPr/>
          <a:lstStyle>
            <a:lvl1pPr>
              <a:defRPr/>
            </a:lvl1pPr>
          </a:lstStyle>
          <a:p>
            <a:fld id="{063933CD-E819-4C31-A6F1-D0756CF89387}"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7845471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40317" y="365126"/>
            <a:ext cx="10515600" cy="1325563"/>
          </a:xfrm>
        </p:spPr>
        <p:txBody>
          <a:bodyPr/>
          <a:lstStyle/>
          <a:p>
            <a:r>
              <a:rPr lang="sv-SE" smtClean="0"/>
              <a:t>Klicka här för att ändra format</a:t>
            </a:r>
            <a:endParaRPr lang="sv-SE"/>
          </a:p>
        </p:txBody>
      </p:sp>
      <p:sp>
        <p:nvSpPr>
          <p:cNvPr id="3" name="Platshållare för text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840318" y="2505075"/>
            <a:ext cx="5158316" cy="368458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6172200" y="2505075"/>
            <a:ext cx="5183717" cy="368458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lvl1pPr>
              <a:defRPr/>
            </a:lvl1pPr>
          </a:lstStyle>
          <a:p>
            <a:endParaRPr lang="sv-SE" altLang="sv-SE">
              <a:solidFill>
                <a:srgbClr val="000000"/>
              </a:solidFill>
            </a:endParaRPr>
          </a:p>
        </p:txBody>
      </p:sp>
      <p:sp>
        <p:nvSpPr>
          <p:cNvPr id="8" name="Platshållare för sidfot 7"/>
          <p:cNvSpPr>
            <a:spLocks noGrp="1"/>
          </p:cNvSpPr>
          <p:nvPr>
            <p:ph type="ftr" sz="quarter" idx="11"/>
          </p:nvPr>
        </p:nvSpPr>
        <p:spPr/>
        <p:txBody>
          <a:bodyPr/>
          <a:lstStyle>
            <a:lvl1pPr>
              <a:defRPr/>
            </a:lvl1pPr>
          </a:lstStyle>
          <a:p>
            <a:endParaRPr lang="sv-SE" altLang="sv-SE">
              <a:solidFill>
                <a:srgbClr val="000000"/>
              </a:solidFill>
            </a:endParaRPr>
          </a:p>
        </p:txBody>
      </p:sp>
      <p:sp>
        <p:nvSpPr>
          <p:cNvPr id="9" name="Platshållare för bildnummer 8"/>
          <p:cNvSpPr>
            <a:spLocks noGrp="1"/>
          </p:cNvSpPr>
          <p:nvPr>
            <p:ph type="sldNum" sz="quarter" idx="12"/>
          </p:nvPr>
        </p:nvSpPr>
        <p:spPr/>
        <p:txBody>
          <a:bodyPr/>
          <a:lstStyle>
            <a:lvl1pPr>
              <a:defRPr/>
            </a:lvl1pPr>
          </a:lstStyle>
          <a:p>
            <a:fld id="{D3034E72-B275-4385-991F-B8F36943D2EC}"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19957445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lvl1pPr>
              <a:defRPr/>
            </a:lvl1pPr>
          </a:lstStyle>
          <a:p>
            <a:endParaRPr lang="sv-SE" altLang="sv-SE">
              <a:solidFill>
                <a:srgbClr val="000000"/>
              </a:solidFill>
            </a:endParaRPr>
          </a:p>
        </p:txBody>
      </p:sp>
      <p:sp>
        <p:nvSpPr>
          <p:cNvPr id="4" name="Platshållare för sidfot 3"/>
          <p:cNvSpPr>
            <a:spLocks noGrp="1"/>
          </p:cNvSpPr>
          <p:nvPr>
            <p:ph type="ftr" sz="quarter" idx="11"/>
          </p:nvPr>
        </p:nvSpPr>
        <p:spPr/>
        <p:txBody>
          <a:bodyPr/>
          <a:lstStyle>
            <a:lvl1pPr>
              <a:defRPr/>
            </a:lvl1pPr>
          </a:lstStyle>
          <a:p>
            <a:endParaRPr lang="sv-SE" altLang="sv-SE">
              <a:solidFill>
                <a:srgbClr val="000000"/>
              </a:solidFill>
            </a:endParaRPr>
          </a:p>
        </p:txBody>
      </p:sp>
      <p:sp>
        <p:nvSpPr>
          <p:cNvPr id="5" name="Platshållare för bildnummer 4"/>
          <p:cNvSpPr>
            <a:spLocks noGrp="1"/>
          </p:cNvSpPr>
          <p:nvPr>
            <p:ph type="sldNum" sz="quarter" idx="12"/>
          </p:nvPr>
        </p:nvSpPr>
        <p:spPr/>
        <p:txBody>
          <a:bodyPr/>
          <a:lstStyle>
            <a:lvl1pPr>
              <a:defRPr/>
            </a:lvl1pPr>
          </a:lstStyle>
          <a:p>
            <a:fld id="{3FA837C1-D152-41AC-81BA-03CF0A22F753}"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8743530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lvl1pPr>
              <a:defRPr/>
            </a:lvl1pPr>
          </a:lstStyle>
          <a:p>
            <a:endParaRPr lang="sv-SE" altLang="sv-SE">
              <a:solidFill>
                <a:srgbClr val="000000"/>
              </a:solidFill>
            </a:endParaRPr>
          </a:p>
        </p:txBody>
      </p:sp>
      <p:sp>
        <p:nvSpPr>
          <p:cNvPr id="3" name="Platshållare för sidfot 2"/>
          <p:cNvSpPr>
            <a:spLocks noGrp="1"/>
          </p:cNvSpPr>
          <p:nvPr>
            <p:ph type="ftr" sz="quarter" idx="11"/>
          </p:nvPr>
        </p:nvSpPr>
        <p:spPr/>
        <p:txBody>
          <a:bodyPr/>
          <a:lstStyle>
            <a:lvl1pPr>
              <a:defRPr/>
            </a:lvl1pPr>
          </a:lstStyle>
          <a:p>
            <a:endParaRPr lang="sv-SE" altLang="sv-SE">
              <a:solidFill>
                <a:srgbClr val="000000"/>
              </a:solidFill>
            </a:endParaRPr>
          </a:p>
        </p:txBody>
      </p:sp>
      <p:sp>
        <p:nvSpPr>
          <p:cNvPr id="4" name="Platshållare för bildnummer 3"/>
          <p:cNvSpPr>
            <a:spLocks noGrp="1"/>
          </p:cNvSpPr>
          <p:nvPr>
            <p:ph type="sldNum" sz="quarter" idx="12"/>
          </p:nvPr>
        </p:nvSpPr>
        <p:spPr/>
        <p:txBody>
          <a:bodyPr/>
          <a:lstStyle>
            <a:lvl1pPr>
              <a:defRPr/>
            </a:lvl1pPr>
          </a:lstStyle>
          <a:p>
            <a:fld id="{86194B89-478B-46CD-A371-5A6320D541C4}"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22481019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40318" y="457200"/>
            <a:ext cx="3932767" cy="1600200"/>
          </a:xfrm>
        </p:spPr>
        <p:txBody>
          <a:bodyPr anchor="b"/>
          <a:lstStyle>
            <a:lvl1pPr>
              <a:defRPr sz="3200"/>
            </a:lvl1pPr>
          </a:lstStyle>
          <a:p>
            <a:r>
              <a:rPr lang="sv-SE" smtClean="0"/>
              <a:t>Klicka här för att ändra format</a:t>
            </a:r>
            <a:endParaRPr lang="sv-SE"/>
          </a:p>
        </p:txBody>
      </p:sp>
      <p:sp>
        <p:nvSpPr>
          <p:cNvPr id="3" name="Platshållare för innehåll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lvl1pPr>
              <a:defRPr/>
            </a:lvl1pPr>
          </a:lstStyle>
          <a:p>
            <a:endParaRPr lang="sv-SE" altLang="sv-SE">
              <a:solidFill>
                <a:srgbClr val="000000"/>
              </a:solidFill>
            </a:endParaRPr>
          </a:p>
        </p:txBody>
      </p:sp>
      <p:sp>
        <p:nvSpPr>
          <p:cNvPr id="6" name="Platshållare för sidfot 5"/>
          <p:cNvSpPr>
            <a:spLocks noGrp="1"/>
          </p:cNvSpPr>
          <p:nvPr>
            <p:ph type="ftr" sz="quarter" idx="11"/>
          </p:nvPr>
        </p:nvSpPr>
        <p:spPr/>
        <p:txBody>
          <a:bodyPr/>
          <a:lstStyle>
            <a:lvl1pPr>
              <a:defRPr/>
            </a:lvl1pPr>
          </a:lstStyle>
          <a:p>
            <a:endParaRPr lang="sv-SE" altLang="sv-SE">
              <a:solidFill>
                <a:srgbClr val="000000"/>
              </a:solidFill>
            </a:endParaRPr>
          </a:p>
        </p:txBody>
      </p:sp>
      <p:sp>
        <p:nvSpPr>
          <p:cNvPr id="7" name="Platshållare för bildnummer 6"/>
          <p:cNvSpPr>
            <a:spLocks noGrp="1"/>
          </p:cNvSpPr>
          <p:nvPr>
            <p:ph type="sldNum" sz="quarter" idx="12"/>
          </p:nvPr>
        </p:nvSpPr>
        <p:spPr/>
        <p:txBody>
          <a:bodyPr/>
          <a:lstStyle>
            <a:lvl1pPr>
              <a:defRPr/>
            </a:lvl1pPr>
          </a:lstStyle>
          <a:p>
            <a:fld id="{C0624999-67E5-4E21-994C-AF41BAE5F767}"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2190383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4B5F64A-30E4-43C1-8AA6-2E795B252571}" type="datetime1">
              <a:rPr lang="sv-SE" smtClean="0"/>
              <a:t>2017-04-16</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05AB504C-2EAE-4C1B-A3CB-68D7E240E4AC}" type="slidenum">
              <a:rPr lang="sv-SE" smtClean="0"/>
              <a:t>‹#›</a:t>
            </a:fld>
            <a:endParaRPr lang="sv-SE"/>
          </a:p>
        </p:txBody>
      </p:sp>
    </p:spTree>
    <p:extLst>
      <p:ext uri="{BB962C8B-B14F-4D97-AF65-F5344CB8AC3E}">
        <p14:creationId xmlns:p14="http://schemas.microsoft.com/office/powerpoint/2010/main" val="26842061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40318" y="457200"/>
            <a:ext cx="3932767" cy="1600200"/>
          </a:xfrm>
        </p:spPr>
        <p:txBody>
          <a:bodyPr anchor="b"/>
          <a:lstStyle>
            <a:lvl1pPr>
              <a:defRPr sz="3200"/>
            </a:lvl1pPr>
          </a:lstStyle>
          <a:p>
            <a:r>
              <a:rPr lang="sv-SE" smtClean="0"/>
              <a:t>Klicka här för att ändra format</a:t>
            </a:r>
            <a:endParaRPr lang="sv-SE"/>
          </a:p>
        </p:txBody>
      </p:sp>
      <p:sp>
        <p:nvSpPr>
          <p:cNvPr id="3" name="Platshållare för bild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lvl1pPr>
              <a:defRPr/>
            </a:lvl1pPr>
          </a:lstStyle>
          <a:p>
            <a:endParaRPr lang="sv-SE" altLang="sv-SE">
              <a:solidFill>
                <a:srgbClr val="000000"/>
              </a:solidFill>
            </a:endParaRPr>
          </a:p>
        </p:txBody>
      </p:sp>
      <p:sp>
        <p:nvSpPr>
          <p:cNvPr id="6" name="Platshållare för sidfot 5"/>
          <p:cNvSpPr>
            <a:spLocks noGrp="1"/>
          </p:cNvSpPr>
          <p:nvPr>
            <p:ph type="ftr" sz="quarter" idx="11"/>
          </p:nvPr>
        </p:nvSpPr>
        <p:spPr/>
        <p:txBody>
          <a:bodyPr/>
          <a:lstStyle>
            <a:lvl1pPr>
              <a:defRPr/>
            </a:lvl1pPr>
          </a:lstStyle>
          <a:p>
            <a:endParaRPr lang="sv-SE" altLang="sv-SE">
              <a:solidFill>
                <a:srgbClr val="000000"/>
              </a:solidFill>
            </a:endParaRPr>
          </a:p>
        </p:txBody>
      </p:sp>
      <p:sp>
        <p:nvSpPr>
          <p:cNvPr id="7" name="Platshållare för bildnummer 6"/>
          <p:cNvSpPr>
            <a:spLocks noGrp="1"/>
          </p:cNvSpPr>
          <p:nvPr>
            <p:ph type="sldNum" sz="quarter" idx="12"/>
          </p:nvPr>
        </p:nvSpPr>
        <p:spPr/>
        <p:txBody>
          <a:bodyPr/>
          <a:lstStyle>
            <a:lvl1pPr>
              <a:defRPr/>
            </a:lvl1pPr>
          </a:lstStyle>
          <a:p>
            <a:fld id="{275F78DC-E258-49EC-AA9D-26C5DC786479}"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33300810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lvl1pPr>
              <a:defRPr/>
            </a:lvl1pPr>
          </a:lstStyle>
          <a:p>
            <a:endParaRPr lang="sv-SE" altLang="sv-SE">
              <a:solidFill>
                <a:srgbClr val="000000"/>
              </a:solidFill>
            </a:endParaRPr>
          </a:p>
        </p:txBody>
      </p:sp>
      <p:sp>
        <p:nvSpPr>
          <p:cNvPr id="5" name="Platshållare för sidfot 4"/>
          <p:cNvSpPr>
            <a:spLocks noGrp="1"/>
          </p:cNvSpPr>
          <p:nvPr>
            <p:ph type="ftr" sz="quarter" idx="11"/>
          </p:nvPr>
        </p:nvSpPr>
        <p:spPr/>
        <p:txBody>
          <a:bodyPr/>
          <a:lstStyle>
            <a:lvl1pPr>
              <a:defRPr/>
            </a:lvl1pPr>
          </a:lstStyle>
          <a:p>
            <a:endParaRPr lang="sv-SE" altLang="sv-SE">
              <a:solidFill>
                <a:srgbClr val="000000"/>
              </a:solidFill>
            </a:endParaRPr>
          </a:p>
        </p:txBody>
      </p:sp>
      <p:sp>
        <p:nvSpPr>
          <p:cNvPr id="6" name="Platshållare för bildnummer 5"/>
          <p:cNvSpPr>
            <a:spLocks noGrp="1"/>
          </p:cNvSpPr>
          <p:nvPr>
            <p:ph type="sldNum" sz="quarter" idx="12"/>
          </p:nvPr>
        </p:nvSpPr>
        <p:spPr/>
        <p:txBody>
          <a:bodyPr/>
          <a:lstStyle>
            <a:lvl1pPr>
              <a:defRPr/>
            </a:lvl1pPr>
          </a:lstStyle>
          <a:p>
            <a:fld id="{8CD21911-3FC6-4AD8-99C7-9D92BFCA2E4A}"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36163145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839200" y="274639"/>
            <a:ext cx="27432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609600" y="274639"/>
            <a:ext cx="80264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lvl1pPr>
              <a:defRPr/>
            </a:lvl1pPr>
          </a:lstStyle>
          <a:p>
            <a:endParaRPr lang="sv-SE" altLang="sv-SE">
              <a:solidFill>
                <a:srgbClr val="000000"/>
              </a:solidFill>
            </a:endParaRPr>
          </a:p>
        </p:txBody>
      </p:sp>
      <p:sp>
        <p:nvSpPr>
          <p:cNvPr id="5" name="Platshållare för sidfot 4"/>
          <p:cNvSpPr>
            <a:spLocks noGrp="1"/>
          </p:cNvSpPr>
          <p:nvPr>
            <p:ph type="ftr" sz="quarter" idx="11"/>
          </p:nvPr>
        </p:nvSpPr>
        <p:spPr/>
        <p:txBody>
          <a:bodyPr/>
          <a:lstStyle>
            <a:lvl1pPr>
              <a:defRPr/>
            </a:lvl1pPr>
          </a:lstStyle>
          <a:p>
            <a:endParaRPr lang="sv-SE" altLang="sv-SE">
              <a:solidFill>
                <a:srgbClr val="000000"/>
              </a:solidFill>
            </a:endParaRPr>
          </a:p>
        </p:txBody>
      </p:sp>
      <p:sp>
        <p:nvSpPr>
          <p:cNvPr id="6" name="Platshållare för bildnummer 5"/>
          <p:cNvSpPr>
            <a:spLocks noGrp="1"/>
          </p:cNvSpPr>
          <p:nvPr>
            <p:ph type="sldNum" sz="quarter" idx="12"/>
          </p:nvPr>
        </p:nvSpPr>
        <p:spPr/>
        <p:txBody>
          <a:bodyPr/>
          <a:lstStyle>
            <a:lvl1pPr>
              <a:defRPr/>
            </a:lvl1pPr>
          </a:lstStyle>
          <a:p>
            <a:fld id="{29C05FBA-69A8-4B81-BB28-33943A794179}"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30568391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reserve="1">
  <p:cSld name="Innehåll">
    <p:spTree>
      <p:nvGrpSpPr>
        <p:cNvPr id="1" name=""/>
        <p:cNvGrpSpPr/>
        <p:nvPr/>
      </p:nvGrpSpPr>
      <p:grpSpPr>
        <a:xfrm>
          <a:off x="0" y="0"/>
          <a:ext cx="0" cy="0"/>
          <a:chOff x="0" y="0"/>
          <a:chExt cx="0" cy="0"/>
        </a:xfrm>
      </p:grpSpPr>
      <p:sp>
        <p:nvSpPr>
          <p:cNvPr id="2" name="Platshållare för innehåll 1"/>
          <p:cNvSpPr>
            <a:spLocks noGrp="1"/>
          </p:cNvSpPr>
          <p:nvPr>
            <p:ph/>
          </p:nvPr>
        </p:nvSpPr>
        <p:spPr>
          <a:xfrm>
            <a:off x="609600" y="274639"/>
            <a:ext cx="10972800" cy="5851525"/>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3" name="Platshållare för datum 2"/>
          <p:cNvSpPr>
            <a:spLocks noGrp="1"/>
          </p:cNvSpPr>
          <p:nvPr>
            <p:ph type="dt" sz="half" idx="10"/>
          </p:nvPr>
        </p:nvSpPr>
        <p:spPr>
          <a:xfrm>
            <a:off x="609600" y="6245225"/>
            <a:ext cx="2844800" cy="476250"/>
          </a:xfrm>
        </p:spPr>
        <p:txBody>
          <a:bodyPr/>
          <a:lstStyle>
            <a:lvl1pPr>
              <a:defRPr/>
            </a:lvl1pPr>
          </a:lstStyle>
          <a:p>
            <a:endParaRPr lang="sv-SE" altLang="sv-SE">
              <a:solidFill>
                <a:srgbClr val="000000"/>
              </a:solidFill>
            </a:endParaRPr>
          </a:p>
        </p:txBody>
      </p:sp>
      <p:sp>
        <p:nvSpPr>
          <p:cNvPr id="4" name="Platshållare för sidfot 3"/>
          <p:cNvSpPr>
            <a:spLocks noGrp="1"/>
          </p:cNvSpPr>
          <p:nvPr>
            <p:ph type="ftr" sz="quarter" idx="11"/>
          </p:nvPr>
        </p:nvSpPr>
        <p:spPr>
          <a:xfrm>
            <a:off x="4165600" y="6245225"/>
            <a:ext cx="3860800" cy="476250"/>
          </a:xfrm>
        </p:spPr>
        <p:txBody>
          <a:bodyPr/>
          <a:lstStyle>
            <a:lvl1pPr>
              <a:defRPr/>
            </a:lvl1pPr>
          </a:lstStyle>
          <a:p>
            <a:endParaRPr lang="sv-SE" altLang="sv-SE">
              <a:solidFill>
                <a:srgbClr val="000000"/>
              </a:solidFill>
            </a:endParaRPr>
          </a:p>
        </p:txBody>
      </p:sp>
      <p:sp>
        <p:nvSpPr>
          <p:cNvPr id="5" name="Platshållare för bildnummer 4"/>
          <p:cNvSpPr>
            <a:spLocks noGrp="1"/>
          </p:cNvSpPr>
          <p:nvPr>
            <p:ph type="sldNum" sz="quarter" idx="12"/>
          </p:nvPr>
        </p:nvSpPr>
        <p:spPr>
          <a:xfrm>
            <a:off x="8737600" y="6245225"/>
            <a:ext cx="2844800" cy="476250"/>
          </a:xfrm>
        </p:spPr>
        <p:txBody>
          <a:bodyPr/>
          <a:lstStyle>
            <a:lvl1pPr>
              <a:defRPr/>
            </a:lvl1pPr>
          </a:lstStyle>
          <a:p>
            <a:fld id="{5501DA27-D1F1-4EE8-9F2C-E2D4FE9DD398}"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377120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smtClean="0"/>
              <a:t>Klicka här för att ändra format</a:t>
            </a:r>
            <a:endParaRPr lang="sv-SE"/>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0AED8C50-0C1B-4B91-BD7C-DBA94AAF4ABB}" type="datetime1">
              <a:rPr lang="sv-SE" smtClean="0"/>
              <a:t>2017-04-16</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5AB504C-2EAE-4C1B-A3CB-68D7E240E4AC}" type="slidenum">
              <a:rPr lang="sv-SE" smtClean="0"/>
              <a:t>‹#›</a:t>
            </a:fld>
            <a:endParaRPr lang="sv-SE"/>
          </a:p>
        </p:txBody>
      </p:sp>
    </p:spTree>
    <p:extLst>
      <p:ext uri="{BB962C8B-B14F-4D97-AF65-F5344CB8AC3E}">
        <p14:creationId xmlns:p14="http://schemas.microsoft.com/office/powerpoint/2010/main" val="1755601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smtClean="0"/>
              <a:t>Klicka här för att ändra format</a:t>
            </a:r>
            <a:endParaRPr lang="sv-SE"/>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42F479E5-EC7C-42D7-B287-FE2E55407880}" type="datetime1">
              <a:rPr lang="sv-SE" smtClean="0"/>
              <a:t>2017-04-16</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5AB504C-2EAE-4C1B-A3CB-68D7E240E4AC}" type="slidenum">
              <a:rPr lang="sv-SE" smtClean="0"/>
              <a:t>‹#›</a:t>
            </a:fld>
            <a:endParaRPr lang="sv-SE"/>
          </a:p>
        </p:txBody>
      </p:sp>
    </p:spTree>
    <p:extLst>
      <p:ext uri="{BB962C8B-B14F-4D97-AF65-F5344CB8AC3E}">
        <p14:creationId xmlns:p14="http://schemas.microsoft.com/office/powerpoint/2010/main" val="2432313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8EE3D4-7B58-43B5-8AB9-02DA32030CAB}" type="datetime1">
              <a:rPr lang="sv-SE" smtClean="0"/>
              <a:t>2017-04-16</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AB504C-2EAE-4C1B-A3CB-68D7E240E4AC}" type="slidenum">
              <a:rPr lang="sv-SE" smtClean="0"/>
              <a:t>‹#›</a:t>
            </a:fld>
            <a:endParaRPr lang="sv-SE"/>
          </a:p>
        </p:txBody>
      </p:sp>
    </p:spTree>
    <p:extLst>
      <p:ext uri="{BB962C8B-B14F-4D97-AF65-F5344CB8AC3E}">
        <p14:creationId xmlns:p14="http://schemas.microsoft.com/office/powerpoint/2010/main" val="4612098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v-SE" altLang="sv-SE"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v-SE" altLang="sv-SE" smtClean="0"/>
              <a:t>Click to edit Master text styles</a:t>
            </a:r>
          </a:p>
          <a:p>
            <a:pPr lvl="1"/>
            <a:r>
              <a:rPr lang="sv-SE" altLang="sv-SE" smtClean="0"/>
              <a:t>Second level</a:t>
            </a:r>
          </a:p>
          <a:p>
            <a:pPr lvl="2"/>
            <a:r>
              <a:rPr lang="sv-SE" altLang="sv-SE" smtClean="0"/>
              <a:t>Third level</a:t>
            </a:r>
          </a:p>
          <a:p>
            <a:pPr lvl="3"/>
            <a:r>
              <a:rPr lang="sv-SE" altLang="sv-SE" smtClean="0"/>
              <a:t>Fourth level</a:t>
            </a:r>
          </a:p>
          <a:p>
            <a:pPr lvl="4"/>
            <a:r>
              <a:rPr lang="sv-SE" altLang="sv-SE"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endParaRPr lang="sv-SE" altLang="sv-SE" sz="1400"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pPr>
            <a:endParaRPr lang="sv-SE" altLang="sv-SE" sz="1400"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lvl1pPr>
          </a:lstStyle>
          <a:p>
            <a:pPr fontAlgn="base">
              <a:spcBef>
                <a:spcPct val="0"/>
              </a:spcBef>
              <a:spcAft>
                <a:spcPct val="0"/>
              </a:spcAft>
            </a:pPr>
            <a:fld id="{9DE667BD-3A97-4578-82A0-99CBC9D79FF2}" type="slidenum">
              <a:rPr lang="sv-SE" altLang="sv-SE" sz="1400" smtClean="0">
                <a:solidFill>
                  <a:srgbClr val="000000"/>
                </a:solidFill>
              </a:rPr>
              <a:pPr fontAlgn="base">
                <a:spcBef>
                  <a:spcPct val="0"/>
                </a:spcBef>
                <a:spcAft>
                  <a:spcPct val="0"/>
                </a:spcAft>
              </a:pPr>
              <a:t>‹#›</a:t>
            </a:fld>
            <a:endParaRPr lang="sv-SE" altLang="sv-SE" sz="1400" smtClean="0">
              <a:solidFill>
                <a:srgbClr val="000000"/>
              </a:solidFill>
            </a:endParaRPr>
          </a:p>
        </p:txBody>
      </p:sp>
    </p:spTree>
    <p:extLst>
      <p:ext uri="{BB962C8B-B14F-4D97-AF65-F5344CB8AC3E}">
        <p14:creationId xmlns:p14="http://schemas.microsoft.com/office/powerpoint/2010/main" val="650413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v-SE" altLang="sv-SE"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v-SE" altLang="sv-SE" smtClean="0"/>
              <a:t>Click to edit Master text styles</a:t>
            </a:r>
          </a:p>
          <a:p>
            <a:pPr lvl="1"/>
            <a:r>
              <a:rPr lang="sv-SE" altLang="sv-SE" smtClean="0"/>
              <a:t>Second level</a:t>
            </a:r>
          </a:p>
          <a:p>
            <a:pPr lvl="2"/>
            <a:r>
              <a:rPr lang="sv-SE" altLang="sv-SE" smtClean="0"/>
              <a:t>Third level</a:t>
            </a:r>
          </a:p>
          <a:p>
            <a:pPr lvl="3"/>
            <a:r>
              <a:rPr lang="sv-SE" altLang="sv-SE" smtClean="0"/>
              <a:t>Fourth level</a:t>
            </a:r>
          </a:p>
          <a:p>
            <a:pPr lvl="4"/>
            <a:r>
              <a:rPr lang="sv-SE" altLang="sv-SE"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endParaRPr lang="sv-SE" altLang="sv-SE" sz="1400"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pPr>
            <a:endParaRPr lang="sv-SE" altLang="sv-SE" sz="1400"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lvl1pPr>
          </a:lstStyle>
          <a:p>
            <a:pPr fontAlgn="base">
              <a:spcBef>
                <a:spcPct val="0"/>
              </a:spcBef>
              <a:spcAft>
                <a:spcPct val="0"/>
              </a:spcAft>
            </a:pPr>
            <a:fld id="{9DE667BD-3A97-4578-82A0-99CBC9D79FF2}" type="slidenum">
              <a:rPr lang="sv-SE" altLang="sv-SE" sz="1400" smtClean="0">
                <a:solidFill>
                  <a:srgbClr val="000000"/>
                </a:solidFill>
              </a:rPr>
              <a:pPr fontAlgn="base">
                <a:spcBef>
                  <a:spcPct val="0"/>
                </a:spcBef>
                <a:spcAft>
                  <a:spcPct val="0"/>
                </a:spcAft>
              </a:pPr>
              <a:t>‹#›</a:t>
            </a:fld>
            <a:endParaRPr lang="sv-SE" altLang="sv-SE" sz="1400" smtClean="0">
              <a:solidFill>
                <a:srgbClr val="000000"/>
              </a:solidFill>
            </a:endParaRPr>
          </a:p>
        </p:txBody>
      </p:sp>
    </p:spTree>
    <p:extLst>
      <p:ext uri="{BB962C8B-B14F-4D97-AF65-F5344CB8AC3E}">
        <p14:creationId xmlns:p14="http://schemas.microsoft.com/office/powerpoint/2010/main" val="381374532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hdr="0" ftr="0" dt="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v-SE" altLang="sv-SE" smtClean="0"/>
              <a:t>Klicka här för att ändra format</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v-SE" altLang="sv-SE" smtClean="0"/>
              <a:t>Klicka här för att ändra format på bakgrundstexten</a:t>
            </a:r>
          </a:p>
          <a:p>
            <a:pPr lvl="1"/>
            <a:r>
              <a:rPr lang="sv-SE" altLang="sv-SE" smtClean="0"/>
              <a:t>Nivå två</a:t>
            </a:r>
          </a:p>
          <a:p>
            <a:pPr lvl="2"/>
            <a:r>
              <a:rPr lang="sv-SE" altLang="sv-SE" smtClean="0"/>
              <a:t>Nivå tre</a:t>
            </a:r>
          </a:p>
          <a:p>
            <a:pPr lvl="3"/>
            <a:r>
              <a:rPr lang="sv-SE" altLang="sv-SE" smtClean="0"/>
              <a:t>Nivå fyra</a:t>
            </a:r>
          </a:p>
          <a:p>
            <a:pPr lvl="4"/>
            <a:r>
              <a:rPr lang="sv-SE" altLang="sv-SE" smtClean="0"/>
              <a:t>Nivå fem</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cs typeface="Arial" panose="020B0604020202020204" pitchFamily="34" charset="0"/>
              </a:defRPr>
            </a:lvl1pPr>
          </a:lstStyle>
          <a:p>
            <a:pPr fontAlgn="base">
              <a:spcBef>
                <a:spcPct val="0"/>
              </a:spcBef>
              <a:spcAft>
                <a:spcPct val="0"/>
              </a:spcAft>
              <a:defRPr/>
            </a:pPr>
            <a:endParaRPr lang="sv-SE" altLang="sv-SE">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cs typeface="Arial" panose="020B0604020202020204" pitchFamily="34" charset="0"/>
              </a:defRPr>
            </a:lvl1pPr>
          </a:lstStyle>
          <a:p>
            <a:pPr fontAlgn="base">
              <a:spcBef>
                <a:spcPct val="0"/>
              </a:spcBef>
              <a:spcAft>
                <a:spcPct val="0"/>
              </a:spcAft>
              <a:defRPr/>
            </a:pPr>
            <a:endParaRPr lang="sv-SE" altLang="sv-SE">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1182E54F-A34B-4D55-9317-802428359A38}" type="slidenum">
              <a:rPr lang="sv-SE" altLang="sv-SE" smtClean="0">
                <a:solidFill>
                  <a:srgbClr val="000000"/>
                </a:solidFill>
              </a:rPr>
              <a:pPr fontAlgn="base">
                <a:spcBef>
                  <a:spcPct val="0"/>
                </a:spcBef>
                <a:spcAft>
                  <a:spcPct val="0"/>
                </a:spcAft>
              </a:pPr>
              <a:t>‹#›</a:t>
            </a:fld>
            <a:endParaRPr lang="sv-SE" altLang="sv-SE" smtClean="0">
              <a:solidFill>
                <a:srgbClr val="000000"/>
              </a:solidFill>
            </a:endParaRPr>
          </a:p>
        </p:txBody>
      </p:sp>
    </p:spTree>
    <p:extLst>
      <p:ext uri="{BB962C8B-B14F-4D97-AF65-F5344CB8AC3E}">
        <p14:creationId xmlns:p14="http://schemas.microsoft.com/office/powerpoint/2010/main" val="427210626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v-SE" altLang="sv-SE" smtClean="0"/>
              <a:t>Klicka här för att ändra format</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v-SE" altLang="sv-SE" smtClean="0"/>
              <a:t>Klicka här för att ändra format på bakgrundstexten</a:t>
            </a:r>
          </a:p>
          <a:p>
            <a:pPr lvl="1"/>
            <a:r>
              <a:rPr lang="sv-SE" altLang="sv-SE" smtClean="0"/>
              <a:t>Nivå två</a:t>
            </a:r>
          </a:p>
          <a:p>
            <a:pPr lvl="2"/>
            <a:r>
              <a:rPr lang="sv-SE" altLang="sv-SE" smtClean="0"/>
              <a:t>Nivå tre</a:t>
            </a:r>
          </a:p>
          <a:p>
            <a:pPr lvl="3"/>
            <a:r>
              <a:rPr lang="sv-SE" altLang="sv-SE" smtClean="0"/>
              <a:t>Nivå fyra</a:t>
            </a:r>
          </a:p>
          <a:p>
            <a:pPr lvl="4"/>
            <a:r>
              <a:rPr lang="sv-SE" altLang="sv-SE" smtClean="0"/>
              <a:t>Nivå fem</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sv-SE" altLang="sv-SE"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sv-SE" altLang="sv-SE"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6A7E96B-6EB2-4A4A-8BC1-5BD353F41491}" type="slidenum">
              <a:rPr lang="sv-SE" altLang="sv-SE" smtClean="0">
                <a:solidFill>
                  <a:srgbClr val="000000"/>
                </a:solidFill>
              </a:rPr>
              <a:pPr fontAlgn="base">
                <a:spcBef>
                  <a:spcPct val="0"/>
                </a:spcBef>
                <a:spcAft>
                  <a:spcPct val="0"/>
                </a:spcAft>
              </a:pPr>
              <a:t>‹#›</a:t>
            </a:fld>
            <a:endParaRPr lang="sv-SE" altLang="sv-SE" smtClean="0">
              <a:solidFill>
                <a:srgbClr val="000000"/>
              </a:solidFill>
            </a:endParaRPr>
          </a:p>
        </p:txBody>
      </p:sp>
    </p:spTree>
    <p:extLst>
      <p:ext uri="{BB962C8B-B14F-4D97-AF65-F5344CB8AC3E}">
        <p14:creationId xmlns:p14="http://schemas.microsoft.com/office/powerpoint/2010/main" val="198708430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hf hdr="0" ftr="0" dt="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v-SE" altLang="sv-SE" smtClean="0"/>
              <a:t>Klicka här för att ändra format</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v-SE" altLang="sv-SE" smtClean="0"/>
              <a:t>Klicka här för att ändra format på bakgrundstexten</a:t>
            </a:r>
          </a:p>
          <a:p>
            <a:pPr lvl="1"/>
            <a:r>
              <a:rPr lang="sv-SE" altLang="sv-SE" smtClean="0"/>
              <a:t>Nivå två</a:t>
            </a:r>
          </a:p>
          <a:p>
            <a:pPr lvl="2"/>
            <a:r>
              <a:rPr lang="sv-SE" altLang="sv-SE" smtClean="0"/>
              <a:t>Nivå tre</a:t>
            </a:r>
          </a:p>
          <a:p>
            <a:pPr lvl="3"/>
            <a:r>
              <a:rPr lang="sv-SE" altLang="sv-SE" smtClean="0"/>
              <a:t>Nivå fyra</a:t>
            </a:r>
          </a:p>
          <a:p>
            <a:pPr lvl="4"/>
            <a:r>
              <a:rPr lang="sv-SE" altLang="sv-SE" smtClean="0"/>
              <a:t>Nivå fem</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sv-SE" altLang="sv-SE"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sv-SE" altLang="sv-SE"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6A7E96B-6EB2-4A4A-8BC1-5BD353F41491}" type="slidenum">
              <a:rPr lang="sv-SE" altLang="sv-SE" smtClean="0">
                <a:solidFill>
                  <a:srgbClr val="000000"/>
                </a:solidFill>
              </a:rPr>
              <a:pPr fontAlgn="base">
                <a:spcBef>
                  <a:spcPct val="0"/>
                </a:spcBef>
                <a:spcAft>
                  <a:spcPct val="0"/>
                </a:spcAft>
              </a:pPr>
              <a:t>‹#›</a:t>
            </a:fld>
            <a:endParaRPr lang="sv-SE" altLang="sv-SE" smtClean="0">
              <a:solidFill>
                <a:srgbClr val="000000"/>
              </a:solidFill>
            </a:endParaRPr>
          </a:p>
        </p:txBody>
      </p:sp>
    </p:spTree>
    <p:extLst>
      <p:ext uri="{BB962C8B-B14F-4D97-AF65-F5344CB8AC3E}">
        <p14:creationId xmlns:p14="http://schemas.microsoft.com/office/powerpoint/2010/main" val="244229014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hf hdr="0" ftr="0" dt="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lohmander.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1.jpeg"/><Relationship Id="rId4" Type="http://schemas.openxmlformats.org/officeDocument/2006/relationships/hyperlink" Target="mailto:Peter@Lohmander.co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5.xml"/><Relationship Id="rId1" Type="http://schemas.openxmlformats.org/officeDocument/2006/relationships/vmlDrawing" Target="../drawings/vmlDrawing1.vml"/><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56.xml"/><Relationship Id="rId1" Type="http://schemas.openxmlformats.org/officeDocument/2006/relationships/vmlDrawing" Target="../drawings/vmlDrawing2.vml"/><Relationship Id="rId4" Type="http://schemas.openxmlformats.org/officeDocument/2006/relationships/image" Target="../media/image31.emf"/></Relationships>
</file>

<file path=ppt/slides/_rels/slide4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hyperlink" Target="http://www.lohmander.com/Chile_2011/Chile_2011_Keynote_Lohmander.ppt"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www.lohmander.com/LohmanderSkogenochViltet2011.pdf" TargetMode="External"/><Relationship Id="rId2" Type="http://schemas.openxmlformats.org/officeDocument/2006/relationships/hyperlink" Target="http://www.lohmander.com/ChinaPic11/LohmanderTalk.ppt" TargetMode="External"/><Relationship Id="rId1" Type="http://schemas.openxmlformats.org/officeDocument/2006/relationships/slideLayout" Target="../slideLayouts/slideLayout7.xml"/><Relationship Id="rId4" Type="http://schemas.openxmlformats.org/officeDocument/2006/relationships/hyperlink" Target="http://www.lohmander.com/PLNCSU120320.pdf"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www.lohmander.com/PLWCBE2014A.pdf" TargetMode="External"/><Relationship Id="rId2" Type="http://schemas.openxmlformats.org/officeDocument/2006/relationships/hyperlink" Target="http://www.lohmander.com/PLFalun14m8.pdf" TargetMode="External"/><Relationship Id="rId1" Type="http://schemas.openxmlformats.org/officeDocument/2006/relationships/slideLayout" Target="../slideLayouts/slideLayout18.xml"/><Relationship Id="rId5" Type="http://schemas.openxmlformats.org/officeDocument/2006/relationships/hyperlink" Target="http://www.lohmander.com/PL_LCES_Ap_2015.pdf" TargetMode="External"/><Relationship Id="rId4" Type="http://schemas.openxmlformats.org/officeDocument/2006/relationships/hyperlink" Target="http://www.lohmander.com/PL_LCES_2015.pdf"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www.lohmander.com/PL_Shiraz_CCF_Paper_16.pdf" TargetMode="External"/><Relationship Id="rId2" Type="http://schemas.openxmlformats.org/officeDocument/2006/relationships/hyperlink" Target="http://www.lohmander.com/PL_Shiraz_CCF_16.pdf" TargetMode="External"/><Relationship Id="rId1" Type="http://schemas.openxmlformats.org/officeDocument/2006/relationships/slideLayout" Target="../slideLayouts/slideLayout18.xml"/><Relationship Id="rId4" Type="http://schemas.openxmlformats.org/officeDocument/2006/relationships/hyperlink" Target="http://www.lohmander.com/PL_ICODM_2016_CCF.pdf"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www.skogsstyrelsen.se/en/" TargetMode="External"/><Relationship Id="rId2" Type="http://schemas.openxmlformats.org/officeDocument/2006/relationships/hyperlink" Target="http://www.lohmander.com/Lu_Lohmander_2009.pdf" TargetMode="Externa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hyperlink" Target="http://www.lohmander.com/"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1.jpeg"/><Relationship Id="rId4" Type="http://schemas.openxmlformats.org/officeDocument/2006/relationships/hyperlink" Target="mailto:Peter@Lohmander.com"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8000">
              <a:schemeClr val="accent6">
                <a:lumMod val="75000"/>
                <a:alpha val="26000"/>
              </a:schemeClr>
            </a:gs>
            <a:gs pos="16000">
              <a:srgbClr val="FFFF00"/>
            </a:gs>
            <a:gs pos="3000">
              <a:schemeClr val="accent1">
                <a:alpha val="6000"/>
                <a:lumMod val="0"/>
              </a:schemeClr>
            </a:gs>
          </a:gsLst>
          <a:lin ang="16200000" scaled="1"/>
          <a:tileRect/>
        </a:gra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432794" y="1481098"/>
            <a:ext cx="10634472" cy="2727261"/>
          </a:xfrm>
        </p:spPr>
        <p:txBody>
          <a:bodyPr>
            <a:normAutofit fontScale="90000"/>
          </a:bodyPr>
          <a:lstStyle/>
          <a:p>
            <a:pPr algn="l"/>
            <a:r>
              <a:rPr lang="en-US" sz="5400" b="1" dirty="0" smtClean="0">
                <a:solidFill>
                  <a:srgbClr val="008100"/>
                </a:solidFill>
                <a:latin typeface="Times New Roman" panose="02020603050405020304" pitchFamily="18" charset="0"/>
                <a:ea typeface="Times New Roman" panose="02020603050405020304" pitchFamily="18" charset="0"/>
              </a:rPr>
              <a:t>Optimal</a:t>
            </a:r>
            <a:r>
              <a:rPr lang="en-US" sz="5400" b="1" dirty="0">
                <a:solidFill>
                  <a:srgbClr val="008100"/>
                </a:solidFill>
                <a:latin typeface="Times New Roman" panose="02020603050405020304" pitchFamily="18" charset="0"/>
                <a:ea typeface="Times New Roman" panose="02020603050405020304" pitchFamily="18" charset="0"/>
              </a:rPr>
              <a:t> forest management topics in the boreal forest region with special focus on Sweden</a:t>
            </a:r>
            <a:r>
              <a:rPr lang="sv-SE" sz="4900" b="1" dirty="0"/>
              <a:t/>
            </a:r>
            <a:br>
              <a:rPr lang="sv-SE" sz="4900" b="1" dirty="0"/>
            </a:br>
            <a:r>
              <a:rPr lang="sv-SE" sz="3100" b="1" dirty="0" smtClean="0">
                <a:latin typeface="Arial" panose="020B0604020202020204" pitchFamily="34" charset="0"/>
                <a:cs typeface="Arial" panose="020B0604020202020204" pitchFamily="34" charset="0"/>
              </a:rPr>
              <a:t>KEYNOTE</a:t>
            </a:r>
            <a:r>
              <a:rPr lang="sv-SE" sz="4900" b="1" dirty="0" smtClean="0"/>
              <a:t> </a:t>
            </a:r>
            <a:r>
              <a:rPr lang="en-US" sz="1100" b="1" i="1" dirty="0" smtClean="0">
                <a:latin typeface="Calibri" panose="020F0502020204030204"/>
                <a:ea typeface="+mn-ea"/>
                <a:cs typeface="+mn-cs"/>
              </a:rPr>
              <a:t>Version 170416</a:t>
            </a:r>
            <a:r>
              <a:rPr lang="en-US" sz="1100" b="1" i="1" dirty="0" smtClean="0">
                <a:latin typeface="Calibri" panose="020F0502020204030204"/>
                <a:ea typeface="+mn-ea"/>
                <a:cs typeface="+mn-cs"/>
              </a:rPr>
              <a:t/>
            </a:r>
            <a:br>
              <a:rPr lang="en-US" sz="1100" b="1" i="1" dirty="0" smtClean="0">
                <a:latin typeface="Calibri" panose="020F0502020204030204"/>
                <a:ea typeface="+mn-ea"/>
                <a:cs typeface="+mn-cs"/>
              </a:rPr>
            </a:br>
            <a:r>
              <a:rPr lang="en-US" sz="1100" b="1" i="1" dirty="0">
                <a:latin typeface="Calibri" panose="020F0502020204030204"/>
                <a:ea typeface="+mn-ea"/>
                <a:cs typeface="+mn-cs"/>
              </a:rPr>
              <a:t/>
            </a:r>
            <a:br>
              <a:rPr lang="en-US" sz="1100" b="1" i="1" dirty="0">
                <a:latin typeface="Calibri" panose="020F0502020204030204"/>
                <a:ea typeface="+mn-ea"/>
                <a:cs typeface="+mn-cs"/>
              </a:rPr>
            </a:br>
            <a:r>
              <a:rPr lang="sv-SE" sz="1100" dirty="0">
                <a:latin typeface="Times New Roman" panose="02020603050405020304" pitchFamily="18" charset="0"/>
                <a:cs typeface="Times New Roman" panose="02020603050405020304" pitchFamily="18" charset="0"/>
              </a:rPr>
              <a:t/>
            </a:r>
            <a:br>
              <a:rPr lang="sv-SE" sz="1100" dirty="0">
                <a:latin typeface="Times New Roman" panose="02020603050405020304" pitchFamily="18" charset="0"/>
                <a:cs typeface="Times New Roman" panose="02020603050405020304" pitchFamily="18" charset="0"/>
              </a:rPr>
            </a:br>
            <a:r>
              <a:rPr lang="en-US" sz="4000" b="1" dirty="0">
                <a:latin typeface="Times New Roman" panose="02020603050405020304" pitchFamily="18" charset="0"/>
                <a:cs typeface="Times New Roman" panose="02020603050405020304" pitchFamily="18" charset="0"/>
              </a:rPr>
              <a:t>Peter </a:t>
            </a:r>
            <a:r>
              <a:rPr lang="en-US" sz="4000" b="1" dirty="0" err="1" smtClean="0">
                <a:latin typeface="Times New Roman" panose="02020603050405020304" pitchFamily="18" charset="0"/>
                <a:cs typeface="Times New Roman" panose="02020603050405020304" pitchFamily="18" charset="0"/>
              </a:rPr>
              <a:t>Lohmander</a:t>
            </a:r>
            <a:r>
              <a:rPr lang="sv-SE" sz="4000" dirty="0">
                <a:latin typeface="Times New Roman" panose="02020603050405020304" pitchFamily="18" charset="0"/>
                <a:cs typeface="Times New Roman" panose="02020603050405020304" pitchFamily="18" charset="0"/>
              </a:rPr>
              <a:t/>
            </a:r>
            <a:br>
              <a:rPr lang="sv-SE" sz="4000" dirty="0">
                <a:latin typeface="Times New Roman" panose="02020603050405020304" pitchFamily="18" charset="0"/>
                <a:cs typeface="Times New Roman" panose="02020603050405020304" pitchFamily="18" charset="0"/>
              </a:rPr>
            </a:br>
            <a:r>
              <a:rPr lang="sv-SE" sz="2200" dirty="0">
                <a:latin typeface="Times New Roman" panose="02020603050405020304" pitchFamily="18" charset="0"/>
                <a:cs typeface="Times New Roman" panose="02020603050405020304" pitchFamily="18" charset="0"/>
              </a:rPr>
              <a:t>Professor Dr., Optimal Solutions </a:t>
            </a:r>
            <a:r>
              <a:rPr lang="sv-SE" sz="2200" dirty="0" smtClean="0">
                <a:latin typeface="Times New Roman" panose="02020603050405020304" pitchFamily="18" charset="0"/>
                <a:cs typeface="Times New Roman" panose="02020603050405020304" pitchFamily="18" charset="0"/>
              </a:rPr>
              <a:t>in </a:t>
            </a:r>
            <a:r>
              <a:rPr lang="sv-SE" sz="2200" dirty="0" err="1" smtClean="0">
                <a:latin typeface="Times New Roman" panose="02020603050405020304" pitchFamily="18" charset="0"/>
                <a:cs typeface="Times New Roman" panose="02020603050405020304" pitchFamily="18" charset="0"/>
              </a:rPr>
              <a:t>cooperation</a:t>
            </a:r>
            <a:r>
              <a:rPr lang="sv-SE" sz="2200" dirty="0" smtClean="0">
                <a:latin typeface="Times New Roman" panose="02020603050405020304" pitchFamily="18" charset="0"/>
                <a:cs typeface="Times New Roman" panose="02020603050405020304" pitchFamily="18" charset="0"/>
              </a:rPr>
              <a:t> </a:t>
            </a:r>
            <a:r>
              <a:rPr lang="sv-SE" sz="2200" dirty="0" err="1" smtClean="0">
                <a:latin typeface="Times New Roman" panose="02020603050405020304" pitchFamily="18" charset="0"/>
                <a:cs typeface="Times New Roman" panose="02020603050405020304" pitchFamily="18" charset="0"/>
              </a:rPr>
              <a:t>with</a:t>
            </a:r>
            <a:r>
              <a:rPr lang="sv-SE" sz="2200" dirty="0" smtClean="0">
                <a:latin typeface="Times New Roman" panose="02020603050405020304" pitchFamily="18" charset="0"/>
                <a:cs typeface="Times New Roman" panose="02020603050405020304" pitchFamily="18" charset="0"/>
              </a:rPr>
              <a:t> </a:t>
            </a:r>
            <a:r>
              <a:rPr lang="sv-SE" sz="2200" dirty="0" err="1" smtClean="0">
                <a:latin typeface="Times New Roman" panose="02020603050405020304" pitchFamily="18" charset="0"/>
                <a:cs typeface="Times New Roman" panose="02020603050405020304" pitchFamily="18" charset="0"/>
              </a:rPr>
              <a:t>Linnaeus</a:t>
            </a:r>
            <a:r>
              <a:rPr lang="sv-SE" sz="2200" dirty="0" smtClean="0">
                <a:latin typeface="Times New Roman" panose="02020603050405020304" pitchFamily="18" charset="0"/>
                <a:cs typeface="Times New Roman" panose="02020603050405020304" pitchFamily="18" charset="0"/>
              </a:rPr>
              <a:t> University</a:t>
            </a:r>
            <a:br>
              <a:rPr lang="sv-SE" sz="2200" dirty="0" smtClean="0">
                <a:latin typeface="Times New Roman" panose="02020603050405020304" pitchFamily="18" charset="0"/>
                <a:cs typeface="Times New Roman" panose="02020603050405020304" pitchFamily="18" charset="0"/>
              </a:rPr>
            </a:br>
            <a:r>
              <a:rPr lang="sv-SE" sz="2200" dirty="0" smtClean="0">
                <a:latin typeface="Times New Roman" panose="02020603050405020304" pitchFamily="18" charset="0"/>
                <a:cs typeface="Times New Roman" panose="02020603050405020304" pitchFamily="18" charset="0"/>
                <a:hlinkClick r:id="rId3"/>
              </a:rPr>
              <a:t>www.Lohmander.com</a:t>
            </a:r>
            <a:r>
              <a:rPr lang="sv-SE" sz="2200" dirty="0" smtClean="0">
                <a:latin typeface="Times New Roman" panose="02020603050405020304" pitchFamily="18" charset="0"/>
                <a:cs typeface="Times New Roman" panose="02020603050405020304" pitchFamily="18" charset="0"/>
              </a:rPr>
              <a:t> &amp; </a:t>
            </a:r>
            <a:r>
              <a:rPr lang="sv-SE" sz="2200" dirty="0" smtClean="0">
                <a:latin typeface="Times New Roman" panose="02020603050405020304" pitchFamily="18" charset="0"/>
                <a:cs typeface="Times New Roman" panose="02020603050405020304" pitchFamily="18" charset="0"/>
                <a:hlinkClick r:id="rId4"/>
              </a:rPr>
              <a:t>Peter@Lohmander.com</a:t>
            </a:r>
            <a:r>
              <a:rPr lang="sv-SE" sz="2200" dirty="0" smtClean="0">
                <a:latin typeface="Times New Roman" panose="02020603050405020304" pitchFamily="18" charset="0"/>
                <a:cs typeface="Times New Roman" panose="02020603050405020304" pitchFamily="18" charset="0"/>
              </a:rPr>
              <a:t> </a:t>
            </a:r>
            <a:endParaRPr lang="sv-SE" sz="2200" dirty="0">
              <a:latin typeface="Times New Roman" panose="02020603050405020304" pitchFamily="18" charset="0"/>
              <a:cs typeface="Times New Roman" panose="02020603050405020304" pitchFamily="18" charset="0"/>
            </a:endParaRPr>
          </a:p>
        </p:txBody>
      </p:sp>
      <p:pic>
        <p:nvPicPr>
          <p:cNvPr id="6" name="Bildobjekt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5279" y="3131381"/>
            <a:ext cx="3396721" cy="3726619"/>
          </a:xfrm>
          <a:prstGeom prst="rect">
            <a:avLst/>
          </a:prstGeom>
        </p:spPr>
      </p:pic>
      <p:pic>
        <p:nvPicPr>
          <p:cNvPr id="4" name="Bildobjekt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21" y="4562856"/>
            <a:ext cx="8786558" cy="2295144"/>
          </a:xfrm>
          <a:prstGeom prst="rect">
            <a:avLst/>
          </a:prstGeom>
        </p:spPr>
      </p:pic>
    </p:spTree>
    <p:extLst>
      <p:ext uri="{BB962C8B-B14F-4D97-AF65-F5344CB8AC3E}">
        <p14:creationId xmlns:p14="http://schemas.microsoft.com/office/powerpoint/2010/main" val="16133448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B248AB27-9E1D-4E39-A37B-36245693E9ED}" type="slidenum">
              <a:rPr lang="sv-SE" altLang="sv-SE" smtClean="0">
                <a:solidFill>
                  <a:srgbClr val="000000"/>
                </a:solidFill>
              </a:rPr>
              <a:pPr/>
              <a:t>10</a:t>
            </a:fld>
            <a:endParaRPr lang="sv-SE" altLang="sv-SE">
              <a:solidFill>
                <a:srgbClr val="000000"/>
              </a:solidFill>
            </a:endParaRPr>
          </a:p>
        </p:txBody>
      </p:sp>
      <p:sp>
        <p:nvSpPr>
          <p:cNvPr id="3" name="Rektangel 2"/>
          <p:cNvSpPr/>
          <p:nvPr/>
        </p:nvSpPr>
        <p:spPr>
          <a:xfrm>
            <a:off x="820366" y="703103"/>
            <a:ext cx="10372928" cy="1077218"/>
          </a:xfrm>
          <a:prstGeom prst="rect">
            <a:avLst/>
          </a:prstGeom>
        </p:spPr>
        <p:txBody>
          <a:bodyPr wrap="square">
            <a:spAutoFit/>
          </a:bodyPr>
          <a:lstStyle/>
          <a:p>
            <a:r>
              <a:rPr lang="en-US" sz="3200" b="1" dirty="0">
                <a:latin typeface="Times New Roman" panose="02020603050405020304" pitchFamily="18" charset="0"/>
                <a:ea typeface="Times New Roman" panose="02020603050405020304" pitchFamily="18" charset="0"/>
              </a:rPr>
              <a:t>The Swedish level of harvesting in relation to the standing volume is much higher than in Russia and Canada. </a:t>
            </a:r>
            <a:endParaRPr lang="sv-SE" sz="3200" b="1" dirty="0"/>
          </a:p>
        </p:txBody>
      </p:sp>
    </p:spTree>
    <p:extLst>
      <p:ext uri="{BB962C8B-B14F-4D97-AF65-F5344CB8AC3E}">
        <p14:creationId xmlns:p14="http://schemas.microsoft.com/office/powerpoint/2010/main" val="10746082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5"/>
          <p:cNvSpPr>
            <a:spLocks noGrp="1"/>
          </p:cNvSpPr>
          <p:nvPr>
            <p:ph type="sldNum" sz="quarter" idx="12"/>
          </p:nvPr>
        </p:nvSpPr>
        <p:spPr/>
        <p:txBody>
          <a:bodyPr/>
          <a:lstStyle/>
          <a:p>
            <a:fld id="{CD7E7952-6FD1-43A6-B508-A78E2D9D2DCA}" type="slidenum">
              <a:rPr lang="sv-SE" altLang="sv-SE">
                <a:solidFill>
                  <a:srgbClr val="000000"/>
                </a:solidFill>
              </a:rPr>
              <a:pPr/>
              <a:t>11</a:t>
            </a:fld>
            <a:endParaRPr lang="sv-SE" altLang="sv-SE">
              <a:solidFill>
                <a:srgbClr val="000000"/>
              </a:solidFill>
            </a:endParaRPr>
          </a:p>
        </p:txBody>
      </p:sp>
      <p:graphicFrame>
        <p:nvGraphicFramePr>
          <p:cNvPr id="121858" name="Object 2"/>
          <p:cNvGraphicFramePr>
            <a:graphicFrameLocks noChangeAspect="1"/>
          </p:cNvGraphicFramePr>
          <p:nvPr/>
        </p:nvGraphicFramePr>
        <p:xfrm>
          <a:off x="1524000" y="233363"/>
          <a:ext cx="9144000" cy="5734050"/>
        </p:xfrm>
        <a:graphic>
          <a:graphicData uri="http://schemas.openxmlformats.org/presentationml/2006/ole">
            <mc:AlternateContent xmlns:mc="http://schemas.openxmlformats.org/markup-compatibility/2006">
              <mc:Choice xmlns:v="urn:schemas-microsoft-com:vml" Requires="v">
                <p:oleObj spid="_x0000_s33812" name="Chart" r:id="rId3" imgW="8096440" imgH="5076634" progId="Excel.Chart.8">
                  <p:embed/>
                </p:oleObj>
              </mc:Choice>
              <mc:Fallback>
                <p:oleObj name="Chart" r:id="rId3" imgW="8096440" imgH="5076634"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33363"/>
                        <a:ext cx="9144000" cy="573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1860" name="Rectangle 4"/>
          <p:cNvSpPr>
            <a:spLocks noGrp="1" noChangeArrowheads="1"/>
          </p:cNvSpPr>
          <p:nvPr>
            <p:ph type="subTitle" idx="1"/>
          </p:nvPr>
        </p:nvSpPr>
        <p:spPr>
          <a:xfrm>
            <a:off x="1828800" y="6248400"/>
            <a:ext cx="6400800" cy="381000"/>
          </a:xfrm>
        </p:spPr>
        <p:txBody>
          <a:bodyPr/>
          <a:lstStyle/>
          <a:p>
            <a:pPr>
              <a:lnSpc>
                <a:spcPct val="90000"/>
              </a:lnSpc>
            </a:pPr>
            <a:r>
              <a:rPr lang="sv-SE" altLang="sv-SE" sz="1000" b="1"/>
              <a:t>P.S. This graph is based on the simplifying assumption that the stock in ”Latin America” = the stock in ”South America”.</a:t>
            </a:r>
          </a:p>
        </p:txBody>
      </p:sp>
    </p:spTree>
    <p:extLst>
      <p:ext uri="{BB962C8B-B14F-4D97-AF65-F5344CB8AC3E}">
        <p14:creationId xmlns:p14="http://schemas.microsoft.com/office/powerpoint/2010/main" val="16994641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B248AB27-9E1D-4E39-A37B-36245693E9ED}" type="slidenum">
              <a:rPr lang="sv-SE" altLang="sv-SE" smtClean="0">
                <a:solidFill>
                  <a:srgbClr val="000000"/>
                </a:solidFill>
              </a:rPr>
              <a:pPr/>
              <a:t>12</a:t>
            </a:fld>
            <a:endParaRPr lang="sv-SE" altLang="sv-SE">
              <a:solidFill>
                <a:srgbClr val="000000"/>
              </a:solidFill>
            </a:endParaRPr>
          </a:p>
        </p:txBody>
      </p:sp>
      <p:sp>
        <p:nvSpPr>
          <p:cNvPr id="3" name="Rektangel 2"/>
          <p:cNvSpPr/>
          <p:nvPr/>
        </p:nvSpPr>
        <p:spPr>
          <a:xfrm>
            <a:off x="544750" y="358596"/>
            <a:ext cx="10583693" cy="6124754"/>
          </a:xfrm>
          <a:prstGeom prst="rect">
            <a:avLst/>
          </a:prstGeom>
        </p:spPr>
        <p:txBody>
          <a:bodyPr wrap="square">
            <a:spAutoFit/>
          </a:bodyPr>
          <a:lstStyle/>
          <a:p>
            <a:r>
              <a:rPr lang="en-US" sz="2800" b="1" dirty="0">
                <a:latin typeface="Times New Roman" panose="02020603050405020304" pitchFamily="18" charset="0"/>
                <a:ea typeface="Times New Roman" panose="02020603050405020304" pitchFamily="18" charset="0"/>
              </a:rPr>
              <a:t>This paper contains a briefing on some topics of present importance to forestry and forest policy in the boreal forests, with a special focus on Sweden. </a:t>
            </a:r>
            <a:endParaRPr lang="en-US" sz="2800" b="1" dirty="0" smtClean="0">
              <a:latin typeface="Times New Roman" panose="02020603050405020304" pitchFamily="18" charset="0"/>
              <a:ea typeface="Times New Roman" panose="02020603050405020304" pitchFamily="18" charset="0"/>
            </a:endParaRPr>
          </a:p>
          <a:p>
            <a:endParaRPr lang="en-US" sz="2800" b="1" dirty="0">
              <a:latin typeface="Times New Roman" panose="02020603050405020304" pitchFamily="18" charset="0"/>
              <a:ea typeface="Times New Roman" panose="02020603050405020304" pitchFamily="18" charset="0"/>
            </a:endParaRPr>
          </a:p>
          <a:p>
            <a:r>
              <a:rPr lang="en-US" sz="2800" b="1" dirty="0" smtClean="0">
                <a:latin typeface="Times New Roman" panose="02020603050405020304" pitchFamily="18" charset="0"/>
                <a:ea typeface="Times New Roman" panose="02020603050405020304" pitchFamily="18" charset="0"/>
              </a:rPr>
              <a:t>Industrial </a:t>
            </a:r>
            <a:r>
              <a:rPr lang="en-US" sz="2800" b="1" dirty="0">
                <a:latin typeface="Times New Roman" panose="02020603050405020304" pitchFamily="18" charset="0"/>
                <a:ea typeface="Times New Roman" panose="02020603050405020304" pitchFamily="18" charset="0"/>
              </a:rPr>
              <a:t>expansion of forest utilization is often considered as very negative for the environment. </a:t>
            </a:r>
            <a:endParaRPr lang="en-US" sz="2800" b="1" dirty="0" smtClean="0">
              <a:latin typeface="Times New Roman" panose="02020603050405020304" pitchFamily="18" charset="0"/>
              <a:ea typeface="Times New Roman" panose="02020603050405020304" pitchFamily="18" charset="0"/>
            </a:endParaRPr>
          </a:p>
          <a:p>
            <a:endParaRPr lang="en-US" sz="2800" b="1" dirty="0">
              <a:latin typeface="Times New Roman" panose="02020603050405020304" pitchFamily="18" charset="0"/>
              <a:ea typeface="Times New Roman" panose="02020603050405020304" pitchFamily="18" charset="0"/>
            </a:endParaRPr>
          </a:p>
          <a:p>
            <a:r>
              <a:rPr lang="en-US" sz="2800" b="1" dirty="0" smtClean="0">
                <a:latin typeface="Times New Roman" panose="02020603050405020304" pitchFamily="18" charset="0"/>
                <a:ea typeface="Times New Roman" panose="02020603050405020304" pitchFamily="18" charset="0"/>
              </a:rPr>
              <a:t>It </a:t>
            </a:r>
            <a:r>
              <a:rPr lang="en-US" sz="2800" b="1" dirty="0">
                <a:latin typeface="Times New Roman" panose="02020603050405020304" pitchFamily="18" charset="0"/>
                <a:ea typeface="Times New Roman" panose="02020603050405020304" pitchFamily="18" charset="0"/>
              </a:rPr>
              <a:t>is often assumed to be obvious that the initially existing natural forests, with trees of many size classes and species, should be removed and replaced by uniform plantations. </a:t>
            </a:r>
            <a:endParaRPr lang="en-US" sz="2800" b="1" dirty="0" smtClean="0">
              <a:latin typeface="Times New Roman" panose="02020603050405020304" pitchFamily="18" charset="0"/>
              <a:ea typeface="Times New Roman" panose="02020603050405020304" pitchFamily="18" charset="0"/>
            </a:endParaRPr>
          </a:p>
          <a:p>
            <a:endParaRPr lang="en-US" sz="2800" b="1" dirty="0">
              <a:latin typeface="Times New Roman" panose="02020603050405020304" pitchFamily="18" charset="0"/>
              <a:ea typeface="Times New Roman" panose="02020603050405020304" pitchFamily="18" charset="0"/>
            </a:endParaRPr>
          </a:p>
          <a:p>
            <a:r>
              <a:rPr lang="en-US" sz="2800" b="1" dirty="0" smtClean="0">
                <a:latin typeface="Times New Roman" panose="02020603050405020304" pitchFamily="18" charset="0"/>
                <a:ea typeface="Times New Roman" panose="02020603050405020304" pitchFamily="18" charset="0"/>
              </a:rPr>
              <a:t>However</a:t>
            </a:r>
            <a:r>
              <a:rPr lang="en-US" sz="2800" b="1" dirty="0">
                <a:latin typeface="Times New Roman" panose="02020603050405020304" pitchFamily="18" charset="0"/>
                <a:ea typeface="Times New Roman" panose="02020603050405020304" pitchFamily="18" charset="0"/>
              </a:rPr>
              <a:t>, careful analysis shows that it is often optimal, also from a production economic point of view, to start harvesting the natural forests using continuous cover methods.</a:t>
            </a:r>
            <a:endParaRPr lang="sv-SE" sz="2800" b="1" dirty="0"/>
          </a:p>
        </p:txBody>
      </p:sp>
    </p:spTree>
    <p:extLst>
      <p:ext uri="{BB962C8B-B14F-4D97-AF65-F5344CB8AC3E}">
        <p14:creationId xmlns:p14="http://schemas.microsoft.com/office/powerpoint/2010/main" val="17415919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B248AB27-9E1D-4E39-A37B-36245693E9ED}" type="slidenum">
              <a:rPr lang="sv-SE" altLang="sv-SE" smtClean="0">
                <a:solidFill>
                  <a:srgbClr val="000000"/>
                </a:solidFill>
              </a:rPr>
              <a:pPr/>
              <a:t>13</a:t>
            </a:fld>
            <a:endParaRPr lang="sv-SE" altLang="sv-SE">
              <a:solidFill>
                <a:srgbClr val="000000"/>
              </a:solidFill>
            </a:endParaRPr>
          </a:p>
        </p:txBody>
      </p:sp>
      <p:sp>
        <p:nvSpPr>
          <p:cNvPr id="4" name="Rektangel 3"/>
          <p:cNvSpPr/>
          <p:nvPr/>
        </p:nvSpPr>
        <p:spPr>
          <a:xfrm>
            <a:off x="557718" y="481707"/>
            <a:ext cx="9928699" cy="6001643"/>
          </a:xfrm>
          <a:prstGeom prst="rect">
            <a:avLst/>
          </a:prstGeom>
        </p:spPr>
        <p:txBody>
          <a:bodyPr wrap="square">
            <a:spAutoFit/>
          </a:bodyPr>
          <a:lstStyle/>
          <a:p>
            <a:r>
              <a:rPr lang="en-US" sz="2400" b="1" dirty="0">
                <a:latin typeface="Times New Roman" panose="02020603050405020304" pitchFamily="18" charset="0"/>
                <a:ea typeface="Times New Roman" panose="02020603050405020304" pitchFamily="18" charset="0"/>
              </a:rPr>
              <a:t>Furthermore, mixed species forests do not only have environmental advantages compared to single species forests. </a:t>
            </a:r>
            <a:endParaRPr lang="en-US" sz="2400" b="1" dirty="0" smtClean="0">
              <a:latin typeface="Times New Roman" panose="02020603050405020304" pitchFamily="18" charset="0"/>
              <a:ea typeface="Times New Roman" panose="02020603050405020304" pitchFamily="18" charset="0"/>
            </a:endParaRPr>
          </a:p>
          <a:p>
            <a:r>
              <a:rPr lang="en-US" sz="2400" b="1" dirty="0" smtClean="0">
                <a:latin typeface="Times New Roman" panose="02020603050405020304" pitchFamily="18" charset="0"/>
                <a:ea typeface="Times New Roman" panose="02020603050405020304" pitchFamily="18" charset="0"/>
              </a:rPr>
              <a:t>They </a:t>
            </a:r>
            <a:r>
              <a:rPr lang="en-US" sz="2400" b="1" dirty="0">
                <a:latin typeface="Times New Roman" panose="02020603050405020304" pitchFamily="18" charset="0"/>
                <a:ea typeface="Times New Roman" panose="02020603050405020304" pitchFamily="18" charset="0"/>
              </a:rPr>
              <a:t>also contain the economically important option to sequentially adjust forest harvesting to the often rapidly shifting demands in the timber markets. </a:t>
            </a:r>
            <a:endParaRPr lang="en-US" sz="2400" b="1" dirty="0" smtClean="0">
              <a:latin typeface="Times New Roman" panose="02020603050405020304" pitchFamily="18" charset="0"/>
              <a:ea typeface="Times New Roman" panose="02020603050405020304" pitchFamily="18" charset="0"/>
            </a:endParaRPr>
          </a:p>
          <a:p>
            <a:endParaRPr lang="en-US" sz="2400" b="1" dirty="0">
              <a:latin typeface="Times New Roman" panose="02020603050405020304" pitchFamily="18" charset="0"/>
              <a:ea typeface="Times New Roman" panose="02020603050405020304" pitchFamily="18" charset="0"/>
            </a:endParaRPr>
          </a:p>
          <a:p>
            <a:r>
              <a:rPr lang="en-US" sz="2400" b="1" dirty="0" smtClean="0">
                <a:latin typeface="Times New Roman" panose="02020603050405020304" pitchFamily="18" charset="0"/>
                <a:ea typeface="Times New Roman" panose="02020603050405020304" pitchFamily="18" charset="0"/>
              </a:rPr>
              <a:t>Relative </a:t>
            </a:r>
            <a:r>
              <a:rPr lang="en-US" sz="2400" b="1" dirty="0">
                <a:latin typeface="Times New Roman" panose="02020603050405020304" pitchFamily="18" charset="0"/>
                <a:ea typeface="Times New Roman" panose="02020603050405020304" pitchFamily="18" charset="0"/>
              </a:rPr>
              <a:t>prices of different tree species often change in unpredictable ways. Furthermore, over time, we get more and more information about how different species grow in a particular area. </a:t>
            </a:r>
            <a:endParaRPr lang="en-US" sz="2400" b="1" dirty="0" smtClean="0">
              <a:latin typeface="Times New Roman" panose="02020603050405020304" pitchFamily="18" charset="0"/>
              <a:ea typeface="Times New Roman" panose="02020603050405020304" pitchFamily="18" charset="0"/>
            </a:endParaRPr>
          </a:p>
          <a:p>
            <a:endParaRPr lang="en-US" sz="2400" b="1" dirty="0">
              <a:latin typeface="Times New Roman" panose="02020603050405020304" pitchFamily="18" charset="0"/>
              <a:ea typeface="Times New Roman" panose="02020603050405020304" pitchFamily="18" charset="0"/>
            </a:endParaRPr>
          </a:p>
          <a:p>
            <a:r>
              <a:rPr lang="en-US" sz="2400" b="1" dirty="0" smtClean="0">
                <a:latin typeface="Times New Roman" panose="02020603050405020304" pitchFamily="18" charset="0"/>
                <a:ea typeface="Times New Roman" panose="02020603050405020304" pitchFamily="18" charset="0"/>
              </a:rPr>
              <a:t>If </a:t>
            </a:r>
            <a:r>
              <a:rPr lang="en-US" sz="2400" b="1" dirty="0">
                <a:latin typeface="Times New Roman" panose="02020603050405020304" pitchFamily="18" charset="0"/>
                <a:ea typeface="Times New Roman" panose="02020603050405020304" pitchFamily="18" charset="0"/>
              </a:rPr>
              <a:t>we have several species in the forest to work with, we can sequentially adjust the mix of species in the forest to the latest information. </a:t>
            </a:r>
            <a:endParaRPr lang="en-US" sz="2400" b="1" dirty="0" smtClean="0">
              <a:latin typeface="Times New Roman" panose="02020603050405020304" pitchFamily="18" charset="0"/>
              <a:ea typeface="Times New Roman" panose="02020603050405020304" pitchFamily="18" charset="0"/>
            </a:endParaRPr>
          </a:p>
          <a:p>
            <a:endParaRPr lang="en-US" sz="2400" b="1" dirty="0">
              <a:latin typeface="Times New Roman" panose="02020603050405020304" pitchFamily="18" charset="0"/>
              <a:ea typeface="Times New Roman" panose="02020603050405020304" pitchFamily="18" charset="0"/>
            </a:endParaRPr>
          </a:p>
          <a:p>
            <a:r>
              <a:rPr lang="en-US" sz="2400" b="1" dirty="0" smtClean="0">
                <a:latin typeface="Times New Roman" panose="02020603050405020304" pitchFamily="18" charset="0"/>
                <a:ea typeface="Times New Roman" panose="02020603050405020304" pitchFamily="18" charset="0"/>
              </a:rPr>
              <a:t>The </a:t>
            </a:r>
            <a:r>
              <a:rPr lang="en-US" sz="2400" b="1" dirty="0">
                <a:latin typeface="Times New Roman" panose="02020603050405020304" pitchFamily="18" charset="0"/>
                <a:ea typeface="Times New Roman" panose="02020603050405020304" pitchFamily="18" charset="0"/>
              </a:rPr>
              <a:t>optimal forest management decisions in problems of this nature must be determined with adaptive optimization. Such methods and forestry applications are found in </a:t>
            </a:r>
            <a:r>
              <a:rPr lang="en-US" sz="2400" b="1" dirty="0" err="1">
                <a:latin typeface="Times New Roman" panose="02020603050405020304" pitchFamily="18" charset="0"/>
                <a:ea typeface="Times New Roman" panose="02020603050405020304" pitchFamily="18" charset="0"/>
              </a:rPr>
              <a:t>Lohmander</a:t>
            </a:r>
            <a:r>
              <a:rPr lang="en-US" sz="2400" b="1" dirty="0">
                <a:latin typeface="Times New Roman" panose="02020603050405020304" pitchFamily="18" charset="0"/>
                <a:ea typeface="Times New Roman" panose="02020603050405020304" pitchFamily="18" charset="0"/>
              </a:rPr>
              <a:t> (2007).</a:t>
            </a:r>
            <a:endParaRPr lang="sv-SE" sz="2400" b="1" dirty="0"/>
          </a:p>
        </p:txBody>
      </p:sp>
    </p:spTree>
    <p:extLst>
      <p:ext uri="{BB962C8B-B14F-4D97-AF65-F5344CB8AC3E}">
        <p14:creationId xmlns:p14="http://schemas.microsoft.com/office/powerpoint/2010/main" val="34840370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05AB504C-2EAE-4C1B-A3CB-68D7E240E4AC}" type="slidenum">
              <a:rPr lang="sv-SE" smtClean="0">
                <a:solidFill>
                  <a:prstClr val="black">
                    <a:tint val="75000"/>
                  </a:prstClr>
                </a:solidFill>
              </a:rPr>
              <a:pPr/>
              <a:t>14</a:t>
            </a:fld>
            <a:endParaRPr lang="sv-SE">
              <a:solidFill>
                <a:prstClr val="black">
                  <a:tint val="75000"/>
                </a:prstClr>
              </a:solidFill>
            </a:endParaRPr>
          </a:p>
        </p:txBody>
      </p:sp>
      <p:pic>
        <p:nvPicPr>
          <p:cNvPr id="6" name="Bildobjekt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2200" y="3263181"/>
            <a:ext cx="1921038" cy="2951669"/>
          </a:xfrm>
          <a:prstGeom prst="rect">
            <a:avLst/>
          </a:prstGeom>
        </p:spPr>
      </p:pic>
      <p:sp>
        <p:nvSpPr>
          <p:cNvPr id="7" name="Rektangel 6"/>
          <p:cNvSpPr/>
          <p:nvPr/>
        </p:nvSpPr>
        <p:spPr>
          <a:xfrm>
            <a:off x="547278" y="879143"/>
            <a:ext cx="9290304" cy="4955203"/>
          </a:xfrm>
          <a:prstGeom prst="rect">
            <a:avLst/>
          </a:prstGeom>
        </p:spPr>
        <p:txBody>
          <a:bodyPr wrap="square">
            <a:spAutoFit/>
          </a:bodyPr>
          <a:lstStyle/>
          <a:p>
            <a:r>
              <a:rPr lang="en-US" sz="2800" dirty="0" err="1">
                <a:solidFill>
                  <a:prstClr val="black"/>
                </a:solidFill>
                <a:latin typeface="CMR10"/>
                <a:ea typeface="Times New Roman" panose="02020603050405020304" pitchFamily="18" charset="0"/>
                <a:cs typeface="CMR10"/>
              </a:rPr>
              <a:t>Lohmander</a:t>
            </a:r>
            <a:r>
              <a:rPr lang="en-US" sz="2800" dirty="0">
                <a:solidFill>
                  <a:prstClr val="black"/>
                </a:solidFill>
                <a:latin typeface="CMR10"/>
                <a:ea typeface="Times New Roman" panose="02020603050405020304" pitchFamily="18" charset="0"/>
                <a:cs typeface="CMR10"/>
              </a:rPr>
              <a:t> </a:t>
            </a:r>
            <a:r>
              <a:rPr lang="en-US" sz="2800" dirty="0" smtClean="0">
                <a:solidFill>
                  <a:prstClr val="black"/>
                </a:solidFill>
                <a:latin typeface="CMR10"/>
                <a:ea typeface="Times New Roman" panose="02020603050405020304" pitchFamily="18" charset="0"/>
                <a:cs typeface="CMR10"/>
              </a:rPr>
              <a:t>(2007) </a:t>
            </a:r>
            <a:r>
              <a:rPr lang="en-US" sz="2800" dirty="0">
                <a:solidFill>
                  <a:prstClr val="black"/>
                </a:solidFill>
                <a:latin typeface="CMR10"/>
                <a:ea typeface="Times New Roman" panose="02020603050405020304" pitchFamily="18" charset="0"/>
                <a:cs typeface="CMR10"/>
              </a:rPr>
              <a:t>shows how </a:t>
            </a:r>
            <a:r>
              <a:rPr lang="en-US" sz="2800" b="1" dirty="0">
                <a:solidFill>
                  <a:srgbClr val="FF0000"/>
                </a:solidFill>
                <a:latin typeface="CMR10"/>
                <a:ea typeface="Times New Roman" panose="02020603050405020304" pitchFamily="18" charset="0"/>
                <a:cs typeface="CMR10"/>
              </a:rPr>
              <a:t>dynamic and stochastic management decisions can be optimized with different methods, including different versions of stochastic dynamic programming. </a:t>
            </a:r>
            <a:endParaRPr lang="en-US" sz="2800" b="1" dirty="0" smtClean="0">
              <a:solidFill>
                <a:srgbClr val="FF0000"/>
              </a:solidFill>
              <a:latin typeface="Times New Roman" panose="02020603050405020304" pitchFamily="18" charset="0"/>
              <a:ea typeface="Times New Roman" panose="02020603050405020304" pitchFamily="18" charset="0"/>
            </a:endParaRPr>
          </a:p>
          <a:p>
            <a:endParaRPr lang="en-US" dirty="0">
              <a:solidFill>
                <a:prstClr val="black"/>
              </a:solidFill>
              <a:latin typeface="Times New Roman" panose="02020603050405020304" pitchFamily="18" charset="0"/>
              <a:ea typeface="Times New Roman" panose="02020603050405020304" pitchFamily="18" charset="0"/>
            </a:endParaRPr>
          </a:p>
          <a:p>
            <a:r>
              <a:rPr lang="en-US" dirty="0">
                <a:solidFill>
                  <a:prstClr val="black"/>
                </a:solidFill>
                <a:latin typeface="CMR12"/>
                <a:ea typeface="Times New Roman" panose="02020603050405020304" pitchFamily="18" charset="0"/>
                <a:cs typeface="CMR12"/>
              </a:rPr>
              <a:t> </a:t>
            </a:r>
            <a:endParaRPr lang="sv-SE" sz="2000" dirty="0">
              <a:solidFill>
                <a:prstClr val="black"/>
              </a:solidFill>
              <a:latin typeface="Times New Roman" panose="02020603050405020304" pitchFamily="18" charset="0"/>
              <a:ea typeface="Times New Roman" panose="02020603050405020304" pitchFamily="18" charset="0"/>
            </a:endParaRPr>
          </a:p>
          <a:p>
            <a:r>
              <a:rPr lang="en-US" sz="2800" dirty="0" err="1" smtClean="0">
                <a:solidFill>
                  <a:prstClr val="black"/>
                </a:solidFill>
                <a:latin typeface="CMR12"/>
                <a:ea typeface="Times New Roman" panose="02020603050405020304" pitchFamily="18" charset="0"/>
                <a:cs typeface="CMR12"/>
              </a:rPr>
              <a:t>Lohmander</a:t>
            </a:r>
            <a:r>
              <a:rPr lang="en-US" sz="2800" dirty="0">
                <a:solidFill>
                  <a:prstClr val="black"/>
                </a:solidFill>
                <a:latin typeface="CMR12"/>
                <a:ea typeface="Times New Roman" panose="02020603050405020304" pitchFamily="18" charset="0"/>
                <a:cs typeface="CMR12"/>
              </a:rPr>
              <a:t>, P</a:t>
            </a:r>
            <a:r>
              <a:rPr lang="en-US" sz="2800" dirty="0" smtClean="0">
                <a:solidFill>
                  <a:prstClr val="black"/>
                </a:solidFill>
                <a:latin typeface="CMR12"/>
                <a:ea typeface="Times New Roman" panose="02020603050405020304" pitchFamily="18" charset="0"/>
                <a:cs typeface="CMR12"/>
              </a:rPr>
              <a:t>. (2007), </a:t>
            </a:r>
            <a:r>
              <a:rPr lang="en-US" sz="2800" b="1" dirty="0">
                <a:solidFill>
                  <a:srgbClr val="0070C0"/>
                </a:solidFill>
                <a:latin typeface="CMR12"/>
                <a:ea typeface="Times New Roman" panose="02020603050405020304" pitchFamily="18" charset="0"/>
                <a:cs typeface="CMR12"/>
              </a:rPr>
              <a:t>Adaptive Optimization of Forest Management in a Stochastic World</a:t>
            </a:r>
            <a:r>
              <a:rPr lang="en-US" sz="2800" dirty="0">
                <a:solidFill>
                  <a:prstClr val="black"/>
                </a:solidFill>
                <a:latin typeface="CMR12"/>
                <a:ea typeface="Times New Roman" panose="02020603050405020304" pitchFamily="18" charset="0"/>
                <a:cs typeface="CMR12"/>
              </a:rPr>
              <a:t>, in Weintraub A. et al (Editors), Handbook of Operations Research in Natural Resources, Springer, Springer Science, International Series in Operations Research and Management Science, New York, USA, pp </a:t>
            </a:r>
            <a:r>
              <a:rPr lang="en-US" sz="2800" dirty="0" smtClean="0">
                <a:solidFill>
                  <a:prstClr val="black"/>
                </a:solidFill>
                <a:latin typeface="CMR12"/>
                <a:ea typeface="Times New Roman" panose="02020603050405020304" pitchFamily="18" charset="0"/>
                <a:cs typeface="CMR12"/>
              </a:rPr>
              <a:t>525-544</a:t>
            </a:r>
            <a:endParaRPr lang="sv-SE" sz="28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463531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solidFill>
                  <a:prstClr val="black">
                    <a:tint val="75000"/>
                  </a:prstClr>
                </a:solidFill>
              </a:rPr>
              <a:pPr/>
              <a:t>15</a:t>
            </a:fld>
            <a:endParaRPr lang="sv-SE">
              <a:solidFill>
                <a:prstClr val="black">
                  <a:tint val="75000"/>
                </a:prstClr>
              </a:solidFill>
            </a:endParaRPr>
          </a:p>
        </p:txBody>
      </p:sp>
      <p:pic>
        <p:nvPicPr>
          <p:cNvPr id="3" name="Bildobjek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6477" y="0"/>
            <a:ext cx="7645523" cy="6858001"/>
          </a:xfrm>
          <a:prstGeom prst="rect">
            <a:avLst/>
          </a:prstGeom>
        </p:spPr>
      </p:pic>
      <p:sp>
        <p:nvSpPr>
          <p:cNvPr id="4" name="textruta 3"/>
          <p:cNvSpPr txBox="1"/>
          <p:nvPr/>
        </p:nvSpPr>
        <p:spPr>
          <a:xfrm>
            <a:off x="557179" y="447040"/>
            <a:ext cx="4014240" cy="5909310"/>
          </a:xfrm>
          <a:prstGeom prst="rect">
            <a:avLst/>
          </a:prstGeom>
          <a:noFill/>
        </p:spPr>
        <p:txBody>
          <a:bodyPr wrap="none" rtlCol="0">
            <a:spAutoFit/>
          </a:bodyPr>
          <a:lstStyle/>
          <a:p>
            <a:r>
              <a:rPr lang="sv-SE" sz="2400" b="1" i="1" dirty="0" err="1" smtClean="0">
                <a:solidFill>
                  <a:srgbClr val="FF0000"/>
                </a:solidFill>
                <a:latin typeface="Times New Roman" panose="02020603050405020304" pitchFamily="18" charset="0"/>
                <a:cs typeface="Times New Roman" panose="02020603050405020304" pitchFamily="18" charset="0"/>
              </a:rPr>
              <a:t>How</a:t>
            </a:r>
            <a:r>
              <a:rPr lang="sv-SE" sz="2400" b="1" i="1" dirty="0" smtClean="0">
                <a:solidFill>
                  <a:srgbClr val="FF0000"/>
                </a:solidFill>
                <a:latin typeface="Times New Roman" panose="02020603050405020304" pitchFamily="18" charset="0"/>
                <a:cs typeface="Times New Roman" panose="02020603050405020304" pitchFamily="18" charset="0"/>
              </a:rPr>
              <a:t> </a:t>
            </a:r>
            <a:r>
              <a:rPr lang="sv-SE" sz="2400" b="1" i="1" dirty="0" err="1" smtClean="0">
                <a:solidFill>
                  <a:srgbClr val="FF0000"/>
                </a:solidFill>
                <a:latin typeface="Times New Roman" panose="02020603050405020304" pitchFamily="18" charset="0"/>
                <a:cs typeface="Times New Roman" panose="02020603050405020304" pitchFamily="18" charset="0"/>
              </a:rPr>
              <a:t>will</a:t>
            </a:r>
            <a:r>
              <a:rPr lang="sv-SE" sz="2400" b="1" i="1" dirty="0" smtClean="0">
                <a:solidFill>
                  <a:srgbClr val="FF0000"/>
                </a:solidFill>
                <a:latin typeface="Times New Roman" panose="02020603050405020304" pitchFamily="18" charset="0"/>
                <a:cs typeface="Times New Roman" panose="02020603050405020304" pitchFamily="18" charset="0"/>
              </a:rPr>
              <a:t> the </a:t>
            </a:r>
            <a:r>
              <a:rPr lang="sv-SE" sz="2400" b="1" i="1" dirty="0" err="1" smtClean="0">
                <a:solidFill>
                  <a:srgbClr val="FF0000"/>
                </a:solidFill>
                <a:latin typeface="Times New Roman" panose="02020603050405020304" pitchFamily="18" charset="0"/>
                <a:cs typeface="Times New Roman" panose="02020603050405020304" pitchFamily="18" charset="0"/>
              </a:rPr>
              <a:t>climate</a:t>
            </a:r>
            <a:r>
              <a:rPr lang="sv-SE" sz="2400" b="1" i="1" dirty="0" smtClean="0">
                <a:solidFill>
                  <a:srgbClr val="FF0000"/>
                </a:solidFill>
                <a:latin typeface="Times New Roman" panose="02020603050405020304" pitchFamily="18" charset="0"/>
                <a:cs typeface="Times New Roman" panose="02020603050405020304" pitchFamily="18" charset="0"/>
              </a:rPr>
              <a:t> and the</a:t>
            </a:r>
          </a:p>
          <a:p>
            <a:r>
              <a:rPr lang="sv-SE" sz="2400" b="1" i="1" dirty="0" err="1" smtClean="0">
                <a:solidFill>
                  <a:srgbClr val="FF0000"/>
                </a:solidFill>
                <a:latin typeface="Times New Roman" panose="02020603050405020304" pitchFamily="18" charset="0"/>
                <a:cs typeface="Times New Roman" panose="02020603050405020304" pitchFamily="18" charset="0"/>
              </a:rPr>
              <a:t>acidity</a:t>
            </a:r>
            <a:r>
              <a:rPr lang="sv-SE" sz="2400" b="1" i="1" dirty="0" smtClean="0">
                <a:solidFill>
                  <a:srgbClr val="FF0000"/>
                </a:solidFill>
                <a:latin typeface="Times New Roman" panose="02020603050405020304" pitchFamily="18" charset="0"/>
                <a:cs typeface="Times New Roman" panose="02020603050405020304" pitchFamily="18" charset="0"/>
              </a:rPr>
              <a:t> </a:t>
            </a:r>
            <a:r>
              <a:rPr lang="sv-SE" sz="2400" b="1" i="1" dirty="0" err="1" smtClean="0">
                <a:solidFill>
                  <a:srgbClr val="FF0000"/>
                </a:solidFill>
                <a:latin typeface="Times New Roman" panose="02020603050405020304" pitchFamily="18" charset="0"/>
                <a:cs typeface="Times New Roman" panose="02020603050405020304" pitchFamily="18" charset="0"/>
              </a:rPr>
              <a:t>of</a:t>
            </a:r>
            <a:r>
              <a:rPr lang="sv-SE" sz="2400" b="1" i="1" dirty="0" smtClean="0">
                <a:solidFill>
                  <a:srgbClr val="FF0000"/>
                </a:solidFill>
                <a:latin typeface="Times New Roman" panose="02020603050405020304" pitchFamily="18" charset="0"/>
                <a:cs typeface="Times New Roman" panose="02020603050405020304" pitchFamily="18" charset="0"/>
              </a:rPr>
              <a:t> </a:t>
            </a:r>
            <a:r>
              <a:rPr lang="sv-SE" sz="2400" b="1" i="1" dirty="0" err="1" smtClean="0">
                <a:solidFill>
                  <a:srgbClr val="FF0000"/>
                </a:solidFill>
                <a:latin typeface="Times New Roman" panose="02020603050405020304" pitchFamily="18" charset="0"/>
                <a:cs typeface="Times New Roman" panose="02020603050405020304" pitchFamily="18" charset="0"/>
              </a:rPr>
              <a:t>soils</a:t>
            </a:r>
            <a:r>
              <a:rPr lang="sv-SE" sz="2400" b="1" i="1" dirty="0" smtClean="0">
                <a:solidFill>
                  <a:srgbClr val="FF0000"/>
                </a:solidFill>
                <a:latin typeface="Times New Roman" panose="02020603050405020304" pitchFamily="18" charset="0"/>
                <a:cs typeface="Times New Roman" panose="02020603050405020304" pitchFamily="18" charset="0"/>
              </a:rPr>
              <a:t> </a:t>
            </a:r>
            <a:r>
              <a:rPr lang="sv-SE" sz="2400" b="1" i="1" dirty="0" err="1" smtClean="0">
                <a:solidFill>
                  <a:srgbClr val="FF0000"/>
                </a:solidFill>
                <a:latin typeface="Times New Roman" panose="02020603050405020304" pitchFamily="18" charset="0"/>
                <a:cs typeface="Times New Roman" panose="02020603050405020304" pitchFamily="18" charset="0"/>
              </a:rPr>
              <a:t>change</a:t>
            </a:r>
            <a:r>
              <a:rPr lang="sv-SE" sz="2400" b="1" i="1" dirty="0" smtClean="0">
                <a:solidFill>
                  <a:srgbClr val="FF0000"/>
                </a:solidFill>
                <a:latin typeface="Times New Roman" panose="02020603050405020304" pitchFamily="18" charset="0"/>
                <a:cs typeface="Times New Roman" panose="02020603050405020304" pitchFamily="18" charset="0"/>
              </a:rPr>
              <a:t> </a:t>
            </a:r>
            <a:r>
              <a:rPr lang="sv-SE" sz="2400" b="1" i="1" dirty="0" err="1" smtClean="0">
                <a:solidFill>
                  <a:srgbClr val="FF0000"/>
                </a:solidFill>
                <a:latin typeface="Times New Roman" panose="02020603050405020304" pitchFamily="18" charset="0"/>
                <a:cs typeface="Times New Roman" panose="02020603050405020304" pitchFamily="18" charset="0"/>
              </a:rPr>
              <a:t>during</a:t>
            </a:r>
            <a:endParaRPr lang="sv-SE" sz="2400" b="1" i="1" dirty="0" smtClean="0">
              <a:solidFill>
                <a:srgbClr val="FF0000"/>
              </a:solidFill>
              <a:latin typeface="Times New Roman" panose="02020603050405020304" pitchFamily="18" charset="0"/>
              <a:cs typeface="Times New Roman" panose="02020603050405020304" pitchFamily="18" charset="0"/>
            </a:endParaRPr>
          </a:p>
          <a:p>
            <a:r>
              <a:rPr lang="sv-SE" sz="2400" b="1" i="1" dirty="0" smtClean="0">
                <a:solidFill>
                  <a:srgbClr val="FF0000"/>
                </a:solidFill>
                <a:latin typeface="Times New Roman" panose="02020603050405020304" pitchFamily="18" charset="0"/>
                <a:cs typeface="Times New Roman" panose="02020603050405020304" pitchFamily="18" charset="0"/>
              </a:rPr>
              <a:t>the </a:t>
            </a:r>
            <a:r>
              <a:rPr lang="sv-SE" sz="2400" b="1" i="1" dirty="0" err="1" smtClean="0">
                <a:solidFill>
                  <a:srgbClr val="FF0000"/>
                </a:solidFill>
                <a:latin typeface="Times New Roman" panose="02020603050405020304" pitchFamily="18" charset="0"/>
                <a:cs typeface="Times New Roman" panose="02020603050405020304" pitchFamily="18" charset="0"/>
              </a:rPr>
              <a:t>next</a:t>
            </a:r>
            <a:r>
              <a:rPr lang="sv-SE" sz="2400" b="1" i="1" dirty="0" smtClean="0">
                <a:solidFill>
                  <a:srgbClr val="FF0000"/>
                </a:solidFill>
                <a:latin typeface="Times New Roman" panose="02020603050405020304" pitchFamily="18" charset="0"/>
                <a:cs typeface="Times New Roman" panose="02020603050405020304" pitchFamily="18" charset="0"/>
              </a:rPr>
              <a:t> 30 </a:t>
            </a:r>
            <a:r>
              <a:rPr lang="sv-SE" sz="2400" b="1" i="1" dirty="0" err="1" smtClean="0">
                <a:solidFill>
                  <a:srgbClr val="FF0000"/>
                </a:solidFill>
                <a:latin typeface="Times New Roman" panose="02020603050405020304" pitchFamily="18" charset="0"/>
                <a:cs typeface="Times New Roman" panose="02020603050405020304" pitchFamily="18" charset="0"/>
              </a:rPr>
              <a:t>years</a:t>
            </a:r>
            <a:r>
              <a:rPr lang="sv-SE" sz="2400" b="1" i="1" dirty="0" smtClean="0">
                <a:solidFill>
                  <a:srgbClr val="FF0000"/>
                </a:solidFill>
                <a:latin typeface="Times New Roman" panose="02020603050405020304" pitchFamily="18" charset="0"/>
                <a:cs typeface="Times New Roman" panose="02020603050405020304" pitchFamily="18" charset="0"/>
              </a:rPr>
              <a:t>?</a:t>
            </a:r>
          </a:p>
          <a:p>
            <a:endParaRPr lang="sv-SE" sz="2400" b="1" i="1" dirty="0">
              <a:solidFill>
                <a:srgbClr val="FF0000"/>
              </a:solidFill>
              <a:latin typeface="Times New Roman" panose="02020603050405020304" pitchFamily="18" charset="0"/>
              <a:cs typeface="Times New Roman" panose="02020603050405020304" pitchFamily="18" charset="0"/>
            </a:endParaRPr>
          </a:p>
          <a:p>
            <a:r>
              <a:rPr lang="sv-SE" sz="2400" b="1" i="1" dirty="0" err="1" smtClean="0">
                <a:solidFill>
                  <a:srgbClr val="FF0000"/>
                </a:solidFill>
                <a:latin typeface="Times New Roman" panose="02020603050405020304" pitchFamily="18" charset="0"/>
                <a:cs typeface="Times New Roman" panose="02020603050405020304" pitchFamily="18" charset="0"/>
              </a:rPr>
              <a:t>How</a:t>
            </a:r>
            <a:r>
              <a:rPr lang="sv-SE" sz="2400" b="1" i="1" dirty="0" smtClean="0">
                <a:solidFill>
                  <a:srgbClr val="FF0000"/>
                </a:solidFill>
                <a:latin typeface="Times New Roman" panose="02020603050405020304" pitchFamily="18" charset="0"/>
                <a:cs typeface="Times New Roman" panose="02020603050405020304" pitchFamily="18" charset="0"/>
              </a:rPr>
              <a:t> </a:t>
            </a:r>
            <a:r>
              <a:rPr lang="sv-SE" sz="2400" b="1" i="1" dirty="0" err="1" smtClean="0">
                <a:solidFill>
                  <a:srgbClr val="FF0000"/>
                </a:solidFill>
                <a:latin typeface="Times New Roman" panose="02020603050405020304" pitchFamily="18" charset="0"/>
                <a:cs typeface="Times New Roman" panose="02020603050405020304" pitchFamily="18" charset="0"/>
              </a:rPr>
              <a:t>will</a:t>
            </a:r>
            <a:r>
              <a:rPr lang="sv-SE" sz="2400" b="1" i="1" dirty="0" smtClean="0">
                <a:solidFill>
                  <a:srgbClr val="FF0000"/>
                </a:solidFill>
                <a:latin typeface="Times New Roman" panose="02020603050405020304" pitchFamily="18" charset="0"/>
                <a:cs typeface="Times New Roman" panose="02020603050405020304" pitchFamily="18" charset="0"/>
              </a:rPr>
              <a:t> </a:t>
            </a:r>
            <a:r>
              <a:rPr lang="sv-SE" sz="2400" b="1" i="1" dirty="0" err="1" smtClean="0">
                <a:solidFill>
                  <a:srgbClr val="FF0000"/>
                </a:solidFill>
                <a:latin typeface="Times New Roman" panose="02020603050405020304" pitchFamily="18" charset="0"/>
                <a:cs typeface="Times New Roman" panose="02020603050405020304" pitchFamily="18" charset="0"/>
              </a:rPr>
              <a:t>this</a:t>
            </a:r>
            <a:r>
              <a:rPr lang="sv-SE" sz="2400" b="1" i="1" dirty="0" smtClean="0">
                <a:solidFill>
                  <a:srgbClr val="FF0000"/>
                </a:solidFill>
                <a:latin typeface="Times New Roman" panose="02020603050405020304" pitchFamily="18" charset="0"/>
                <a:cs typeface="Times New Roman" panose="02020603050405020304" pitchFamily="18" charset="0"/>
              </a:rPr>
              <a:t> </a:t>
            </a:r>
            <a:r>
              <a:rPr lang="sv-SE" sz="2400" b="1" i="1" dirty="0" err="1" smtClean="0">
                <a:solidFill>
                  <a:srgbClr val="FF0000"/>
                </a:solidFill>
                <a:latin typeface="Times New Roman" panose="02020603050405020304" pitchFamily="18" charset="0"/>
                <a:cs typeface="Times New Roman" panose="02020603050405020304" pitchFamily="18" charset="0"/>
              </a:rPr>
              <a:t>affect</a:t>
            </a:r>
            <a:r>
              <a:rPr lang="sv-SE" sz="2400" b="1" i="1" dirty="0" smtClean="0">
                <a:solidFill>
                  <a:srgbClr val="FF0000"/>
                </a:solidFill>
                <a:latin typeface="Times New Roman" panose="02020603050405020304" pitchFamily="18" charset="0"/>
                <a:cs typeface="Times New Roman" panose="02020603050405020304" pitchFamily="18" charset="0"/>
              </a:rPr>
              <a:t> the</a:t>
            </a:r>
          </a:p>
          <a:p>
            <a:r>
              <a:rPr lang="sv-SE" sz="2400" b="1" i="1" dirty="0" err="1" smtClean="0">
                <a:solidFill>
                  <a:srgbClr val="FF0000"/>
                </a:solidFill>
                <a:latin typeface="Times New Roman" panose="02020603050405020304" pitchFamily="18" charset="0"/>
                <a:cs typeface="Times New Roman" panose="02020603050405020304" pitchFamily="18" charset="0"/>
              </a:rPr>
              <a:t>growth</a:t>
            </a:r>
            <a:r>
              <a:rPr lang="sv-SE" sz="2400" b="1" i="1" dirty="0" smtClean="0">
                <a:solidFill>
                  <a:srgbClr val="FF0000"/>
                </a:solidFill>
                <a:latin typeface="Times New Roman" panose="02020603050405020304" pitchFamily="18" charset="0"/>
                <a:cs typeface="Times New Roman" panose="02020603050405020304" pitchFamily="18" charset="0"/>
              </a:rPr>
              <a:t> </a:t>
            </a:r>
            <a:r>
              <a:rPr lang="sv-SE" sz="2400" b="1" i="1" dirty="0" err="1" smtClean="0">
                <a:solidFill>
                  <a:srgbClr val="FF0000"/>
                </a:solidFill>
                <a:latin typeface="Times New Roman" panose="02020603050405020304" pitchFamily="18" charset="0"/>
                <a:cs typeface="Times New Roman" panose="02020603050405020304" pitchFamily="18" charset="0"/>
              </a:rPr>
              <a:t>of</a:t>
            </a:r>
            <a:r>
              <a:rPr lang="sv-SE" sz="2400" b="1" i="1" dirty="0" smtClean="0">
                <a:solidFill>
                  <a:srgbClr val="FF0000"/>
                </a:solidFill>
                <a:latin typeface="Times New Roman" panose="02020603050405020304" pitchFamily="18" charset="0"/>
                <a:cs typeface="Times New Roman" panose="02020603050405020304" pitchFamily="18" charset="0"/>
              </a:rPr>
              <a:t> different species?</a:t>
            </a:r>
          </a:p>
          <a:p>
            <a:endParaRPr lang="sv-SE" sz="2400" b="1" dirty="0">
              <a:solidFill>
                <a:prstClr val="black"/>
              </a:solidFill>
              <a:latin typeface="Times New Roman" panose="02020603050405020304" pitchFamily="18" charset="0"/>
              <a:cs typeface="Times New Roman" panose="02020603050405020304" pitchFamily="18" charset="0"/>
            </a:endParaRPr>
          </a:p>
          <a:p>
            <a:r>
              <a:rPr lang="sv-SE" sz="2400" b="1" dirty="0" err="1" smtClean="0">
                <a:solidFill>
                  <a:prstClr val="black"/>
                </a:solidFill>
                <a:latin typeface="Times New Roman" panose="02020603050405020304" pitchFamily="18" charset="0"/>
                <a:cs typeface="Times New Roman" panose="02020603050405020304" pitchFamily="18" charset="0"/>
              </a:rPr>
              <a:t>That</a:t>
            </a:r>
            <a:r>
              <a:rPr lang="sv-SE" sz="2400" b="1" dirty="0" smtClean="0">
                <a:solidFill>
                  <a:prstClr val="black"/>
                </a:solidFill>
                <a:latin typeface="Times New Roman" panose="02020603050405020304" pitchFamily="18" charset="0"/>
                <a:cs typeface="Times New Roman" panose="02020603050405020304" pitchFamily="18" charset="0"/>
              </a:rPr>
              <a:t> is not </a:t>
            </a:r>
            <a:r>
              <a:rPr lang="sv-SE" sz="2400" b="1" dirty="0" err="1" smtClean="0">
                <a:solidFill>
                  <a:prstClr val="black"/>
                </a:solidFill>
                <a:latin typeface="Times New Roman" panose="02020603050405020304" pitchFamily="18" charset="0"/>
                <a:cs typeface="Times New Roman" panose="02020603050405020304" pitchFamily="18" charset="0"/>
              </a:rPr>
              <a:t>yet</a:t>
            </a:r>
            <a:r>
              <a:rPr lang="sv-SE" sz="2400" b="1" dirty="0" smtClean="0">
                <a:solidFill>
                  <a:prstClr val="black"/>
                </a:solidFill>
                <a:latin typeface="Times New Roman" panose="02020603050405020304" pitchFamily="18" charset="0"/>
                <a:cs typeface="Times New Roman" panose="02020603050405020304" pitchFamily="18" charset="0"/>
              </a:rPr>
              <a:t> </a:t>
            </a:r>
            <a:r>
              <a:rPr lang="sv-SE" sz="2400" b="1" dirty="0" err="1" smtClean="0">
                <a:solidFill>
                  <a:prstClr val="black"/>
                </a:solidFill>
                <a:latin typeface="Times New Roman" panose="02020603050405020304" pitchFamily="18" charset="0"/>
                <a:cs typeface="Times New Roman" panose="02020603050405020304" pitchFamily="18" charset="0"/>
              </a:rPr>
              <a:t>known</a:t>
            </a:r>
            <a:r>
              <a:rPr lang="sv-SE" sz="2400" b="1" dirty="0" smtClean="0">
                <a:solidFill>
                  <a:prstClr val="black"/>
                </a:solidFill>
                <a:latin typeface="Times New Roman" panose="02020603050405020304" pitchFamily="18" charset="0"/>
                <a:cs typeface="Times New Roman" panose="02020603050405020304" pitchFamily="18" charset="0"/>
              </a:rPr>
              <a:t>.</a:t>
            </a:r>
          </a:p>
          <a:p>
            <a:endParaRPr lang="sv-SE" sz="2400" b="1" dirty="0">
              <a:solidFill>
                <a:prstClr val="black"/>
              </a:solidFill>
              <a:latin typeface="Times New Roman" panose="02020603050405020304" pitchFamily="18" charset="0"/>
              <a:cs typeface="Times New Roman" panose="02020603050405020304" pitchFamily="18" charset="0"/>
            </a:endParaRPr>
          </a:p>
          <a:p>
            <a:r>
              <a:rPr lang="sv-SE" sz="2400" b="1" dirty="0" smtClean="0">
                <a:solidFill>
                  <a:srgbClr val="0070C0"/>
                </a:solidFill>
                <a:latin typeface="Times New Roman" panose="02020603050405020304" pitchFamily="18" charset="0"/>
                <a:cs typeface="Times New Roman" panose="02020603050405020304" pitchFamily="18" charset="0"/>
              </a:rPr>
              <a:t>If </a:t>
            </a:r>
            <a:r>
              <a:rPr lang="sv-SE" sz="2400" b="1" dirty="0" err="1" smtClean="0">
                <a:solidFill>
                  <a:srgbClr val="0070C0"/>
                </a:solidFill>
                <a:latin typeface="Times New Roman" panose="02020603050405020304" pitchFamily="18" charset="0"/>
                <a:cs typeface="Times New Roman" panose="02020603050405020304" pitchFamily="18" charset="0"/>
              </a:rPr>
              <a:t>we</a:t>
            </a:r>
            <a:r>
              <a:rPr lang="sv-SE" sz="2400" b="1" dirty="0" smtClean="0">
                <a:solidFill>
                  <a:srgbClr val="0070C0"/>
                </a:solidFill>
                <a:latin typeface="Times New Roman" panose="02020603050405020304" pitchFamily="18" charset="0"/>
                <a:cs typeface="Times New Roman" panose="02020603050405020304" pitchFamily="18" charset="0"/>
              </a:rPr>
              <a:t> </a:t>
            </a:r>
            <a:r>
              <a:rPr lang="sv-SE" sz="2400" b="1" dirty="0" err="1" smtClean="0">
                <a:solidFill>
                  <a:srgbClr val="0070C0"/>
                </a:solidFill>
                <a:latin typeface="Times New Roman" panose="02020603050405020304" pitchFamily="18" charset="0"/>
                <a:cs typeface="Times New Roman" panose="02020603050405020304" pitchFamily="18" charset="0"/>
              </a:rPr>
              <a:t>have</a:t>
            </a:r>
            <a:r>
              <a:rPr lang="sv-SE" sz="2400" b="1" dirty="0" smtClean="0">
                <a:solidFill>
                  <a:srgbClr val="0070C0"/>
                </a:solidFill>
                <a:latin typeface="Times New Roman" panose="02020603050405020304" pitchFamily="18" charset="0"/>
                <a:cs typeface="Times New Roman" panose="02020603050405020304" pitchFamily="18" charset="0"/>
              </a:rPr>
              <a:t> </a:t>
            </a:r>
            <a:r>
              <a:rPr lang="sv-SE" sz="2400" b="1" dirty="0" err="1" smtClean="0">
                <a:solidFill>
                  <a:srgbClr val="0070C0"/>
                </a:solidFill>
                <a:latin typeface="Times New Roman" panose="02020603050405020304" pitchFamily="18" charset="0"/>
                <a:cs typeface="Times New Roman" panose="02020603050405020304" pitchFamily="18" charset="0"/>
              </a:rPr>
              <a:t>several</a:t>
            </a:r>
            <a:r>
              <a:rPr lang="sv-SE" sz="2400" b="1" dirty="0" smtClean="0">
                <a:solidFill>
                  <a:srgbClr val="0070C0"/>
                </a:solidFill>
                <a:latin typeface="Times New Roman" panose="02020603050405020304" pitchFamily="18" charset="0"/>
                <a:cs typeface="Times New Roman" panose="02020603050405020304" pitchFamily="18" charset="0"/>
              </a:rPr>
              <a:t> species </a:t>
            </a:r>
          </a:p>
          <a:p>
            <a:r>
              <a:rPr lang="sv-SE" sz="2400" b="1" dirty="0" smtClean="0">
                <a:solidFill>
                  <a:srgbClr val="0070C0"/>
                </a:solidFill>
                <a:latin typeface="Times New Roman" panose="02020603050405020304" pitchFamily="18" charset="0"/>
                <a:cs typeface="Times New Roman" panose="02020603050405020304" pitchFamily="18" charset="0"/>
              </a:rPr>
              <a:t>in the </a:t>
            </a:r>
            <a:r>
              <a:rPr lang="sv-SE" sz="2400" b="1" dirty="0" err="1" smtClean="0">
                <a:solidFill>
                  <a:srgbClr val="0070C0"/>
                </a:solidFill>
                <a:latin typeface="Times New Roman" panose="02020603050405020304" pitchFamily="18" charset="0"/>
                <a:cs typeface="Times New Roman" panose="02020603050405020304" pitchFamily="18" charset="0"/>
              </a:rPr>
              <a:t>forest</a:t>
            </a:r>
            <a:r>
              <a:rPr lang="sv-SE" sz="2400" b="1" dirty="0" smtClean="0">
                <a:solidFill>
                  <a:srgbClr val="0070C0"/>
                </a:solidFill>
                <a:latin typeface="Times New Roman" panose="02020603050405020304" pitchFamily="18" charset="0"/>
                <a:cs typeface="Times New Roman" panose="02020603050405020304" pitchFamily="18" charset="0"/>
              </a:rPr>
              <a:t>, </a:t>
            </a:r>
            <a:r>
              <a:rPr lang="sv-SE" sz="2400" b="1" dirty="0" err="1" smtClean="0">
                <a:solidFill>
                  <a:srgbClr val="0070C0"/>
                </a:solidFill>
                <a:latin typeface="Times New Roman" panose="02020603050405020304" pitchFamily="18" charset="0"/>
                <a:cs typeface="Times New Roman" panose="02020603050405020304" pitchFamily="18" charset="0"/>
              </a:rPr>
              <a:t>we</a:t>
            </a:r>
            <a:r>
              <a:rPr lang="sv-SE" sz="2400" b="1" dirty="0" smtClean="0">
                <a:solidFill>
                  <a:srgbClr val="0070C0"/>
                </a:solidFill>
                <a:latin typeface="Times New Roman" panose="02020603050405020304" pitchFamily="18" charset="0"/>
                <a:cs typeface="Times New Roman" panose="02020603050405020304" pitchFamily="18" charset="0"/>
              </a:rPr>
              <a:t> </a:t>
            </a:r>
            <a:r>
              <a:rPr lang="sv-SE" sz="2400" b="1" dirty="0" err="1" smtClean="0">
                <a:solidFill>
                  <a:srgbClr val="0070C0"/>
                </a:solidFill>
                <a:latin typeface="Times New Roman" panose="02020603050405020304" pitchFamily="18" charset="0"/>
                <a:cs typeface="Times New Roman" panose="02020603050405020304" pitchFamily="18" charset="0"/>
              </a:rPr>
              <a:t>can</a:t>
            </a:r>
            <a:r>
              <a:rPr lang="sv-SE" sz="2400" b="1" dirty="0" smtClean="0">
                <a:solidFill>
                  <a:srgbClr val="0070C0"/>
                </a:solidFill>
                <a:latin typeface="Times New Roman" panose="02020603050405020304" pitchFamily="18" charset="0"/>
                <a:cs typeface="Times New Roman" panose="02020603050405020304" pitchFamily="18" charset="0"/>
              </a:rPr>
              <a:t> </a:t>
            </a:r>
            <a:r>
              <a:rPr lang="sv-SE" sz="2400" b="1" dirty="0" err="1" smtClean="0">
                <a:solidFill>
                  <a:srgbClr val="0070C0"/>
                </a:solidFill>
                <a:latin typeface="Times New Roman" panose="02020603050405020304" pitchFamily="18" charset="0"/>
                <a:cs typeface="Times New Roman" panose="02020603050405020304" pitchFamily="18" charset="0"/>
              </a:rPr>
              <a:t>change</a:t>
            </a:r>
            <a:r>
              <a:rPr lang="sv-SE" sz="2400" b="1" dirty="0" smtClean="0">
                <a:solidFill>
                  <a:srgbClr val="0070C0"/>
                </a:solidFill>
                <a:latin typeface="Times New Roman" panose="02020603050405020304" pitchFamily="18" charset="0"/>
                <a:cs typeface="Times New Roman" panose="02020603050405020304" pitchFamily="18" charset="0"/>
              </a:rPr>
              <a:t> </a:t>
            </a:r>
          </a:p>
          <a:p>
            <a:r>
              <a:rPr lang="sv-SE" sz="2400" b="1" dirty="0" smtClean="0">
                <a:solidFill>
                  <a:srgbClr val="0070C0"/>
                </a:solidFill>
                <a:latin typeface="Times New Roman" panose="02020603050405020304" pitchFamily="18" charset="0"/>
                <a:cs typeface="Times New Roman" panose="02020603050405020304" pitchFamily="18" charset="0"/>
              </a:rPr>
              <a:t>the species mix </a:t>
            </a:r>
          </a:p>
          <a:p>
            <a:r>
              <a:rPr lang="sv-SE" sz="2400" b="1" dirty="0" err="1" smtClean="0">
                <a:solidFill>
                  <a:srgbClr val="0070C0"/>
                </a:solidFill>
                <a:latin typeface="Times New Roman" panose="02020603050405020304" pitchFamily="18" charset="0"/>
                <a:cs typeface="Times New Roman" panose="02020603050405020304" pitchFamily="18" charset="0"/>
              </a:rPr>
              <a:t>when</a:t>
            </a:r>
            <a:r>
              <a:rPr lang="sv-SE" sz="2400" b="1" dirty="0" smtClean="0">
                <a:solidFill>
                  <a:srgbClr val="0070C0"/>
                </a:solidFill>
                <a:latin typeface="Times New Roman" panose="02020603050405020304" pitchFamily="18" charset="0"/>
                <a:cs typeface="Times New Roman" panose="02020603050405020304" pitchFamily="18" charset="0"/>
              </a:rPr>
              <a:t> </a:t>
            </a:r>
            <a:r>
              <a:rPr lang="sv-SE" sz="2400" b="1" dirty="0" err="1" smtClean="0">
                <a:solidFill>
                  <a:srgbClr val="0070C0"/>
                </a:solidFill>
                <a:latin typeface="Times New Roman" panose="02020603050405020304" pitchFamily="18" charset="0"/>
                <a:cs typeface="Times New Roman" panose="02020603050405020304" pitchFamily="18" charset="0"/>
              </a:rPr>
              <a:t>we</a:t>
            </a:r>
            <a:r>
              <a:rPr lang="sv-SE" sz="2400" b="1" dirty="0" smtClean="0">
                <a:solidFill>
                  <a:srgbClr val="0070C0"/>
                </a:solidFill>
                <a:latin typeface="Times New Roman" panose="02020603050405020304" pitchFamily="18" charset="0"/>
                <a:cs typeface="Times New Roman" panose="02020603050405020304" pitchFamily="18" charset="0"/>
              </a:rPr>
              <a:t> </a:t>
            </a:r>
            <a:r>
              <a:rPr lang="sv-SE" sz="2400" b="1" dirty="0" err="1" smtClean="0">
                <a:solidFill>
                  <a:srgbClr val="0070C0"/>
                </a:solidFill>
                <a:latin typeface="Times New Roman" panose="02020603050405020304" pitchFamily="18" charset="0"/>
                <a:cs typeface="Times New Roman" panose="02020603050405020304" pitchFamily="18" charset="0"/>
              </a:rPr>
              <a:t>know</a:t>
            </a:r>
            <a:r>
              <a:rPr lang="sv-SE" sz="2400" b="1" dirty="0" smtClean="0">
                <a:solidFill>
                  <a:srgbClr val="0070C0"/>
                </a:solidFill>
                <a:latin typeface="Times New Roman" panose="02020603050405020304" pitchFamily="18" charset="0"/>
                <a:cs typeface="Times New Roman" panose="02020603050405020304" pitchFamily="18" charset="0"/>
              </a:rPr>
              <a:t> </a:t>
            </a:r>
            <a:r>
              <a:rPr lang="sv-SE" sz="2400" b="1" dirty="0" err="1" smtClean="0">
                <a:solidFill>
                  <a:srgbClr val="0070C0"/>
                </a:solidFill>
                <a:latin typeface="Times New Roman" panose="02020603050405020304" pitchFamily="18" charset="0"/>
                <a:cs typeface="Times New Roman" panose="02020603050405020304" pitchFamily="18" charset="0"/>
              </a:rPr>
              <a:t>more</a:t>
            </a:r>
            <a:r>
              <a:rPr lang="sv-SE" sz="2400" b="1" dirty="0" smtClean="0">
                <a:solidFill>
                  <a:srgbClr val="0070C0"/>
                </a:solidFill>
                <a:latin typeface="Times New Roman" panose="02020603050405020304" pitchFamily="18" charset="0"/>
                <a:cs typeface="Times New Roman" panose="02020603050405020304" pitchFamily="18" charset="0"/>
              </a:rPr>
              <a:t>, </a:t>
            </a:r>
          </a:p>
          <a:p>
            <a:r>
              <a:rPr lang="sv-SE" sz="2400" b="1" dirty="0" smtClean="0">
                <a:solidFill>
                  <a:srgbClr val="0070C0"/>
                </a:solidFill>
                <a:latin typeface="Times New Roman" panose="02020603050405020304" pitchFamily="18" charset="0"/>
                <a:cs typeface="Times New Roman" panose="02020603050405020304" pitchFamily="18" charset="0"/>
              </a:rPr>
              <a:t>at a later </a:t>
            </a:r>
            <a:r>
              <a:rPr lang="sv-SE" sz="2400" b="1" dirty="0" err="1" smtClean="0">
                <a:solidFill>
                  <a:srgbClr val="0070C0"/>
                </a:solidFill>
                <a:latin typeface="Times New Roman" panose="02020603050405020304" pitchFamily="18" charset="0"/>
                <a:cs typeface="Times New Roman" panose="02020603050405020304" pitchFamily="18" charset="0"/>
              </a:rPr>
              <a:t>point</a:t>
            </a:r>
            <a:r>
              <a:rPr lang="sv-SE" sz="2400" b="1" dirty="0" smtClean="0">
                <a:solidFill>
                  <a:srgbClr val="0070C0"/>
                </a:solidFill>
                <a:latin typeface="Times New Roman" panose="02020603050405020304" pitchFamily="18" charset="0"/>
                <a:cs typeface="Times New Roman" panose="02020603050405020304" pitchFamily="18" charset="0"/>
              </a:rPr>
              <a:t> in </a:t>
            </a:r>
            <a:r>
              <a:rPr lang="sv-SE" sz="2400" b="1" dirty="0" err="1" smtClean="0">
                <a:solidFill>
                  <a:srgbClr val="0070C0"/>
                </a:solidFill>
                <a:latin typeface="Times New Roman" panose="02020603050405020304" pitchFamily="18" charset="0"/>
                <a:cs typeface="Times New Roman" panose="02020603050405020304" pitchFamily="18" charset="0"/>
              </a:rPr>
              <a:t>time</a:t>
            </a:r>
            <a:r>
              <a:rPr lang="sv-SE" sz="2400" b="1" dirty="0" smtClean="0">
                <a:solidFill>
                  <a:srgbClr val="0070C0"/>
                </a:solidFill>
                <a:latin typeface="Times New Roman" panose="02020603050405020304" pitchFamily="18" charset="0"/>
                <a:cs typeface="Times New Roman" panose="02020603050405020304" pitchFamily="18" charset="0"/>
              </a:rPr>
              <a:t>. </a:t>
            </a:r>
          </a:p>
          <a:p>
            <a:endParaRPr lang="sv-SE" sz="2400" b="1" dirty="0" smtClean="0">
              <a:solidFill>
                <a:srgbClr val="0070C0"/>
              </a:solidFill>
              <a:latin typeface="Times New Roman" panose="02020603050405020304" pitchFamily="18" charset="0"/>
              <a:cs typeface="Times New Roman" panose="02020603050405020304" pitchFamily="18" charset="0"/>
            </a:endParaRPr>
          </a:p>
          <a:p>
            <a:endParaRPr lang="sv-SE" dirty="0">
              <a:solidFill>
                <a:prstClr val="black"/>
              </a:solidFill>
            </a:endParaRPr>
          </a:p>
        </p:txBody>
      </p:sp>
    </p:spTree>
    <p:extLst>
      <p:ext uri="{BB962C8B-B14F-4D97-AF65-F5344CB8AC3E}">
        <p14:creationId xmlns:p14="http://schemas.microsoft.com/office/powerpoint/2010/main" val="13089126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solidFill>
                  <a:prstClr val="black">
                    <a:tint val="75000"/>
                  </a:prstClr>
                </a:solidFill>
              </a:rPr>
              <a:pPr/>
              <a:t>16</a:t>
            </a:fld>
            <a:endParaRPr lang="sv-SE">
              <a:solidFill>
                <a:prstClr val="black">
                  <a:tint val="75000"/>
                </a:prstClr>
              </a:solidFill>
            </a:endParaRPr>
          </a:p>
        </p:txBody>
      </p:sp>
      <p:pic>
        <p:nvPicPr>
          <p:cNvPr id="3" name="Bildobjek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6572" y="709002"/>
            <a:ext cx="7085428" cy="4981379"/>
          </a:xfrm>
          <a:prstGeom prst="rect">
            <a:avLst/>
          </a:prstGeom>
        </p:spPr>
      </p:pic>
      <p:sp>
        <p:nvSpPr>
          <p:cNvPr id="4" name="textruta 3"/>
          <p:cNvSpPr txBox="1"/>
          <p:nvPr/>
        </p:nvSpPr>
        <p:spPr>
          <a:xfrm>
            <a:off x="731520" y="815926"/>
            <a:ext cx="4191762" cy="5277047"/>
          </a:xfrm>
          <a:prstGeom prst="rect">
            <a:avLst/>
          </a:prstGeom>
          <a:noFill/>
        </p:spPr>
        <p:txBody>
          <a:bodyPr wrap="square" rtlCol="0">
            <a:spAutoFit/>
          </a:bodyPr>
          <a:lstStyle/>
          <a:p>
            <a:r>
              <a:rPr lang="sv-SE" sz="2400" b="1" i="1" dirty="0" err="1" smtClean="0">
                <a:solidFill>
                  <a:srgbClr val="FF0000"/>
                </a:solidFill>
                <a:latin typeface="Times New Roman" panose="02020603050405020304" pitchFamily="18" charset="0"/>
                <a:cs typeface="Times New Roman" panose="02020603050405020304" pitchFamily="18" charset="0"/>
              </a:rPr>
              <a:t>Which</a:t>
            </a:r>
            <a:r>
              <a:rPr lang="sv-SE" sz="2400" b="1" i="1" dirty="0" smtClean="0">
                <a:solidFill>
                  <a:srgbClr val="FF0000"/>
                </a:solidFill>
                <a:latin typeface="Times New Roman" panose="02020603050405020304" pitchFamily="18" charset="0"/>
                <a:cs typeface="Times New Roman" panose="02020603050405020304" pitchFamily="18" charset="0"/>
              </a:rPr>
              <a:t> species </a:t>
            </a:r>
            <a:r>
              <a:rPr lang="sv-SE" sz="2400" b="1" i="1" dirty="0" err="1" smtClean="0">
                <a:solidFill>
                  <a:srgbClr val="FF0000"/>
                </a:solidFill>
                <a:latin typeface="Times New Roman" panose="02020603050405020304" pitchFamily="18" charset="0"/>
                <a:cs typeface="Times New Roman" panose="02020603050405020304" pitchFamily="18" charset="0"/>
              </a:rPr>
              <a:t>will</a:t>
            </a:r>
            <a:r>
              <a:rPr lang="sv-SE" sz="2400" b="1" i="1" dirty="0" smtClean="0">
                <a:solidFill>
                  <a:srgbClr val="FF0000"/>
                </a:solidFill>
                <a:latin typeface="Times New Roman" panose="02020603050405020304" pitchFamily="18" charset="0"/>
                <a:cs typeface="Times New Roman" panose="02020603050405020304" pitchFamily="18" charset="0"/>
              </a:rPr>
              <a:t> be </a:t>
            </a:r>
          </a:p>
          <a:p>
            <a:r>
              <a:rPr lang="sv-SE" sz="2400" b="1" i="1" dirty="0" smtClean="0">
                <a:solidFill>
                  <a:srgbClr val="FF0000"/>
                </a:solidFill>
                <a:latin typeface="Times New Roman" panose="02020603050405020304" pitchFamily="18" charset="0"/>
                <a:cs typeface="Times New Roman" panose="02020603050405020304" pitchFamily="18" charset="0"/>
              </a:rPr>
              <a:t>the </a:t>
            </a:r>
            <a:r>
              <a:rPr lang="sv-SE" sz="2400" b="1" i="1" dirty="0" err="1" smtClean="0">
                <a:solidFill>
                  <a:srgbClr val="FF0000"/>
                </a:solidFill>
                <a:latin typeface="Times New Roman" panose="02020603050405020304" pitchFamily="18" charset="0"/>
                <a:cs typeface="Times New Roman" panose="02020603050405020304" pitchFamily="18" charset="0"/>
              </a:rPr>
              <a:t>most</a:t>
            </a:r>
            <a:r>
              <a:rPr lang="sv-SE" sz="2400" b="1" i="1" dirty="0" smtClean="0">
                <a:solidFill>
                  <a:srgbClr val="FF0000"/>
                </a:solidFill>
                <a:latin typeface="Times New Roman" panose="02020603050405020304" pitchFamily="18" charset="0"/>
                <a:cs typeface="Times New Roman" panose="02020603050405020304" pitchFamily="18" charset="0"/>
              </a:rPr>
              <a:t> </a:t>
            </a:r>
            <a:r>
              <a:rPr lang="sv-SE" sz="2400" b="1" i="1" dirty="0" err="1" smtClean="0">
                <a:solidFill>
                  <a:srgbClr val="FF0000"/>
                </a:solidFill>
                <a:latin typeface="Times New Roman" panose="02020603050405020304" pitchFamily="18" charset="0"/>
                <a:cs typeface="Times New Roman" panose="02020603050405020304" pitchFamily="18" charset="0"/>
              </a:rPr>
              <a:t>valuable</a:t>
            </a:r>
            <a:r>
              <a:rPr lang="sv-SE" sz="2400" b="1" i="1" dirty="0" smtClean="0">
                <a:solidFill>
                  <a:srgbClr val="FF0000"/>
                </a:solidFill>
                <a:latin typeface="Times New Roman" panose="02020603050405020304" pitchFamily="18" charset="0"/>
                <a:cs typeface="Times New Roman" panose="02020603050405020304" pitchFamily="18" charset="0"/>
              </a:rPr>
              <a:t> to </a:t>
            </a:r>
            <a:r>
              <a:rPr lang="sv-SE" sz="2400" b="1" i="1" dirty="0" err="1" smtClean="0">
                <a:solidFill>
                  <a:srgbClr val="FF0000"/>
                </a:solidFill>
                <a:latin typeface="Times New Roman" panose="02020603050405020304" pitchFamily="18" charset="0"/>
                <a:cs typeface="Times New Roman" panose="02020603050405020304" pitchFamily="18" charset="0"/>
              </a:rPr>
              <a:t>industry</a:t>
            </a:r>
            <a:r>
              <a:rPr lang="sv-SE" sz="2400" b="1" i="1" dirty="0" smtClean="0">
                <a:solidFill>
                  <a:srgbClr val="FF0000"/>
                </a:solidFill>
                <a:latin typeface="Times New Roman" panose="02020603050405020304" pitchFamily="18" charset="0"/>
                <a:cs typeface="Times New Roman" panose="02020603050405020304" pitchFamily="18" charset="0"/>
              </a:rPr>
              <a:t>?</a:t>
            </a:r>
          </a:p>
          <a:p>
            <a:endParaRPr lang="sv-SE" sz="2400" b="1" dirty="0">
              <a:solidFill>
                <a:prstClr val="black"/>
              </a:solidFill>
              <a:latin typeface="Times New Roman" panose="02020603050405020304" pitchFamily="18" charset="0"/>
              <a:cs typeface="Times New Roman" panose="02020603050405020304" pitchFamily="18" charset="0"/>
            </a:endParaRPr>
          </a:p>
          <a:p>
            <a:r>
              <a:rPr lang="sv-SE" sz="2400" b="1" dirty="0" err="1" smtClean="0">
                <a:solidFill>
                  <a:prstClr val="black"/>
                </a:solidFill>
                <a:latin typeface="Times New Roman" panose="02020603050405020304" pitchFamily="18" charset="0"/>
                <a:cs typeface="Times New Roman" panose="02020603050405020304" pitchFamily="18" charset="0"/>
              </a:rPr>
              <a:t>That</a:t>
            </a:r>
            <a:r>
              <a:rPr lang="sv-SE" sz="2400" b="1" dirty="0" smtClean="0">
                <a:solidFill>
                  <a:prstClr val="black"/>
                </a:solidFill>
                <a:latin typeface="Times New Roman" panose="02020603050405020304" pitchFamily="18" charset="0"/>
                <a:cs typeface="Times New Roman" panose="02020603050405020304" pitchFamily="18" charset="0"/>
              </a:rPr>
              <a:t> is not </a:t>
            </a:r>
            <a:r>
              <a:rPr lang="sv-SE" sz="2400" b="1" dirty="0" err="1" smtClean="0">
                <a:solidFill>
                  <a:prstClr val="black"/>
                </a:solidFill>
                <a:latin typeface="Times New Roman" panose="02020603050405020304" pitchFamily="18" charset="0"/>
                <a:cs typeface="Times New Roman" panose="02020603050405020304" pitchFamily="18" charset="0"/>
              </a:rPr>
              <a:t>yet</a:t>
            </a:r>
            <a:r>
              <a:rPr lang="sv-SE" sz="2400" b="1" dirty="0" smtClean="0">
                <a:solidFill>
                  <a:prstClr val="black"/>
                </a:solidFill>
                <a:latin typeface="Times New Roman" panose="02020603050405020304" pitchFamily="18" charset="0"/>
                <a:cs typeface="Times New Roman" panose="02020603050405020304" pitchFamily="18" charset="0"/>
              </a:rPr>
              <a:t> </a:t>
            </a:r>
            <a:r>
              <a:rPr lang="sv-SE" sz="2400" b="1" dirty="0" err="1" smtClean="0">
                <a:solidFill>
                  <a:prstClr val="black"/>
                </a:solidFill>
                <a:latin typeface="Times New Roman" panose="02020603050405020304" pitchFamily="18" charset="0"/>
                <a:cs typeface="Times New Roman" panose="02020603050405020304" pitchFamily="18" charset="0"/>
              </a:rPr>
              <a:t>known</a:t>
            </a:r>
            <a:r>
              <a:rPr lang="sv-SE" sz="2400" b="1" dirty="0" smtClean="0">
                <a:solidFill>
                  <a:prstClr val="black"/>
                </a:solidFill>
                <a:latin typeface="Times New Roman" panose="02020603050405020304" pitchFamily="18" charset="0"/>
                <a:cs typeface="Times New Roman" panose="02020603050405020304" pitchFamily="18" charset="0"/>
              </a:rPr>
              <a:t>.</a:t>
            </a:r>
          </a:p>
          <a:p>
            <a:endParaRPr lang="sv-SE" sz="2400" b="1" dirty="0">
              <a:solidFill>
                <a:prstClr val="black"/>
              </a:solidFill>
              <a:latin typeface="Times New Roman" panose="02020603050405020304" pitchFamily="18" charset="0"/>
              <a:cs typeface="Times New Roman" panose="02020603050405020304" pitchFamily="18" charset="0"/>
            </a:endParaRPr>
          </a:p>
          <a:p>
            <a:r>
              <a:rPr lang="sv-SE" sz="2400" b="1" dirty="0" smtClean="0">
                <a:solidFill>
                  <a:prstClr val="black"/>
                </a:solidFill>
                <a:latin typeface="Times New Roman" panose="02020603050405020304" pitchFamily="18" charset="0"/>
                <a:cs typeface="Times New Roman" panose="02020603050405020304" pitchFamily="18" charset="0"/>
              </a:rPr>
              <a:t>Relative </a:t>
            </a:r>
            <a:r>
              <a:rPr lang="sv-SE" sz="2400" b="1" dirty="0" err="1" smtClean="0">
                <a:solidFill>
                  <a:prstClr val="black"/>
                </a:solidFill>
                <a:latin typeface="Times New Roman" panose="02020603050405020304" pitchFamily="18" charset="0"/>
                <a:cs typeface="Times New Roman" panose="02020603050405020304" pitchFamily="18" charset="0"/>
              </a:rPr>
              <a:t>prices</a:t>
            </a:r>
            <a:r>
              <a:rPr lang="sv-SE" sz="2400" b="1" dirty="0" smtClean="0">
                <a:solidFill>
                  <a:prstClr val="black"/>
                </a:solidFill>
                <a:latin typeface="Times New Roman" panose="02020603050405020304" pitchFamily="18" charset="0"/>
                <a:cs typeface="Times New Roman" panose="02020603050405020304" pitchFamily="18" charset="0"/>
              </a:rPr>
              <a:t> </a:t>
            </a:r>
            <a:r>
              <a:rPr lang="sv-SE" sz="2400" b="1" dirty="0" err="1" smtClean="0">
                <a:solidFill>
                  <a:prstClr val="black"/>
                </a:solidFill>
                <a:latin typeface="Times New Roman" panose="02020603050405020304" pitchFamily="18" charset="0"/>
                <a:cs typeface="Times New Roman" panose="02020603050405020304" pitchFamily="18" charset="0"/>
              </a:rPr>
              <a:t>change</a:t>
            </a:r>
            <a:r>
              <a:rPr lang="sv-SE" sz="2400" b="1" dirty="0" smtClean="0">
                <a:solidFill>
                  <a:prstClr val="black"/>
                </a:solidFill>
                <a:latin typeface="Times New Roman" panose="02020603050405020304" pitchFamily="18" charset="0"/>
                <a:cs typeface="Times New Roman" panose="02020603050405020304" pitchFamily="18" charset="0"/>
              </a:rPr>
              <a:t> </a:t>
            </a:r>
          </a:p>
          <a:p>
            <a:r>
              <a:rPr lang="sv-SE" sz="2400" b="1" dirty="0" smtClean="0">
                <a:solidFill>
                  <a:prstClr val="black"/>
                </a:solidFill>
                <a:latin typeface="Times New Roman" panose="02020603050405020304" pitchFamily="18" charset="0"/>
                <a:cs typeface="Times New Roman" panose="02020603050405020304" pitchFamily="18" charset="0"/>
              </a:rPr>
              <a:t>as a </a:t>
            </a:r>
            <a:r>
              <a:rPr lang="sv-SE" sz="2400" b="1" dirty="0" err="1" smtClean="0">
                <a:solidFill>
                  <a:prstClr val="black"/>
                </a:solidFill>
                <a:latin typeface="Times New Roman" panose="02020603050405020304" pitchFamily="18" charset="0"/>
                <a:cs typeface="Times New Roman" panose="02020603050405020304" pitchFamily="18" charset="0"/>
              </a:rPr>
              <a:t>function</a:t>
            </a:r>
            <a:r>
              <a:rPr lang="sv-SE" sz="2400" b="1" dirty="0" smtClean="0">
                <a:solidFill>
                  <a:prstClr val="black"/>
                </a:solidFill>
                <a:latin typeface="Times New Roman" panose="02020603050405020304" pitchFamily="18" charset="0"/>
                <a:cs typeface="Times New Roman" panose="02020603050405020304" pitchFamily="18" charset="0"/>
              </a:rPr>
              <a:t> </a:t>
            </a:r>
            <a:r>
              <a:rPr lang="sv-SE" sz="2400" b="1" dirty="0" err="1" smtClean="0">
                <a:solidFill>
                  <a:prstClr val="black"/>
                </a:solidFill>
                <a:latin typeface="Times New Roman" panose="02020603050405020304" pitchFamily="18" charset="0"/>
                <a:cs typeface="Times New Roman" panose="02020603050405020304" pitchFamily="18" charset="0"/>
              </a:rPr>
              <a:t>of</a:t>
            </a:r>
            <a:r>
              <a:rPr lang="sv-SE" sz="2400" b="1" dirty="0" smtClean="0">
                <a:solidFill>
                  <a:prstClr val="black"/>
                </a:solidFill>
                <a:latin typeface="Times New Roman" panose="02020603050405020304" pitchFamily="18" charset="0"/>
                <a:cs typeface="Times New Roman" panose="02020603050405020304" pitchFamily="18" charset="0"/>
              </a:rPr>
              <a:t> </a:t>
            </a:r>
            <a:r>
              <a:rPr lang="sv-SE" sz="2400" b="1" dirty="0" err="1" smtClean="0">
                <a:solidFill>
                  <a:prstClr val="black"/>
                </a:solidFill>
                <a:latin typeface="Times New Roman" panose="02020603050405020304" pitchFamily="18" charset="0"/>
                <a:cs typeface="Times New Roman" panose="02020603050405020304" pitchFamily="18" charset="0"/>
              </a:rPr>
              <a:t>technical</a:t>
            </a:r>
            <a:endParaRPr lang="sv-SE" sz="2400" b="1" dirty="0" smtClean="0">
              <a:solidFill>
                <a:prstClr val="black"/>
              </a:solidFill>
              <a:latin typeface="Times New Roman" panose="02020603050405020304" pitchFamily="18" charset="0"/>
              <a:cs typeface="Times New Roman" panose="02020603050405020304" pitchFamily="18" charset="0"/>
            </a:endParaRPr>
          </a:p>
          <a:p>
            <a:r>
              <a:rPr lang="sv-SE" sz="2400" b="1" dirty="0" err="1" smtClean="0">
                <a:solidFill>
                  <a:prstClr val="black"/>
                </a:solidFill>
                <a:latin typeface="Times New Roman" panose="02020603050405020304" pitchFamily="18" charset="0"/>
                <a:cs typeface="Times New Roman" panose="02020603050405020304" pitchFamily="18" charset="0"/>
              </a:rPr>
              <a:t>development</a:t>
            </a:r>
            <a:r>
              <a:rPr lang="sv-SE" sz="2400" b="1" dirty="0" smtClean="0">
                <a:solidFill>
                  <a:prstClr val="black"/>
                </a:solidFill>
                <a:latin typeface="Times New Roman" panose="02020603050405020304" pitchFamily="18" charset="0"/>
                <a:cs typeface="Times New Roman" panose="02020603050405020304" pitchFamily="18" charset="0"/>
              </a:rPr>
              <a:t> in the </a:t>
            </a:r>
          </a:p>
          <a:p>
            <a:r>
              <a:rPr lang="sv-SE" sz="2400" b="1" dirty="0" smtClean="0">
                <a:solidFill>
                  <a:prstClr val="black"/>
                </a:solidFill>
                <a:latin typeface="Times New Roman" panose="02020603050405020304" pitchFamily="18" charset="0"/>
                <a:cs typeface="Times New Roman" panose="02020603050405020304" pitchFamily="18" charset="0"/>
              </a:rPr>
              <a:t>process </a:t>
            </a:r>
            <a:r>
              <a:rPr lang="sv-SE" sz="2400" b="1" dirty="0" err="1" smtClean="0">
                <a:solidFill>
                  <a:prstClr val="black"/>
                </a:solidFill>
                <a:latin typeface="Times New Roman" panose="02020603050405020304" pitchFamily="18" charset="0"/>
                <a:cs typeface="Times New Roman" panose="02020603050405020304" pitchFamily="18" charset="0"/>
              </a:rPr>
              <a:t>industries</a:t>
            </a:r>
            <a:r>
              <a:rPr lang="sv-SE" sz="2400" b="1" dirty="0" smtClean="0">
                <a:solidFill>
                  <a:prstClr val="black"/>
                </a:solidFill>
                <a:latin typeface="Times New Roman" panose="02020603050405020304" pitchFamily="18" charset="0"/>
                <a:cs typeface="Times New Roman" panose="02020603050405020304" pitchFamily="18" charset="0"/>
              </a:rPr>
              <a:t>.</a:t>
            </a:r>
          </a:p>
          <a:p>
            <a:endParaRPr lang="sv-SE" sz="2400" b="1" dirty="0">
              <a:solidFill>
                <a:prstClr val="black"/>
              </a:solidFill>
              <a:latin typeface="Times New Roman" panose="02020603050405020304" pitchFamily="18" charset="0"/>
              <a:cs typeface="Times New Roman" panose="02020603050405020304" pitchFamily="18" charset="0"/>
            </a:endParaRPr>
          </a:p>
          <a:p>
            <a:r>
              <a:rPr lang="sv-SE" sz="2400" b="1" dirty="0" smtClean="0">
                <a:solidFill>
                  <a:srgbClr val="0070C0"/>
                </a:solidFill>
                <a:latin typeface="Times New Roman" panose="02020603050405020304" pitchFamily="18" charset="0"/>
                <a:cs typeface="Times New Roman" panose="02020603050405020304" pitchFamily="18" charset="0"/>
              </a:rPr>
              <a:t>If </a:t>
            </a:r>
            <a:r>
              <a:rPr lang="sv-SE" sz="2400" b="1" dirty="0" err="1" smtClean="0">
                <a:solidFill>
                  <a:srgbClr val="0070C0"/>
                </a:solidFill>
                <a:latin typeface="Times New Roman" panose="02020603050405020304" pitchFamily="18" charset="0"/>
                <a:cs typeface="Times New Roman" panose="02020603050405020304" pitchFamily="18" charset="0"/>
              </a:rPr>
              <a:t>we</a:t>
            </a:r>
            <a:r>
              <a:rPr lang="sv-SE" sz="2400" b="1" dirty="0" smtClean="0">
                <a:solidFill>
                  <a:srgbClr val="0070C0"/>
                </a:solidFill>
                <a:latin typeface="Times New Roman" panose="02020603050405020304" pitchFamily="18" charset="0"/>
                <a:cs typeface="Times New Roman" panose="02020603050405020304" pitchFamily="18" charset="0"/>
              </a:rPr>
              <a:t> start </a:t>
            </a:r>
            <a:r>
              <a:rPr lang="sv-SE" sz="2400" b="1" dirty="0" err="1" smtClean="0">
                <a:solidFill>
                  <a:srgbClr val="0070C0"/>
                </a:solidFill>
                <a:latin typeface="Times New Roman" panose="02020603050405020304" pitchFamily="18" charset="0"/>
                <a:cs typeface="Times New Roman" panose="02020603050405020304" pitchFamily="18" charset="0"/>
              </a:rPr>
              <a:t>with</a:t>
            </a:r>
            <a:r>
              <a:rPr lang="sv-SE" sz="2400" b="1" dirty="0" smtClean="0">
                <a:solidFill>
                  <a:srgbClr val="0070C0"/>
                </a:solidFill>
                <a:latin typeface="Times New Roman" panose="02020603050405020304" pitchFamily="18" charset="0"/>
                <a:cs typeface="Times New Roman" panose="02020603050405020304" pitchFamily="18" charset="0"/>
              </a:rPr>
              <a:t> a mixed </a:t>
            </a:r>
            <a:r>
              <a:rPr lang="sv-SE" sz="2400" b="1" dirty="0" err="1" smtClean="0">
                <a:solidFill>
                  <a:srgbClr val="0070C0"/>
                </a:solidFill>
                <a:latin typeface="Times New Roman" panose="02020603050405020304" pitchFamily="18" charset="0"/>
                <a:cs typeface="Times New Roman" panose="02020603050405020304" pitchFamily="18" charset="0"/>
              </a:rPr>
              <a:t>forest</a:t>
            </a:r>
            <a:r>
              <a:rPr lang="sv-SE" sz="2400" b="1" dirty="0" smtClean="0">
                <a:solidFill>
                  <a:srgbClr val="0070C0"/>
                </a:solidFill>
                <a:latin typeface="Times New Roman" panose="02020603050405020304" pitchFamily="18" charset="0"/>
                <a:cs typeface="Times New Roman" panose="02020603050405020304" pitchFamily="18" charset="0"/>
              </a:rPr>
              <a:t>,</a:t>
            </a:r>
          </a:p>
          <a:p>
            <a:r>
              <a:rPr lang="sv-SE" sz="2400" b="1" dirty="0" err="1" smtClean="0">
                <a:solidFill>
                  <a:srgbClr val="0070C0"/>
                </a:solidFill>
                <a:latin typeface="Times New Roman" panose="02020603050405020304" pitchFamily="18" charset="0"/>
                <a:cs typeface="Times New Roman" panose="02020603050405020304" pitchFamily="18" charset="0"/>
              </a:rPr>
              <a:t>we</a:t>
            </a:r>
            <a:r>
              <a:rPr lang="sv-SE" sz="2400" b="1" dirty="0" smtClean="0">
                <a:solidFill>
                  <a:srgbClr val="0070C0"/>
                </a:solidFill>
                <a:latin typeface="Times New Roman" panose="02020603050405020304" pitchFamily="18" charset="0"/>
                <a:cs typeface="Times New Roman" panose="02020603050405020304" pitchFamily="18" charset="0"/>
              </a:rPr>
              <a:t> </a:t>
            </a:r>
            <a:r>
              <a:rPr lang="sv-SE" sz="2400" b="1" dirty="0" err="1" smtClean="0">
                <a:solidFill>
                  <a:srgbClr val="0070C0"/>
                </a:solidFill>
                <a:latin typeface="Times New Roman" panose="02020603050405020304" pitchFamily="18" charset="0"/>
                <a:cs typeface="Times New Roman" panose="02020603050405020304" pitchFamily="18" charset="0"/>
              </a:rPr>
              <a:t>can</a:t>
            </a:r>
            <a:r>
              <a:rPr lang="sv-SE" sz="2400" b="1" dirty="0" smtClean="0">
                <a:solidFill>
                  <a:srgbClr val="0070C0"/>
                </a:solidFill>
                <a:latin typeface="Times New Roman" panose="02020603050405020304" pitchFamily="18" charset="0"/>
                <a:cs typeface="Times New Roman" panose="02020603050405020304" pitchFamily="18" charset="0"/>
              </a:rPr>
              <a:t> </a:t>
            </a:r>
            <a:r>
              <a:rPr lang="sv-SE" sz="2400" b="1" dirty="0" err="1" smtClean="0">
                <a:solidFill>
                  <a:srgbClr val="0070C0"/>
                </a:solidFill>
                <a:latin typeface="Times New Roman" panose="02020603050405020304" pitchFamily="18" charset="0"/>
                <a:cs typeface="Times New Roman" panose="02020603050405020304" pitchFamily="18" charset="0"/>
              </a:rPr>
              <a:t>rapidly</a:t>
            </a:r>
            <a:r>
              <a:rPr lang="sv-SE" sz="2400" b="1" dirty="0" smtClean="0">
                <a:solidFill>
                  <a:srgbClr val="0070C0"/>
                </a:solidFill>
                <a:latin typeface="Times New Roman" panose="02020603050405020304" pitchFamily="18" charset="0"/>
                <a:cs typeface="Times New Roman" panose="02020603050405020304" pitchFamily="18" charset="0"/>
              </a:rPr>
              <a:t> </a:t>
            </a:r>
            <a:r>
              <a:rPr lang="sv-SE" sz="2400" b="1" dirty="0" err="1" smtClean="0">
                <a:solidFill>
                  <a:srgbClr val="0070C0"/>
                </a:solidFill>
                <a:latin typeface="Times New Roman" panose="02020603050405020304" pitchFamily="18" charset="0"/>
                <a:cs typeface="Times New Roman" panose="02020603050405020304" pitchFamily="18" charset="0"/>
              </a:rPr>
              <a:t>adapt</a:t>
            </a:r>
            <a:r>
              <a:rPr lang="sv-SE" sz="2400" b="1" dirty="0" smtClean="0">
                <a:solidFill>
                  <a:srgbClr val="0070C0"/>
                </a:solidFill>
                <a:latin typeface="Times New Roman" panose="02020603050405020304" pitchFamily="18" charset="0"/>
                <a:cs typeface="Times New Roman" panose="02020603050405020304" pitchFamily="18" charset="0"/>
              </a:rPr>
              <a:t> </a:t>
            </a:r>
            <a:r>
              <a:rPr lang="sv-SE" sz="2400" b="1" dirty="0" err="1" smtClean="0">
                <a:solidFill>
                  <a:srgbClr val="0070C0"/>
                </a:solidFill>
                <a:latin typeface="Times New Roman" panose="02020603050405020304" pitchFamily="18" charset="0"/>
                <a:cs typeface="Times New Roman" panose="02020603050405020304" pitchFamily="18" charset="0"/>
              </a:rPr>
              <a:t>forest</a:t>
            </a:r>
            <a:endParaRPr lang="sv-SE" sz="2400" b="1" dirty="0" smtClean="0">
              <a:solidFill>
                <a:srgbClr val="0070C0"/>
              </a:solidFill>
              <a:latin typeface="Times New Roman" panose="02020603050405020304" pitchFamily="18" charset="0"/>
              <a:cs typeface="Times New Roman" panose="02020603050405020304" pitchFamily="18" charset="0"/>
            </a:endParaRPr>
          </a:p>
          <a:p>
            <a:r>
              <a:rPr lang="sv-SE" sz="2400" b="1" dirty="0" err="1" smtClean="0">
                <a:solidFill>
                  <a:srgbClr val="0070C0"/>
                </a:solidFill>
                <a:latin typeface="Times New Roman" panose="02020603050405020304" pitchFamily="18" charset="0"/>
                <a:cs typeface="Times New Roman" panose="02020603050405020304" pitchFamily="18" charset="0"/>
              </a:rPr>
              <a:t>production</a:t>
            </a:r>
            <a:r>
              <a:rPr lang="sv-SE" sz="2400" b="1" dirty="0" smtClean="0">
                <a:solidFill>
                  <a:srgbClr val="0070C0"/>
                </a:solidFill>
                <a:latin typeface="Times New Roman" panose="02020603050405020304" pitchFamily="18" charset="0"/>
                <a:cs typeface="Times New Roman" panose="02020603050405020304" pitchFamily="18" charset="0"/>
              </a:rPr>
              <a:t> and harvesting</a:t>
            </a:r>
          </a:p>
          <a:p>
            <a:r>
              <a:rPr lang="sv-SE" sz="2400" b="1" dirty="0" smtClean="0">
                <a:solidFill>
                  <a:srgbClr val="0070C0"/>
                </a:solidFill>
                <a:latin typeface="Times New Roman" panose="02020603050405020304" pitchFamily="18" charset="0"/>
                <a:cs typeface="Times New Roman" panose="02020603050405020304" pitchFamily="18" charset="0"/>
              </a:rPr>
              <a:t>to </a:t>
            </a:r>
            <a:r>
              <a:rPr lang="sv-SE" sz="2400" b="1" dirty="0" err="1" smtClean="0">
                <a:solidFill>
                  <a:srgbClr val="0070C0"/>
                </a:solidFill>
                <a:latin typeface="Times New Roman" panose="02020603050405020304" pitchFamily="18" charset="0"/>
                <a:cs typeface="Times New Roman" panose="02020603050405020304" pitchFamily="18" charset="0"/>
              </a:rPr>
              <a:t>changing</a:t>
            </a:r>
            <a:r>
              <a:rPr lang="sv-SE" sz="2400" b="1" dirty="0" smtClean="0">
                <a:solidFill>
                  <a:srgbClr val="0070C0"/>
                </a:solidFill>
                <a:latin typeface="Times New Roman" panose="02020603050405020304" pitchFamily="18" charset="0"/>
                <a:cs typeface="Times New Roman" panose="02020603050405020304" pitchFamily="18" charset="0"/>
              </a:rPr>
              <a:t> </a:t>
            </a:r>
            <a:r>
              <a:rPr lang="sv-SE" sz="2400" b="1" dirty="0" err="1" smtClean="0">
                <a:solidFill>
                  <a:srgbClr val="0070C0"/>
                </a:solidFill>
                <a:latin typeface="Times New Roman" panose="02020603050405020304" pitchFamily="18" charset="0"/>
                <a:cs typeface="Times New Roman" panose="02020603050405020304" pitchFamily="18" charset="0"/>
              </a:rPr>
              <a:t>prices</a:t>
            </a:r>
            <a:r>
              <a:rPr lang="sv-SE" sz="2400" b="1" dirty="0" smtClean="0">
                <a:solidFill>
                  <a:srgbClr val="0070C0"/>
                </a:solidFill>
                <a:latin typeface="Times New Roman" panose="02020603050405020304" pitchFamily="18" charset="0"/>
                <a:cs typeface="Times New Roman" panose="02020603050405020304" pitchFamily="18" charset="0"/>
              </a:rPr>
              <a:t>.</a:t>
            </a:r>
            <a:endParaRPr lang="sv-SE" sz="2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17275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solidFill>
                  <a:prstClr val="black">
                    <a:tint val="75000"/>
                  </a:prstClr>
                </a:solidFill>
              </a:rPr>
              <a:pPr/>
              <a:t>17</a:t>
            </a:fld>
            <a:endParaRPr lang="sv-SE">
              <a:solidFill>
                <a:prstClr val="black">
                  <a:tint val="75000"/>
                </a:prstClr>
              </a:solidFill>
            </a:endParaRPr>
          </a:p>
        </p:txBody>
      </p:sp>
      <p:pic>
        <p:nvPicPr>
          <p:cNvPr id="3" name="Bildobjek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982588"/>
            <a:ext cx="12225241" cy="6408775"/>
          </a:xfrm>
          <a:prstGeom prst="rect">
            <a:avLst/>
          </a:prstGeom>
        </p:spPr>
      </p:pic>
      <p:sp>
        <p:nvSpPr>
          <p:cNvPr id="4" name="textruta 3"/>
          <p:cNvSpPr txBox="1"/>
          <p:nvPr/>
        </p:nvSpPr>
        <p:spPr>
          <a:xfrm>
            <a:off x="226060" y="382423"/>
            <a:ext cx="9997930" cy="1200329"/>
          </a:xfrm>
          <a:prstGeom prst="rect">
            <a:avLst/>
          </a:prstGeom>
          <a:noFill/>
        </p:spPr>
        <p:txBody>
          <a:bodyPr wrap="none" rtlCol="0">
            <a:spAutoFit/>
          </a:bodyPr>
          <a:lstStyle/>
          <a:p>
            <a:r>
              <a:rPr lang="sv-SE" b="1" dirty="0" err="1" smtClean="0">
                <a:solidFill>
                  <a:srgbClr val="FF0000"/>
                </a:solidFill>
                <a:latin typeface="Times New Roman" panose="02020603050405020304" pitchFamily="18" charset="0"/>
                <a:cs typeface="Times New Roman" panose="02020603050405020304" pitchFamily="18" charset="0"/>
              </a:rPr>
              <a:t>With</a:t>
            </a:r>
            <a:r>
              <a:rPr lang="sv-SE" b="1" dirty="0" smtClean="0">
                <a:solidFill>
                  <a:srgbClr val="FF0000"/>
                </a:solidFill>
                <a:latin typeface="Times New Roman" panose="02020603050405020304" pitchFamily="18" charset="0"/>
                <a:cs typeface="Times New Roman" panose="02020603050405020304" pitchFamily="18" charset="0"/>
              </a:rPr>
              <a:t> a mixed species </a:t>
            </a:r>
            <a:r>
              <a:rPr lang="sv-SE" b="1" dirty="0" err="1" smtClean="0">
                <a:solidFill>
                  <a:srgbClr val="FF0000"/>
                </a:solidFill>
                <a:latin typeface="Times New Roman" panose="02020603050405020304" pitchFamily="18" charset="0"/>
                <a:cs typeface="Times New Roman" panose="02020603050405020304" pitchFamily="18" charset="0"/>
              </a:rPr>
              <a:t>plantation</a:t>
            </a:r>
            <a:r>
              <a:rPr lang="sv-SE" b="1" dirty="0" smtClean="0">
                <a:solidFill>
                  <a:srgbClr val="FF0000"/>
                </a:solidFill>
                <a:latin typeface="Times New Roman" panose="02020603050405020304" pitchFamily="18" charset="0"/>
                <a:cs typeface="Times New Roman" panose="02020603050405020304" pitchFamily="18" charset="0"/>
              </a:rPr>
              <a:t> at </a:t>
            </a:r>
            <a:r>
              <a:rPr lang="sv-SE" b="1" dirty="0" err="1" smtClean="0">
                <a:solidFill>
                  <a:srgbClr val="FF0000"/>
                </a:solidFill>
                <a:latin typeface="Times New Roman" panose="02020603050405020304" pitchFamily="18" charset="0"/>
                <a:cs typeface="Times New Roman" panose="02020603050405020304" pitchFamily="18" charset="0"/>
              </a:rPr>
              <a:t>Time</a:t>
            </a:r>
            <a:r>
              <a:rPr lang="sv-SE" b="1" dirty="0" smtClean="0">
                <a:solidFill>
                  <a:srgbClr val="FF0000"/>
                </a:solidFill>
                <a:latin typeface="Times New Roman" panose="02020603050405020304" pitchFamily="18" charset="0"/>
                <a:cs typeface="Times New Roman" panose="02020603050405020304" pitchFamily="18" charset="0"/>
              </a:rPr>
              <a:t> 0, </a:t>
            </a:r>
            <a:r>
              <a:rPr lang="sv-SE" b="1" dirty="0" err="1" smtClean="0">
                <a:solidFill>
                  <a:srgbClr val="FF0000"/>
                </a:solidFill>
                <a:latin typeface="Times New Roman" panose="02020603050405020304" pitchFamily="18" charset="0"/>
                <a:cs typeface="Times New Roman" panose="02020603050405020304" pitchFamily="18" charset="0"/>
              </a:rPr>
              <a:t>we</a:t>
            </a:r>
            <a:r>
              <a:rPr lang="sv-SE" b="1" dirty="0" smtClean="0">
                <a:solidFill>
                  <a:srgbClr val="FF0000"/>
                </a:solidFill>
                <a:latin typeface="Times New Roman" panose="02020603050405020304" pitchFamily="18" charset="0"/>
                <a:cs typeface="Times New Roman" panose="02020603050405020304" pitchFamily="18" charset="0"/>
              </a:rPr>
              <a:t> </a:t>
            </a:r>
            <a:r>
              <a:rPr lang="sv-SE" b="1" dirty="0" err="1" smtClean="0">
                <a:solidFill>
                  <a:srgbClr val="FF0000"/>
                </a:solidFill>
                <a:latin typeface="Times New Roman" panose="02020603050405020304" pitchFamily="18" charset="0"/>
                <a:cs typeface="Times New Roman" panose="02020603050405020304" pitchFamily="18" charset="0"/>
              </a:rPr>
              <a:t>can</a:t>
            </a:r>
            <a:r>
              <a:rPr lang="sv-SE" b="1" dirty="0" smtClean="0">
                <a:solidFill>
                  <a:srgbClr val="FF0000"/>
                </a:solidFill>
                <a:latin typeface="Times New Roman" panose="02020603050405020304" pitchFamily="18" charset="0"/>
                <a:cs typeface="Times New Roman" panose="02020603050405020304" pitchFamily="18" charset="0"/>
              </a:rPr>
              <a:t> </a:t>
            </a:r>
            <a:r>
              <a:rPr lang="sv-SE" b="1" dirty="0" err="1" smtClean="0">
                <a:solidFill>
                  <a:srgbClr val="FF0000"/>
                </a:solidFill>
                <a:latin typeface="Times New Roman" panose="02020603050405020304" pitchFamily="18" charset="0"/>
                <a:cs typeface="Times New Roman" panose="02020603050405020304" pitchFamily="18" charset="0"/>
              </a:rPr>
              <a:t>select</a:t>
            </a:r>
            <a:r>
              <a:rPr lang="sv-SE" b="1" dirty="0" smtClean="0">
                <a:solidFill>
                  <a:srgbClr val="FF0000"/>
                </a:solidFill>
                <a:latin typeface="Times New Roman" panose="02020603050405020304" pitchFamily="18" charset="0"/>
                <a:cs typeface="Times New Roman" panose="02020603050405020304" pitchFamily="18" charset="0"/>
              </a:rPr>
              <a:t> species for </a:t>
            </a:r>
            <a:r>
              <a:rPr lang="sv-SE" b="1" dirty="0" err="1" smtClean="0">
                <a:solidFill>
                  <a:srgbClr val="FF0000"/>
                </a:solidFill>
                <a:latin typeface="Times New Roman" panose="02020603050405020304" pitchFamily="18" charset="0"/>
                <a:cs typeface="Times New Roman" panose="02020603050405020304" pitchFamily="18" charset="0"/>
              </a:rPr>
              <a:t>continued</a:t>
            </a:r>
            <a:r>
              <a:rPr lang="sv-SE" b="1" dirty="0" smtClean="0">
                <a:solidFill>
                  <a:srgbClr val="FF0000"/>
                </a:solidFill>
                <a:latin typeface="Times New Roman" panose="02020603050405020304" pitchFamily="18" charset="0"/>
                <a:cs typeface="Times New Roman" panose="02020603050405020304" pitchFamily="18" charset="0"/>
              </a:rPr>
              <a:t> </a:t>
            </a:r>
            <a:r>
              <a:rPr lang="sv-SE" b="1" dirty="0" err="1" smtClean="0">
                <a:solidFill>
                  <a:srgbClr val="FF0000"/>
                </a:solidFill>
                <a:latin typeface="Times New Roman" panose="02020603050405020304" pitchFamily="18" charset="0"/>
                <a:cs typeface="Times New Roman" panose="02020603050405020304" pitchFamily="18" charset="0"/>
              </a:rPr>
              <a:t>production</a:t>
            </a:r>
            <a:r>
              <a:rPr lang="sv-SE" b="1" dirty="0" smtClean="0">
                <a:solidFill>
                  <a:srgbClr val="FF0000"/>
                </a:solidFill>
                <a:latin typeface="Times New Roman" panose="02020603050405020304" pitchFamily="18" charset="0"/>
                <a:cs typeface="Times New Roman" panose="02020603050405020304" pitchFamily="18" charset="0"/>
              </a:rPr>
              <a:t> at </a:t>
            </a:r>
            <a:r>
              <a:rPr lang="sv-SE" b="1" dirty="0" err="1" smtClean="0">
                <a:solidFill>
                  <a:srgbClr val="FF0000"/>
                </a:solidFill>
                <a:latin typeface="Times New Roman" panose="02020603050405020304" pitchFamily="18" charset="0"/>
                <a:cs typeface="Times New Roman" panose="02020603050405020304" pitchFamily="18" charset="0"/>
              </a:rPr>
              <a:t>Time</a:t>
            </a:r>
            <a:r>
              <a:rPr lang="sv-SE" b="1" dirty="0" smtClean="0">
                <a:solidFill>
                  <a:srgbClr val="FF0000"/>
                </a:solidFill>
                <a:latin typeface="Times New Roman" panose="02020603050405020304" pitchFamily="18" charset="0"/>
                <a:cs typeface="Times New Roman" panose="02020603050405020304" pitchFamily="18" charset="0"/>
              </a:rPr>
              <a:t> 1. </a:t>
            </a:r>
          </a:p>
          <a:p>
            <a:endParaRPr lang="sv-SE" b="1" dirty="0" smtClean="0">
              <a:solidFill>
                <a:prstClr val="black"/>
              </a:solidFill>
              <a:latin typeface="Times New Roman" panose="02020603050405020304" pitchFamily="18" charset="0"/>
              <a:cs typeface="Times New Roman" panose="02020603050405020304" pitchFamily="18" charset="0"/>
            </a:endParaRPr>
          </a:p>
          <a:p>
            <a:r>
              <a:rPr lang="sv-SE" b="1" dirty="0" smtClean="0">
                <a:solidFill>
                  <a:srgbClr val="0070C0"/>
                </a:solidFill>
                <a:latin typeface="Times New Roman" panose="02020603050405020304" pitchFamily="18" charset="0"/>
                <a:cs typeface="Times New Roman" panose="02020603050405020304" pitchFamily="18" charset="0"/>
              </a:rPr>
              <a:t>At </a:t>
            </a:r>
            <a:r>
              <a:rPr lang="sv-SE" b="1" dirty="0" err="1" smtClean="0">
                <a:solidFill>
                  <a:srgbClr val="0070C0"/>
                </a:solidFill>
                <a:latin typeface="Times New Roman" panose="02020603050405020304" pitchFamily="18" charset="0"/>
                <a:cs typeface="Times New Roman" panose="02020603050405020304" pitchFamily="18" charset="0"/>
              </a:rPr>
              <a:t>Time</a:t>
            </a:r>
            <a:r>
              <a:rPr lang="sv-SE" b="1" dirty="0" smtClean="0">
                <a:solidFill>
                  <a:srgbClr val="0070C0"/>
                </a:solidFill>
                <a:latin typeface="Times New Roman" panose="02020603050405020304" pitchFamily="18" charset="0"/>
                <a:cs typeface="Times New Roman" panose="02020603050405020304" pitchFamily="18" charset="0"/>
              </a:rPr>
              <a:t> 1, </a:t>
            </a:r>
            <a:r>
              <a:rPr lang="sv-SE" b="1" dirty="0" err="1" smtClean="0">
                <a:solidFill>
                  <a:srgbClr val="0070C0"/>
                </a:solidFill>
                <a:latin typeface="Times New Roman" panose="02020603050405020304" pitchFamily="18" charset="0"/>
                <a:cs typeface="Times New Roman" panose="02020603050405020304" pitchFamily="18" charset="0"/>
              </a:rPr>
              <a:t>we</a:t>
            </a:r>
            <a:r>
              <a:rPr lang="sv-SE" b="1" dirty="0" smtClean="0">
                <a:solidFill>
                  <a:srgbClr val="0070C0"/>
                </a:solidFill>
                <a:latin typeface="Times New Roman" panose="02020603050405020304" pitchFamily="18" charset="0"/>
                <a:cs typeface="Times New Roman" panose="02020603050405020304" pitchFamily="18" charset="0"/>
              </a:rPr>
              <a:t> </a:t>
            </a:r>
            <a:r>
              <a:rPr lang="sv-SE" b="1" dirty="0" err="1" smtClean="0">
                <a:solidFill>
                  <a:srgbClr val="0070C0"/>
                </a:solidFill>
                <a:latin typeface="Times New Roman" panose="02020603050405020304" pitchFamily="18" charset="0"/>
                <a:cs typeface="Times New Roman" panose="02020603050405020304" pitchFamily="18" charset="0"/>
              </a:rPr>
              <a:t>know</a:t>
            </a:r>
            <a:r>
              <a:rPr lang="sv-SE" b="1" dirty="0" smtClean="0">
                <a:solidFill>
                  <a:srgbClr val="0070C0"/>
                </a:solidFill>
                <a:latin typeface="Times New Roman" panose="02020603050405020304" pitchFamily="18" charset="0"/>
                <a:cs typeface="Times New Roman" panose="02020603050405020304" pitchFamily="18" charset="0"/>
              </a:rPr>
              <a:t> </a:t>
            </a:r>
            <a:r>
              <a:rPr lang="sv-SE" b="1" dirty="0" err="1" smtClean="0">
                <a:solidFill>
                  <a:srgbClr val="0070C0"/>
                </a:solidFill>
                <a:latin typeface="Times New Roman" panose="02020603050405020304" pitchFamily="18" charset="0"/>
                <a:cs typeface="Times New Roman" panose="02020603050405020304" pitchFamily="18" charset="0"/>
              </a:rPr>
              <a:t>more</a:t>
            </a:r>
            <a:r>
              <a:rPr lang="sv-SE" b="1" dirty="0" smtClean="0">
                <a:solidFill>
                  <a:srgbClr val="0070C0"/>
                </a:solidFill>
                <a:latin typeface="Times New Roman" panose="02020603050405020304" pitchFamily="18" charset="0"/>
                <a:cs typeface="Times New Roman" panose="02020603050405020304" pitchFamily="18" charset="0"/>
              </a:rPr>
              <a:t> (</a:t>
            </a:r>
            <a:r>
              <a:rPr lang="sv-SE" b="1" dirty="0" err="1" smtClean="0">
                <a:solidFill>
                  <a:srgbClr val="0070C0"/>
                </a:solidFill>
                <a:latin typeface="Times New Roman" panose="02020603050405020304" pitchFamily="18" charset="0"/>
                <a:cs typeface="Times New Roman" panose="02020603050405020304" pitchFamily="18" charset="0"/>
              </a:rPr>
              <a:t>than</a:t>
            </a:r>
            <a:r>
              <a:rPr lang="sv-SE" b="1" dirty="0" smtClean="0">
                <a:solidFill>
                  <a:srgbClr val="0070C0"/>
                </a:solidFill>
                <a:latin typeface="Times New Roman" panose="02020603050405020304" pitchFamily="18" charset="0"/>
                <a:cs typeface="Times New Roman" panose="02020603050405020304" pitchFamily="18" charset="0"/>
              </a:rPr>
              <a:t> </a:t>
            </a:r>
            <a:r>
              <a:rPr lang="sv-SE" b="1" dirty="0" err="1" smtClean="0">
                <a:solidFill>
                  <a:srgbClr val="0070C0"/>
                </a:solidFill>
                <a:latin typeface="Times New Roman" panose="02020603050405020304" pitchFamily="18" charset="0"/>
                <a:cs typeface="Times New Roman" panose="02020603050405020304" pitchFamily="18" charset="0"/>
              </a:rPr>
              <a:t>what</a:t>
            </a:r>
            <a:r>
              <a:rPr lang="sv-SE" b="1" dirty="0" smtClean="0">
                <a:solidFill>
                  <a:srgbClr val="0070C0"/>
                </a:solidFill>
                <a:latin typeface="Times New Roman" panose="02020603050405020304" pitchFamily="18" charset="0"/>
                <a:cs typeface="Times New Roman" panose="02020603050405020304" pitchFamily="18" charset="0"/>
              </a:rPr>
              <a:t> </a:t>
            </a:r>
            <a:r>
              <a:rPr lang="sv-SE" b="1" dirty="0" err="1" smtClean="0">
                <a:solidFill>
                  <a:srgbClr val="0070C0"/>
                </a:solidFill>
                <a:latin typeface="Times New Roman" panose="02020603050405020304" pitchFamily="18" charset="0"/>
                <a:cs typeface="Times New Roman" panose="02020603050405020304" pitchFamily="18" charset="0"/>
              </a:rPr>
              <a:t>we</a:t>
            </a:r>
            <a:r>
              <a:rPr lang="sv-SE" b="1" dirty="0" smtClean="0">
                <a:solidFill>
                  <a:srgbClr val="0070C0"/>
                </a:solidFill>
                <a:latin typeface="Times New Roman" panose="02020603050405020304" pitchFamily="18" charset="0"/>
                <a:cs typeface="Times New Roman" panose="02020603050405020304" pitchFamily="18" charset="0"/>
              </a:rPr>
              <a:t> </a:t>
            </a:r>
            <a:r>
              <a:rPr lang="sv-SE" b="1" dirty="0" err="1" smtClean="0">
                <a:solidFill>
                  <a:srgbClr val="0070C0"/>
                </a:solidFill>
                <a:latin typeface="Times New Roman" panose="02020603050405020304" pitchFamily="18" charset="0"/>
                <a:cs typeface="Times New Roman" panose="02020603050405020304" pitchFamily="18" charset="0"/>
              </a:rPr>
              <a:t>knew</a:t>
            </a:r>
            <a:r>
              <a:rPr lang="sv-SE" b="1" dirty="0" smtClean="0">
                <a:solidFill>
                  <a:srgbClr val="0070C0"/>
                </a:solidFill>
                <a:latin typeface="Times New Roman" panose="02020603050405020304" pitchFamily="18" charset="0"/>
                <a:cs typeface="Times New Roman" panose="02020603050405020304" pitchFamily="18" charset="0"/>
              </a:rPr>
              <a:t> at </a:t>
            </a:r>
            <a:r>
              <a:rPr lang="sv-SE" b="1" dirty="0" err="1" smtClean="0">
                <a:solidFill>
                  <a:srgbClr val="0070C0"/>
                </a:solidFill>
                <a:latin typeface="Times New Roman" panose="02020603050405020304" pitchFamily="18" charset="0"/>
                <a:cs typeface="Times New Roman" panose="02020603050405020304" pitchFamily="18" charset="0"/>
              </a:rPr>
              <a:t>Time</a:t>
            </a:r>
            <a:r>
              <a:rPr lang="sv-SE" b="1" dirty="0" smtClean="0">
                <a:solidFill>
                  <a:srgbClr val="0070C0"/>
                </a:solidFill>
                <a:latin typeface="Times New Roman" panose="02020603050405020304" pitchFamily="18" charset="0"/>
                <a:cs typeface="Times New Roman" panose="02020603050405020304" pitchFamily="18" charset="0"/>
              </a:rPr>
              <a:t> 0) </a:t>
            </a:r>
          </a:p>
          <a:p>
            <a:r>
              <a:rPr lang="sv-SE" b="1" dirty="0" smtClean="0">
                <a:solidFill>
                  <a:srgbClr val="0070C0"/>
                </a:solidFill>
                <a:latin typeface="Times New Roman" panose="02020603050405020304" pitchFamily="18" charset="0"/>
                <a:cs typeface="Times New Roman" panose="02020603050405020304" pitchFamily="18" charset="0"/>
              </a:rPr>
              <a:t>and </a:t>
            </a:r>
            <a:r>
              <a:rPr lang="sv-SE" b="1" dirty="0" err="1" smtClean="0">
                <a:solidFill>
                  <a:srgbClr val="0070C0"/>
                </a:solidFill>
                <a:latin typeface="Times New Roman" panose="02020603050405020304" pitchFamily="18" charset="0"/>
                <a:cs typeface="Times New Roman" panose="02020603050405020304" pitchFamily="18" charset="0"/>
              </a:rPr>
              <a:t>we</a:t>
            </a:r>
            <a:r>
              <a:rPr lang="sv-SE" b="1" dirty="0" smtClean="0">
                <a:solidFill>
                  <a:srgbClr val="0070C0"/>
                </a:solidFill>
                <a:latin typeface="Times New Roman" panose="02020603050405020304" pitchFamily="18" charset="0"/>
                <a:cs typeface="Times New Roman" panose="02020603050405020304" pitchFamily="18" charset="0"/>
              </a:rPr>
              <a:t> </a:t>
            </a:r>
            <a:r>
              <a:rPr lang="sv-SE" b="1" dirty="0" err="1" smtClean="0">
                <a:solidFill>
                  <a:srgbClr val="0070C0"/>
                </a:solidFill>
                <a:latin typeface="Times New Roman" panose="02020603050405020304" pitchFamily="18" charset="0"/>
                <a:cs typeface="Times New Roman" panose="02020603050405020304" pitchFamily="18" charset="0"/>
              </a:rPr>
              <a:t>can</a:t>
            </a:r>
            <a:r>
              <a:rPr lang="sv-SE" b="1" dirty="0" smtClean="0">
                <a:solidFill>
                  <a:srgbClr val="0070C0"/>
                </a:solidFill>
                <a:latin typeface="Times New Roman" panose="02020603050405020304" pitchFamily="18" charset="0"/>
                <a:cs typeface="Times New Roman" panose="02020603050405020304" pitchFamily="18" charset="0"/>
              </a:rPr>
              <a:t> make a </a:t>
            </a:r>
            <a:r>
              <a:rPr lang="sv-SE" b="1" dirty="0" err="1" smtClean="0">
                <a:solidFill>
                  <a:srgbClr val="0070C0"/>
                </a:solidFill>
                <a:latin typeface="Times New Roman" panose="02020603050405020304" pitchFamily="18" charset="0"/>
                <a:cs typeface="Times New Roman" panose="02020603050405020304" pitchFamily="18" charset="0"/>
              </a:rPr>
              <a:t>better</a:t>
            </a:r>
            <a:r>
              <a:rPr lang="sv-SE" b="1" dirty="0" smtClean="0">
                <a:solidFill>
                  <a:srgbClr val="0070C0"/>
                </a:solidFill>
                <a:latin typeface="Times New Roman" panose="02020603050405020304" pitchFamily="18" charset="0"/>
                <a:cs typeface="Times New Roman" panose="02020603050405020304" pitchFamily="18" charset="0"/>
              </a:rPr>
              <a:t> </a:t>
            </a:r>
            <a:r>
              <a:rPr lang="sv-SE" b="1" dirty="0" err="1" smtClean="0">
                <a:solidFill>
                  <a:srgbClr val="0070C0"/>
                </a:solidFill>
                <a:latin typeface="Times New Roman" panose="02020603050405020304" pitchFamily="18" charset="0"/>
                <a:cs typeface="Times New Roman" panose="02020603050405020304" pitchFamily="18" charset="0"/>
              </a:rPr>
              <a:t>prediction</a:t>
            </a:r>
            <a:r>
              <a:rPr lang="sv-SE" b="1" dirty="0" smtClean="0">
                <a:solidFill>
                  <a:srgbClr val="0070C0"/>
                </a:solidFill>
                <a:latin typeface="Times New Roman" panose="02020603050405020304" pitchFamily="18" charset="0"/>
                <a:cs typeface="Times New Roman" panose="02020603050405020304" pitchFamily="18" charset="0"/>
              </a:rPr>
              <a:t> </a:t>
            </a:r>
            <a:r>
              <a:rPr lang="sv-SE" b="1" dirty="0" err="1" smtClean="0">
                <a:solidFill>
                  <a:srgbClr val="0070C0"/>
                </a:solidFill>
                <a:latin typeface="Times New Roman" panose="02020603050405020304" pitchFamily="18" charset="0"/>
                <a:cs typeface="Times New Roman" panose="02020603050405020304" pitchFamily="18" charset="0"/>
              </a:rPr>
              <a:t>of</a:t>
            </a:r>
            <a:r>
              <a:rPr lang="sv-SE" b="1" dirty="0" smtClean="0">
                <a:solidFill>
                  <a:srgbClr val="0070C0"/>
                </a:solidFill>
                <a:latin typeface="Times New Roman" panose="02020603050405020304" pitchFamily="18" charset="0"/>
                <a:cs typeface="Times New Roman" panose="02020603050405020304" pitchFamily="18" charset="0"/>
              </a:rPr>
              <a:t> the </a:t>
            </a:r>
            <a:r>
              <a:rPr lang="sv-SE" b="1" dirty="0" err="1" smtClean="0">
                <a:solidFill>
                  <a:srgbClr val="0070C0"/>
                </a:solidFill>
                <a:latin typeface="Times New Roman" panose="02020603050405020304" pitchFamily="18" charset="0"/>
                <a:cs typeface="Times New Roman" panose="02020603050405020304" pitchFamily="18" charset="0"/>
              </a:rPr>
              <a:t>conditions</a:t>
            </a:r>
            <a:r>
              <a:rPr lang="sv-SE" b="1" dirty="0" smtClean="0">
                <a:solidFill>
                  <a:srgbClr val="0070C0"/>
                </a:solidFill>
                <a:latin typeface="Times New Roman" panose="02020603050405020304" pitchFamily="18" charset="0"/>
                <a:cs typeface="Times New Roman" panose="02020603050405020304" pitchFamily="18" charset="0"/>
              </a:rPr>
              <a:t> at </a:t>
            </a:r>
            <a:r>
              <a:rPr lang="sv-SE" b="1" dirty="0" err="1" smtClean="0">
                <a:solidFill>
                  <a:srgbClr val="0070C0"/>
                </a:solidFill>
                <a:latin typeface="Times New Roman" panose="02020603050405020304" pitchFamily="18" charset="0"/>
                <a:cs typeface="Times New Roman" panose="02020603050405020304" pitchFamily="18" charset="0"/>
              </a:rPr>
              <a:t>Time</a:t>
            </a:r>
            <a:r>
              <a:rPr lang="sv-SE" b="1" dirty="0" smtClean="0">
                <a:solidFill>
                  <a:srgbClr val="0070C0"/>
                </a:solidFill>
                <a:latin typeface="Times New Roman" panose="02020603050405020304" pitchFamily="18" charset="0"/>
                <a:cs typeface="Times New Roman" panose="02020603050405020304" pitchFamily="18" charset="0"/>
              </a:rPr>
              <a:t> 2.</a:t>
            </a:r>
            <a:endParaRPr lang="sv-SE"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69735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B248AB27-9E1D-4E39-A37B-36245693E9ED}" type="slidenum">
              <a:rPr lang="sv-SE" altLang="sv-SE" smtClean="0">
                <a:solidFill>
                  <a:srgbClr val="000000"/>
                </a:solidFill>
              </a:rPr>
              <a:pPr/>
              <a:t>18</a:t>
            </a:fld>
            <a:endParaRPr lang="sv-SE" altLang="sv-SE">
              <a:solidFill>
                <a:srgbClr val="000000"/>
              </a:solidFill>
            </a:endParaRPr>
          </a:p>
        </p:txBody>
      </p:sp>
      <p:sp>
        <p:nvSpPr>
          <p:cNvPr id="3" name="Rektangel 2"/>
          <p:cNvSpPr/>
          <p:nvPr/>
        </p:nvSpPr>
        <p:spPr>
          <a:xfrm>
            <a:off x="246433" y="433519"/>
            <a:ext cx="10269166" cy="2554545"/>
          </a:xfrm>
          <a:prstGeom prst="rect">
            <a:avLst/>
          </a:prstGeom>
        </p:spPr>
        <p:txBody>
          <a:bodyPr wrap="square">
            <a:spAutoFit/>
          </a:bodyPr>
          <a:lstStyle/>
          <a:p>
            <a:pPr marL="274320" marR="274320" indent="180340">
              <a:spcAft>
                <a:spcPts val="0"/>
              </a:spcAft>
            </a:pPr>
            <a:r>
              <a:rPr lang="en-US" sz="3200" b="1" dirty="0">
                <a:latin typeface="Times New Roman" panose="02020603050405020304" pitchFamily="18" charset="0"/>
                <a:ea typeface="Times New Roman" panose="02020603050405020304" pitchFamily="18" charset="0"/>
              </a:rPr>
              <a:t>Forests and Forestry in Sweden</a:t>
            </a:r>
            <a:endParaRPr lang="sv-SE" sz="3200" dirty="0">
              <a:latin typeface="Times New Roman" panose="02020603050405020304" pitchFamily="18" charset="0"/>
              <a:ea typeface="Times New Roman" panose="02020603050405020304" pitchFamily="18" charset="0"/>
            </a:endParaRPr>
          </a:p>
          <a:p>
            <a:pPr marL="274320" marR="274320" indent="180340">
              <a:spcAft>
                <a:spcPts val="0"/>
              </a:spcAft>
            </a:pPr>
            <a:endParaRPr lang="en-US" sz="3200" dirty="0" smtClean="0">
              <a:latin typeface="Times New Roman" panose="02020603050405020304" pitchFamily="18" charset="0"/>
              <a:ea typeface="Times New Roman" panose="02020603050405020304" pitchFamily="18" charset="0"/>
            </a:endParaRPr>
          </a:p>
          <a:p>
            <a:pPr marL="274320" marR="274320" indent="180340">
              <a:spcAft>
                <a:spcPts val="0"/>
              </a:spcAft>
            </a:pPr>
            <a:r>
              <a:rPr lang="en-US" sz="3200" dirty="0" smtClean="0">
                <a:latin typeface="Times New Roman" panose="02020603050405020304" pitchFamily="18" charset="0"/>
                <a:ea typeface="Times New Roman" panose="02020603050405020304" pitchFamily="18" charset="0"/>
              </a:rPr>
              <a:t>    All </a:t>
            </a:r>
            <a:r>
              <a:rPr lang="en-US" sz="3200" dirty="0">
                <a:latin typeface="Times New Roman" panose="02020603050405020304" pitchFamily="18" charset="0"/>
                <a:ea typeface="Times New Roman" panose="02020603050405020304" pitchFamily="18" charset="0"/>
              </a:rPr>
              <a:t>kinds of statistical information </a:t>
            </a:r>
            <a:r>
              <a:rPr lang="en-US" sz="3200" dirty="0" smtClean="0">
                <a:latin typeface="Times New Roman" panose="02020603050405020304" pitchFamily="18" charset="0"/>
                <a:ea typeface="Times New Roman" panose="02020603050405020304" pitchFamily="18" charset="0"/>
              </a:rPr>
              <a:t>concerning</a:t>
            </a:r>
          </a:p>
          <a:p>
            <a:pPr marL="274320" marR="274320" indent="180340">
              <a:spcAft>
                <a:spcPts val="0"/>
              </a:spcAft>
            </a:pPr>
            <a:r>
              <a:rPr lang="en-US" sz="3200" dirty="0" smtClean="0">
                <a:latin typeface="Times New Roman" panose="02020603050405020304" pitchFamily="18" charset="0"/>
                <a:ea typeface="Times New Roman" panose="02020603050405020304" pitchFamily="18" charset="0"/>
              </a:rPr>
              <a:t>    Swedish </a:t>
            </a:r>
            <a:r>
              <a:rPr lang="en-US" sz="3200" dirty="0">
                <a:latin typeface="Times New Roman" panose="02020603050405020304" pitchFamily="18" charset="0"/>
                <a:ea typeface="Times New Roman" panose="02020603050405020304" pitchFamily="18" charset="0"/>
              </a:rPr>
              <a:t>forests, forestry, rules and regulations </a:t>
            </a:r>
            <a:r>
              <a:rPr lang="en-US" sz="3200" dirty="0" smtClean="0">
                <a:latin typeface="Times New Roman" panose="02020603050405020304" pitchFamily="18" charset="0"/>
                <a:ea typeface="Times New Roman" panose="02020603050405020304" pitchFamily="18" charset="0"/>
              </a:rPr>
              <a:t>are</a:t>
            </a:r>
          </a:p>
          <a:p>
            <a:pPr marL="274320" marR="274320" indent="180340">
              <a:spcAft>
                <a:spcPts val="0"/>
              </a:spcAft>
            </a:pPr>
            <a:r>
              <a:rPr lang="en-US" sz="3200" dirty="0" smtClean="0">
                <a:latin typeface="Times New Roman" panose="02020603050405020304" pitchFamily="18" charset="0"/>
                <a:ea typeface="Times New Roman" panose="02020603050405020304" pitchFamily="18" charset="0"/>
              </a:rPr>
              <a:t>    </a:t>
            </a:r>
            <a:r>
              <a:rPr lang="en-US" sz="3200" dirty="0">
                <a:latin typeface="Times New Roman" panose="02020603050405020304" pitchFamily="18" charset="0"/>
                <a:ea typeface="Times New Roman" panose="02020603050405020304" pitchFamily="18" charset="0"/>
              </a:rPr>
              <a:t>well document by the Swedish Forest Agency (2017).</a:t>
            </a:r>
            <a:endParaRPr lang="sv-SE"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438419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B248AB27-9E1D-4E39-A37B-36245693E9ED}" type="slidenum">
              <a:rPr lang="sv-SE" altLang="sv-SE" smtClean="0">
                <a:solidFill>
                  <a:srgbClr val="000000"/>
                </a:solidFill>
              </a:rPr>
              <a:pPr/>
              <a:t>19</a:t>
            </a:fld>
            <a:endParaRPr lang="sv-SE" altLang="sv-SE">
              <a:solidFill>
                <a:srgbClr val="000000"/>
              </a:solidFill>
            </a:endParaRPr>
          </a:p>
        </p:txBody>
      </p:sp>
      <p:sp>
        <p:nvSpPr>
          <p:cNvPr id="3" name="Rektangel 2"/>
          <p:cNvSpPr/>
          <p:nvPr/>
        </p:nvSpPr>
        <p:spPr>
          <a:xfrm>
            <a:off x="946826" y="776299"/>
            <a:ext cx="6096000" cy="1200329"/>
          </a:xfrm>
          <a:prstGeom prst="rect">
            <a:avLst/>
          </a:prstGeom>
        </p:spPr>
        <p:txBody>
          <a:bodyPr>
            <a:spAutoFit/>
          </a:bodyPr>
          <a:lstStyle/>
          <a:p>
            <a:r>
              <a:rPr lang="en-US" dirty="0"/>
              <a:t>Continuous cover forestry versus forestry with clear cuts</a:t>
            </a:r>
          </a:p>
          <a:p>
            <a:endParaRPr lang="en-US" dirty="0"/>
          </a:p>
          <a:p>
            <a:r>
              <a:rPr lang="en-US" dirty="0"/>
              <a:t>In the past, continuous cover forestry was common in Sweden. </a:t>
            </a:r>
            <a:endParaRPr lang="sv-SE" dirty="0"/>
          </a:p>
        </p:txBody>
      </p:sp>
    </p:spTree>
    <p:extLst>
      <p:ext uri="{BB962C8B-B14F-4D97-AF65-F5344CB8AC3E}">
        <p14:creationId xmlns:p14="http://schemas.microsoft.com/office/powerpoint/2010/main" val="21429261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fontScale="90000"/>
          </a:bodyPr>
          <a:lstStyle/>
          <a:p>
            <a:r>
              <a:rPr lang="en-US" sz="3600" b="1" dirty="0">
                <a:solidFill>
                  <a:srgbClr val="008100"/>
                </a:solidFill>
                <a:latin typeface="Times New Roman" panose="02020603050405020304" pitchFamily="18" charset="0"/>
                <a:ea typeface="Times New Roman" panose="02020603050405020304" pitchFamily="18" charset="0"/>
              </a:rPr>
              <a:t>Optimal forest management topics in the boreal forest region with special focus on </a:t>
            </a:r>
            <a:r>
              <a:rPr lang="en-US" sz="3600" b="1" dirty="0" smtClean="0">
                <a:solidFill>
                  <a:srgbClr val="008100"/>
                </a:solidFill>
                <a:latin typeface="Times New Roman" panose="02020603050405020304" pitchFamily="18" charset="0"/>
                <a:ea typeface="Times New Roman" panose="02020603050405020304" pitchFamily="18" charset="0"/>
              </a:rPr>
              <a:t>Sweden</a:t>
            </a:r>
            <a:r>
              <a:rPr lang="en-US" b="1" dirty="0" smtClean="0">
                <a:solidFill>
                  <a:srgbClr val="008100"/>
                </a:solidFill>
                <a:latin typeface="Times New Roman" panose="02020603050405020304" pitchFamily="18" charset="0"/>
                <a:ea typeface="Times New Roman" panose="02020603050405020304" pitchFamily="18" charset="0"/>
              </a:rPr>
              <a:t/>
            </a:r>
            <a:br>
              <a:rPr lang="en-US" b="1" dirty="0" smtClean="0">
                <a:solidFill>
                  <a:srgbClr val="008100"/>
                </a:solidFill>
                <a:latin typeface="Times New Roman" panose="02020603050405020304" pitchFamily="18" charset="0"/>
                <a:ea typeface="Times New Roman" panose="02020603050405020304" pitchFamily="18" charset="0"/>
              </a:rPr>
            </a:br>
            <a:r>
              <a:rPr lang="en-US" sz="2700" b="1" dirty="0" smtClean="0">
                <a:latin typeface="Times New Roman" panose="02020603050405020304" pitchFamily="18" charset="0"/>
                <a:ea typeface="Times New Roman" panose="02020603050405020304" pitchFamily="18" charset="0"/>
              </a:rPr>
              <a:t>Peter </a:t>
            </a:r>
            <a:r>
              <a:rPr lang="en-US" sz="2700" b="1" dirty="0" err="1" smtClean="0">
                <a:latin typeface="Times New Roman" panose="02020603050405020304" pitchFamily="18" charset="0"/>
                <a:ea typeface="Times New Roman" panose="02020603050405020304" pitchFamily="18" charset="0"/>
              </a:rPr>
              <a:t>Lohmander</a:t>
            </a:r>
            <a:endParaRPr lang="sv-SE" sz="2700" dirty="0"/>
          </a:p>
        </p:txBody>
      </p:sp>
      <p:sp>
        <p:nvSpPr>
          <p:cNvPr id="3" name="Platshållare för innehåll 2"/>
          <p:cNvSpPr>
            <a:spLocks noGrp="1"/>
          </p:cNvSpPr>
          <p:nvPr>
            <p:ph idx="1"/>
          </p:nvPr>
        </p:nvSpPr>
        <p:spPr>
          <a:xfrm>
            <a:off x="838200" y="2187574"/>
            <a:ext cx="10883630" cy="4351338"/>
          </a:xfrm>
        </p:spPr>
        <p:txBody>
          <a:bodyPr>
            <a:normAutofit/>
          </a:bodyPr>
          <a:lstStyle/>
          <a:p>
            <a:pPr marL="0" indent="0">
              <a:buNone/>
            </a:pPr>
            <a:r>
              <a:rPr lang="en-US" b="1" dirty="0"/>
              <a:t>Abstract </a:t>
            </a:r>
            <a:endParaRPr lang="sv-SE" dirty="0"/>
          </a:p>
          <a:p>
            <a:pPr marL="0" indent="0">
              <a:buNone/>
            </a:pPr>
            <a:r>
              <a:rPr lang="en-US" dirty="0" smtClean="0"/>
              <a:t>This </a:t>
            </a:r>
            <a:r>
              <a:rPr lang="en-US" dirty="0"/>
              <a:t>paper contains a briefing on forestry and forest management issues in Sweden and the Boreal forest region. </a:t>
            </a:r>
            <a:endParaRPr lang="en-US" dirty="0" smtClean="0"/>
          </a:p>
          <a:p>
            <a:pPr marL="0" indent="0">
              <a:buNone/>
            </a:pPr>
            <a:r>
              <a:rPr lang="en-US" dirty="0" smtClean="0"/>
              <a:t>It </a:t>
            </a:r>
            <a:r>
              <a:rPr lang="en-US" dirty="0"/>
              <a:t>also introduces some topics of fundamental importance to present forest research and policy. </a:t>
            </a:r>
            <a:endParaRPr lang="en-US" dirty="0" smtClean="0"/>
          </a:p>
          <a:p>
            <a:pPr marL="0" indent="0">
              <a:buNone/>
            </a:pPr>
            <a:r>
              <a:rPr lang="en-US" dirty="0" smtClean="0"/>
              <a:t>This </a:t>
            </a:r>
            <a:r>
              <a:rPr lang="en-US" dirty="0"/>
              <a:t>paper is an introduction to a keynote lecture. </a:t>
            </a:r>
            <a:endParaRPr lang="sv-SE" dirty="0"/>
          </a:p>
          <a:p>
            <a:pPr marL="0" indent="0">
              <a:buNone/>
            </a:pPr>
            <a:r>
              <a:rPr lang="en-US" dirty="0"/>
              <a:t> </a:t>
            </a:r>
            <a:endParaRPr lang="sv-SE" dirty="0"/>
          </a:p>
          <a:p>
            <a:pPr marL="0" indent="0">
              <a:buNone/>
            </a:pPr>
            <a:r>
              <a:rPr lang="en-US" b="1" dirty="0"/>
              <a:t>Keywords: </a:t>
            </a:r>
            <a:r>
              <a:rPr lang="en-US" dirty="0"/>
              <a:t>Forest management, Sweden, Boreal forest, optimal solutions.  </a:t>
            </a:r>
            <a:endParaRPr lang="sv-SE" dirty="0"/>
          </a:p>
          <a:p>
            <a:endParaRPr lang="sv-SE" dirty="0"/>
          </a:p>
        </p:txBody>
      </p:sp>
      <p:sp>
        <p:nvSpPr>
          <p:cNvPr id="4" name="Platshållare för bildnummer 3"/>
          <p:cNvSpPr>
            <a:spLocks noGrp="1"/>
          </p:cNvSpPr>
          <p:nvPr>
            <p:ph type="sldNum" sz="quarter" idx="12"/>
          </p:nvPr>
        </p:nvSpPr>
        <p:spPr/>
        <p:txBody>
          <a:bodyPr/>
          <a:lstStyle/>
          <a:p>
            <a:fld id="{05AB504C-2EAE-4C1B-A3CB-68D7E240E4AC}" type="slidenum">
              <a:rPr lang="sv-SE" smtClean="0"/>
              <a:t>2</a:t>
            </a:fld>
            <a:endParaRPr lang="sv-SE"/>
          </a:p>
        </p:txBody>
      </p:sp>
    </p:spTree>
    <p:extLst>
      <p:ext uri="{BB962C8B-B14F-4D97-AF65-F5344CB8AC3E}">
        <p14:creationId xmlns:p14="http://schemas.microsoft.com/office/powerpoint/2010/main" val="13441297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B248AB27-9E1D-4E39-A37B-36245693E9ED}" type="slidenum">
              <a:rPr lang="sv-SE" altLang="sv-SE" smtClean="0">
                <a:solidFill>
                  <a:srgbClr val="000000"/>
                </a:solidFill>
              </a:rPr>
              <a:pPr/>
              <a:t>20</a:t>
            </a:fld>
            <a:endParaRPr lang="sv-SE" altLang="sv-SE">
              <a:solidFill>
                <a:srgbClr val="000000"/>
              </a:solidFill>
            </a:endParaRPr>
          </a:p>
        </p:txBody>
      </p:sp>
      <p:pic>
        <p:nvPicPr>
          <p:cNvPr id="3" name="Bildobjekt 2"/>
          <p:cNvPicPr>
            <a:picLocks noChangeAspect="1"/>
          </p:cNvPicPr>
          <p:nvPr/>
        </p:nvPicPr>
        <p:blipFill>
          <a:blip r:embed="rId2"/>
          <a:stretch>
            <a:fillRect/>
          </a:stretch>
        </p:blipFill>
        <p:spPr>
          <a:xfrm>
            <a:off x="-942975" y="-1233488"/>
            <a:ext cx="14077950" cy="9324975"/>
          </a:xfrm>
          <a:prstGeom prst="rect">
            <a:avLst/>
          </a:prstGeom>
        </p:spPr>
      </p:pic>
    </p:spTree>
    <p:extLst>
      <p:ext uri="{BB962C8B-B14F-4D97-AF65-F5344CB8AC3E}">
        <p14:creationId xmlns:p14="http://schemas.microsoft.com/office/powerpoint/2010/main" val="7138410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B248AB27-9E1D-4E39-A37B-36245693E9ED}" type="slidenum">
              <a:rPr lang="sv-SE" altLang="sv-SE" smtClean="0">
                <a:solidFill>
                  <a:srgbClr val="000000"/>
                </a:solidFill>
              </a:rPr>
              <a:pPr/>
              <a:t>21</a:t>
            </a:fld>
            <a:endParaRPr lang="sv-SE" altLang="sv-SE">
              <a:solidFill>
                <a:srgbClr val="000000"/>
              </a:solidFill>
            </a:endParaRPr>
          </a:p>
        </p:txBody>
      </p:sp>
      <p:sp>
        <p:nvSpPr>
          <p:cNvPr id="3" name="Rektangel 2"/>
          <p:cNvSpPr/>
          <p:nvPr/>
        </p:nvSpPr>
        <p:spPr>
          <a:xfrm>
            <a:off x="1019243" y="446039"/>
            <a:ext cx="9140757" cy="5693866"/>
          </a:xfrm>
          <a:prstGeom prst="rect">
            <a:avLst/>
          </a:prstGeom>
        </p:spPr>
        <p:txBody>
          <a:bodyPr wrap="square">
            <a:spAutoFit/>
          </a:bodyPr>
          <a:lstStyle/>
          <a:p>
            <a:r>
              <a:rPr lang="en-US" sz="2800" dirty="0">
                <a:latin typeface="Times New Roman" panose="02020603050405020304" pitchFamily="18" charset="0"/>
                <a:ea typeface="Times New Roman" panose="02020603050405020304" pitchFamily="18" charset="0"/>
              </a:rPr>
              <a:t>Only the largest trees were harvested and the rest of the trees continued to grow. </a:t>
            </a:r>
            <a:endParaRPr lang="en-US" sz="2800" dirty="0" smtClean="0">
              <a:latin typeface="Times New Roman" panose="02020603050405020304" pitchFamily="18" charset="0"/>
              <a:ea typeface="Times New Roman" panose="02020603050405020304" pitchFamily="18" charset="0"/>
            </a:endParaRPr>
          </a:p>
          <a:p>
            <a:endParaRPr lang="en-US" sz="2800" dirty="0">
              <a:latin typeface="Times New Roman" panose="02020603050405020304" pitchFamily="18" charset="0"/>
              <a:ea typeface="Times New Roman" panose="02020603050405020304" pitchFamily="18" charset="0"/>
            </a:endParaRPr>
          </a:p>
          <a:p>
            <a:r>
              <a:rPr lang="en-US" sz="2800" dirty="0" smtClean="0">
                <a:latin typeface="Times New Roman" panose="02020603050405020304" pitchFamily="18" charset="0"/>
                <a:ea typeface="Times New Roman" panose="02020603050405020304" pitchFamily="18" charset="0"/>
              </a:rPr>
              <a:t>Natural </a:t>
            </a:r>
            <a:r>
              <a:rPr lang="en-US" sz="2800" dirty="0">
                <a:latin typeface="Times New Roman" panose="02020603050405020304" pitchFamily="18" charset="0"/>
                <a:ea typeface="Times New Roman" panose="02020603050405020304" pitchFamily="18" charset="0"/>
              </a:rPr>
              <a:t>regeneration was the standard method. </a:t>
            </a:r>
            <a:endParaRPr lang="en-US" sz="2800" dirty="0" smtClean="0">
              <a:latin typeface="Times New Roman" panose="02020603050405020304" pitchFamily="18" charset="0"/>
              <a:ea typeface="Times New Roman" panose="02020603050405020304" pitchFamily="18" charset="0"/>
            </a:endParaRPr>
          </a:p>
          <a:p>
            <a:endParaRPr lang="en-US" sz="2800" dirty="0">
              <a:latin typeface="Times New Roman" panose="02020603050405020304" pitchFamily="18" charset="0"/>
              <a:ea typeface="Times New Roman" panose="02020603050405020304" pitchFamily="18" charset="0"/>
            </a:endParaRPr>
          </a:p>
          <a:p>
            <a:r>
              <a:rPr lang="en-US" sz="2800" dirty="0" smtClean="0">
                <a:latin typeface="Times New Roman" panose="02020603050405020304" pitchFamily="18" charset="0"/>
                <a:ea typeface="Times New Roman" panose="02020603050405020304" pitchFamily="18" charset="0"/>
              </a:rPr>
              <a:t>Forest </a:t>
            </a:r>
            <a:r>
              <a:rPr lang="en-US" sz="2800" dirty="0">
                <a:latin typeface="Times New Roman" panose="02020603050405020304" pitchFamily="18" charset="0"/>
                <a:ea typeface="Times New Roman" panose="02020603050405020304" pitchFamily="18" charset="0"/>
              </a:rPr>
              <a:t>workers used manual saws to make the trees fall, axes to remove the branches, manual saws to cut the timber to logs and horses with sleds to drag the logs to the roads. </a:t>
            </a:r>
            <a:endParaRPr lang="en-US" sz="2800" dirty="0" smtClean="0">
              <a:latin typeface="Times New Roman" panose="02020603050405020304" pitchFamily="18" charset="0"/>
              <a:ea typeface="Times New Roman" panose="02020603050405020304" pitchFamily="18" charset="0"/>
            </a:endParaRPr>
          </a:p>
          <a:p>
            <a:endParaRPr lang="en-US" sz="2800" dirty="0">
              <a:latin typeface="Times New Roman" panose="02020603050405020304" pitchFamily="18" charset="0"/>
              <a:ea typeface="Times New Roman" panose="02020603050405020304" pitchFamily="18" charset="0"/>
            </a:endParaRPr>
          </a:p>
          <a:p>
            <a:r>
              <a:rPr lang="en-US" sz="2800" dirty="0" smtClean="0">
                <a:latin typeface="Times New Roman" panose="02020603050405020304" pitchFamily="18" charset="0"/>
                <a:ea typeface="Times New Roman" panose="02020603050405020304" pitchFamily="18" charset="0"/>
              </a:rPr>
              <a:t>Harvesting </a:t>
            </a:r>
            <a:r>
              <a:rPr lang="en-US" sz="2800" dirty="0">
                <a:latin typeface="Times New Roman" panose="02020603050405020304" pitchFamily="18" charset="0"/>
                <a:ea typeface="Times New Roman" panose="02020603050405020304" pitchFamily="18" charset="0"/>
              </a:rPr>
              <a:t>was usually performed in the winter, when the ground was frozen and covered by ice and snow. </a:t>
            </a:r>
            <a:endParaRPr lang="en-US" sz="2800" dirty="0" smtClean="0">
              <a:latin typeface="Times New Roman" panose="02020603050405020304" pitchFamily="18" charset="0"/>
              <a:ea typeface="Times New Roman" panose="02020603050405020304" pitchFamily="18" charset="0"/>
            </a:endParaRPr>
          </a:p>
          <a:p>
            <a:endParaRPr lang="en-US" sz="2800" dirty="0">
              <a:latin typeface="Times New Roman" panose="02020603050405020304" pitchFamily="18" charset="0"/>
              <a:ea typeface="Times New Roman" panose="02020603050405020304" pitchFamily="18" charset="0"/>
            </a:endParaRPr>
          </a:p>
          <a:p>
            <a:r>
              <a:rPr lang="en-US" sz="2800" dirty="0" smtClean="0">
                <a:latin typeface="Times New Roman" panose="02020603050405020304" pitchFamily="18" charset="0"/>
                <a:ea typeface="Times New Roman" panose="02020603050405020304" pitchFamily="18" charset="0"/>
              </a:rPr>
              <a:t>This </a:t>
            </a:r>
            <a:r>
              <a:rPr lang="en-US" sz="2800" dirty="0">
                <a:latin typeface="Times New Roman" panose="02020603050405020304" pitchFamily="18" charset="0"/>
                <a:ea typeface="Times New Roman" panose="02020603050405020304" pitchFamily="18" charset="0"/>
              </a:rPr>
              <a:t>made it easy to transport the logs to the roads. </a:t>
            </a:r>
            <a:endParaRPr lang="sv-SE" sz="2800" dirty="0"/>
          </a:p>
        </p:txBody>
      </p:sp>
    </p:spTree>
    <p:extLst>
      <p:ext uri="{BB962C8B-B14F-4D97-AF65-F5344CB8AC3E}">
        <p14:creationId xmlns:p14="http://schemas.microsoft.com/office/powerpoint/2010/main" val="23600272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B248AB27-9E1D-4E39-A37B-36245693E9ED}" type="slidenum">
              <a:rPr lang="sv-SE" altLang="sv-SE" smtClean="0">
                <a:solidFill>
                  <a:srgbClr val="000000"/>
                </a:solidFill>
              </a:rPr>
              <a:pPr/>
              <a:t>22</a:t>
            </a:fld>
            <a:endParaRPr lang="sv-SE" altLang="sv-SE">
              <a:solidFill>
                <a:srgbClr val="000000"/>
              </a:solidFill>
            </a:endParaRPr>
          </a:p>
        </p:txBody>
      </p:sp>
      <p:pic>
        <p:nvPicPr>
          <p:cNvPr id="3" name="Bildobjek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7379368"/>
          </a:xfrm>
          <a:prstGeom prst="rect">
            <a:avLst/>
          </a:prstGeom>
        </p:spPr>
      </p:pic>
      <p:sp>
        <p:nvSpPr>
          <p:cNvPr id="4" name="Rektangel 3"/>
          <p:cNvSpPr/>
          <p:nvPr/>
        </p:nvSpPr>
        <p:spPr>
          <a:xfrm>
            <a:off x="0" y="6352143"/>
            <a:ext cx="7428690" cy="369332"/>
          </a:xfrm>
          <a:prstGeom prst="rect">
            <a:avLst/>
          </a:prstGeom>
        </p:spPr>
        <p:txBody>
          <a:bodyPr wrap="square">
            <a:spAutoFit/>
          </a:bodyPr>
          <a:lstStyle/>
          <a:p>
            <a:r>
              <a:rPr lang="sv-SE" b="1" dirty="0">
                <a:solidFill>
                  <a:srgbClr val="FFFF00"/>
                </a:solidFill>
              </a:rPr>
              <a:t>http://www.osterbyfotografen.com/skogsbruk-nordsvensk-2016</a:t>
            </a:r>
          </a:p>
        </p:txBody>
      </p:sp>
    </p:spTree>
    <p:extLst>
      <p:ext uri="{BB962C8B-B14F-4D97-AF65-F5344CB8AC3E}">
        <p14:creationId xmlns:p14="http://schemas.microsoft.com/office/powerpoint/2010/main" val="37631720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B248AB27-9E1D-4E39-A37B-36245693E9ED}" type="slidenum">
              <a:rPr lang="sv-SE" altLang="sv-SE" smtClean="0">
                <a:solidFill>
                  <a:srgbClr val="000000"/>
                </a:solidFill>
              </a:rPr>
              <a:pPr/>
              <a:t>23</a:t>
            </a:fld>
            <a:endParaRPr lang="sv-SE" altLang="sv-SE">
              <a:solidFill>
                <a:srgbClr val="000000"/>
              </a:solidFill>
            </a:endParaRPr>
          </a:p>
        </p:txBody>
      </p:sp>
      <p:sp>
        <p:nvSpPr>
          <p:cNvPr id="3" name="Rektangel 2"/>
          <p:cNvSpPr/>
          <p:nvPr/>
        </p:nvSpPr>
        <p:spPr>
          <a:xfrm>
            <a:off x="1102468" y="628553"/>
            <a:ext cx="9354766" cy="5693866"/>
          </a:xfrm>
          <a:prstGeom prst="rect">
            <a:avLst/>
          </a:prstGeom>
        </p:spPr>
        <p:txBody>
          <a:bodyPr wrap="square">
            <a:spAutoFit/>
          </a:bodyPr>
          <a:lstStyle/>
          <a:p>
            <a:r>
              <a:rPr lang="en-US" sz="2800" b="1" dirty="0">
                <a:latin typeface="Times New Roman" panose="02020603050405020304" pitchFamily="18" charset="0"/>
                <a:ea typeface="Times New Roman" panose="02020603050405020304" pitchFamily="18" charset="0"/>
              </a:rPr>
              <a:t>The forest workers were usually employed in agriculture during the warm season, which made the winter season suitable for forestry activities. </a:t>
            </a:r>
            <a:endParaRPr lang="en-US" sz="2800" b="1" dirty="0" smtClean="0">
              <a:latin typeface="Times New Roman" panose="02020603050405020304" pitchFamily="18" charset="0"/>
              <a:ea typeface="Times New Roman" panose="02020603050405020304" pitchFamily="18" charset="0"/>
            </a:endParaRPr>
          </a:p>
          <a:p>
            <a:endParaRPr lang="en-US" sz="2800" b="1" dirty="0">
              <a:latin typeface="Times New Roman" panose="02020603050405020304" pitchFamily="18" charset="0"/>
              <a:ea typeface="Times New Roman" panose="02020603050405020304" pitchFamily="18" charset="0"/>
            </a:endParaRPr>
          </a:p>
          <a:p>
            <a:r>
              <a:rPr lang="en-US" sz="2800" b="1" dirty="0" smtClean="0">
                <a:latin typeface="Times New Roman" panose="02020603050405020304" pitchFamily="18" charset="0"/>
                <a:ea typeface="Times New Roman" panose="02020603050405020304" pitchFamily="18" charset="0"/>
              </a:rPr>
              <a:t>Over </a:t>
            </a:r>
            <a:r>
              <a:rPr lang="en-US" sz="2800" b="1" dirty="0">
                <a:latin typeface="Times New Roman" panose="02020603050405020304" pitchFamily="18" charset="0"/>
                <a:ea typeface="Times New Roman" panose="02020603050405020304" pitchFamily="18" charset="0"/>
              </a:rPr>
              <a:t>the decades, the number of combined small scale agricultural and forestry farms and the many workers, decreased. </a:t>
            </a:r>
            <a:endParaRPr lang="en-US" sz="2800" b="1" dirty="0" smtClean="0">
              <a:latin typeface="Times New Roman" panose="02020603050405020304" pitchFamily="18" charset="0"/>
              <a:ea typeface="Times New Roman" panose="02020603050405020304" pitchFamily="18" charset="0"/>
            </a:endParaRPr>
          </a:p>
          <a:p>
            <a:endParaRPr lang="en-US" sz="2800" b="1" dirty="0">
              <a:latin typeface="Times New Roman" panose="02020603050405020304" pitchFamily="18" charset="0"/>
              <a:ea typeface="Times New Roman" panose="02020603050405020304" pitchFamily="18" charset="0"/>
            </a:endParaRPr>
          </a:p>
          <a:p>
            <a:r>
              <a:rPr lang="en-US" sz="2800" b="1" dirty="0" smtClean="0">
                <a:latin typeface="Times New Roman" panose="02020603050405020304" pitchFamily="18" charset="0"/>
                <a:ea typeface="Times New Roman" panose="02020603050405020304" pitchFamily="18" charset="0"/>
              </a:rPr>
              <a:t>Most </a:t>
            </a:r>
            <a:r>
              <a:rPr lang="en-US" sz="2800" b="1" dirty="0">
                <a:latin typeface="Times New Roman" panose="02020603050405020304" pitchFamily="18" charset="0"/>
                <a:ea typeface="Times New Roman" panose="02020603050405020304" pitchFamily="18" charset="0"/>
              </a:rPr>
              <a:t>young people moved to the cities and large and heavy forest machines took over the forest operations. These machines could not move between the trees in the same way as a horse. Hence, all trees were removed simultaneously and the era of rotation forestry with clear cuts started. </a:t>
            </a:r>
            <a:endParaRPr lang="sv-SE" sz="2800" b="1" dirty="0"/>
          </a:p>
        </p:txBody>
      </p:sp>
    </p:spTree>
    <p:extLst>
      <p:ext uri="{BB962C8B-B14F-4D97-AF65-F5344CB8AC3E}">
        <p14:creationId xmlns:p14="http://schemas.microsoft.com/office/powerpoint/2010/main" val="9989974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8" name="Platshållare för bildnummer 3"/>
          <p:cNvSpPr>
            <a:spLocks noGrp="1"/>
          </p:cNvSpPr>
          <p:nvPr>
            <p:ph type="sldNum" sz="quarter" idx="12"/>
          </p:nvPr>
        </p:nvSpPr>
        <p:spPr>
          <a:noFill/>
        </p:spPr>
        <p:txBody>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fld id="{85D97CAA-D930-4F0F-A70A-7B194EDC0B55}" type="slidenum">
              <a:rPr lang="sv-SE" altLang="sv-SE" sz="1400">
                <a:solidFill>
                  <a:srgbClr val="000000"/>
                </a:solidFill>
              </a:rPr>
              <a:pPr>
                <a:spcBef>
                  <a:spcPct val="0"/>
                </a:spcBef>
                <a:buFontTx/>
                <a:buNone/>
              </a:pPr>
              <a:t>24</a:t>
            </a:fld>
            <a:endParaRPr lang="sv-SE" altLang="sv-SE" sz="1400">
              <a:solidFill>
                <a:srgbClr val="000000"/>
              </a:solidFill>
            </a:endParaRPr>
          </a:p>
        </p:txBody>
      </p:sp>
      <p:pic>
        <p:nvPicPr>
          <p:cNvPr id="399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7276"/>
            <a:ext cx="12336784" cy="8288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0" name="Text Box 3"/>
          <p:cNvSpPr txBox="1">
            <a:spLocks noChangeArrowheads="1"/>
          </p:cNvSpPr>
          <p:nvPr/>
        </p:nvSpPr>
        <p:spPr bwMode="auto">
          <a:xfrm>
            <a:off x="2043114" y="6257925"/>
            <a:ext cx="48301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fontAlgn="base">
              <a:spcBef>
                <a:spcPct val="0"/>
              </a:spcBef>
              <a:spcAft>
                <a:spcPct val="0"/>
              </a:spcAft>
              <a:buFontTx/>
              <a:buNone/>
            </a:pPr>
            <a:r>
              <a:rPr lang="sv-SE" altLang="sv-SE" sz="2400" dirty="0" smtClean="0">
                <a:solidFill>
                  <a:srgbClr val="FFFFFF"/>
                </a:solidFill>
              </a:rPr>
              <a:t>Clear </a:t>
            </a:r>
            <a:r>
              <a:rPr lang="sv-SE" altLang="sv-SE" sz="2400" dirty="0" err="1" smtClean="0">
                <a:solidFill>
                  <a:srgbClr val="FFFFFF"/>
                </a:solidFill>
              </a:rPr>
              <a:t>cut</a:t>
            </a:r>
            <a:r>
              <a:rPr lang="sv-SE" altLang="sv-SE" sz="2400" dirty="0" smtClean="0">
                <a:solidFill>
                  <a:srgbClr val="FFFFFF"/>
                </a:solidFill>
              </a:rPr>
              <a:t> in </a:t>
            </a:r>
            <a:r>
              <a:rPr lang="sv-SE" altLang="sv-SE" sz="2400" dirty="0">
                <a:solidFill>
                  <a:srgbClr val="FFFFFF"/>
                </a:solidFill>
              </a:rPr>
              <a:t>Sverige (10 km S Umeå).</a:t>
            </a:r>
          </a:p>
        </p:txBody>
      </p:sp>
    </p:spTree>
    <p:extLst>
      <p:ext uri="{BB962C8B-B14F-4D97-AF65-F5344CB8AC3E}">
        <p14:creationId xmlns:p14="http://schemas.microsoft.com/office/powerpoint/2010/main" val="17696579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B248AB27-9E1D-4E39-A37B-36245693E9ED}" type="slidenum">
              <a:rPr lang="sv-SE" altLang="sv-SE" smtClean="0">
                <a:solidFill>
                  <a:srgbClr val="000000"/>
                </a:solidFill>
              </a:rPr>
              <a:pPr/>
              <a:t>25</a:t>
            </a:fld>
            <a:endParaRPr lang="sv-SE" altLang="sv-SE">
              <a:solidFill>
                <a:srgbClr val="000000"/>
              </a:solidFill>
            </a:endParaRPr>
          </a:p>
        </p:txBody>
      </p:sp>
      <p:sp>
        <p:nvSpPr>
          <p:cNvPr id="4" name="Rektangel 3"/>
          <p:cNvSpPr/>
          <p:nvPr/>
        </p:nvSpPr>
        <p:spPr>
          <a:xfrm>
            <a:off x="1014919" y="685083"/>
            <a:ext cx="10434536" cy="5262979"/>
          </a:xfrm>
          <a:prstGeom prst="rect">
            <a:avLst/>
          </a:prstGeom>
        </p:spPr>
        <p:txBody>
          <a:bodyPr wrap="square">
            <a:spAutoFit/>
          </a:bodyPr>
          <a:lstStyle/>
          <a:p>
            <a:r>
              <a:rPr lang="en-US" sz="2400" b="1" dirty="0">
                <a:latin typeface="Times New Roman" panose="02020603050405020304" pitchFamily="18" charset="0"/>
                <a:ea typeface="Times New Roman" panose="02020603050405020304" pitchFamily="18" charset="0"/>
              </a:rPr>
              <a:t>New forests were created in the form of uniform plantations, usually dominated by only one species, Scots pine (</a:t>
            </a:r>
            <a:r>
              <a:rPr lang="en-US" sz="2400" b="1" dirty="0" err="1">
                <a:latin typeface="Times New Roman" panose="02020603050405020304" pitchFamily="18" charset="0"/>
                <a:ea typeface="Times New Roman" panose="02020603050405020304" pitchFamily="18" charset="0"/>
              </a:rPr>
              <a:t>Pinus</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silvestris</a:t>
            </a:r>
            <a:r>
              <a:rPr lang="en-US" sz="2400" b="1" dirty="0">
                <a:latin typeface="Times New Roman" panose="02020603050405020304" pitchFamily="18" charset="0"/>
                <a:ea typeface="Times New Roman" panose="02020603050405020304" pitchFamily="18" charset="0"/>
              </a:rPr>
              <a:t>) or Norway spruce (</a:t>
            </a:r>
            <a:r>
              <a:rPr lang="en-US" sz="2400" b="1" dirty="0" err="1">
                <a:latin typeface="Times New Roman" panose="02020603050405020304" pitchFamily="18" charset="0"/>
                <a:ea typeface="Times New Roman" panose="02020603050405020304" pitchFamily="18" charset="0"/>
              </a:rPr>
              <a:t>Picea</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abies</a:t>
            </a:r>
            <a:r>
              <a:rPr lang="en-US" sz="2400" b="1" dirty="0">
                <a:latin typeface="Times New Roman" panose="02020603050405020304" pitchFamily="18" charset="0"/>
                <a:ea typeface="Times New Roman" panose="02020603050405020304" pitchFamily="18" charset="0"/>
              </a:rPr>
              <a:t>). </a:t>
            </a:r>
            <a:endParaRPr lang="en-US" sz="2400" b="1" dirty="0" smtClean="0">
              <a:latin typeface="Times New Roman" panose="02020603050405020304" pitchFamily="18" charset="0"/>
              <a:ea typeface="Times New Roman" panose="02020603050405020304" pitchFamily="18" charset="0"/>
            </a:endParaRPr>
          </a:p>
          <a:p>
            <a:endParaRPr lang="en-US" sz="2400" b="1" dirty="0">
              <a:latin typeface="Times New Roman" panose="02020603050405020304" pitchFamily="18" charset="0"/>
              <a:ea typeface="Times New Roman" panose="02020603050405020304" pitchFamily="18" charset="0"/>
            </a:endParaRPr>
          </a:p>
          <a:p>
            <a:r>
              <a:rPr lang="en-US" sz="2400" b="1" dirty="0" smtClean="0">
                <a:latin typeface="Times New Roman" panose="02020603050405020304" pitchFamily="18" charset="0"/>
                <a:ea typeface="Times New Roman" panose="02020603050405020304" pitchFamily="18" charset="0"/>
              </a:rPr>
              <a:t>The </a:t>
            </a:r>
            <a:r>
              <a:rPr lang="en-US" sz="2400" b="1" dirty="0">
                <a:latin typeface="Times New Roman" panose="02020603050405020304" pitchFamily="18" charset="0"/>
                <a:ea typeface="Times New Roman" panose="02020603050405020304" pitchFamily="18" charset="0"/>
              </a:rPr>
              <a:t>large scale forestry methods often included very heavy machines, deep tracks in the soil, erosion, the use of poison to handle insects eating the young softwood seedlings, other poison to kill large numbers of unwanted naturally regenerated hardwood seedlings, low seedling survival rates and poor timber quality development in the softwood plantations and several other problems</a:t>
            </a:r>
            <a:r>
              <a:rPr lang="en-US" sz="2400" b="1" dirty="0" smtClean="0">
                <a:latin typeface="Times New Roman" panose="02020603050405020304" pitchFamily="18" charset="0"/>
                <a:ea typeface="Times New Roman" panose="02020603050405020304" pitchFamily="18" charset="0"/>
              </a:rPr>
              <a:t>.</a:t>
            </a:r>
          </a:p>
          <a:p>
            <a:endParaRPr lang="en-US" sz="2400" b="1" dirty="0">
              <a:latin typeface="Times New Roman" panose="02020603050405020304" pitchFamily="18" charset="0"/>
              <a:ea typeface="Times New Roman" panose="02020603050405020304" pitchFamily="18" charset="0"/>
            </a:endParaRPr>
          </a:p>
          <a:p>
            <a:r>
              <a:rPr lang="en-US" sz="2400" b="1" dirty="0" smtClean="0">
                <a:latin typeface="Times New Roman" panose="02020603050405020304" pitchFamily="18" charset="0"/>
                <a:ea typeface="Times New Roman" panose="02020603050405020304" pitchFamily="18" charset="0"/>
              </a:rPr>
              <a:t>The </a:t>
            </a:r>
            <a:r>
              <a:rPr lang="en-US" sz="2400" b="1" dirty="0">
                <a:latin typeface="Times New Roman" panose="02020603050405020304" pitchFamily="18" charset="0"/>
                <a:ea typeface="Times New Roman" panose="02020603050405020304" pitchFamily="18" charset="0"/>
              </a:rPr>
              <a:t>large clear cuts gradually gave rise to a political debate. Many people preferred not to see large clear cut areas. Swedish forest management is presently dominated by rotation forestry, clear cuts and single species plantations. The forest political debate continues.</a:t>
            </a:r>
            <a:endParaRPr lang="sv-SE" sz="2400" b="1" dirty="0"/>
          </a:p>
        </p:txBody>
      </p:sp>
    </p:spTree>
    <p:extLst>
      <p:ext uri="{BB962C8B-B14F-4D97-AF65-F5344CB8AC3E}">
        <p14:creationId xmlns:p14="http://schemas.microsoft.com/office/powerpoint/2010/main" val="6443697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B248AB27-9E1D-4E39-A37B-36245693E9ED}" type="slidenum">
              <a:rPr lang="sv-SE" altLang="sv-SE" smtClean="0">
                <a:solidFill>
                  <a:srgbClr val="000000"/>
                </a:solidFill>
              </a:rPr>
              <a:pPr/>
              <a:t>26</a:t>
            </a:fld>
            <a:endParaRPr lang="sv-SE" altLang="sv-SE">
              <a:solidFill>
                <a:srgbClr val="000000"/>
              </a:solidFill>
            </a:endParaRPr>
          </a:p>
        </p:txBody>
      </p:sp>
      <p:sp>
        <p:nvSpPr>
          <p:cNvPr id="3" name="Rektangel 2"/>
          <p:cNvSpPr/>
          <p:nvPr/>
        </p:nvSpPr>
        <p:spPr>
          <a:xfrm>
            <a:off x="1190017" y="740180"/>
            <a:ext cx="9286672" cy="3970318"/>
          </a:xfrm>
          <a:prstGeom prst="rect">
            <a:avLst/>
          </a:prstGeom>
        </p:spPr>
        <p:txBody>
          <a:bodyPr wrap="square">
            <a:spAutoFit/>
          </a:bodyPr>
          <a:lstStyle/>
          <a:p>
            <a:r>
              <a:rPr lang="en-US" sz="2800" b="1" dirty="0">
                <a:latin typeface="Times New Roman" panose="02020603050405020304" pitchFamily="18" charset="0"/>
                <a:ea typeface="Times New Roman" panose="02020603050405020304" pitchFamily="18" charset="0"/>
              </a:rPr>
              <a:t>Now, new developments of forest machines such as small and flexible harvesters and forwarders, make it possible to once again start using continuous cover forestry methods in Sweden and other countries with similar conditions, found in the Boreal forest region. </a:t>
            </a:r>
            <a:endParaRPr lang="en-US" sz="2800" b="1" dirty="0" smtClean="0">
              <a:latin typeface="Times New Roman" panose="02020603050405020304" pitchFamily="18" charset="0"/>
              <a:ea typeface="Times New Roman" panose="02020603050405020304" pitchFamily="18" charset="0"/>
            </a:endParaRPr>
          </a:p>
          <a:p>
            <a:endParaRPr lang="en-US" sz="2800" b="1" dirty="0">
              <a:latin typeface="Times New Roman" panose="02020603050405020304" pitchFamily="18" charset="0"/>
              <a:ea typeface="Times New Roman" panose="02020603050405020304" pitchFamily="18" charset="0"/>
            </a:endParaRPr>
          </a:p>
          <a:p>
            <a:r>
              <a:rPr lang="en-US" sz="2800" b="1" dirty="0" err="1" smtClean="0">
                <a:latin typeface="Times New Roman" panose="02020603050405020304" pitchFamily="18" charset="0"/>
                <a:ea typeface="Times New Roman" panose="02020603050405020304" pitchFamily="18" charset="0"/>
              </a:rPr>
              <a:t>Lohmander</a:t>
            </a:r>
            <a:r>
              <a:rPr lang="en-US" sz="2800" b="1" dirty="0" smtClean="0">
                <a:latin typeface="Times New Roman" panose="02020603050405020304" pitchFamily="18" charset="0"/>
                <a:ea typeface="Times New Roman" panose="02020603050405020304" pitchFamily="18" charset="0"/>
              </a:rPr>
              <a:t> </a:t>
            </a:r>
            <a:r>
              <a:rPr lang="en-US" sz="2800" b="1" dirty="0">
                <a:latin typeface="Times New Roman" panose="02020603050405020304" pitchFamily="18" charset="0"/>
                <a:ea typeface="Times New Roman" panose="02020603050405020304" pitchFamily="18" charset="0"/>
              </a:rPr>
              <a:t>(2014a), (2015), (2016a) and (2016b) contain more information about these topics and new ways to optimize continuous cover forest management decisions. </a:t>
            </a:r>
            <a:endParaRPr lang="sv-SE" sz="2800" b="1" dirty="0"/>
          </a:p>
        </p:txBody>
      </p:sp>
    </p:spTree>
    <p:extLst>
      <p:ext uri="{BB962C8B-B14F-4D97-AF65-F5344CB8AC3E}">
        <p14:creationId xmlns:p14="http://schemas.microsoft.com/office/powerpoint/2010/main" val="1047844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B248AB27-9E1D-4E39-A37B-36245693E9ED}" type="slidenum">
              <a:rPr lang="sv-SE" altLang="sv-SE" smtClean="0">
                <a:solidFill>
                  <a:srgbClr val="000000"/>
                </a:solidFill>
              </a:rPr>
              <a:pPr/>
              <a:t>27</a:t>
            </a:fld>
            <a:endParaRPr lang="sv-SE" altLang="sv-SE">
              <a:solidFill>
                <a:srgbClr val="000000"/>
              </a:solidFill>
            </a:endParaRPr>
          </a:p>
        </p:txBody>
      </p:sp>
      <p:pic>
        <p:nvPicPr>
          <p:cNvPr id="3" name="Bildobjekt 2"/>
          <p:cNvPicPr>
            <a:picLocks noChangeAspect="1"/>
          </p:cNvPicPr>
          <p:nvPr/>
        </p:nvPicPr>
        <p:blipFill>
          <a:blip r:embed="rId2"/>
          <a:stretch>
            <a:fillRect/>
          </a:stretch>
        </p:blipFill>
        <p:spPr>
          <a:xfrm>
            <a:off x="6219217" y="-674856"/>
            <a:ext cx="5972783" cy="8195579"/>
          </a:xfrm>
          <a:prstGeom prst="rect">
            <a:avLst/>
          </a:prstGeom>
        </p:spPr>
      </p:pic>
      <p:pic>
        <p:nvPicPr>
          <p:cNvPr id="4" name="Bildobjekt 3"/>
          <p:cNvPicPr>
            <a:picLocks noChangeAspect="1"/>
          </p:cNvPicPr>
          <p:nvPr/>
        </p:nvPicPr>
        <p:blipFill>
          <a:blip r:embed="rId3"/>
          <a:stretch>
            <a:fillRect/>
          </a:stretch>
        </p:blipFill>
        <p:spPr>
          <a:xfrm>
            <a:off x="-1" y="-502112"/>
            <a:ext cx="6219218" cy="9388731"/>
          </a:xfrm>
          <a:prstGeom prst="rect">
            <a:avLst/>
          </a:prstGeom>
        </p:spPr>
      </p:pic>
    </p:spTree>
    <p:extLst>
      <p:ext uri="{BB962C8B-B14F-4D97-AF65-F5344CB8AC3E}">
        <p14:creationId xmlns:p14="http://schemas.microsoft.com/office/powerpoint/2010/main" val="38576678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B248AB27-9E1D-4E39-A37B-36245693E9ED}" type="slidenum">
              <a:rPr lang="sv-SE" altLang="sv-SE" smtClean="0">
                <a:solidFill>
                  <a:srgbClr val="000000"/>
                </a:solidFill>
              </a:rPr>
              <a:pPr/>
              <a:t>28</a:t>
            </a:fld>
            <a:endParaRPr lang="sv-SE" altLang="sv-SE">
              <a:solidFill>
                <a:srgbClr val="000000"/>
              </a:solidFill>
            </a:endParaRPr>
          </a:p>
        </p:txBody>
      </p:sp>
      <p:pic>
        <p:nvPicPr>
          <p:cNvPr id="3" name="Bildobjekt 2"/>
          <p:cNvPicPr>
            <a:picLocks noChangeAspect="1"/>
          </p:cNvPicPr>
          <p:nvPr/>
        </p:nvPicPr>
        <p:blipFill>
          <a:blip r:embed="rId2"/>
          <a:stretch>
            <a:fillRect/>
          </a:stretch>
        </p:blipFill>
        <p:spPr>
          <a:xfrm>
            <a:off x="2427817" y="-6593"/>
            <a:ext cx="7543034" cy="6864593"/>
          </a:xfrm>
          <a:prstGeom prst="rect">
            <a:avLst/>
          </a:prstGeom>
        </p:spPr>
      </p:pic>
    </p:spTree>
    <p:extLst>
      <p:ext uri="{BB962C8B-B14F-4D97-AF65-F5344CB8AC3E}">
        <p14:creationId xmlns:p14="http://schemas.microsoft.com/office/powerpoint/2010/main" val="38558749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B248AB27-9E1D-4E39-A37B-36245693E9ED}" type="slidenum">
              <a:rPr lang="sv-SE" altLang="sv-SE" smtClean="0">
                <a:solidFill>
                  <a:srgbClr val="000000"/>
                </a:solidFill>
              </a:rPr>
              <a:pPr/>
              <a:t>29</a:t>
            </a:fld>
            <a:endParaRPr lang="sv-SE" altLang="sv-SE">
              <a:solidFill>
                <a:srgbClr val="000000"/>
              </a:solidFill>
            </a:endParaRPr>
          </a:p>
        </p:txBody>
      </p:sp>
      <p:pic>
        <p:nvPicPr>
          <p:cNvPr id="3" name="Bildobjekt 2"/>
          <p:cNvPicPr>
            <a:picLocks noChangeAspect="1"/>
          </p:cNvPicPr>
          <p:nvPr/>
        </p:nvPicPr>
        <p:blipFill>
          <a:blip r:embed="rId2"/>
          <a:stretch>
            <a:fillRect/>
          </a:stretch>
        </p:blipFill>
        <p:spPr>
          <a:xfrm>
            <a:off x="-6485" y="0"/>
            <a:ext cx="12198485" cy="8075751"/>
          </a:xfrm>
          <a:prstGeom prst="rect">
            <a:avLst/>
          </a:prstGeom>
        </p:spPr>
      </p:pic>
    </p:spTree>
    <p:extLst>
      <p:ext uri="{BB962C8B-B14F-4D97-AF65-F5344CB8AC3E}">
        <p14:creationId xmlns:p14="http://schemas.microsoft.com/office/powerpoint/2010/main" val="11539965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3"/>
          <p:cNvSpPr>
            <a:spLocks noGrp="1"/>
          </p:cNvSpPr>
          <p:nvPr>
            <p:ph type="sldNum" sz="quarter" idx="12"/>
          </p:nvPr>
        </p:nvSpPr>
        <p:spPr/>
        <p:txBody>
          <a:bodyPr/>
          <a:lstStyle/>
          <a:p>
            <a:fld id="{7642E553-7044-466F-A560-0FC76E7E80AF}" type="slidenum">
              <a:rPr lang="sv-SE" altLang="sv-SE">
                <a:solidFill>
                  <a:srgbClr val="000000"/>
                </a:solidFill>
              </a:rPr>
              <a:pPr/>
              <a:t>3</a:t>
            </a:fld>
            <a:endParaRPr lang="sv-SE" altLang="sv-SE">
              <a:solidFill>
                <a:srgbClr val="000000"/>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6047"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ktangel 1"/>
          <p:cNvSpPr/>
          <p:nvPr/>
        </p:nvSpPr>
        <p:spPr>
          <a:xfrm>
            <a:off x="489626" y="728670"/>
            <a:ext cx="3313889" cy="3451201"/>
          </a:xfrm>
          <a:prstGeom prst="rect">
            <a:avLst/>
          </a:prstGeom>
        </p:spPr>
        <p:txBody>
          <a:bodyPr wrap="square">
            <a:spAutoFit/>
          </a:bodyPr>
          <a:lstStyle/>
          <a:p>
            <a:pPr lvl="0">
              <a:lnSpc>
                <a:spcPct val="90000"/>
              </a:lnSpc>
              <a:spcBef>
                <a:spcPts val="1000"/>
              </a:spcBef>
            </a:pPr>
            <a:r>
              <a:rPr lang="en-US" sz="2800" b="1" dirty="0">
                <a:solidFill>
                  <a:prstClr val="black"/>
                </a:solidFill>
                <a:latin typeface="Calibri" panose="020F0502020204030204"/>
              </a:rPr>
              <a:t>Introduction</a:t>
            </a:r>
          </a:p>
          <a:p>
            <a:pPr lvl="0">
              <a:lnSpc>
                <a:spcPct val="90000"/>
              </a:lnSpc>
              <a:spcBef>
                <a:spcPts val="1000"/>
              </a:spcBef>
            </a:pPr>
            <a:endParaRPr lang="sv-SE" sz="2800" dirty="0">
              <a:solidFill>
                <a:prstClr val="black"/>
              </a:solidFill>
              <a:latin typeface="Calibri" panose="020F0502020204030204"/>
            </a:endParaRPr>
          </a:p>
          <a:p>
            <a:pPr lvl="0">
              <a:lnSpc>
                <a:spcPct val="90000"/>
              </a:lnSpc>
              <a:spcBef>
                <a:spcPts val="1000"/>
              </a:spcBef>
            </a:pPr>
            <a:r>
              <a:rPr lang="en-US" sz="2800" dirty="0">
                <a:solidFill>
                  <a:prstClr val="black"/>
                </a:solidFill>
                <a:latin typeface="Calibri" panose="020F0502020204030204"/>
              </a:rPr>
              <a:t>The boreal forest covers very large areas in Russia, Canada, USA, and Scandinavia, including Sweden.</a:t>
            </a:r>
            <a:endParaRPr lang="sv-SE" sz="2800" dirty="0">
              <a:solidFill>
                <a:prstClr val="black"/>
              </a:solidFill>
              <a:latin typeface="Calibri" panose="020F0502020204030204"/>
            </a:endParaRPr>
          </a:p>
        </p:txBody>
      </p:sp>
    </p:spTree>
    <p:extLst>
      <p:ext uri="{BB962C8B-B14F-4D97-AF65-F5344CB8AC3E}">
        <p14:creationId xmlns:p14="http://schemas.microsoft.com/office/powerpoint/2010/main" val="33485794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B248AB27-9E1D-4E39-A37B-36245693E9ED}" type="slidenum">
              <a:rPr lang="sv-SE" altLang="sv-SE" smtClean="0">
                <a:solidFill>
                  <a:srgbClr val="000000"/>
                </a:solidFill>
              </a:rPr>
              <a:pPr/>
              <a:t>30</a:t>
            </a:fld>
            <a:endParaRPr lang="sv-SE" altLang="sv-SE">
              <a:solidFill>
                <a:srgbClr val="000000"/>
              </a:solidFill>
            </a:endParaRPr>
          </a:p>
        </p:txBody>
      </p:sp>
      <p:pic>
        <p:nvPicPr>
          <p:cNvPr id="3" name="Bildobjekt 2"/>
          <p:cNvPicPr>
            <a:picLocks noChangeAspect="1"/>
          </p:cNvPicPr>
          <p:nvPr/>
        </p:nvPicPr>
        <p:blipFill>
          <a:blip r:embed="rId2"/>
          <a:stretch>
            <a:fillRect/>
          </a:stretch>
        </p:blipFill>
        <p:spPr>
          <a:xfrm>
            <a:off x="0" y="-529075"/>
            <a:ext cx="12192000" cy="8071457"/>
          </a:xfrm>
          <a:prstGeom prst="rect">
            <a:avLst/>
          </a:prstGeom>
        </p:spPr>
      </p:pic>
    </p:spTree>
    <p:extLst>
      <p:ext uri="{BB962C8B-B14F-4D97-AF65-F5344CB8AC3E}">
        <p14:creationId xmlns:p14="http://schemas.microsoft.com/office/powerpoint/2010/main" val="31430914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B248AB27-9E1D-4E39-A37B-36245693E9ED}" type="slidenum">
              <a:rPr lang="sv-SE" altLang="sv-SE" smtClean="0">
                <a:solidFill>
                  <a:srgbClr val="000000"/>
                </a:solidFill>
              </a:rPr>
              <a:pPr/>
              <a:t>31</a:t>
            </a:fld>
            <a:endParaRPr lang="sv-SE" altLang="sv-SE">
              <a:solidFill>
                <a:srgbClr val="000000"/>
              </a:solidFill>
            </a:endParaRPr>
          </a:p>
        </p:txBody>
      </p:sp>
      <p:sp>
        <p:nvSpPr>
          <p:cNvPr id="4" name="Rektangel 3"/>
          <p:cNvSpPr/>
          <p:nvPr/>
        </p:nvSpPr>
        <p:spPr>
          <a:xfrm>
            <a:off x="904672" y="326356"/>
            <a:ext cx="10677728" cy="4031873"/>
          </a:xfrm>
          <a:prstGeom prst="rect">
            <a:avLst/>
          </a:prstGeom>
        </p:spPr>
        <p:txBody>
          <a:bodyPr wrap="square">
            <a:spAutoFit/>
          </a:bodyPr>
          <a:lstStyle/>
          <a:p>
            <a:pPr marL="274320" marR="274320" indent="180340" algn="just">
              <a:spcAft>
                <a:spcPts val="0"/>
              </a:spcAft>
            </a:pPr>
            <a:r>
              <a:rPr lang="en-US" sz="3200" b="1" dirty="0">
                <a:solidFill>
                  <a:srgbClr val="FF0000"/>
                </a:solidFill>
                <a:latin typeface="Times New Roman" panose="02020603050405020304" pitchFamily="18" charset="0"/>
                <a:ea typeface="Times New Roman" panose="02020603050405020304" pitchFamily="18" charset="0"/>
              </a:rPr>
              <a:t>Rational forestry considering forest industry, </a:t>
            </a:r>
            <a:endParaRPr lang="en-US" sz="3200" b="1" dirty="0" smtClean="0">
              <a:solidFill>
                <a:srgbClr val="FF0000"/>
              </a:solidFill>
              <a:latin typeface="Times New Roman" panose="02020603050405020304" pitchFamily="18" charset="0"/>
              <a:ea typeface="Times New Roman" panose="02020603050405020304" pitchFamily="18" charset="0"/>
            </a:endParaRPr>
          </a:p>
          <a:p>
            <a:pPr marL="274320" marR="274320" indent="180340" algn="just">
              <a:spcAft>
                <a:spcPts val="0"/>
              </a:spcAft>
            </a:pPr>
            <a:r>
              <a:rPr lang="en-US" sz="3200" b="1" dirty="0" smtClean="0">
                <a:solidFill>
                  <a:srgbClr val="FF0000"/>
                </a:solidFill>
                <a:latin typeface="Times New Roman" panose="02020603050405020304" pitchFamily="18" charset="0"/>
                <a:ea typeface="Times New Roman" panose="02020603050405020304" pitchFamily="18" charset="0"/>
              </a:rPr>
              <a:t>energy </a:t>
            </a:r>
            <a:r>
              <a:rPr lang="en-US" sz="3200" b="1" dirty="0">
                <a:solidFill>
                  <a:srgbClr val="FF0000"/>
                </a:solidFill>
                <a:latin typeface="Times New Roman" panose="02020603050405020304" pitchFamily="18" charset="0"/>
                <a:ea typeface="Times New Roman" panose="02020603050405020304" pitchFamily="18" charset="0"/>
              </a:rPr>
              <a:t>and the climate</a:t>
            </a:r>
            <a:endParaRPr lang="sv-SE" sz="3200" b="1" dirty="0">
              <a:solidFill>
                <a:srgbClr val="FF0000"/>
              </a:solidFill>
              <a:latin typeface="Times New Roman" panose="02020603050405020304" pitchFamily="18" charset="0"/>
              <a:ea typeface="Times New Roman" panose="02020603050405020304" pitchFamily="18" charset="0"/>
            </a:endParaRPr>
          </a:p>
          <a:p>
            <a:pPr marL="274320" marR="274320" indent="180340" algn="just">
              <a:spcAft>
                <a:spcPts val="0"/>
              </a:spcAft>
            </a:pPr>
            <a:r>
              <a:rPr lang="en-US" sz="3200" dirty="0">
                <a:latin typeface="Times New Roman" panose="02020603050405020304" pitchFamily="18" charset="0"/>
                <a:ea typeface="Times New Roman" panose="02020603050405020304" pitchFamily="18" charset="0"/>
              </a:rPr>
              <a:t> </a:t>
            </a:r>
            <a:endParaRPr lang="sv-SE" sz="3200" dirty="0">
              <a:latin typeface="Times New Roman" panose="02020603050405020304" pitchFamily="18" charset="0"/>
              <a:ea typeface="Times New Roman" panose="02020603050405020304" pitchFamily="18" charset="0"/>
            </a:endParaRPr>
          </a:p>
          <a:p>
            <a:r>
              <a:rPr lang="en-US" sz="3200" b="1" dirty="0" err="1">
                <a:latin typeface="Times New Roman" panose="02020603050405020304" pitchFamily="18" charset="0"/>
                <a:ea typeface="Times New Roman" panose="02020603050405020304" pitchFamily="18" charset="0"/>
              </a:rPr>
              <a:t>Lohmander</a:t>
            </a:r>
            <a:r>
              <a:rPr lang="en-US" sz="3200" b="1" dirty="0">
                <a:latin typeface="Times New Roman" panose="02020603050405020304" pitchFamily="18" charset="0"/>
                <a:ea typeface="Times New Roman" panose="02020603050405020304" pitchFamily="18" charset="0"/>
              </a:rPr>
              <a:t> (2011b) includes a general briefing on forest harvesting potentials and utilization in the Boreal region and an analysis of some options to solve parts of the global warming problem via expanded utilization of these forests. </a:t>
            </a:r>
            <a:endParaRPr lang="en-US" sz="3200" b="1" dirty="0" smtClean="0">
              <a:latin typeface="Times New Roman" panose="02020603050405020304" pitchFamily="18" charset="0"/>
              <a:ea typeface="Times New Roman" panose="02020603050405020304" pitchFamily="18" charset="0"/>
            </a:endParaRPr>
          </a:p>
          <a:p>
            <a:endParaRPr lang="en-US" sz="32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580189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0000">
            <a:alpha val="25000"/>
          </a:srgbClr>
        </a:solidFill>
        <a:effectLst/>
      </p:bgPr>
    </p:bg>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1053459" y="204952"/>
            <a:ext cx="10515600" cy="4784261"/>
          </a:xfrm>
        </p:spPr>
        <p:txBody>
          <a:bodyPr>
            <a:normAutofit/>
          </a:bodyPr>
          <a:lstStyle/>
          <a:p>
            <a:pPr marL="0" lvl="0" indent="0">
              <a:buNone/>
            </a:pPr>
            <a:r>
              <a:rPr lang="en-US" sz="2400" b="1" dirty="0" smtClean="0">
                <a:solidFill>
                  <a:srgbClr val="000000"/>
                </a:solidFill>
                <a:latin typeface="Times New Roman" panose="02020603050405020304" pitchFamily="18" charset="0"/>
                <a:ea typeface="Times New Roman" panose="02020603050405020304" pitchFamily="18" charset="0"/>
              </a:rPr>
              <a:t>These </a:t>
            </a:r>
            <a:r>
              <a:rPr lang="en-US" sz="2400" b="1" dirty="0">
                <a:solidFill>
                  <a:srgbClr val="000000"/>
                </a:solidFill>
                <a:latin typeface="Times New Roman" panose="02020603050405020304" pitchFamily="18" charset="0"/>
                <a:ea typeface="Times New Roman" panose="02020603050405020304" pitchFamily="18" charset="0"/>
              </a:rPr>
              <a:t>models should have relevant scales and be possible to integrate in general optimization models with spatial and dynamic dimensions, where not only the ecological problems are in focus but all relevant economical and technical problems are included. </a:t>
            </a:r>
            <a:endParaRPr lang="sv-SE" dirty="0"/>
          </a:p>
        </p:txBody>
      </p:sp>
      <p:sp>
        <p:nvSpPr>
          <p:cNvPr id="4" name="Platshållare för bildnummer 3"/>
          <p:cNvSpPr>
            <a:spLocks noGrp="1"/>
          </p:cNvSpPr>
          <p:nvPr>
            <p:ph type="sldNum" sz="quarter" idx="12"/>
          </p:nvPr>
        </p:nvSpPr>
        <p:spPr/>
        <p:txBody>
          <a:bodyPr/>
          <a:lstStyle/>
          <a:p>
            <a:fld id="{CF7C3FE0-6EB4-418C-82E7-2F09A4F41151}" type="slidenum">
              <a:rPr lang="sv-SE" smtClean="0">
                <a:solidFill>
                  <a:prstClr val="black">
                    <a:tint val="75000"/>
                  </a:prstClr>
                </a:solidFill>
              </a:rPr>
              <a:pPr/>
              <a:t>32</a:t>
            </a:fld>
            <a:endParaRPr lang="sv-SE">
              <a:solidFill>
                <a:prstClr val="black">
                  <a:tint val="75000"/>
                </a:prstClr>
              </a:solidFill>
            </a:endParaRPr>
          </a:p>
        </p:txBody>
      </p:sp>
      <p:pic>
        <p:nvPicPr>
          <p:cNvPr id="5" name="Picture 2" descr="Peter Lohmand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198" y="3733711"/>
            <a:ext cx="2108202" cy="13956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eter Lohmand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197" y="5129400"/>
            <a:ext cx="2108202" cy="1451888"/>
          </a:xfrm>
          <a:prstGeom prst="rect">
            <a:avLst/>
          </a:prstGeom>
          <a:noFill/>
          <a:extLst>
            <a:ext uri="{909E8E84-426E-40DD-AFC4-6F175D3DCCD1}">
              <a14:hiddenFill xmlns:a14="http://schemas.microsoft.com/office/drawing/2010/main">
                <a:solidFill>
                  <a:srgbClr val="FFFFFF"/>
                </a:solidFill>
              </a14:hiddenFill>
            </a:ext>
          </a:extLst>
        </p:spPr>
      </p:pic>
      <p:pic>
        <p:nvPicPr>
          <p:cNvPr id="7" name="Bildobjekt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8399" y="1703522"/>
            <a:ext cx="7645401" cy="4877766"/>
          </a:xfrm>
          <a:prstGeom prst="rect">
            <a:avLst/>
          </a:prstGeom>
        </p:spPr>
      </p:pic>
      <p:pic>
        <p:nvPicPr>
          <p:cNvPr id="8" name="Bildobjekt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3459" y="1703521"/>
            <a:ext cx="2654940" cy="2012445"/>
          </a:xfrm>
          <a:prstGeom prst="rect">
            <a:avLst/>
          </a:prstGeom>
        </p:spPr>
      </p:pic>
    </p:spTree>
    <p:extLst>
      <p:ext uri="{BB962C8B-B14F-4D97-AF65-F5344CB8AC3E}">
        <p14:creationId xmlns:p14="http://schemas.microsoft.com/office/powerpoint/2010/main" val="41184721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B248AB27-9E1D-4E39-A37B-36245693E9ED}" type="slidenum">
              <a:rPr lang="sv-SE" altLang="sv-SE" smtClean="0">
                <a:solidFill>
                  <a:srgbClr val="000000"/>
                </a:solidFill>
              </a:rPr>
              <a:pPr/>
              <a:t>33</a:t>
            </a:fld>
            <a:endParaRPr lang="sv-SE" altLang="sv-SE">
              <a:solidFill>
                <a:srgbClr val="000000"/>
              </a:solidFill>
            </a:endParaRPr>
          </a:p>
        </p:txBody>
      </p:sp>
      <p:sp>
        <p:nvSpPr>
          <p:cNvPr id="3" name="Rektangel 2"/>
          <p:cNvSpPr/>
          <p:nvPr/>
        </p:nvSpPr>
        <p:spPr>
          <a:xfrm>
            <a:off x="846306" y="632298"/>
            <a:ext cx="10223771" cy="2246769"/>
          </a:xfrm>
          <a:prstGeom prst="rect">
            <a:avLst/>
          </a:prstGeom>
        </p:spPr>
        <p:txBody>
          <a:bodyPr wrap="square">
            <a:spAutoFit/>
          </a:bodyPr>
          <a:lstStyle/>
          <a:p>
            <a:r>
              <a:rPr lang="en-US" sz="2800" b="1" dirty="0" err="1">
                <a:latin typeface="Times New Roman" panose="02020603050405020304" pitchFamily="18" charset="0"/>
                <a:ea typeface="Times New Roman" panose="02020603050405020304" pitchFamily="18" charset="0"/>
              </a:rPr>
              <a:t>Lohmander</a:t>
            </a:r>
            <a:r>
              <a:rPr lang="en-US" sz="2800" b="1" dirty="0">
                <a:latin typeface="Times New Roman" panose="02020603050405020304" pitchFamily="18" charset="0"/>
                <a:ea typeface="Times New Roman" panose="02020603050405020304" pitchFamily="18" charset="0"/>
              </a:rPr>
              <a:t> (2011c) studies the dynamic forest, forest industry and bioenergy supply chain optimization problem in Sweden</a:t>
            </a:r>
            <a:r>
              <a:rPr lang="en-US" sz="2800" b="1" dirty="0" smtClean="0">
                <a:latin typeface="Times New Roman" panose="02020603050405020304" pitchFamily="18" charset="0"/>
                <a:ea typeface="Times New Roman" panose="02020603050405020304" pitchFamily="18" charset="0"/>
              </a:rPr>
              <a:t>. </a:t>
            </a:r>
          </a:p>
          <a:p>
            <a:endParaRPr lang="en-US" sz="2800" b="1" dirty="0">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It </a:t>
            </a:r>
            <a:r>
              <a:rPr lang="en-US" sz="2800" b="1" dirty="0">
                <a:latin typeface="Times New Roman" panose="02020603050405020304" pitchFamily="18" charset="0"/>
                <a:cs typeface="Times New Roman" panose="02020603050405020304" pitchFamily="18" charset="0"/>
              </a:rPr>
              <a:t>is found that considerable sustainable economic gains are possible to obtain via increased utilization of the forest resources. </a:t>
            </a:r>
            <a:endParaRPr lang="sv-SE"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10377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B248AB27-9E1D-4E39-A37B-36245693E9ED}" type="slidenum">
              <a:rPr lang="sv-SE" altLang="sv-SE" smtClean="0">
                <a:solidFill>
                  <a:srgbClr val="000000"/>
                </a:solidFill>
              </a:rPr>
              <a:pPr/>
              <a:t>34</a:t>
            </a:fld>
            <a:endParaRPr lang="sv-SE" altLang="sv-SE">
              <a:solidFill>
                <a:srgbClr val="000000"/>
              </a:solidFill>
            </a:endParaRPr>
          </a:p>
        </p:txBody>
      </p:sp>
      <p:sp>
        <p:nvSpPr>
          <p:cNvPr id="3" name="Rektangel 2"/>
          <p:cNvSpPr/>
          <p:nvPr/>
        </p:nvSpPr>
        <p:spPr>
          <a:xfrm>
            <a:off x="1121922" y="735076"/>
            <a:ext cx="9169941" cy="3108543"/>
          </a:xfrm>
          <a:prstGeom prst="rect">
            <a:avLst/>
          </a:prstGeom>
        </p:spPr>
        <p:txBody>
          <a:bodyPr wrap="square">
            <a:spAutoFit/>
          </a:bodyPr>
          <a:lstStyle/>
          <a:p>
            <a:pPr marL="274320" marR="274320" indent="180340" algn="just">
              <a:spcAft>
                <a:spcPts val="0"/>
              </a:spcAft>
            </a:pPr>
            <a:r>
              <a:rPr lang="en-US" sz="2800" b="1" dirty="0">
                <a:latin typeface="Times New Roman" panose="02020603050405020304" pitchFamily="18" charset="0"/>
                <a:ea typeface="Times New Roman" panose="02020603050405020304" pitchFamily="18" charset="0"/>
              </a:rPr>
              <a:t>In </a:t>
            </a:r>
            <a:r>
              <a:rPr lang="en-US" sz="2800" b="1" dirty="0" err="1">
                <a:latin typeface="Times New Roman" panose="02020603050405020304" pitchFamily="18" charset="0"/>
                <a:ea typeface="Times New Roman" panose="02020603050405020304" pitchFamily="18" charset="0"/>
              </a:rPr>
              <a:t>Lohmander</a:t>
            </a:r>
            <a:r>
              <a:rPr lang="en-US" sz="2800" b="1" dirty="0">
                <a:latin typeface="Times New Roman" panose="02020603050405020304" pitchFamily="18" charset="0"/>
                <a:ea typeface="Times New Roman" panose="02020603050405020304" pitchFamily="18" charset="0"/>
              </a:rPr>
              <a:t> (2014b), a general model for the global climate, energy and forestry problem is developed and solved. </a:t>
            </a:r>
            <a:endParaRPr lang="en-US" sz="2800" b="1" dirty="0" smtClean="0">
              <a:latin typeface="Times New Roman" panose="02020603050405020304" pitchFamily="18" charset="0"/>
              <a:ea typeface="Times New Roman" panose="02020603050405020304" pitchFamily="18" charset="0"/>
            </a:endParaRPr>
          </a:p>
          <a:p>
            <a:pPr marL="274320" marR="274320" indent="180340" algn="just">
              <a:spcAft>
                <a:spcPts val="0"/>
              </a:spcAft>
            </a:pPr>
            <a:endParaRPr lang="en-US" sz="2800" b="1" dirty="0">
              <a:latin typeface="Times New Roman" panose="02020603050405020304" pitchFamily="18" charset="0"/>
              <a:ea typeface="Times New Roman" panose="02020603050405020304" pitchFamily="18" charset="0"/>
            </a:endParaRPr>
          </a:p>
          <a:p>
            <a:pPr marL="274320" marR="274320" indent="180340" algn="just">
              <a:spcAft>
                <a:spcPts val="0"/>
              </a:spcAft>
            </a:pPr>
            <a:r>
              <a:rPr lang="en-US" sz="2800" b="1" dirty="0" smtClean="0">
                <a:latin typeface="Times New Roman" panose="02020603050405020304" pitchFamily="18" charset="0"/>
                <a:ea typeface="Times New Roman" panose="02020603050405020304" pitchFamily="18" charset="0"/>
              </a:rPr>
              <a:t>Several </a:t>
            </a:r>
            <a:r>
              <a:rPr lang="en-US" sz="2800" b="1" dirty="0">
                <a:latin typeface="Times New Roman" panose="02020603050405020304" pitchFamily="18" charset="0"/>
                <a:ea typeface="Times New Roman" panose="02020603050405020304" pitchFamily="18" charset="0"/>
              </a:rPr>
              <a:t>general conclusions are derived that connect optimal forestry decisions to the global warming conditions.</a:t>
            </a:r>
            <a:endParaRPr lang="sv-SE" sz="28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049987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89390" y="241299"/>
            <a:ext cx="6940304" cy="5714939"/>
          </a:xfrm>
        </p:spPr>
      </p:pic>
      <p:sp>
        <p:nvSpPr>
          <p:cNvPr id="4" name="Platshållare för bildnummer 3"/>
          <p:cNvSpPr>
            <a:spLocks noGrp="1"/>
          </p:cNvSpPr>
          <p:nvPr>
            <p:ph type="sldNum" sz="quarter" idx="12"/>
          </p:nvPr>
        </p:nvSpPr>
        <p:spPr/>
        <p:txBody>
          <a:bodyPr/>
          <a:lstStyle/>
          <a:p>
            <a:fld id="{CF7C3FE0-6EB4-418C-82E7-2F09A4F41151}" type="slidenum">
              <a:rPr lang="sv-SE" smtClean="0">
                <a:solidFill>
                  <a:prstClr val="black">
                    <a:tint val="75000"/>
                  </a:prstClr>
                </a:solidFill>
              </a:rPr>
              <a:pPr/>
              <a:t>35</a:t>
            </a:fld>
            <a:endParaRPr lang="sv-SE">
              <a:solidFill>
                <a:prstClr val="black">
                  <a:tint val="75000"/>
                </a:prstClr>
              </a:solidFill>
            </a:endParaRPr>
          </a:p>
        </p:txBody>
      </p:sp>
      <p:sp>
        <p:nvSpPr>
          <p:cNvPr id="6" name="Rektangel 5"/>
          <p:cNvSpPr/>
          <p:nvPr/>
        </p:nvSpPr>
        <p:spPr>
          <a:xfrm>
            <a:off x="927100" y="6138802"/>
            <a:ext cx="9766300" cy="400110"/>
          </a:xfrm>
          <a:prstGeom prst="rect">
            <a:avLst/>
          </a:prstGeom>
        </p:spPr>
        <p:txBody>
          <a:bodyPr wrap="square">
            <a:spAutoFit/>
          </a:bodyPr>
          <a:lstStyle/>
          <a:p>
            <a:r>
              <a:rPr lang="en-US" sz="2000" dirty="0">
                <a:solidFill>
                  <a:prstClr val="black"/>
                </a:solidFill>
                <a:ea typeface="Calibri" panose="020F0502020204030204" pitchFamily="34" charset="0"/>
                <a:cs typeface="Times New Roman" panose="02020603050405020304" pitchFamily="18" charset="0"/>
              </a:rPr>
              <a:t>The Lohmander Energy, Forest, Fossil Fuels, CCS and Climate System Optimization Model</a:t>
            </a:r>
            <a:endParaRPr lang="sv-SE" dirty="0">
              <a:solidFill>
                <a:prstClr val="black"/>
              </a:solidFill>
            </a:endParaRPr>
          </a:p>
        </p:txBody>
      </p:sp>
    </p:spTree>
    <p:extLst>
      <p:ext uri="{BB962C8B-B14F-4D97-AF65-F5344CB8AC3E}">
        <p14:creationId xmlns:p14="http://schemas.microsoft.com/office/powerpoint/2010/main" val="39374776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B248AB27-9E1D-4E39-A37B-36245693E9ED}" type="slidenum">
              <a:rPr lang="sv-SE" altLang="sv-SE" smtClean="0">
                <a:solidFill>
                  <a:srgbClr val="000000"/>
                </a:solidFill>
              </a:rPr>
              <a:pPr/>
              <a:t>36</a:t>
            </a:fld>
            <a:endParaRPr lang="sv-SE" altLang="sv-SE">
              <a:solidFill>
                <a:srgbClr val="000000"/>
              </a:solidFill>
            </a:endParaRPr>
          </a:p>
        </p:txBody>
      </p:sp>
      <p:sp>
        <p:nvSpPr>
          <p:cNvPr id="3" name="Rektangel 2"/>
          <p:cNvSpPr/>
          <p:nvPr/>
        </p:nvSpPr>
        <p:spPr>
          <a:xfrm>
            <a:off x="693908" y="546106"/>
            <a:ext cx="6378101" cy="6001643"/>
          </a:xfrm>
          <a:prstGeom prst="rect">
            <a:avLst/>
          </a:prstGeom>
        </p:spPr>
        <p:txBody>
          <a:bodyPr wrap="square">
            <a:spAutoFit/>
          </a:bodyPr>
          <a:lstStyle/>
          <a:p>
            <a:r>
              <a:rPr lang="en-US" sz="2400" b="1" dirty="0">
                <a:solidFill>
                  <a:srgbClr val="FF0000"/>
                </a:solidFill>
              </a:rPr>
              <a:t>Rational management of hunting and wildlife considering forestry and other effects</a:t>
            </a:r>
          </a:p>
          <a:p>
            <a:endParaRPr lang="en-US" sz="2400" b="1" dirty="0"/>
          </a:p>
          <a:p>
            <a:r>
              <a:rPr lang="en-US" sz="2400" b="1" dirty="0"/>
              <a:t>Forests do not only contain trees and other plants, but also animals. Sweden has a </a:t>
            </a:r>
            <a:r>
              <a:rPr lang="en-US" sz="2400" b="1" dirty="0">
                <a:solidFill>
                  <a:srgbClr val="FF0000"/>
                </a:solidFill>
              </a:rPr>
              <a:t>large moose population</a:t>
            </a:r>
            <a:r>
              <a:rPr lang="en-US" sz="2400" b="1" dirty="0"/>
              <a:t>, compared to most other parts of the boreal forest region. </a:t>
            </a:r>
            <a:endParaRPr lang="en-US" sz="2400" b="1" dirty="0" smtClean="0"/>
          </a:p>
          <a:p>
            <a:endParaRPr lang="en-US" sz="2400" b="1" dirty="0"/>
          </a:p>
          <a:p>
            <a:r>
              <a:rPr lang="en-US" sz="2400" b="1" dirty="0" smtClean="0"/>
              <a:t>This </a:t>
            </a:r>
            <a:r>
              <a:rPr lang="en-US" sz="2400" b="1" dirty="0"/>
              <a:t>is partly an effect of the rotation forestry system with clear cuts and partly an effect of the very low number of large predators, such as grey wolf, and the Swedish hunting policy. In Sweden, the number of moose hunters is large.</a:t>
            </a:r>
            <a:endParaRPr lang="sv-SE" sz="2400" b="1" dirty="0"/>
          </a:p>
        </p:txBody>
      </p:sp>
      <p:pic>
        <p:nvPicPr>
          <p:cNvPr id="4" name="Bildobjekt 3"/>
          <p:cNvPicPr>
            <a:picLocks noChangeAspect="1"/>
          </p:cNvPicPr>
          <p:nvPr/>
        </p:nvPicPr>
        <p:blipFill>
          <a:blip r:embed="rId2"/>
          <a:stretch>
            <a:fillRect/>
          </a:stretch>
        </p:blipFill>
        <p:spPr>
          <a:xfrm>
            <a:off x="7140103" y="0"/>
            <a:ext cx="5051898" cy="4812956"/>
          </a:xfrm>
          <a:prstGeom prst="rect">
            <a:avLst/>
          </a:prstGeom>
        </p:spPr>
      </p:pic>
    </p:spTree>
    <p:extLst>
      <p:ext uri="{BB962C8B-B14F-4D97-AF65-F5344CB8AC3E}">
        <p14:creationId xmlns:p14="http://schemas.microsoft.com/office/powerpoint/2010/main" val="37058464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05AB504C-2EAE-4C1B-A3CB-68D7E240E4AC}" type="slidenum">
              <a:rPr lang="sv-SE" smtClean="0">
                <a:solidFill>
                  <a:prstClr val="black">
                    <a:tint val="75000"/>
                  </a:prstClr>
                </a:solidFill>
              </a:rPr>
              <a:pPr/>
              <a:t>37</a:t>
            </a:fld>
            <a:endParaRPr lang="sv-SE">
              <a:solidFill>
                <a:prstClr val="black">
                  <a:tint val="75000"/>
                </a:prstClr>
              </a:solidFill>
            </a:endParaRPr>
          </a:p>
        </p:txBody>
      </p:sp>
      <p:pic>
        <p:nvPicPr>
          <p:cNvPr id="93186" name="Picture 2" descr="Peter Lohman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3208" y="-20531"/>
            <a:ext cx="7217991" cy="6878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9414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B248AB27-9E1D-4E39-A37B-36245693E9ED}" type="slidenum">
              <a:rPr lang="sv-SE" altLang="sv-SE" smtClean="0">
                <a:solidFill>
                  <a:srgbClr val="000000"/>
                </a:solidFill>
              </a:rPr>
              <a:pPr/>
              <a:t>38</a:t>
            </a:fld>
            <a:endParaRPr lang="sv-SE" altLang="sv-SE">
              <a:solidFill>
                <a:srgbClr val="000000"/>
              </a:solidFill>
            </a:endParaRPr>
          </a:p>
        </p:txBody>
      </p:sp>
      <p:sp>
        <p:nvSpPr>
          <p:cNvPr id="3" name="Rektangel 2"/>
          <p:cNvSpPr/>
          <p:nvPr/>
        </p:nvSpPr>
        <p:spPr>
          <a:xfrm>
            <a:off x="411804" y="526171"/>
            <a:ext cx="6096000" cy="4893647"/>
          </a:xfrm>
          <a:prstGeom prst="rect">
            <a:avLst/>
          </a:prstGeom>
        </p:spPr>
        <p:txBody>
          <a:bodyPr>
            <a:spAutoFit/>
          </a:bodyPr>
          <a:lstStyle/>
          <a:p>
            <a:r>
              <a:rPr lang="en-US" sz="2400" b="1" dirty="0"/>
              <a:t>The value of the moose meat is considerable and the value of the hunting recreation is high. </a:t>
            </a:r>
            <a:endParaRPr lang="en-US" sz="2400" b="1" dirty="0" smtClean="0"/>
          </a:p>
          <a:p>
            <a:endParaRPr lang="en-US" sz="2400" b="1" dirty="0"/>
          </a:p>
          <a:p>
            <a:r>
              <a:rPr lang="en-US" sz="2400" b="1" dirty="0" smtClean="0"/>
              <a:t>On </a:t>
            </a:r>
            <a:r>
              <a:rPr lang="en-US" sz="2400" b="1" dirty="0"/>
              <a:t>the other hand, the animals eat young pine trees, which has a negative effect on the economics of forestry</a:t>
            </a:r>
            <a:r>
              <a:rPr lang="en-US" sz="2400" b="1" dirty="0" smtClean="0"/>
              <a:t>.</a:t>
            </a:r>
          </a:p>
          <a:p>
            <a:endParaRPr lang="en-US" sz="2400" b="1" dirty="0"/>
          </a:p>
          <a:p>
            <a:r>
              <a:rPr lang="en-US" sz="2400" b="1" dirty="0" smtClean="0"/>
              <a:t>Furthermore</a:t>
            </a:r>
            <a:r>
              <a:rPr lang="en-US" sz="2400" b="1" dirty="0"/>
              <a:t>, many severe accidents are caused by moose. They randomly cross roads and are hit by cars, which often leads to killed and injured people and destroyed cars. </a:t>
            </a:r>
            <a:endParaRPr lang="sv-SE" sz="2400" b="1" dirty="0"/>
          </a:p>
        </p:txBody>
      </p:sp>
    </p:spTree>
    <p:extLst>
      <p:ext uri="{BB962C8B-B14F-4D97-AF65-F5344CB8AC3E}">
        <p14:creationId xmlns:p14="http://schemas.microsoft.com/office/powerpoint/2010/main" val="38294282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05AB504C-2EAE-4C1B-A3CB-68D7E240E4AC}" type="slidenum">
              <a:rPr lang="sv-SE" smtClean="0">
                <a:solidFill>
                  <a:prstClr val="black">
                    <a:tint val="75000"/>
                  </a:prstClr>
                </a:solidFill>
              </a:rPr>
              <a:pPr/>
              <a:t>39</a:t>
            </a:fld>
            <a:endParaRPr lang="sv-SE">
              <a:solidFill>
                <a:prstClr val="black">
                  <a:tint val="75000"/>
                </a:prstClr>
              </a:solidFill>
            </a:endParaRPr>
          </a:p>
        </p:txBody>
      </p:sp>
      <p:pic>
        <p:nvPicPr>
          <p:cNvPr id="91138" name="Picture 2" descr="Peter Lohman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5476"/>
            <a:ext cx="12192000" cy="8576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1031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Platshållare för bildnummer 3"/>
          <p:cNvSpPr>
            <a:spLocks noGrp="1"/>
          </p:cNvSpPr>
          <p:nvPr>
            <p:ph type="sldNum" sz="quarter" idx="12"/>
          </p:nvPr>
        </p:nvSpPr>
        <p:spPr/>
        <p:txBody>
          <a:bodyPr/>
          <a:lstStyle/>
          <a:p>
            <a:fld id="{68CF518F-0296-4EE2-B6ED-359DBB2DA215}" type="slidenum">
              <a:rPr lang="sv-SE" altLang="sv-SE">
                <a:solidFill>
                  <a:srgbClr val="000000"/>
                </a:solidFill>
              </a:rPr>
              <a:pPr/>
              <a:t>4</a:t>
            </a:fld>
            <a:endParaRPr lang="sv-SE" altLang="sv-SE">
              <a:solidFill>
                <a:srgbClr val="000000"/>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
            <a:ext cx="868680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Line 3"/>
          <p:cNvSpPr>
            <a:spLocks noChangeShapeType="1"/>
          </p:cNvSpPr>
          <p:nvPr/>
        </p:nvSpPr>
        <p:spPr bwMode="auto">
          <a:xfrm flipH="1">
            <a:off x="7772400" y="914400"/>
            <a:ext cx="1600200" cy="990600"/>
          </a:xfrm>
          <a:prstGeom prst="line">
            <a:avLst/>
          </a:prstGeom>
          <a:noFill/>
          <a:ln w="76200">
            <a:solidFill>
              <a:srgbClr val="FF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sv-SE" sz="1400">
              <a:solidFill>
                <a:srgbClr val="000000"/>
              </a:solidFill>
            </a:endParaRPr>
          </a:p>
        </p:txBody>
      </p:sp>
      <p:sp>
        <p:nvSpPr>
          <p:cNvPr id="8196" name="Line 4"/>
          <p:cNvSpPr>
            <a:spLocks noChangeShapeType="1"/>
          </p:cNvSpPr>
          <p:nvPr/>
        </p:nvSpPr>
        <p:spPr bwMode="auto">
          <a:xfrm>
            <a:off x="2819400" y="1676400"/>
            <a:ext cx="2133600" cy="76200"/>
          </a:xfrm>
          <a:prstGeom prst="line">
            <a:avLst/>
          </a:prstGeom>
          <a:noFill/>
          <a:ln w="76200">
            <a:solidFill>
              <a:srgbClr val="FF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sv-SE" sz="1400">
              <a:solidFill>
                <a:srgbClr val="000000"/>
              </a:solidFill>
            </a:endParaRPr>
          </a:p>
        </p:txBody>
      </p:sp>
      <p:sp>
        <p:nvSpPr>
          <p:cNvPr id="8197" name="Line 5"/>
          <p:cNvSpPr>
            <a:spLocks noChangeShapeType="1"/>
          </p:cNvSpPr>
          <p:nvPr/>
        </p:nvSpPr>
        <p:spPr bwMode="auto">
          <a:xfrm flipV="1">
            <a:off x="3505200" y="5562600"/>
            <a:ext cx="2514600" cy="457200"/>
          </a:xfrm>
          <a:prstGeom prst="line">
            <a:avLst/>
          </a:prstGeom>
          <a:noFill/>
          <a:ln w="76200">
            <a:solidFill>
              <a:srgbClr val="FF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sv-SE" sz="1400">
              <a:solidFill>
                <a:srgbClr val="000000"/>
              </a:solidFill>
            </a:endParaRPr>
          </a:p>
        </p:txBody>
      </p:sp>
      <p:sp>
        <p:nvSpPr>
          <p:cNvPr id="8198" name="WordArt 6"/>
          <p:cNvSpPr>
            <a:spLocks noChangeArrowheads="1" noChangeShapeType="1" noTextEdit="1"/>
          </p:cNvSpPr>
          <p:nvPr/>
        </p:nvSpPr>
        <p:spPr bwMode="auto">
          <a:xfrm>
            <a:off x="2057401" y="6210300"/>
            <a:ext cx="1876425" cy="6477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sv-SE" sz="3600" i="1" kern="1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Canada</a:t>
            </a:r>
          </a:p>
        </p:txBody>
      </p:sp>
      <p:sp>
        <p:nvSpPr>
          <p:cNvPr id="8199" name="WordArt 7"/>
          <p:cNvSpPr>
            <a:spLocks noChangeArrowheads="1" noChangeShapeType="1" noTextEdit="1"/>
          </p:cNvSpPr>
          <p:nvPr/>
        </p:nvSpPr>
        <p:spPr bwMode="auto">
          <a:xfrm>
            <a:off x="1752601" y="381000"/>
            <a:ext cx="3190875" cy="6477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sv-SE" sz="3600" kern="10">
                <a:ln w="9525">
                  <a:solidFill>
                    <a:srgbClr val="000000"/>
                  </a:solidFill>
                  <a:round/>
                  <a:headEnd/>
                  <a:tailEnd/>
                </a:ln>
                <a:solidFill>
                  <a:srgbClr val="FFFFFF"/>
                </a:solidFill>
                <a:latin typeface="Arial Black" panose="020B0A04020102020204" pitchFamily="34" charset="0"/>
              </a:rPr>
              <a:t>Russian Fed.</a:t>
            </a:r>
          </a:p>
        </p:txBody>
      </p:sp>
      <p:sp>
        <p:nvSpPr>
          <p:cNvPr id="8200" name="WordArt 8"/>
          <p:cNvSpPr>
            <a:spLocks noChangeArrowheads="1" noChangeShapeType="1" noTextEdit="1"/>
          </p:cNvSpPr>
          <p:nvPr/>
        </p:nvSpPr>
        <p:spPr bwMode="auto">
          <a:xfrm>
            <a:off x="8458200" y="228600"/>
            <a:ext cx="1981200" cy="6477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sv-SE" sz="3600" kern="10">
                <a:ln w="9525">
                  <a:solidFill>
                    <a:srgbClr val="000000"/>
                  </a:solidFill>
                  <a:round/>
                  <a:headEnd/>
                  <a:tailEnd/>
                </a:ln>
                <a:solidFill>
                  <a:srgbClr val="FFFFFF"/>
                </a:solidFill>
                <a:latin typeface="Arial Black" panose="020B0A04020102020204" pitchFamily="34" charset="0"/>
              </a:rPr>
              <a:t>Sweden</a:t>
            </a:r>
          </a:p>
        </p:txBody>
      </p:sp>
    </p:spTree>
    <p:extLst>
      <p:ext uri="{BB962C8B-B14F-4D97-AF65-F5344CB8AC3E}">
        <p14:creationId xmlns:p14="http://schemas.microsoft.com/office/powerpoint/2010/main" val="32506057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05AB504C-2EAE-4C1B-A3CB-68D7E240E4AC}" type="slidenum">
              <a:rPr lang="sv-SE" smtClean="0">
                <a:solidFill>
                  <a:prstClr val="black">
                    <a:tint val="75000"/>
                  </a:prstClr>
                </a:solidFill>
              </a:rPr>
              <a:pPr/>
              <a:t>40</a:t>
            </a:fld>
            <a:endParaRPr lang="sv-SE">
              <a:solidFill>
                <a:prstClr val="black">
                  <a:tint val="75000"/>
                </a:prstClr>
              </a:solidFill>
            </a:endParaRPr>
          </a:p>
        </p:txBody>
      </p:sp>
      <p:pic>
        <p:nvPicPr>
          <p:cNvPr id="92162" name="Picture 2" descr="Peter Lohman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8694"/>
            <a:ext cx="12192000" cy="9200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4174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05AB504C-2EAE-4C1B-A3CB-68D7E240E4AC}" type="slidenum">
              <a:rPr lang="sv-SE" smtClean="0"/>
              <a:t>41</a:t>
            </a:fld>
            <a:endParaRPr lang="sv-SE"/>
          </a:p>
        </p:txBody>
      </p:sp>
      <p:sp>
        <p:nvSpPr>
          <p:cNvPr id="3" name="Rektangel 2"/>
          <p:cNvSpPr/>
          <p:nvPr/>
        </p:nvSpPr>
        <p:spPr>
          <a:xfrm>
            <a:off x="616086" y="632073"/>
            <a:ext cx="10823642" cy="3108543"/>
          </a:xfrm>
          <a:prstGeom prst="rect">
            <a:avLst/>
          </a:prstGeom>
        </p:spPr>
        <p:txBody>
          <a:bodyPr wrap="square">
            <a:spAutoFit/>
          </a:bodyPr>
          <a:lstStyle/>
          <a:p>
            <a:r>
              <a:rPr lang="en-US" sz="2800" b="1" dirty="0" err="1"/>
              <a:t>Lohmander</a:t>
            </a:r>
            <a:r>
              <a:rPr lang="en-US" sz="2800" b="1" dirty="0"/>
              <a:t> (2011a), (2011d), (2017) and Lu and </a:t>
            </a:r>
            <a:r>
              <a:rPr lang="en-US" sz="2800" b="1" dirty="0" err="1"/>
              <a:t>Lohmander</a:t>
            </a:r>
            <a:r>
              <a:rPr lang="en-US" sz="2800" b="1" dirty="0"/>
              <a:t> (2009), analyze the optimal combination of forestry and moose management decisions. </a:t>
            </a:r>
            <a:endParaRPr lang="en-US" sz="2800" b="1" dirty="0" smtClean="0"/>
          </a:p>
          <a:p>
            <a:endParaRPr lang="en-US" sz="2800" b="1" dirty="0"/>
          </a:p>
          <a:p>
            <a:r>
              <a:rPr lang="en-US" sz="2800" b="1" dirty="0" smtClean="0"/>
              <a:t>When </a:t>
            </a:r>
            <a:r>
              <a:rPr lang="en-US" sz="2800" b="1" dirty="0"/>
              <a:t>all revenues and costs are considered, it is found that the optimal size of the moose population is considerably lower than today</a:t>
            </a:r>
            <a:r>
              <a:rPr lang="en-US" sz="2800" b="1" dirty="0" smtClean="0"/>
              <a:t>.</a:t>
            </a:r>
          </a:p>
          <a:p>
            <a:endParaRPr lang="en-US" sz="2800" b="1" dirty="0"/>
          </a:p>
        </p:txBody>
      </p:sp>
    </p:spTree>
    <p:extLst>
      <p:ext uri="{BB962C8B-B14F-4D97-AF65-F5344CB8AC3E}">
        <p14:creationId xmlns:p14="http://schemas.microsoft.com/office/powerpoint/2010/main" val="39086269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05AB504C-2EAE-4C1B-A3CB-68D7E240E4AC}" type="slidenum">
              <a:rPr lang="sv-SE" smtClean="0"/>
              <a:t>42</a:t>
            </a:fld>
            <a:endParaRPr lang="sv-SE"/>
          </a:p>
        </p:txBody>
      </p:sp>
      <p:sp>
        <p:nvSpPr>
          <p:cNvPr id="3" name="Rektangel 2"/>
          <p:cNvSpPr/>
          <p:nvPr/>
        </p:nvSpPr>
        <p:spPr>
          <a:xfrm>
            <a:off x="1092740" y="662484"/>
            <a:ext cx="9140757" cy="4401205"/>
          </a:xfrm>
          <a:prstGeom prst="rect">
            <a:avLst/>
          </a:prstGeom>
        </p:spPr>
        <p:txBody>
          <a:bodyPr wrap="square">
            <a:spAutoFit/>
          </a:bodyPr>
          <a:lstStyle/>
          <a:p>
            <a:r>
              <a:rPr lang="en-US" sz="2800" b="1" dirty="0"/>
              <a:t>Furthermore, it is important to adjust forest management decisions to the stochastic moose problems. </a:t>
            </a:r>
            <a:endParaRPr lang="en-US" sz="2800" b="1" dirty="0" smtClean="0"/>
          </a:p>
          <a:p>
            <a:endParaRPr lang="en-US" sz="2800" b="1" dirty="0"/>
          </a:p>
          <a:p>
            <a:r>
              <a:rPr lang="en-US" sz="2800" b="1" dirty="0" smtClean="0"/>
              <a:t>Mixed </a:t>
            </a:r>
            <a:r>
              <a:rPr lang="en-US" sz="2800" b="1" dirty="0"/>
              <a:t>species plantations make it possible to sequentially adjust the species composition to possible moose damages, which increases the expected present value of forestry. </a:t>
            </a:r>
            <a:endParaRPr lang="en-US" sz="2800" b="1" dirty="0" smtClean="0"/>
          </a:p>
          <a:p>
            <a:endParaRPr lang="en-US" sz="2800" b="1" dirty="0"/>
          </a:p>
          <a:p>
            <a:r>
              <a:rPr lang="en-US" sz="2800" b="1" dirty="0" smtClean="0"/>
              <a:t>With </a:t>
            </a:r>
            <a:r>
              <a:rPr lang="en-US" sz="2800" b="1" dirty="0"/>
              <a:t>single species pine plantations, all of the forest may be completely destroyed by moose, since these animals move around randomly and usually prefer to eat pine. </a:t>
            </a:r>
            <a:endParaRPr lang="sv-SE" sz="2800" b="1" dirty="0"/>
          </a:p>
        </p:txBody>
      </p:sp>
    </p:spTree>
    <p:extLst>
      <p:ext uri="{BB962C8B-B14F-4D97-AF65-F5344CB8AC3E}">
        <p14:creationId xmlns:p14="http://schemas.microsoft.com/office/powerpoint/2010/main" val="23837964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solidFill>
                  <a:prstClr val="black">
                    <a:tint val="75000"/>
                  </a:prstClr>
                </a:solidFill>
              </a:rPr>
              <a:pPr/>
              <a:t>43</a:t>
            </a:fld>
            <a:endParaRPr lang="sv-SE">
              <a:solidFill>
                <a:prstClr val="black">
                  <a:tint val="75000"/>
                </a:prstClr>
              </a:solidFill>
            </a:endParaRPr>
          </a:p>
        </p:txBody>
      </p:sp>
      <p:pic>
        <p:nvPicPr>
          <p:cNvPr id="3" name="Bildobjek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337" y="155574"/>
            <a:ext cx="5922084" cy="6029325"/>
          </a:xfrm>
          <a:prstGeom prst="rect">
            <a:avLst/>
          </a:prstGeom>
        </p:spPr>
      </p:pic>
      <p:pic>
        <p:nvPicPr>
          <p:cNvPr id="4" name="Bildobjekt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4800" y="749300"/>
            <a:ext cx="5181600" cy="5972175"/>
          </a:xfrm>
          <a:prstGeom prst="rect">
            <a:avLst/>
          </a:prstGeom>
        </p:spPr>
      </p:pic>
    </p:spTree>
    <p:extLst>
      <p:ext uri="{BB962C8B-B14F-4D97-AF65-F5344CB8AC3E}">
        <p14:creationId xmlns:p14="http://schemas.microsoft.com/office/powerpoint/2010/main" val="14842287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05AB504C-2EAE-4C1B-A3CB-68D7E240E4AC}" type="slidenum">
              <a:rPr lang="sv-SE" smtClean="0"/>
              <a:t>44</a:t>
            </a:fld>
            <a:endParaRPr lang="sv-SE"/>
          </a:p>
        </p:txBody>
      </p:sp>
      <p:sp>
        <p:nvSpPr>
          <p:cNvPr id="3" name="Rektangel 2"/>
          <p:cNvSpPr/>
          <p:nvPr/>
        </p:nvSpPr>
        <p:spPr>
          <a:xfrm>
            <a:off x="1073284" y="354707"/>
            <a:ext cx="9422860" cy="6001643"/>
          </a:xfrm>
          <a:prstGeom prst="rect">
            <a:avLst/>
          </a:prstGeom>
        </p:spPr>
        <p:txBody>
          <a:bodyPr wrap="square">
            <a:spAutoFit/>
          </a:bodyPr>
          <a:lstStyle/>
          <a:p>
            <a:r>
              <a:rPr lang="en-US" sz="3200" b="1" dirty="0">
                <a:solidFill>
                  <a:srgbClr val="FF0000"/>
                </a:solidFill>
              </a:rPr>
              <a:t>Rational forestry considering market imperfections</a:t>
            </a:r>
          </a:p>
          <a:p>
            <a:endParaRPr lang="en-US" sz="3200" b="1" dirty="0"/>
          </a:p>
          <a:p>
            <a:r>
              <a:rPr lang="en-US" sz="3200" b="1" dirty="0"/>
              <a:t>It is often assumed that the optimal solutions can easily be calculated in case all market prices and technological options are known. </a:t>
            </a:r>
            <a:endParaRPr lang="en-US" sz="3200" b="1" dirty="0" smtClean="0"/>
          </a:p>
          <a:p>
            <a:endParaRPr lang="en-US" sz="3200" b="1" dirty="0"/>
          </a:p>
          <a:p>
            <a:r>
              <a:rPr lang="en-US" sz="3200" b="1" dirty="0" smtClean="0"/>
              <a:t>In </a:t>
            </a:r>
            <a:r>
              <a:rPr lang="en-US" sz="3200" b="1" dirty="0"/>
              <a:t>Sweden, almost all kinds of information is public and easily available in the form of statistical tables found in the internet. </a:t>
            </a:r>
            <a:endParaRPr lang="en-US" sz="3200" b="1" dirty="0" smtClean="0"/>
          </a:p>
          <a:p>
            <a:endParaRPr lang="en-US" sz="3200" b="1" dirty="0"/>
          </a:p>
          <a:p>
            <a:r>
              <a:rPr lang="en-US" sz="3200" b="1" dirty="0" smtClean="0"/>
              <a:t>The </a:t>
            </a:r>
            <a:r>
              <a:rPr lang="en-US" sz="3200" b="1" dirty="0"/>
              <a:t>large number of statistical tables found at Swedish Forest Agency (2017) illustrates this. </a:t>
            </a:r>
            <a:endParaRPr lang="sv-SE" sz="3200" b="1" dirty="0"/>
          </a:p>
        </p:txBody>
      </p:sp>
    </p:spTree>
    <p:extLst>
      <p:ext uri="{BB962C8B-B14F-4D97-AF65-F5344CB8AC3E}">
        <p14:creationId xmlns:p14="http://schemas.microsoft.com/office/powerpoint/2010/main" val="16794259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05AB504C-2EAE-4C1B-A3CB-68D7E240E4AC}" type="slidenum">
              <a:rPr lang="sv-SE" smtClean="0"/>
              <a:t>45</a:t>
            </a:fld>
            <a:endParaRPr lang="sv-SE"/>
          </a:p>
        </p:txBody>
      </p:sp>
      <p:sp>
        <p:nvSpPr>
          <p:cNvPr id="3" name="Rektangel 2"/>
          <p:cNvSpPr/>
          <p:nvPr/>
        </p:nvSpPr>
        <p:spPr>
          <a:xfrm>
            <a:off x="1326203" y="718412"/>
            <a:ext cx="7963711" cy="4893647"/>
          </a:xfrm>
          <a:prstGeom prst="rect">
            <a:avLst/>
          </a:prstGeom>
        </p:spPr>
        <p:txBody>
          <a:bodyPr wrap="square">
            <a:spAutoFit/>
          </a:bodyPr>
          <a:lstStyle/>
          <a:p>
            <a:r>
              <a:rPr lang="en-US" sz="2400" b="1" dirty="0">
                <a:solidFill>
                  <a:srgbClr val="0070C0"/>
                </a:solidFill>
              </a:rPr>
              <a:t>However, all forest sector markets are not perfect markets. </a:t>
            </a:r>
            <a:endParaRPr lang="en-US" sz="2400" b="1" dirty="0" smtClean="0">
              <a:solidFill>
                <a:srgbClr val="0070C0"/>
              </a:solidFill>
            </a:endParaRPr>
          </a:p>
          <a:p>
            <a:endParaRPr lang="en-US" sz="2400" b="1" dirty="0"/>
          </a:p>
          <a:p>
            <a:r>
              <a:rPr lang="en-US" sz="2400" b="1" dirty="0" smtClean="0"/>
              <a:t>The </a:t>
            </a:r>
            <a:r>
              <a:rPr lang="en-US" sz="2400" b="1" dirty="0"/>
              <a:t>number of independent pulpwood buyers is very low. </a:t>
            </a:r>
            <a:endParaRPr lang="en-US" sz="2400" b="1" dirty="0" smtClean="0"/>
          </a:p>
          <a:p>
            <a:endParaRPr lang="en-US" sz="2400" b="1" dirty="0"/>
          </a:p>
          <a:p>
            <a:r>
              <a:rPr lang="en-US" sz="2400" b="1" dirty="0" smtClean="0"/>
              <a:t>The </a:t>
            </a:r>
            <a:r>
              <a:rPr lang="en-US" sz="2400" b="1" dirty="0"/>
              <a:t>number of independent forest owners, selling all kinds of wood, is very high. </a:t>
            </a:r>
            <a:endParaRPr lang="en-US" sz="2400" b="1" dirty="0" smtClean="0"/>
          </a:p>
          <a:p>
            <a:endParaRPr lang="en-US" sz="2400" b="1" dirty="0"/>
          </a:p>
          <a:p>
            <a:r>
              <a:rPr lang="en-US" sz="2400" b="1" dirty="0" smtClean="0"/>
              <a:t>In </a:t>
            </a:r>
            <a:r>
              <a:rPr lang="en-US" sz="2400" b="1" dirty="0"/>
              <a:t>such situations, a monopsony can be expected, which leads to pulpwood prices that are much lower than what they would be in a perfect market. </a:t>
            </a:r>
            <a:endParaRPr lang="en-US" sz="2400" b="1" dirty="0" smtClean="0"/>
          </a:p>
          <a:p>
            <a:endParaRPr lang="en-US" sz="2400" b="1" dirty="0"/>
          </a:p>
          <a:p>
            <a:r>
              <a:rPr lang="en-US" sz="2400" b="1" dirty="0" smtClean="0"/>
              <a:t>Furthermore</a:t>
            </a:r>
            <a:r>
              <a:rPr lang="en-US" sz="2400" b="1" dirty="0"/>
              <a:t>, the market price is lower than the marginal value of the pulpwood in the forest industry.</a:t>
            </a:r>
            <a:endParaRPr lang="sv-SE" sz="2400" b="1" dirty="0"/>
          </a:p>
        </p:txBody>
      </p:sp>
    </p:spTree>
    <p:extLst>
      <p:ext uri="{BB962C8B-B14F-4D97-AF65-F5344CB8AC3E}">
        <p14:creationId xmlns:p14="http://schemas.microsoft.com/office/powerpoint/2010/main" val="15546929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3"/>
          <p:cNvSpPr>
            <a:spLocks noGrp="1"/>
          </p:cNvSpPr>
          <p:nvPr>
            <p:ph type="sldNum" sz="quarter" idx="12"/>
          </p:nvPr>
        </p:nvSpPr>
        <p:spPr/>
        <p:txBody>
          <a:bodyPr/>
          <a:lstStyle/>
          <a:p>
            <a:fld id="{4C9DE8BC-2409-4458-9EE9-A23649085BC0}" type="slidenum">
              <a:rPr lang="sv-SE" altLang="sv-SE">
                <a:solidFill>
                  <a:srgbClr val="000000"/>
                </a:solidFill>
              </a:rPr>
              <a:pPr/>
              <a:t>46</a:t>
            </a:fld>
            <a:endParaRPr lang="sv-SE" altLang="sv-SE">
              <a:solidFill>
                <a:srgbClr val="000000"/>
              </a:solidFill>
            </a:endParaRPr>
          </a:p>
        </p:txBody>
      </p:sp>
      <p:graphicFrame>
        <p:nvGraphicFramePr>
          <p:cNvPr id="237570" name="Object 2"/>
          <p:cNvGraphicFramePr>
            <a:graphicFrameLocks noChangeAspect="1"/>
          </p:cNvGraphicFramePr>
          <p:nvPr>
            <p:extLst>
              <p:ext uri="{D42A27DB-BD31-4B8C-83A1-F6EECF244321}">
                <p14:modId xmlns:p14="http://schemas.microsoft.com/office/powerpoint/2010/main" val="4169372432"/>
              </p:ext>
            </p:extLst>
          </p:nvPr>
        </p:nvGraphicFramePr>
        <p:xfrm>
          <a:off x="1348902" y="243191"/>
          <a:ext cx="9144000" cy="5073650"/>
        </p:xfrm>
        <a:graphic>
          <a:graphicData uri="http://schemas.openxmlformats.org/presentationml/2006/ole">
            <mc:AlternateContent xmlns:mc="http://schemas.openxmlformats.org/markup-compatibility/2006">
              <mc:Choice xmlns:v="urn:schemas-microsoft-com:vml" Requires="v">
                <p:oleObj spid="_x0000_s34826" name="Diagram" r:id="rId3" imgW="5057822" imgH="2828904" progId="Excel.Chart.8">
                  <p:embed/>
                </p:oleObj>
              </mc:Choice>
              <mc:Fallback>
                <p:oleObj name="Diagram" r:id="rId3" imgW="5057822" imgH="2828904"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8902" y="243191"/>
                        <a:ext cx="9144000" cy="507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ruta 1"/>
          <p:cNvSpPr txBox="1"/>
          <p:nvPr/>
        </p:nvSpPr>
        <p:spPr>
          <a:xfrm>
            <a:off x="457200" y="5496128"/>
            <a:ext cx="11133176" cy="1077218"/>
          </a:xfrm>
          <a:prstGeom prst="rect">
            <a:avLst/>
          </a:prstGeom>
          <a:noFill/>
        </p:spPr>
        <p:txBody>
          <a:bodyPr wrap="none" rtlCol="0">
            <a:spAutoFit/>
          </a:bodyPr>
          <a:lstStyle/>
          <a:p>
            <a:r>
              <a:rPr lang="sv-SE" sz="3200" b="1" dirty="0" smtClean="0">
                <a:solidFill>
                  <a:srgbClr val="FF0000"/>
                </a:solidFill>
              </a:rPr>
              <a:t>The </a:t>
            </a:r>
            <a:r>
              <a:rPr lang="sv-SE" sz="3200" b="1" dirty="0" err="1" smtClean="0">
                <a:solidFill>
                  <a:srgbClr val="FF0000"/>
                </a:solidFill>
              </a:rPr>
              <a:t>price</a:t>
            </a:r>
            <a:r>
              <a:rPr lang="sv-SE" sz="3200" b="1" dirty="0" smtClean="0">
                <a:solidFill>
                  <a:srgbClr val="FF0000"/>
                </a:solidFill>
              </a:rPr>
              <a:t> </a:t>
            </a:r>
            <a:r>
              <a:rPr lang="sv-SE" sz="3200" b="1" dirty="0" err="1" smtClean="0">
                <a:solidFill>
                  <a:srgbClr val="FF0000"/>
                </a:solidFill>
              </a:rPr>
              <a:t>of</a:t>
            </a:r>
            <a:r>
              <a:rPr lang="sv-SE" sz="3200" b="1" dirty="0" smtClean="0">
                <a:solidFill>
                  <a:srgbClr val="FF0000"/>
                </a:solidFill>
              </a:rPr>
              <a:t> </a:t>
            </a:r>
            <a:r>
              <a:rPr lang="sv-SE" sz="3200" b="1" dirty="0" err="1" smtClean="0">
                <a:solidFill>
                  <a:srgbClr val="FF0000"/>
                </a:solidFill>
              </a:rPr>
              <a:t>imported</a:t>
            </a:r>
            <a:r>
              <a:rPr lang="sv-SE" sz="3200" b="1" dirty="0" smtClean="0">
                <a:solidFill>
                  <a:srgbClr val="FF0000"/>
                </a:solidFill>
              </a:rPr>
              <a:t> </a:t>
            </a:r>
            <a:r>
              <a:rPr lang="sv-SE" sz="3200" b="1" dirty="0" err="1" smtClean="0">
                <a:solidFill>
                  <a:srgbClr val="FF0000"/>
                </a:solidFill>
              </a:rPr>
              <a:t>pulpwood</a:t>
            </a:r>
            <a:r>
              <a:rPr lang="sv-SE" sz="3200" b="1" dirty="0" smtClean="0">
                <a:solidFill>
                  <a:srgbClr val="FF0000"/>
                </a:solidFill>
              </a:rPr>
              <a:t> (</a:t>
            </a:r>
            <a:r>
              <a:rPr lang="sv-SE" sz="3200" b="1" dirty="0" err="1" smtClean="0">
                <a:solidFill>
                  <a:srgbClr val="FF0000"/>
                </a:solidFill>
              </a:rPr>
              <a:t>Paver</a:t>
            </a:r>
            <a:r>
              <a:rPr lang="sv-SE" sz="3200" b="1" dirty="0" smtClean="0">
                <a:solidFill>
                  <a:srgbClr val="FF0000"/>
                </a:solidFill>
              </a:rPr>
              <a:t>) has </a:t>
            </a:r>
            <a:r>
              <a:rPr lang="sv-SE" sz="3200" b="1" dirty="0" err="1" smtClean="0">
                <a:solidFill>
                  <a:srgbClr val="FF0000"/>
                </a:solidFill>
              </a:rPr>
              <a:t>been</a:t>
            </a:r>
            <a:r>
              <a:rPr lang="sv-SE" sz="3200" b="1" dirty="0" smtClean="0">
                <a:solidFill>
                  <a:srgbClr val="FF0000"/>
                </a:solidFill>
              </a:rPr>
              <a:t> </a:t>
            </a:r>
            <a:r>
              <a:rPr lang="sv-SE" sz="3200" b="1" dirty="0" err="1" smtClean="0">
                <a:solidFill>
                  <a:srgbClr val="FF0000"/>
                </a:solidFill>
              </a:rPr>
              <a:t>much</a:t>
            </a:r>
            <a:r>
              <a:rPr lang="sv-SE" sz="3200" b="1" dirty="0" smtClean="0">
                <a:solidFill>
                  <a:srgbClr val="FF0000"/>
                </a:solidFill>
              </a:rPr>
              <a:t> </a:t>
            </a:r>
          </a:p>
          <a:p>
            <a:r>
              <a:rPr lang="sv-SE" sz="3200" b="1" dirty="0" err="1" smtClean="0">
                <a:solidFill>
                  <a:srgbClr val="FF0000"/>
                </a:solidFill>
              </a:rPr>
              <a:t>higher</a:t>
            </a:r>
            <a:r>
              <a:rPr lang="sv-SE" sz="3200" b="1" dirty="0" smtClean="0">
                <a:solidFill>
                  <a:srgbClr val="FF0000"/>
                </a:solidFill>
              </a:rPr>
              <a:t> </a:t>
            </a:r>
            <a:r>
              <a:rPr lang="sv-SE" sz="3200" b="1" dirty="0" err="1" smtClean="0">
                <a:solidFill>
                  <a:srgbClr val="FF0000"/>
                </a:solidFill>
              </a:rPr>
              <a:t>than</a:t>
            </a:r>
            <a:r>
              <a:rPr lang="sv-SE" sz="3200" b="1" dirty="0" smtClean="0">
                <a:solidFill>
                  <a:srgbClr val="FF0000"/>
                </a:solidFill>
              </a:rPr>
              <a:t> the </a:t>
            </a:r>
            <a:r>
              <a:rPr lang="sv-SE" sz="3200" b="1" dirty="0" err="1" smtClean="0">
                <a:solidFill>
                  <a:srgbClr val="FF0000"/>
                </a:solidFill>
              </a:rPr>
              <a:t>price</a:t>
            </a:r>
            <a:r>
              <a:rPr lang="sv-SE" sz="3200" b="1" dirty="0" smtClean="0">
                <a:solidFill>
                  <a:srgbClr val="FF0000"/>
                </a:solidFill>
              </a:rPr>
              <a:t> </a:t>
            </a:r>
            <a:r>
              <a:rPr lang="sv-SE" sz="3200" b="1" dirty="0" err="1" smtClean="0">
                <a:solidFill>
                  <a:srgbClr val="FF0000"/>
                </a:solidFill>
              </a:rPr>
              <a:t>of</a:t>
            </a:r>
            <a:r>
              <a:rPr lang="sv-SE" sz="3200" b="1" dirty="0" smtClean="0">
                <a:solidFill>
                  <a:srgbClr val="FF0000"/>
                </a:solidFill>
              </a:rPr>
              <a:t> </a:t>
            </a:r>
            <a:r>
              <a:rPr lang="sv-SE" sz="3200" b="1" dirty="0" err="1" smtClean="0">
                <a:solidFill>
                  <a:srgbClr val="FF0000"/>
                </a:solidFill>
              </a:rPr>
              <a:t>pulpwood</a:t>
            </a:r>
            <a:r>
              <a:rPr lang="sv-SE" sz="3200" b="1" dirty="0" smtClean="0">
                <a:solidFill>
                  <a:srgbClr val="FF0000"/>
                </a:solidFill>
              </a:rPr>
              <a:t> in Sweden (</a:t>
            </a:r>
            <a:r>
              <a:rPr lang="sv-SE" sz="3200" b="1" dirty="0" err="1" smtClean="0">
                <a:solidFill>
                  <a:srgbClr val="FF0000"/>
                </a:solidFill>
              </a:rPr>
              <a:t>Pswaver</a:t>
            </a:r>
            <a:r>
              <a:rPr lang="sv-SE" sz="3200" b="1" dirty="0" smtClean="0">
                <a:solidFill>
                  <a:srgbClr val="FF0000"/>
                </a:solidFill>
              </a:rPr>
              <a:t>)</a:t>
            </a:r>
            <a:endParaRPr lang="sv-SE" sz="3200" b="1" dirty="0">
              <a:solidFill>
                <a:srgbClr val="FF0000"/>
              </a:solidFill>
            </a:endParaRPr>
          </a:p>
        </p:txBody>
      </p:sp>
    </p:spTree>
    <p:extLst>
      <p:ext uri="{BB962C8B-B14F-4D97-AF65-F5344CB8AC3E}">
        <p14:creationId xmlns:p14="http://schemas.microsoft.com/office/powerpoint/2010/main" val="17415762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Platshållare för bildnummer 3"/>
          <p:cNvSpPr>
            <a:spLocks noGrp="1"/>
          </p:cNvSpPr>
          <p:nvPr>
            <p:ph type="sldNum" sz="quarter" idx="12"/>
          </p:nvPr>
        </p:nvSpPr>
        <p:spPr/>
        <p:txBody>
          <a:bodyPr/>
          <a:lstStyle/>
          <a:p>
            <a:fld id="{5CB611D1-6723-4ACB-87E9-6A94CC1BB033}" type="slidenum">
              <a:rPr lang="sv-SE" altLang="sv-SE">
                <a:solidFill>
                  <a:srgbClr val="000000"/>
                </a:solidFill>
              </a:rPr>
              <a:pPr/>
              <a:t>47</a:t>
            </a:fld>
            <a:endParaRPr lang="sv-SE" altLang="sv-SE">
              <a:solidFill>
                <a:srgbClr val="000000"/>
              </a:solidFill>
            </a:endParaRPr>
          </a:p>
        </p:txBody>
      </p:sp>
      <p:pic>
        <p:nvPicPr>
          <p:cNvPr id="252934" name="Picture 6" descr="market gra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0"/>
            <a:ext cx="9144000" cy="608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45114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05AB504C-2EAE-4C1B-A3CB-68D7E240E4AC}" type="slidenum">
              <a:rPr lang="sv-SE" smtClean="0"/>
              <a:t>48</a:t>
            </a:fld>
            <a:endParaRPr lang="sv-SE"/>
          </a:p>
        </p:txBody>
      </p:sp>
      <p:sp>
        <p:nvSpPr>
          <p:cNvPr id="3" name="Rektangel 2"/>
          <p:cNvSpPr/>
          <p:nvPr/>
        </p:nvSpPr>
        <p:spPr>
          <a:xfrm>
            <a:off x="1053829" y="537269"/>
            <a:ext cx="9413131" cy="6001643"/>
          </a:xfrm>
          <a:prstGeom prst="rect">
            <a:avLst/>
          </a:prstGeom>
        </p:spPr>
        <p:txBody>
          <a:bodyPr wrap="square">
            <a:spAutoFit/>
          </a:bodyPr>
          <a:lstStyle/>
          <a:p>
            <a:r>
              <a:rPr lang="en-US" sz="3200" b="1" dirty="0"/>
              <a:t>Since the market prices affect the activities in the forest sector, this leads to forest management decisions that do not optimize the total surplus in the economy. </a:t>
            </a:r>
            <a:endParaRPr lang="en-US" sz="3200" b="1" dirty="0" smtClean="0"/>
          </a:p>
          <a:p>
            <a:endParaRPr lang="en-US" sz="3200" b="1" dirty="0"/>
          </a:p>
          <a:p>
            <a:r>
              <a:rPr lang="en-US" sz="3200" b="1" dirty="0" smtClean="0"/>
              <a:t>Furthermore</a:t>
            </a:r>
            <a:r>
              <a:rPr lang="en-US" sz="3200" b="1" dirty="0"/>
              <a:t>, the distribution of the surplus between the actors in the markets is changed and the profitability in forestry is reduced. </a:t>
            </a:r>
            <a:endParaRPr lang="en-US" sz="3200" b="1" dirty="0" smtClean="0"/>
          </a:p>
          <a:p>
            <a:endParaRPr lang="en-US" sz="3200" b="1" dirty="0"/>
          </a:p>
          <a:p>
            <a:r>
              <a:rPr lang="en-US" sz="3200" b="1" dirty="0" smtClean="0"/>
              <a:t>An </a:t>
            </a:r>
            <a:r>
              <a:rPr lang="en-US" sz="3200" b="1" dirty="0"/>
              <a:t>introduction to these issues and very strong empirical evidence, based on public trade statistics, is given by </a:t>
            </a:r>
            <a:r>
              <a:rPr lang="en-US" sz="3200" b="1" dirty="0" err="1"/>
              <a:t>Lohmander</a:t>
            </a:r>
            <a:r>
              <a:rPr lang="en-US" sz="3200" b="1" dirty="0"/>
              <a:t> (2012). </a:t>
            </a:r>
            <a:endParaRPr lang="sv-SE" sz="3200" b="1" dirty="0"/>
          </a:p>
        </p:txBody>
      </p:sp>
    </p:spTree>
    <p:extLst>
      <p:ext uri="{BB962C8B-B14F-4D97-AF65-F5344CB8AC3E}">
        <p14:creationId xmlns:p14="http://schemas.microsoft.com/office/powerpoint/2010/main" val="23498243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05AB504C-2EAE-4C1B-A3CB-68D7E240E4AC}" type="slidenum">
              <a:rPr lang="sv-SE" smtClean="0"/>
              <a:t>49</a:t>
            </a:fld>
            <a:endParaRPr lang="sv-SE"/>
          </a:p>
        </p:txBody>
      </p:sp>
      <p:sp>
        <p:nvSpPr>
          <p:cNvPr id="3" name="Rektangel 2"/>
          <p:cNvSpPr/>
          <p:nvPr/>
        </p:nvSpPr>
        <p:spPr>
          <a:xfrm>
            <a:off x="275617" y="227390"/>
            <a:ext cx="11650494" cy="5386090"/>
          </a:xfrm>
          <a:prstGeom prst="rect">
            <a:avLst/>
          </a:prstGeom>
        </p:spPr>
        <p:txBody>
          <a:bodyPr wrap="square">
            <a:spAutoFit/>
          </a:bodyPr>
          <a:lstStyle/>
          <a:p>
            <a:r>
              <a:rPr lang="en-US" sz="2800" b="1" dirty="0">
                <a:solidFill>
                  <a:srgbClr val="FF0000"/>
                </a:solidFill>
              </a:rPr>
              <a:t>Conclusions</a:t>
            </a:r>
          </a:p>
          <a:p>
            <a:endParaRPr lang="en-US" sz="2800" b="1" dirty="0"/>
          </a:p>
          <a:p>
            <a:r>
              <a:rPr lang="en-US" sz="2400" b="1" dirty="0"/>
              <a:t>This paper has introduced the reader to some of the forest management, forest research and forest policy topics that deserve special attention, in particular in Sweden and in several other parts of the boreal forest region. </a:t>
            </a:r>
            <a:endParaRPr lang="en-US" sz="2400" b="1" dirty="0" smtClean="0"/>
          </a:p>
          <a:p>
            <a:endParaRPr lang="en-US" sz="2400" b="1" dirty="0"/>
          </a:p>
          <a:p>
            <a:r>
              <a:rPr lang="en-US" sz="2400" b="1" dirty="0" smtClean="0"/>
              <a:t>It </a:t>
            </a:r>
            <a:r>
              <a:rPr lang="en-US" sz="2400" b="1" dirty="0"/>
              <a:t>is not always easy to obtain the optimal solutions in forestry in complicated situations. </a:t>
            </a:r>
            <a:endParaRPr lang="en-US" sz="2400" b="1" dirty="0" smtClean="0"/>
          </a:p>
          <a:p>
            <a:endParaRPr lang="en-US" sz="2400" b="1" dirty="0"/>
          </a:p>
          <a:p>
            <a:r>
              <a:rPr lang="en-US" sz="2400" b="1" dirty="0" smtClean="0"/>
              <a:t>It </a:t>
            </a:r>
            <a:r>
              <a:rPr lang="en-US" sz="2400" b="1" dirty="0"/>
              <a:t>is necessary that relevant and correct analyses and suitable empirical data are available. </a:t>
            </a:r>
            <a:endParaRPr lang="en-US" sz="2400" b="1" dirty="0" smtClean="0"/>
          </a:p>
          <a:p>
            <a:endParaRPr lang="en-US" sz="2400" b="1" dirty="0"/>
          </a:p>
          <a:p>
            <a:r>
              <a:rPr lang="en-US" sz="2400" b="1" dirty="0" smtClean="0"/>
              <a:t>However</a:t>
            </a:r>
            <a:r>
              <a:rPr lang="en-US" sz="2400" b="1" dirty="0"/>
              <a:t>, it is also necessary that the research results are not neglected and forgotten. </a:t>
            </a:r>
            <a:endParaRPr lang="en-US" sz="2400" b="1" dirty="0" smtClean="0"/>
          </a:p>
          <a:p>
            <a:endParaRPr lang="en-US" sz="2400" b="1" dirty="0"/>
          </a:p>
          <a:p>
            <a:r>
              <a:rPr lang="en-US" sz="2400" b="1" dirty="0" smtClean="0"/>
              <a:t>The </a:t>
            </a:r>
            <a:r>
              <a:rPr lang="en-US" sz="2400" b="1" dirty="0"/>
              <a:t>policy responsible organizations have to take the new scientific findings into account and modify the forest policies in the optimal way. </a:t>
            </a:r>
          </a:p>
        </p:txBody>
      </p:sp>
    </p:spTree>
    <p:extLst>
      <p:ext uri="{BB962C8B-B14F-4D97-AF65-F5344CB8AC3E}">
        <p14:creationId xmlns:p14="http://schemas.microsoft.com/office/powerpoint/2010/main" val="36064188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Platshållare för bildnummer 3"/>
          <p:cNvSpPr>
            <a:spLocks noGrp="1"/>
          </p:cNvSpPr>
          <p:nvPr>
            <p:ph type="sldNum" sz="quarter" idx="12"/>
          </p:nvPr>
        </p:nvSpPr>
        <p:spPr/>
        <p:txBody>
          <a:bodyPr/>
          <a:lstStyle/>
          <a:p>
            <a:fld id="{C3964AB6-624F-4B5E-A3EF-C2E0487CC552}" type="slidenum">
              <a:rPr lang="sv-SE" altLang="sv-SE">
                <a:solidFill>
                  <a:srgbClr val="000000"/>
                </a:solidFill>
              </a:rPr>
              <a:pPr/>
              <a:t>5</a:t>
            </a:fld>
            <a:endParaRPr lang="sv-SE" altLang="sv-SE">
              <a:solidFill>
                <a:srgbClr val="000000"/>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868680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Line 3"/>
          <p:cNvSpPr>
            <a:spLocks noChangeShapeType="1"/>
          </p:cNvSpPr>
          <p:nvPr/>
        </p:nvSpPr>
        <p:spPr bwMode="auto">
          <a:xfrm flipH="1">
            <a:off x="7772400" y="914400"/>
            <a:ext cx="1600200" cy="990600"/>
          </a:xfrm>
          <a:prstGeom prst="line">
            <a:avLst/>
          </a:prstGeom>
          <a:noFill/>
          <a:ln w="76200">
            <a:solidFill>
              <a:srgbClr val="FF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sv-SE" sz="1400">
              <a:solidFill>
                <a:srgbClr val="000000"/>
              </a:solidFill>
            </a:endParaRPr>
          </a:p>
        </p:txBody>
      </p:sp>
      <p:sp>
        <p:nvSpPr>
          <p:cNvPr id="9220" name="Line 4"/>
          <p:cNvSpPr>
            <a:spLocks noChangeShapeType="1"/>
          </p:cNvSpPr>
          <p:nvPr/>
        </p:nvSpPr>
        <p:spPr bwMode="auto">
          <a:xfrm>
            <a:off x="2819400" y="1676400"/>
            <a:ext cx="2133600" cy="76200"/>
          </a:xfrm>
          <a:prstGeom prst="line">
            <a:avLst/>
          </a:prstGeom>
          <a:noFill/>
          <a:ln w="76200">
            <a:solidFill>
              <a:srgbClr val="FF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sv-SE" sz="1400">
              <a:solidFill>
                <a:srgbClr val="000000"/>
              </a:solidFill>
            </a:endParaRPr>
          </a:p>
        </p:txBody>
      </p:sp>
      <p:sp>
        <p:nvSpPr>
          <p:cNvPr id="9221" name="Line 5"/>
          <p:cNvSpPr>
            <a:spLocks noChangeShapeType="1"/>
          </p:cNvSpPr>
          <p:nvPr/>
        </p:nvSpPr>
        <p:spPr bwMode="auto">
          <a:xfrm flipV="1">
            <a:off x="3505200" y="5562600"/>
            <a:ext cx="2514600" cy="457200"/>
          </a:xfrm>
          <a:prstGeom prst="line">
            <a:avLst/>
          </a:prstGeom>
          <a:noFill/>
          <a:ln w="76200">
            <a:solidFill>
              <a:srgbClr val="FF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sv-SE" sz="1400">
              <a:solidFill>
                <a:srgbClr val="000000"/>
              </a:solidFill>
            </a:endParaRPr>
          </a:p>
        </p:txBody>
      </p:sp>
      <p:sp>
        <p:nvSpPr>
          <p:cNvPr id="9222" name="WordArt 6"/>
          <p:cNvSpPr>
            <a:spLocks noChangeArrowheads="1" noChangeShapeType="1" noTextEdit="1"/>
          </p:cNvSpPr>
          <p:nvPr/>
        </p:nvSpPr>
        <p:spPr bwMode="auto">
          <a:xfrm>
            <a:off x="2057400" y="4800600"/>
            <a:ext cx="2133600" cy="20574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sv-SE" sz="3600" i="1" kern="1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261 </a:t>
            </a:r>
          </a:p>
          <a:p>
            <a:pPr algn="ctr" fontAlgn="base">
              <a:spcBef>
                <a:spcPct val="0"/>
              </a:spcBef>
              <a:spcAft>
                <a:spcPct val="0"/>
              </a:spcAft>
            </a:pPr>
            <a:r>
              <a:rPr lang="sv-SE" sz="3600" i="1" kern="1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(NR)</a:t>
            </a:r>
          </a:p>
        </p:txBody>
      </p:sp>
      <p:sp>
        <p:nvSpPr>
          <p:cNvPr id="9223" name="WordArt 7"/>
          <p:cNvSpPr>
            <a:spLocks noChangeArrowheads="1" noChangeShapeType="1" noTextEdit="1"/>
          </p:cNvSpPr>
          <p:nvPr/>
        </p:nvSpPr>
        <p:spPr bwMode="auto">
          <a:xfrm>
            <a:off x="1752601" y="381000"/>
            <a:ext cx="3190875" cy="6477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sv-SE" sz="3600" kern="10">
                <a:ln w="9525">
                  <a:solidFill>
                    <a:srgbClr val="000000"/>
                  </a:solidFill>
                  <a:round/>
                  <a:headEnd/>
                  <a:tailEnd/>
                </a:ln>
                <a:solidFill>
                  <a:srgbClr val="FFFFFF"/>
                </a:solidFill>
                <a:latin typeface="Arial Black" panose="020B0A04020102020204" pitchFamily="34" charset="0"/>
              </a:rPr>
              <a:t>809</a:t>
            </a:r>
          </a:p>
        </p:txBody>
      </p:sp>
      <p:sp>
        <p:nvSpPr>
          <p:cNvPr id="9224" name="WordArt 8"/>
          <p:cNvSpPr>
            <a:spLocks noChangeArrowheads="1" noChangeShapeType="1" noTextEdit="1"/>
          </p:cNvSpPr>
          <p:nvPr/>
        </p:nvSpPr>
        <p:spPr bwMode="auto">
          <a:xfrm>
            <a:off x="8458200" y="228600"/>
            <a:ext cx="1981200" cy="6477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sv-SE" sz="3600" kern="10">
                <a:ln w="9525">
                  <a:solidFill>
                    <a:srgbClr val="000000"/>
                  </a:solidFill>
                  <a:round/>
                  <a:headEnd/>
                  <a:tailEnd/>
                </a:ln>
                <a:solidFill>
                  <a:srgbClr val="FFFFFF"/>
                </a:solidFill>
                <a:latin typeface="Arial Black" panose="020B0A04020102020204" pitchFamily="34" charset="0"/>
              </a:rPr>
              <a:t>23</a:t>
            </a:r>
          </a:p>
        </p:txBody>
      </p:sp>
      <p:sp>
        <p:nvSpPr>
          <p:cNvPr id="9225" name="WordArt 9"/>
          <p:cNvSpPr>
            <a:spLocks noChangeArrowheads="1" noChangeShapeType="1" noTextEdit="1"/>
          </p:cNvSpPr>
          <p:nvPr/>
        </p:nvSpPr>
        <p:spPr bwMode="auto">
          <a:xfrm>
            <a:off x="8763000" y="5791200"/>
            <a:ext cx="1638300" cy="8763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sv-SE" sz="3600" kern="10">
                <a:ln w="9525">
                  <a:solidFill>
                    <a:srgbClr val="000000"/>
                  </a:solidFill>
                  <a:round/>
                  <a:headEnd/>
                  <a:tailEnd/>
                </a:ln>
                <a:solidFill>
                  <a:srgbClr val="FFFFFF"/>
                </a:solidFill>
                <a:latin typeface="Arial Black" panose="020B0A04020102020204" pitchFamily="34" charset="0"/>
              </a:rPr>
              <a:t>Forest area</a:t>
            </a:r>
          </a:p>
          <a:p>
            <a:pPr algn="ctr" fontAlgn="base">
              <a:spcBef>
                <a:spcPct val="0"/>
              </a:spcBef>
              <a:spcAft>
                <a:spcPct val="0"/>
              </a:spcAft>
            </a:pPr>
            <a:r>
              <a:rPr lang="sv-SE" sz="3600" kern="10">
                <a:ln w="9525">
                  <a:solidFill>
                    <a:srgbClr val="000000"/>
                  </a:solidFill>
                  <a:round/>
                  <a:headEnd/>
                  <a:tailEnd/>
                </a:ln>
                <a:solidFill>
                  <a:srgbClr val="FFFFFF"/>
                </a:solidFill>
                <a:latin typeface="Arial Black" panose="020B0A04020102020204" pitchFamily="34" charset="0"/>
              </a:rPr>
              <a:t>(Million hectares)</a:t>
            </a:r>
          </a:p>
        </p:txBody>
      </p:sp>
    </p:spTree>
    <p:extLst>
      <p:ext uri="{BB962C8B-B14F-4D97-AF65-F5344CB8AC3E}">
        <p14:creationId xmlns:p14="http://schemas.microsoft.com/office/powerpoint/2010/main" val="389670079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05AB504C-2EAE-4C1B-A3CB-68D7E240E4AC}" type="slidenum">
              <a:rPr lang="sv-SE" smtClean="0"/>
              <a:t>50</a:t>
            </a:fld>
            <a:endParaRPr lang="sv-SE"/>
          </a:p>
        </p:txBody>
      </p:sp>
      <p:sp>
        <p:nvSpPr>
          <p:cNvPr id="3" name="Rektangel 2"/>
          <p:cNvSpPr/>
          <p:nvPr/>
        </p:nvSpPr>
        <p:spPr>
          <a:xfrm>
            <a:off x="1063558" y="458079"/>
            <a:ext cx="9189396" cy="5632311"/>
          </a:xfrm>
          <a:prstGeom prst="rect">
            <a:avLst/>
          </a:prstGeom>
        </p:spPr>
        <p:txBody>
          <a:bodyPr wrap="square">
            <a:spAutoFit/>
          </a:bodyPr>
          <a:lstStyle/>
          <a:p>
            <a:r>
              <a:rPr lang="en-US" sz="3600" b="1" dirty="0">
                <a:solidFill>
                  <a:srgbClr val="00B050"/>
                </a:solidFill>
              </a:rPr>
              <a:t>Acknowledgments</a:t>
            </a:r>
          </a:p>
          <a:p>
            <a:endParaRPr lang="en-US" sz="3600" b="1" dirty="0"/>
          </a:p>
          <a:p>
            <a:r>
              <a:rPr lang="en-US" sz="3600" b="1" dirty="0"/>
              <a:t>The author is grateful to Associate Professor </a:t>
            </a:r>
            <a:r>
              <a:rPr lang="en-US" sz="3600" b="1" dirty="0" err="1"/>
              <a:t>Soleiman</a:t>
            </a:r>
            <a:r>
              <a:rPr lang="en-US" sz="3600" b="1" dirty="0"/>
              <a:t> </a:t>
            </a:r>
            <a:r>
              <a:rPr lang="en-US" sz="3600" b="1" dirty="0" err="1"/>
              <a:t>Mohammadi</a:t>
            </a:r>
            <a:r>
              <a:rPr lang="en-US" sz="3600" b="1" dirty="0"/>
              <a:t> </a:t>
            </a:r>
            <a:r>
              <a:rPr lang="en-US" sz="3600" b="1" dirty="0" err="1"/>
              <a:t>Limaei</a:t>
            </a:r>
            <a:r>
              <a:rPr lang="en-US" sz="3600" b="1" dirty="0"/>
              <a:t> who arranged several forest excursions and meetings in Iran</a:t>
            </a:r>
            <a:r>
              <a:rPr lang="en-US" sz="3600" b="1" dirty="0" smtClean="0"/>
              <a:t>.</a:t>
            </a:r>
          </a:p>
          <a:p>
            <a:endParaRPr lang="en-US" sz="3600" b="1" dirty="0" smtClean="0"/>
          </a:p>
          <a:p>
            <a:r>
              <a:rPr lang="en-US" sz="3600" b="1" dirty="0" smtClean="0"/>
              <a:t>Furthermore</a:t>
            </a:r>
            <a:r>
              <a:rPr lang="en-US" sz="3600" b="1" dirty="0"/>
              <a:t>, he arranged meetings and cooperation with seriously interested PhD students with detailed forest data from the Caspian forests.</a:t>
            </a:r>
          </a:p>
        </p:txBody>
      </p:sp>
    </p:spTree>
    <p:extLst>
      <p:ext uri="{BB962C8B-B14F-4D97-AF65-F5344CB8AC3E}">
        <p14:creationId xmlns:p14="http://schemas.microsoft.com/office/powerpoint/2010/main" val="10404853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05AB504C-2EAE-4C1B-A3CB-68D7E240E4AC}" type="slidenum">
              <a:rPr lang="sv-SE" smtClean="0"/>
              <a:t>51</a:t>
            </a:fld>
            <a:endParaRPr lang="sv-SE"/>
          </a:p>
        </p:txBody>
      </p:sp>
      <p:sp>
        <p:nvSpPr>
          <p:cNvPr id="3" name="Rektangel 2"/>
          <p:cNvSpPr/>
          <p:nvPr/>
        </p:nvSpPr>
        <p:spPr>
          <a:xfrm>
            <a:off x="1726659" y="739305"/>
            <a:ext cx="8137187" cy="4247317"/>
          </a:xfrm>
          <a:prstGeom prst="rect">
            <a:avLst/>
          </a:prstGeom>
        </p:spPr>
        <p:txBody>
          <a:bodyPr wrap="square">
            <a:spAutoFit/>
          </a:bodyPr>
          <a:lstStyle/>
          <a:p>
            <a:r>
              <a:rPr lang="sv-SE" b="1" dirty="0" err="1">
                <a:solidFill>
                  <a:srgbClr val="00B050"/>
                </a:solidFill>
              </a:rPr>
              <a:t>References</a:t>
            </a:r>
            <a:endParaRPr lang="sv-SE" b="1" dirty="0">
              <a:solidFill>
                <a:srgbClr val="00B050"/>
              </a:solidFill>
            </a:endParaRPr>
          </a:p>
          <a:p>
            <a:endParaRPr lang="sv-SE" b="1" dirty="0"/>
          </a:p>
          <a:p>
            <a:r>
              <a:rPr lang="sv-SE" b="1" dirty="0" err="1"/>
              <a:t>Lohmander</a:t>
            </a:r>
            <a:r>
              <a:rPr lang="sv-SE" b="1" dirty="0"/>
              <a:t>, P., 2007, Adaptive </a:t>
            </a:r>
            <a:r>
              <a:rPr lang="sv-SE" b="1" dirty="0" err="1"/>
              <a:t>Optimization</a:t>
            </a:r>
            <a:r>
              <a:rPr lang="sv-SE" b="1" dirty="0"/>
              <a:t> </a:t>
            </a:r>
            <a:r>
              <a:rPr lang="sv-SE" b="1" dirty="0" err="1"/>
              <a:t>of</a:t>
            </a:r>
            <a:r>
              <a:rPr lang="sv-SE" b="1" dirty="0"/>
              <a:t> Forest Management in a </a:t>
            </a:r>
            <a:r>
              <a:rPr lang="sv-SE" b="1" dirty="0" err="1"/>
              <a:t>Stochastic</a:t>
            </a:r>
            <a:r>
              <a:rPr lang="sv-SE" b="1" dirty="0"/>
              <a:t> World, in </a:t>
            </a:r>
            <a:r>
              <a:rPr lang="sv-SE" b="1" dirty="0" err="1"/>
              <a:t>Weintraub</a:t>
            </a:r>
            <a:r>
              <a:rPr lang="sv-SE" b="1" dirty="0"/>
              <a:t> A. et al (Editors), </a:t>
            </a:r>
            <a:r>
              <a:rPr lang="sv-SE" b="1" dirty="0" err="1"/>
              <a:t>Handbook</a:t>
            </a:r>
            <a:r>
              <a:rPr lang="sv-SE" b="1" dirty="0"/>
              <a:t> </a:t>
            </a:r>
            <a:r>
              <a:rPr lang="sv-SE" b="1" dirty="0" err="1"/>
              <a:t>of</a:t>
            </a:r>
            <a:r>
              <a:rPr lang="sv-SE" b="1" dirty="0"/>
              <a:t> Operations Research in </a:t>
            </a:r>
            <a:r>
              <a:rPr lang="sv-SE" b="1" dirty="0" err="1"/>
              <a:t>Natural</a:t>
            </a:r>
            <a:r>
              <a:rPr lang="sv-SE" b="1" dirty="0"/>
              <a:t> Resources, Springer, Springer Science, International Series in Operations Research and Management Science, New York, USA, </a:t>
            </a:r>
            <a:r>
              <a:rPr lang="sv-SE" b="1" dirty="0" err="1"/>
              <a:t>pp</a:t>
            </a:r>
            <a:r>
              <a:rPr lang="sv-SE" b="1" dirty="0"/>
              <a:t> 525-544. </a:t>
            </a:r>
          </a:p>
          <a:p>
            <a:endParaRPr lang="sv-SE" b="1" dirty="0"/>
          </a:p>
          <a:p>
            <a:r>
              <a:rPr lang="sv-SE" b="1" dirty="0" err="1"/>
              <a:t>Lohmander</a:t>
            </a:r>
            <a:r>
              <a:rPr lang="sv-SE" b="1" dirty="0"/>
              <a:t>, P., 2011a, Hur många älgar har vi råd med?, Vi Skogsägare, Debatt, Nr 1. </a:t>
            </a:r>
          </a:p>
          <a:p>
            <a:endParaRPr lang="sv-SE" b="1" dirty="0"/>
          </a:p>
          <a:p>
            <a:r>
              <a:rPr lang="sv-SE" b="1" dirty="0" err="1"/>
              <a:t>Lohmander</a:t>
            </a:r>
            <a:r>
              <a:rPr lang="sv-SE" b="1" dirty="0"/>
              <a:t>, P., 2011b, KEYNOTE: </a:t>
            </a:r>
            <a:r>
              <a:rPr lang="sv-SE" b="1" dirty="0" err="1"/>
              <a:t>Economic</a:t>
            </a:r>
            <a:r>
              <a:rPr lang="sv-SE" b="1" dirty="0"/>
              <a:t> </a:t>
            </a:r>
            <a:r>
              <a:rPr lang="sv-SE" b="1" dirty="0" err="1"/>
              <a:t>optimization</a:t>
            </a:r>
            <a:r>
              <a:rPr lang="sv-SE" b="1" dirty="0"/>
              <a:t> </a:t>
            </a:r>
            <a:r>
              <a:rPr lang="sv-SE" b="1" dirty="0" err="1"/>
              <a:t>of</a:t>
            </a:r>
            <a:r>
              <a:rPr lang="sv-SE" b="1" dirty="0"/>
              <a:t> </a:t>
            </a:r>
            <a:r>
              <a:rPr lang="sv-SE" b="1" dirty="0" err="1"/>
              <a:t>sustainable</a:t>
            </a:r>
            <a:r>
              <a:rPr lang="sv-SE" b="1" dirty="0"/>
              <a:t> </a:t>
            </a:r>
            <a:r>
              <a:rPr lang="sv-SE" b="1" dirty="0" err="1"/>
              <a:t>energy</a:t>
            </a:r>
            <a:r>
              <a:rPr lang="sv-SE" b="1" dirty="0"/>
              <a:t> systems </a:t>
            </a:r>
            <a:r>
              <a:rPr lang="sv-SE" b="1" dirty="0" err="1"/>
              <a:t>based</a:t>
            </a:r>
            <a:r>
              <a:rPr lang="sv-SE" b="1" dirty="0"/>
              <a:t> on </a:t>
            </a:r>
            <a:r>
              <a:rPr lang="sv-SE" b="1" dirty="0" err="1"/>
              <a:t>forest</a:t>
            </a:r>
            <a:r>
              <a:rPr lang="sv-SE" b="1" dirty="0"/>
              <a:t> </a:t>
            </a:r>
            <a:r>
              <a:rPr lang="sv-SE" b="1" dirty="0" err="1"/>
              <a:t>resources</a:t>
            </a:r>
            <a:r>
              <a:rPr lang="sv-SE" b="1" dirty="0"/>
              <a:t> </a:t>
            </a:r>
            <a:r>
              <a:rPr lang="sv-SE" b="1" dirty="0" err="1"/>
              <a:t>with</a:t>
            </a:r>
            <a:r>
              <a:rPr lang="sv-SE" b="1" dirty="0"/>
              <a:t> </a:t>
            </a:r>
            <a:r>
              <a:rPr lang="sv-SE" b="1" dirty="0" err="1"/>
              <a:t>consideration</a:t>
            </a:r>
            <a:r>
              <a:rPr lang="sv-SE" b="1" dirty="0"/>
              <a:t> </a:t>
            </a:r>
            <a:r>
              <a:rPr lang="sv-SE" b="1" dirty="0" err="1"/>
              <a:t>of</a:t>
            </a:r>
            <a:r>
              <a:rPr lang="sv-SE" b="1" dirty="0"/>
              <a:t> the global </a:t>
            </a:r>
            <a:r>
              <a:rPr lang="sv-SE" b="1" dirty="0" err="1"/>
              <a:t>warming</a:t>
            </a:r>
            <a:r>
              <a:rPr lang="sv-SE" b="1" dirty="0"/>
              <a:t> problem: International </a:t>
            </a:r>
            <a:r>
              <a:rPr lang="sv-SE" b="1" dirty="0" err="1"/>
              <a:t>perspectives</a:t>
            </a:r>
            <a:r>
              <a:rPr lang="sv-SE" b="1" dirty="0"/>
              <a:t>, SSAFR-2011, 14th Symposium for Systems </a:t>
            </a:r>
            <a:r>
              <a:rPr lang="sv-SE" b="1" dirty="0" err="1"/>
              <a:t>Analysis</a:t>
            </a:r>
            <a:endParaRPr lang="sv-SE" b="1" dirty="0"/>
          </a:p>
          <a:p>
            <a:r>
              <a:rPr lang="sv-SE" b="1" dirty="0"/>
              <a:t>in </a:t>
            </a:r>
            <a:r>
              <a:rPr lang="sv-SE" b="1" dirty="0" err="1"/>
              <a:t>Forestry</a:t>
            </a:r>
            <a:r>
              <a:rPr lang="sv-SE" b="1" dirty="0"/>
              <a:t>, Abstracts, </a:t>
            </a:r>
            <a:r>
              <a:rPr lang="sv-SE" b="1" dirty="0" err="1"/>
              <a:t>Maitencillo</a:t>
            </a:r>
            <a:r>
              <a:rPr lang="sv-SE" b="1" dirty="0"/>
              <a:t>, Chile, </a:t>
            </a:r>
            <a:r>
              <a:rPr lang="sv-SE" b="1" dirty="0" err="1"/>
              <a:t>March</a:t>
            </a:r>
            <a:r>
              <a:rPr lang="sv-SE" b="1" dirty="0"/>
              <a:t> 8-11. </a:t>
            </a:r>
          </a:p>
          <a:p>
            <a:r>
              <a:rPr lang="sv-SE" b="1" dirty="0">
                <a:hlinkClick r:id="rId2"/>
              </a:rPr>
              <a:t>http://</a:t>
            </a:r>
            <a:r>
              <a:rPr lang="sv-SE" b="1" dirty="0" smtClean="0">
                <a:hlinkClick r:id="rId2"/>
              </a:rPr>
              <a:t>www.lohmander.com/Chile_2011/Chile_2011_Keynote_Lohmander.ppt</a:t>
            </a:r>
            <a:r>
              <a:rPr lang="sv-SE" b="1" dirty="0" smtClean="0"/>
              <a:t> </a:t>
            </a:r>
            <a:endParaRPr lang="sv-SE" b="1" dirty="0"/>
          </a:p>
        </p:txBody>
      </p:sp>
    </p:spTree>
    <p:extLst>
      <p:ext uri="{BB962C8B-B14F-4D97-AF65-F5344CB8AC3E}">
        <p14:creationId xmlns:p14="http://schemas.microsoft.com/office/powerpoint/2010/main" val="68985673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05AB504C-2EAE-4C1B-A3CB-68D7E240E4AC}" type="slidenum">
              <a:rPr lang="sv-SE" smtClean="0"/>
              <a:t>52</a:t>
            </a:fld>
            <a:endParaRPr lang="sv-SE"/>
          </a:p>
        </p:txBody>
      </p:sp>
      <p:sp>
        <p:nvSpPr>
          <p:cNvPr id="3" name="Rektangel 2"/>
          <p:cNvSpPr/>
          <p:nvPr/>
        </p:nvSpPr>
        <p:spPr>
          <a:xfrm>
            <a:off x="1783403" y="1028343"/>
            <a:ext cx="8022077" cy="3693319"/>
          </a:xfrm>
          <a:prstGeom prst="rect">
            <a:avLst/>
          </a:prstGeom>
        </p:spPr>
        <p:txBody>
          <a:bodyPr wrap="square">
            <a:spAutoFit/>
          </a:bodyPr>
          <a:lstStyle/>
          <a:p>
            <a:r>
              <a:rPr lang="sv-SE" b="1" dirty="0" err="1"/>
              <a:t>Lohmander</a:t>
            </a:r>
            <a:r>
              <a:rPr lang="sv-SE" b="1" dirty="0"/>
              <a:t>, P., 2011c, </a:t>
            </a:r>
            <a:r>
              <a:rPr lang="sv-SE" b="1" dirty="0" err="1"/>
              <a:t>Economic</a:t>
            </a:r>
            <a:r>
              <a:rPr lang="sv-SE" b="1" dirty="0"/>
              <a:t> </a:t>
            </a:r>
            <a:r>
              <a:rPr lang="sv-SE" b="1" dirty="0" err="1"/>
              <a:t>forest</a:t>
            </a:r>
            <a:r>
              <a:rPr lang="sv-SE" b="1" dirty="0"/>
              <a:t> management </a:t>
            </a:r>
            <a:r>
              <a:rPr lang="sv-SE" b="1" dirty="0" err="1"/>
              <a:t>with</a:t>
            </a:r>
            <a:r>
              <a:rPr lang="sv-SE" b="1" dirty="0"/>
              <a:t> </a:t>
            </a:r>
            <a:r>
              <a:rPr lang="sv-SE" b="1" dirty="0" err="1"/>
              <a:t>consideration</a:t>
            </a:r>
            <a:r>
              <a:rPr lang="sv-SE" b="1" dirty="0"/>
              <a:t> </a:t>
            </a:r>
            <a:r>
              <a:rPr lang="sv-SE" b="1" dirty="0" err="1"/>
              <a:t>of</a:t>
            </a:r>
            <a:r>
              <a:rPr lang="sv-SE" b="1" dirty="0"/>
              <a:t> the </a:t>
            </a:r>
            <a:r>
              <a:rPr lang="sv-SE" b="1" dirty="0" err="1"/>
              <a:t>forest</a:t>
            </a:r>
            <a:r>
              <a:rPr lang="sv-SE" b="1" dirty="0"/>
              <a:t> and </a:t>
            </a:r>
            <a:r>
              <a:rPr lang="sv-SE" b="1" dirty="0" err="1"/>
              <a:t>energy</a:t>
            </a:r>
            <a:r>
              <a:rPr lang="sv-SE" b="1" dirty="0"/>
              <a:t> </a:t>
            </a:r>
            <a:r>
              <a:rPr lang="sv-SE" b="1" dirty="0" err="1"/>
              <a:t>industries</a:t>
            </a:r>
            <a:r>
              <a:rPr lang="sv-SE" b="1" dirty="0"/>
              <a:t>, </a:t>
            </a:r>
            <a:r>
              <a:rPr lang="sv-SE" b="1" dirty="0" err="1"/>
              <a:t>BIT’s</a:t>
            </a:r>
            <a:r>
              <a:rPr lang="sv-SE" b="1" dirty="0"/>
              <a:t> 1st World Congress on </a:t>
            </a:r>
            <a:r>
              <a:rPr lang="sv-SE" b="1" dirty="0" err="1"/>
              <a:t>Bioenergy</a:t>
            </a:r>
            <a:r>
              <a:rPr lang="sv-SE" b="1" dirty="0"/>
              <a:t>, Dalian World Expo Center, Dalian, China, April 25-30.</a:t>
            </a:r>
          </a:p>
          <a:p>
            <a:r>
              <a:rPr lang="sv-SE" b="1" dirty="0">
                <a:hlinkClick r:id="rId2"/>
              </a:rPr>
              <a:t>http://</a:t>
            </a:r>
            <a:r>
              <a:rPr lang="sv-SE" b="1" dirty="0" smtClean="0">
                <a:hlinkClick r:id="rId2"/>
              </a:rPr>
              <a:t>www.lohmander.com/ChinaPic11/LohmanderTalk.ppt</a:t>
            </a:r>
            <a:r>
              <a:rPr lang="sv-SE" b="1" dirty="0" smtClean="0"/>
              <a:t>   </a:t>
            </a:r>
            <a:endParaRPr lang="sv-SE" b="1" dirty="0"/>
          </a:p>
          <a:p>
            <a:endParaRPr lang="sv-SE" b="1" dirty="0"/>
          </a:p>
          <a:p>
            <a:r>
              <a:rPr lang="sv-SE" b="1" dirty="0" err="1"/>
              <a:t>Lohmander</a:t>
            </a:r>
            <a:r>
              <a:rPr lang="sv-SE" b="1" dirty="0"/>
              <a:t>, P., 2011d, Älgens ekonomi och den ekonomiskt optimala älgstammen, Skogen och Viltet, SLU, </a:t>
            </a:r>
            <a:r>
              <a:rPr lang="sv-SE" b="1" dirty="0" err="1"/>
              <a:t>Umea</a:t>
            </a:r>
            <a:r>
              <a:rPr lang="sv-SE" b="1" dirty="0"/>
              <a:t>, November 24. </a:t>
            </a:r>
            <a:r>
              <a:rPr lang="sv-SE" b="1" dirty="0">
                <a:hlinkClick r:id="rId3"/>
              </a:rPr>
              <a:t>http://</a:t>
            </a:r>
            <a:r>
              <a:rPr lang="sv-SE" b="1" dirty="0" smtClean="0">
                <a:hlinkClick r:id="rId3"/>
              </a:rPr>
              <a:t>www.lohmander.com/LohmanderSkogenochViltet2011.pdf</a:t>
            </a:r>
            <a:r>
              <a:rPr lang="sv-SE" b="1" dirty="0" smtClean="0"/>
              <a:t> </a:t>
            </a:r>
            <a:endParaRPr lang="sv-SE" b="1" dirty="0"/>
          </a:p>
          <a:p>
            <a:endParaRPr lang="sv-SE" b="1" dirty="0"/>
          </a:p>
          <a:p>
            <a:r>
              <a:rPr lang="sv-SE" b="1" dirty="0" err="1"/>
              <a:t>Lohmander</a:t>
            </a:r>
            <a:r>
              <a:rPr lang="sv-SE" b="1" dirty="0"/>
              <a:t>, P., 2012, Optimal Forest Management in Sweden </a:t>
            </a:r>
            <a:r>
              <a:rPr lang="sv-SE" b="1" dirty="0" err="1"/>
              <a:t>with</a:t>
            </a:r>
            <a:r>
              <a:rPr lang="sv-SE" b="1" dirty="0"/>
              <a:t> </a:t>
            </a:r>
            <a:r>
              <a:rPr lang="sv-SE" b="1" dirty="0" err="1"/>
              <a:t>Consideration</a:t>
            </a:r>
            <a:r>
              <a:rPr lang="sv-SE" b="1" dirty="0"/>
              <a:t> </a:t>
            </a:r>
            <a:r>
              <a:rPr lang="sv-SE" b="1" dirty="0" err="1"/>
              <a:t>of</a:t>
            </a:r>
            <a:r>
              <a:rPr lang="sv-SE" b="1" dirty="0"/>
              <a:t> the Forest and Energy </a:t>
            </a:r>
            <a:r>
              <a:rPr lang="sv-SE" b="1" dirty="0" err="1"/>
              <a:t>Industries</a:t>
            </a:r>
            <a:r>
              <a:rPr lang="sv-SE" b="1" dirty="0"/>
              <a:t> and </a:t>
            </a:r>
            <a:r>
              <a:rPr lang="sv-SE" b="1" dirty="0" err="1"/>
              <a:t>Pulpwood</a:t>
            </a:r>
            <a:r>
              <a:rPr lang="sv-SE" b="1" dirty="0"/>
              <a:t> </a:t>
            </a:r>
            <a:r>
              <a:rPr lang="sv-SE" b="1" dirty="0" err="1"/>
              <a:t>Cartels</a:t>
            </a:r>
            <a:r>
              <a:rPr lang="sv-SE" b="1" dirty="0"/>
              <a:t>, NCSU, North Carolina State University, Operations Research Dept., </a:t>
            </a:r>
            <a:r>
              <a:rPr lang="sv-SE" b="1" dirty="0" err="1"/>
              <a:t>March</a:t>
            </a:r>
            <a:r>
              <a:rPr lang="sv-SE" b="1" dirty="0"/>
              <a:t> 20.</a:t>
            </a:r>
          </a:p>
          <a:p>
            <a:r>
              <a:rPr lang="sv-SE" b="1" dirty="0">
                <a:hlinkClick r:id="rId4"/>
              </a:rPr>
              <a:t>http://</a:t>
            </a:r>
            <a:r>
              <a:rPr lang="sv-SE" b="1" dirty="0" smtClean="0">
                <a:hlinkClick r:id="rId4"/>
              </a:rPr>
              <a:t>www.lohmander.com/PLNCSU120320.pdf</a:t>
            </a:r>
            <a:r>
              <a:rPr lang="sv-SE" b="1" dirty="0" smtClean="0"/>
              <a:t>   </a:t>
            </a:r>
            <a:endParaRPr lang="sv-SE" b="1" dirty="0"/>
          </a:p>
        </p:txBody>
      </p:sp>
    </p:spTree>
    <p:extLst>
      <p:ext uri="{BB962C8B-B14F-4D97-AF65-F5344CB8AC3E}">
        <p14:creationId xmlns:p14="http://schemas.microsoft.com/office/powerpoint/2010/main" val="186475173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B248AB27-9E1D-4E39-A37B-36245693E9ED}" type="slidenum">
              <a:rPr lang="sv-SE" altLang="sv-SE" smtClean="0">
                <a:solidFill>
                  <a:srgbClr val="000000"/>
                </a:solidFill>
              </a:rPr>
              <a:pPr/>
              <a:t>53</a:t>
            </a:fld>
            <a:endParaRPr lang="sv-SE" altLang="sv-SE">
              <a:solidFill>
                <a:srgbClr val="000000"/>
              </a:solidFill>
            </a:endParaRPr>
          </a:p>
        </p:txBody>
      </p:sp>
      <p:sp>
        <p:nvSpPr>
          <p:cNvPr id="3" name="Rektangel 2"/>
          <p:cNvSpPr/>
          <p:nvPr/>
        </p:nvSpPr>
        <p:spPr>
          <a:xfrm>
            <a:off x="1306749" y="754135"/>
            <a:ext cx="8430638" cy="5078313"/>
          </a:xfrm>
          <a:prstGeom prst="rect">
            <a:avLst/>
          </a:prstGeom>
        </p:spPr>
        <p:txBody>
          <a:bodyPr wrap="square">
            <a:spAutoFit/>
          </a:bodyPr>
          <a:lstStyle/>
          <a:p>
            <a:r>
              <a:rPr lang="sv-SE" b="1" dirty="0" err="1"/>
              <a:t>Lohmander</a:t>
            </a:r>
            <a:r>
              <a:rPr lang="sv-SE" b="1" dirty="0"/>
              <a:t>, P., 2014a, Ekonomiskt och miljömässigt rationellt hyggesfritt skogsbruk, (Eng) </a:t>
            </a:r>
            <a:r>
              <a:rPr lang="sv-SE" b="1" dirty="0" err="1"/>
              <a:t>Economically</a:t>
            </a:r>
            <a:r>
              <a:rPr lang="sv-SE" b="1" dirty="0"/>
              <a:t> and </a:t>
            </a:r>
            <a:r>
              <a:rPr lang="sv-SE" b="1" dirty="0" err="1"/>
              <a:t>environmentally</a:t>
            </a:r>
            <a:r>
              <a:rPr lang="sv-SE" b="1" dirty="0"/>
              <a:t> </a:t>
            </a:r>
            <a:r>
              <a:rPr lang="sv-SE" b="1" dirty="0" err="1"/>
              <a:t>rational</a:t>
            </a:r>
            <a:r>
              <a:rPr lang="sv-SE" b="1" dirty="0"/>
              <a:t> </a:t>
            </a:r>
            <a:r>
              <a:rPr lang="sv-SE" b="1" dirty="0" err="1"/>
              <a:t>continuous</a:t>
            </a:r>
            <a:r>
              <a:rPr lang="sv-SE" b="1" dirty="0"/>
              <a:t> cover </a:t>
            </a:r>
            <a:r>
              <a:rPr lang="sv-SE" b="1" dirty="0" err="1"/>
              <a:t>forestry</a:t>
            </a:r>
            <a:r>
              <a:rPr lang="sv-SE" b="1" dirty="0"/>
              <a:t>, Falu Gruva, Falun, Sweden, May 8. </a:t>
            </a:r>
          </a:p>
          <a:p>
            <a:r>
              <a:rPr lang="sv-SE" b="1" dirty="0">
                <a:hlinkClick r:id="rId2"/>
              </a:rPr>
              <a:t>http://</a:t>
            </a:r>
            <a:r>
              <a:rPr lang="sv-SE" b="1" dirty="0" smtClean="0">
                <a:hlinkClick r:id="rId2"/>
              </a:rPr>
              <a:t>www.Lohmander.com/PLFalun14m8.pdf</a:t>
            </a:r>
            <a:r>
              <a:rPr lang="sv-SE" b="1" dirty="0" smtClean="0"/>
              <a:t>  </a:t>
            </a:r>
            <a:endParaRPr lang="sv-SE" b="1" dirty="0"/>
          </a:p>
          <a:p>
            <a:endParaRPr lang="sv-SE" b="1" dirty="0"/>
          </a:p>
          <a:p>
            <a:r>
              <a:rPr lang="sv-SE" b="1" dirty="0" err="1"/>
              <a:t>Lohmander</a:t>
            </a:r>
            <a:r>
              <a:rPr lang="sv-SE" b="1" dirty="0"/>
              <a:t>, P., 2014b, </a:t>
            </a:r>
            <a:r>
              <a:rPr lang="sv-SE" b="1" dirty="0" err="1"/>
              <a:t>With</a:t>
            </a:r>
            <a:r>
              <a:rPr lang="sv-SE" b="1" dirty="0"/>
              <a:t> </a:t>
            </a:r>
            <a:r>
              <a:rPr lang="sv-SE" b="1" dirty="0" err="1"/>
              <a:t>expanded</a:t>
            </a:r>
            <a:r>
              <a:rPr lang="sv-SE" b="1" dirty="0"/>
              <a:t> </a:t>
            </a:r>
            <a:r>
              <a:rPr lang="sv-SE" b="1" dirty="0" err="1"/>
              <a:t>bioenergy</a:t>
            </a:r>
            <a:r>
              <a:rPr lang="sv-SE" b="1" dirty="0"/>
              <a:t> </a:t>
            </a:r>
            <a:r>
              <a:rPr lang="sv-SE" b="1" dirty="0" err="1"/>
              <a:t>based</a:t>
            </a:r>
            <a:r>
              <a:rPr lang="sv-SE" b="1" dirty="0"/>
              <a:t> on </a:t>
            </a:r>
            <a:r>
              <a:rPr lang="sv-SE" b="1" dirty="0" err="1"/>
              <a:t>forest</a:t>
            </a:r>
            <a:r>
              <a:rPr lang="sv-SE" b="1" dirty="0"/>
              <a:t> </a:t>
            </a:r>
            <a:r>
              <a:rPr lang="sv-SE" b="1" dirty="0" err="1"/>
              <a:t>resources</a:t>
            </a:r>
            <a:r>
              <a:rPr lang="sv-SE" b="1" dirty="0"/>
              <a:t>, </a:t>
            </a:r>
            <a:r>
              <a:rPr lang="sv-SE" b="1" dirty="0" err="1"/>
              <a:t>we</a:t>
            </a:r>
            <a:r>
              <a:rPr lang="sv-SE" b="1" dirty="0"/>
              <a:t> </a:t>
            </a:r>
            <a:r>
              <a:rPr lang="sv-SE" b="1" dirty="0" err="1"/>
              <a:t>may</a:t>
            </a:r>
            <a:r>
              <a:rPr lang="sv-SE" b="1" dirty="0"/>
              <a:t> </a:t>
            </a:r>
            <a:r>
              <a:rPr lang="sv-SE" b="1" dirty="0" err="1"/>
              <a:t>simultaneously</a:t>
            </a:r>
            <a:r>
              <a:rPr lang="sv-SE" b="1" dirty="0"/>
              <a:t> and </a:t>
            </a:r>
            <a:r>
              <a:rPr lang="sv-SE" b="1" dirty="0" err="1"/>
              <a:t>sustainably</a:t>
            </a:r>
            <a:r>
              <a:rPr lang="sv-SE" b="1" dirty="0"/>
              <a:t> </a:t>
            </a:r>
            <a:r>
              <a:rPr lang="sv-SE" b="1" dirty="0" err="1"/>
              <a:t>reduce</a:t>
            </a:r>
            <a:r>
              <a:rPr lang="sv-SE" b="1" dirty="0"/>
              <a:t> global </a:t>
            </a:r>
            <a:r>
              <a:rPr lang="sv-SE" b="1" dirty="0" err="1"/>
              <a:t>warming</a:t>
            </a:r>
            <a:r>
              <a:rPr lang="sv-SE" b="1" dirty="0"/>
              <a:t>, </a:t>
            </a:r>
            <a:r>
              <a:rPr lang="sv-SE" b="1" dirty="0" err="1"/>
              <a:t>improve</a:t>
            </a:r>
            <a:r>
              <a:rPr lang="sv-SE" b="1" dirty="0"/>
              <a:t> </a:t>
            </a:r>
            <a:r>
              <a:rPr lang="sv-SE" b="1" dirty="0" err="1"/>
              <a:t>economic</a:t>
            </a:r>
            <a:r>
              <a:rPr lang="sv-SE" b="1" dirty="0"/>
              <a:t> </a:t>
            </a:r>
            <a:r>
              <a:rPr lang="sv-SE" b="1" dirty="0" err="1"/>
              <a:t>results</a:t>
            </a:r>
            <a:r>
              <a:rPr lang="sv-SE" b="1" dirty="0"/>
              <a:t>, international relations and </a:t>
            </a:r>
            <a:r>
              <a:rPr lang="sv-SE" b="1" dirty="0" err="1"/>
              <a:t>environmental</a:t>
            </a:r>
            <a:r>
              <a:rPr lang="sv-SE" b="1" dirty="0"/>
              <a:t> </a:t>
            </a:r>
            <a:r>
              <a:rPr lang="sv-SE" b="1" dirty="0" err="1"/>
              <a:t>conditions</a:t>
            </a:r>
            <a:r>
              <a:rPr lang="sv-SE" b="1" dirty="0"/>
              <a:t>, BIT’S 4th </a:t>
            </a:r>
            <a:r>
              <a:rPr lang="sv-SE" b="1" dirty="0" err="1"/>
              <a:t>Annual</a:t>
            </a:r>
            <a:r>
              <a:rPr lang="sv-SE" b="1" dirty="0"/>
              <a:t> World Congress </a:t>
            </a:r>
            <a:r>
              <a:rPr lang="sv-SE" b="1" dirty="0" err="1"/>
              <a:t>of</a:t>
            </a:r>
            <a:r>
              <a:rPr lang="sv-SE" b="1" dirty="0"/>
              <a:t> </a:t>
            </a:r>
            <a:r>
              <a:rPr lang="sv-SE" b="1" dirty="0" err="1"/>
              <a:t>Bioenergy</a:t>
            </a:r>
            <a:r>
              <a:rPr lang="sv-SE" b="1" dirty="0"/>
              <a:t>, Qingdao International Convention Center, China. </a:t>
            </a:r>
          </a:p>
          <a:p>
            <a:r>
              <a:rPr lang="sv-SE" b="1" dirty="0">
                <a:hlinkClick r:id="rId3"/>
              </a:rPr>
              <a:t>http://</a:t>
            </a:r>
            <a:r>
              <a:rPr lang="sv-SE" b="1" dirty="0" smtClean="0">
                <a:hlinkClick r:id="rId3"/>
              </a:rPr>
              <a:t>www.Lohmander.com/PLWCBE2014A.pdf</a:t>
            </a:r>
            <a:r>
              <a:rPr lang="sv-SE" b="1" dirty="0" smtClean="0"/>
              <a:t>  </a:t>
            </a:r>
            <a:endParaRPr lang="sv-SE" b="1" dirty="0"/>
          </a:p>
          <a:p>
            <a:endParaRPr lang="sv-SE" b="1" dirty="0"/>
          </a:p>
          <a:p>
            <a:r>
              <a:rPr lang="sv-SE" b="1" dirty="0" err="1"/>
              <a:t>Lohmander</a:t>
            </a:r>
            <a:r>
              <a:rPr lang="sv-SE" b="1" dirty="0"/>
              <a:t>, P., 2015, Optimal </a:t>
            </a:r>
            <a:r>
              <a:rPr lang="sv-SE" b="1" dirty="0" err="1"/>
              <a:t>continuous</a:t>
            </a:r>
            <a:r>
              <a:rPr lang="sv-SE" b="1" dirty="0"/>
              <a:t> cover </a:t>
            </a:r>
            <a:r>
              <a:rPr lang="sv-SE" b="1" dirty="0" err="1"/>
              <a:t>forest</a:t>
            </a:r>
            <a:r>
              <a:rPr lang="sv-SE" b="1" dirty="0"/>
              <a:t> management: - </a:t>
            </a:r>
            <a:r>
              <a:rPr lang="sv-SE" b="1" dirty="0" err="1"/>
              <a:t>Economic</a:t>
            </a:r>
            <a:r>
              <a:rPr lang="sv-SE" b="1" dirty="0"/>
              <a:t> and </a:t>
            </a:r>
            <a:r>
              <a:rPr lang="sv-SE" b="1" dirty="0" err="1"/>
              <a:t>environmental</a:t>
            </a:r>
            <a:r>
              <a:rPr lang="sv-SE" b="1" dirty="0"/>
              <a:t> </a:t>
            </a:r>
            <a:r>
              <a:rPr lang="sv-SE" b="1" dirty="0" err="1"/>
              <a:t>effects</a:t>
            </a:r>
            <a:r>
              <a:rPr lang="sv-SE" b="1" dirty="0"/>
              <a:t> and legal </a:t>
            </a:r>
            <a:r>
              <a:rPr lang="sv-SE" b="1" dirty="0" err="1"/>
              <a:t>considerations</a:t>
            </a:r>
            <a:r>
              <a:rPr lang="sv-SE" b="1" dirty="0"/>
              <a:t>, LCES 2015 (&amp; ICE 2015), </a:t>
            </a:r>
            <a:r>
              <a:rPr lang="sv-SE" b="1" dirty="0" err="1"/>
              <a:t>BIT's</a:t>
            </a:r>
            <a:r>
              <a:rPr lang="sv-SE" b="1" dirty="0"/>
              <a:t> 5th </a:t>
            </a:r>
            <a:r>
              <a:rPr lang="sv-SE" b="1" dirty="0" err="1"/>
              <a:t>Low</a:t>
            </a:r>
            <a:r>
              <a:rPr lang="sv-SE" b="1" dirty="0"/>
              <a:t> </a:t>
            </a:r>
            <a:r>
              <a:rPr lang="sv-SE" b="1" dirty="0" err="1"/>
              <a:t>Carbon</a:t>
            </a:r>
            <a:r>
              <a:rPr lang="sv-SE" b="1" dirty="0"/>
              <a:t> Earth Summit, Xi'an, China, September 24-26. </a:t>
            </a:r>
          </a:p>
          <a:p>
            <a:r>
              <a:rPr lang="sv-SE" b="1" dirty="0">
                <a:hlinkClick r:id="rId4"/>
              </a:rPr>
              <a:t>http://</a:t>
            </a:r>
            <a:r>
              <a:rPr lang="sv-SE" b="1" dirty="0" smtClean="0">
                <a:hlinkClick r:id="rId4"/>
              </a:rPr>
              <a:t>www.Lohmander.com/PL_LCES_2015.pdf</a:t>
            </a:r>
            <a:r>
              <a:rPr lang="sv-SE" b="1" dirty="0" smtClean="0"/>
              <a:t>  </a:t>
            </a:r>
            <a:endParaRPr lang="sv-SE" b="1" dirty="0"/>
          </a:p>
          <a:p>
            <a:r>
              <a:rPr lang="sv-SE" b="1" dirty="0">
                <a:hlinkClick r:id="rId5"/>
              </a:rPr>
              <a:t>http://</a:t>
            </a:r>
            <a:r>
              <a:rPr lang="sv-SE" b="1" dirty="0" smtClean="0">
                <a:hlinkClick r:id="rId5"/>
              </a:rPr>
              <a:t>www.Lohmander.com/PL_LCES_Ap_2015.pdf</a:t>
            </a:r>
            <a:r>
              <a:rPr lang="sv-SE" b="1" dirty="0" smtClean="0"/>
              <a:t> </a:t>
            </a:r>
            <a:r>
              <a:rPr lang="sv-SE" dirty="0" smtClean="0"/>
              <a:t> </a:t>
            </a:r>
            <a:endParaRPr lang="sv-SE" dirty="0"/>
          </a:p>
        </p:txBody>
      </p:sp>
    </p:spTree>
    <p:extLst>
      <p:ext uri="{BB962C8B-B14F-4D97-AF65-F5344CB8AC3E}">
        <p14:creationId xmlns:p14="http://schemas.microsoft.com/office/powerpoint/2010/main" val="212498757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B248AB27-9E1D-4E39-A37B-36245693E9ED}" type="slidenum">
              <a:rPr lang="sv-SE" altLang="sv-SE" smtClean="0">
                <a:solidFill>
                  <a:srgbClr val="000000"/>
                </a:solidFill>
              </a:rPr>
              <a:pPr/>
              <a:t>54</a:t>
            </a:fld>
            <a:endParaRPr lang="sv-SE" altLang="sv-SE">
              <a:solidFill>
                <a:srgbClr val="000000"/>
              </a:solidFill>
            </a:endParaRPr>
          </a:p>
        </p:txBody>
      </p:sp>
      <p:sp>
        <p:nvSpPr>
          <p:cNvPr id="3" name="Rektangel 2"/>
          <p:cNvSpPr/>
          <p:nvPr/>
        </p:nvSpPr>
        <p:spPr>
          <a:xfrm>
            <a:off x="1773676" y="710600"/>
            <a:ext cx="8537643" cy="4801314"/>
          </a:xfrm>
          <a:prstGeom prst="rect">
            <a:avLst/>
          </a:prstGeom>
        </p:spPr>
        <p:txBody>
          <a:bodyPr wrap="square">
            <a:spAutoFit/>
          </a:bodyPr>
          <a:lstStyle/>
          <a:p>
            <a:r>
              <a:rPr lang="en-US" b="1" dirty="0" err="1"/>
              <a:t>Lohmander</a:t>
            </a:r>
            <a:r>
              <a:rPr lang="en-US" b="1" dirty="0"/>
              <a:t>, P., 2016a, Optimization of adaptive control functions in multidimensional forest management via stochastic simulation and grid search, 9th International Conference of the Iranian Society of Operations Research, IORC 2016, Shiraz University of Technology, Iran, April 27-30.</a:t>
            </a:r>
          </a:p>
          <a:p>
            <a:r>
              <a:rPr lang="en-US" b="1" dirty="0">
                <a:hlinkClick r:id="rId2"/>
              </a:rPr>
              <a:t>http://</a:t>
            </a:r>
            <a:r>
              <a:rPr lang="en-US" b="1" dirty="0" smtClean="0">
                <a:hlinkClick r:id="rId2"/>
              </a:rPr>
              <a:t>www.Lohmander.com/PL_Shiraz_CCF_16.pdf</a:t>
            </a:r>
            <a:r>
              <a:rPr lang="en-US" b="1" dirty="0" smtClean="0"/>
              <a:t>  </a:t>
            </a:r>
            <a:endParaRPr lang="en-US" b="1" dirty="0"/>
          </a:p>
          <a:p>
            <a:r>
              <a:rPr lang="en-US" b="1" dirty="0">
                <a:hlinkClick r:id="rId3"/>
              </a:rPr>
              <a:t>http://</a:t>
            </a:r>
            <a:r>
              <a:rPr lang="en-US" b="1" dirty="0" smtClean="0">
                <a:hlinkClick r:id="rId3"/>
              </a:rPr>
              <a:t>www.Lohmander.com/PL_Shiraz_CCF_Paper_16.pdf</a:t>
            </a:r>
            <a:r>
              <a:rPr lang="en-US" b="1" dirty="0" smtClean="0"/>
              <a:t>  </a:t>
            </a:r>
            <a:endParaRPr lang="en-US" b="1" dirty="0"/>
          </a:p>
          <a:p>
            <a:endParaRPr lang="en-US" b="1" dirty="0"/>
          </a:p>
          <a:p>
            <a:r>
              <a:rPr lang="en-US" b="1" dirty="0" err="1"/>
              <a:t>Lohmander</a:t>
            </a:r>
            <a:r>
              <a:rPr lang="en-US" b="1" dirty="0"/>
              <a:t>, P., 2016b, Optimal stochastic control of spatially distributed interdependent production units, International Conference on Mathematics and Decision Science, International Center of Optimization and Decision Making &amp; Guangzhou University, Guangzhou, China, September 12-15. </a:t>
            </a:r>
          </a:p>
          <a:p>
            <a:r>
              <a:rPr lang="en-US" b="1" dirty="0">
                <a:hlinkClick r:id="rId4"/>
              </a:rPr>
              <a:t>http://</a:t>
            </a:r>
            <a:r>
              <a:rPr lang="en-US" b="1" dirty="0" smtClean="0">
                <a:hlinkClick r:id="rId4"/>
              </a:rPr>
              <a:t>www.Lohmander.com/PL_ICODM_2016_CCF.pdf</a:t>
            </a:r>
            <a:r>
              <a:rPr lang="en-US" b="1" dirty="0" smtClean="0"/>
              <a:t> </a:t>
            </a:r>
            <a:endParaRPr lang="en-US" b="1" dirty="0"/>
          </a:p>
          <a:p>
            <a:endParaRPr lang="en-US" b="1" dirty="0"/>
          </a:p>
          <a:p>
            <a:r>
              <a:rPr lang="en-US" b="1" dirty="0" err="1"/>
              <a:t>Lohmander</a:t>
            </a:r>
            <a:r>
              <a:rPr lang="en-US" b="1" dirty="0"/>
              <a:t>, P., 2017, Optimal stochastic control in continuous time with Wiener processes: - General results and applications to optimal wildlife management, KEYNOTE (forthcoming) at The 10th International Conference of Iranian Operations Research Society, </a:t>
            </a:r>
            <a:r>
              <a:rPr lang="en-US" b="1" dirty="0" err="1"/>
              <a:t>Balbosar</a:t>
            </a:r>
            <a:r>
              <a:rPr lang="en-US" b="1" dirty="0"/>
              <a:t>-Iran, May 3-5.</a:t>
            </a:r>
          </a:p>
        </p:txBody>
      </p:sp>
    </p:spTree>
    <p:extLst>
      <p:ext uri="{BB962C8B-B14F-4D97-AF65-F5344CB8AC3E}">
        <p14:creationId xmlns:p14="http://schemas.microsoft.com/office/powerpoint/2010/main" val="28698161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B248AB27-9E1D-4E39-A37B-36245693E9ED}" type="slidenum">
              <a:rPr lang="sv-SE" altLang="sv-SE" smtClean="0">
                <a:solidFill>
                  <a:srgbClr val="000000"/>
                </a:solidFill>
              </a:rPr>
              <a:pPr/>
              <a:t>55</a:t>
            </a:fld>
            <a:endParaRPr lang="sv-SE" altLang="sv-SE">
              <a:solidFill>
                <a:srgbClr val="000000"/>
              </a:solidFill>
            </a:endParaRPr>
          </a:p>
        </p:txBody>
      </p:sp>
      <p:sp>
        <p:nvSpPr>
          <p:cNvPr id="3" name="Rektangel 2"/>
          <p:cNvSpPr/>
          <p:nvPr/>
        </p:nvSpPr>
        <p:spPr>
          <a:xfrm>
            <a:off x="2094690" y="1749545"/>
            <a:ext cx="7136860" cy="1754326"/>
          </a:xfrm>
          <a:prstGeom prst="rect">
            <a:avLst/>
          </a:prstGeom>
        </p:spPr>
        <p:txBody>
          <a:bodyPr wrap="square">
            <a:spAutoFit/>
          </a:bodyPr>
          <a:lstStyle/>
          <a:p>
            <a:r>
              <a:rPr lang="sv-SE" b="1" dirty="0" err="1"/>
              <a:t>Lu</a:t>
            </a:r>
            <a:r>
              <a:rPr lang="sv-SE" b="1" dirty="0"/>
              <a:t>, F., </a:t>
            </a:r>
            <a:r>
              <a:rPr lang="sv-SE" b="1" dirty="0" err="1"/>
              <a:t>Lohmander</a:t>
            </a:r>
            <a:r>
              <a:rPr lang="sv-SE" b="1" dirty="0"/>
              <a:t>, P., 2009, Optimal </a:t>
            </a:r>
            <a:r>
              <a:rPr lang="sv-SE" b="1" dirty="0" err="1"/>
              <a:t>Decisions</a:t>
            </a:r>
            <a:r>
              <a:rPr lang="sv-SE" b="1" dirty="0"/>
              <a:t> for Mixed Forests under Risk, </a:t>
            </a:r>
            <a:r>
              <a:rPr lang="sv-SE" b="1" dirty="0" err="1"/>
              <a:t>Scientia</a:t>
            </a:r>
            <a:r>
              <a:rPr lang="sv-SE" b="1" dirty="0"/>
              <a:t> </a:t>
            </a:r>
            <a:r>
              <a:rPr lang="sv-SE" b="1" dirty="0" err="1"/>
              <a:t>Silvae</a:t>
            </a:r>
            <a:r>
              <a:rPr lang="sv-SE" b="1" dirty="0"/>
              <a:t> </a:t>
            </a:r>
            <a:r>
              <a:rPr lang="sv-SE" b="1" dirty="0" err="1"/>
              <a:t>Sinicae</a:t>
            </a:r>
            <a:r>
              <a:rPr lang="sv-SE" b="1" dirty="0"/>
              <a:t>, Vol. 45, No. 11, Nov. </a:t>
            </a:r>
          </a:p>
          <a:p>
            <a:r>
              <a:rPr lang="sv-SE" b="1" dirty="0">
                <a:hlinkClick r:id="rId2"/>
              </a:rPr>
              <a:t>http://</a:t>
            </a:r>
            <a:r>
              <a:rPr lang="sv-SE" b="1" dirty="0" smtClean="0">
                <a:hlinkClick r:id="rId2"/>
              </a:rPr>
              <a:t>www.Lohmander.com/Lu_Lohmander_2009.pdf</a:t>
            </a:r>
            <a:r>
              <a:rPr lang="sv-SE" b="1" dirty="0" smtClean="0"/>
              <a:t>  </a:t>
            </a:r>
            <a:endParaRPr lang="sv-SE" b="1" dirty="0"/>
          </a:p>
          <a:p>
            <a:endParaRPr lang="sv-SE" b="1" dirty="0"/>
          </a:p>
          <a:p>
            <a:r>
              <a:rPr lang="sv-SE" b="1" dirty="0"/>
              <a:t>Swedish Forest Agency, 2017, Swedish </a:t>
            </a:r>
            <a:r>
              <a:rPr lang="sv-SE" b="1" dirty="0" err="1"/>
              <a:t>forests</a:t>
            </a:r>
            <a:r>
              <a:rPr lang="sv-SE" b="1" dirty="0"/>
              <a:t>, </a:t>
            </a:r>
            <a:r>
              <a:rPr lang="sv-SE" b="1" dirty="0" err="1"/>
              <a:t>forestry</a:t>
            </a:r>
            <a:r>
              <a:rPr lang="sv-SE" b="1" dirty="0"/>
              <a:t>, </a:t>
            </a:r>
            <a:r>
              <a:rPr lang="sv-SE" b="1" dirty="0" err="1"/>
              <a:t>forest</a:t>
            </a:r>
            <a:r>
              <a:rPr lang="sv-SE" b="1" dirty="0"/>
              <a:t> </a:t>
            </a:r>
            <a:r>
              <a:rPr lang="sv-SE" b="1" dirty="0" err="1"/>
              <a:t>laws</a:t>
            </a:r>
            <a:r>
              <a:rPr lang="sv-SE" b="1" dirty="0"/>
              <a:t> and </a:t>
            </a:r>
            <a:r>
              <a:rPr lang="sv-SE" b="1" dirty="0" err="1"/>
              <a:t>statistics</a:t>
            </a:r>
            <a:r>
              <a:rPr lang="sv-SE" b="1" dirty="0"/>
              <a:t>. </a:t>
            </a:r>
            <a:r>
              <a:rPr lang="sv-SE" b="1" dirty="0">
                <a:hlinkClick r:id="rId3"/>
              </a:rPr>
              <a:t>http://www.skogsstyrelsen.se/en</a:t>
            </a:r>
            <a:r>
              <a:rPr lang="sv-SE" b="1" dirty="0" smtClean="0">
                <a:hlinkClick r:id="rId3"/>
              </a:rPr>
              <a:t>/</a:t>
            </a:r>
            <a:r>
              <a:rPr lang="sv-SE" b="1" dirty="0" smtClean="0"/>
              <a:t>   </a:t>
            </a:r>
            <a:endParaRPr lang="sv-SE" b="1" dirty="0"/>
          </a:p>
        </p:txBody>
      </p:sp>
    </p:spTree>
    <p:extLst>
      <p:ext uri="{BB962C8B-B14F-4D97-AF65-F5344CB8AC3E}">
        <p14:creationId xmlns:p14="http://schemas.microsoft.com/office/powerpoint/2010/main" val="52021997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8000">
              <a:schemeClr val="accent6">
                <a:lumMod val="75000"/>
                <a:alpha val="26000"/>
              </a:schemeClr>
            </a:gs>
            <a:gs pos="16000">
              <a:srgbClr val="FFFF00"/>
            </a:gs>
            <a:gs pos="3000">
              <a:schemeClr val="accent1">
                <a:alpha val="6000"/>
                <a:lumMod val="0"/>
              </a:schemeClr>
            </a:gs>
          </a:gsLst>
          <a:lin ang="16200000" scaled="1"/>
          <a:tileRect/>
        </a:gra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432794" y="1481098"/>
            <a:ext cx="10634472" cy="2727261"/>
          </a:xfrm>
        </p:spPr>
        <p:txBody>
          <a:bodyPr>
            <a:normAutofit fontScale="90000"/>
          </a:bodyPr>
          <a:lstStyle/>
          <a:p>
            <a:pPr algn="l"/>
            <a:r>
              <a:rPr lang="en-US" sz="5400" b="1" dirty="0" smtClean="0">
                <a:solidFill>
                  <a:srgbClr val="008100"/>
                </a:solidFill>
                <a:latin typeface="Times New Roman" panose="02020603050405020304" pitchFamily="18" charset="0"/>
                <a:ea typeface="Times New Roman" panose="02020603050405020304" pitchFamily="18" charset="0"/>
              </a:rPr>
              <a:t>Optimal</a:t>
            </a:r>
            <a:r>
              <a:rPr lang="en-US" sz="5400" b="1" dirty="0">
                <a:solidFill>
                  <a:srgbClr val="008100"/>
                </a:solidFill>
                <a:latin typeface="Times New Roman" panose="02020603050405020304" pitchFamily="18" charset="0"/>
                <a:ea typeface="Times New Roman" panose="02020603050405020304" pitchFamily="18" charset="0"/>
              </a:rPr>
              <a:t> forest management topics in the boreal forest region with special focus on Sweden</a:t>
            </a:r>
            <a:r>
              <a:rPr lang="sv-SE" sz="4900" b="1" dirty="0"/>
              <a:t/>
            </a:r>
            <a:br>
              <a:rPr lang="sv-SE" sz="4900" b="1" dirty="0"/>
            </a:br>
            <a:r>
              <a:rPr lang="sv-SE" sz="3100" b="1" dirty="0" smtClean="0">
                <a:latin typeface="Arial" panose="020B0604020202020204" pitchFamily="34" charset="0"/>
                <a:cs typeface="Arial" panose="020B0604020202020204" pitchFamily="34" charset="0"/>
              </a:rPr>
              <a:t>KEYNOTE</a:t>
            </a:r>
            <a:r>
              <a:rPr lang="sv-SE" sz="4900" b="1" dirty="0" smtClean="0"/>
              <a:t> </a:t>
            </a:r>
            <a:r>
              <a:rPr lang="en-US" sz="1100" b="1" i="1" dirty="0" smtClean="0">
                <a:latin typeface="Calibri" panose="020F0502020204030204"/>
                <a:ea typeface="+mn-ea"/>
                <a:cs typeface="+mn-cs"/>
              </a:rPr>
              <a:t>Version 170416</a:t>
            </a:r>
            <a:r>
              <a:rPr lang="en-US" sz="1100" b="1" i="1" dirty="0" smtClean="0">
                <a:latin typeface="Calibri" panose="020F0502020204030204"/>
                <a:ea typeface="+mn-ea"/>
                <a:cs typeface="+mn-cs"/>
              </a:rPr>
              <a:t/>
            </a:r>
            <a:br>
              <a:rPr lang="en-US" sz="1100" b="1" i="1" dirty="0" smtClean="0">
                <a:latin typeface="Calibri" panose="020F0502020204030204"/>
                <a:ea typeface="+mn-ea"/>
                <a:cs typeface="+mn-cs"/>
              </a:rPr>
            </a:br>
            <a:r>
              <a:rPr lang="en-US" sz="1100" b="1" i="1" dirty="0">
                <a:latin typeface="Calibri" panose="020F0502020204030204"/>
                <a:ea typeface="+mn-ea"/>
                <a:cs typeface="+mn-cs"/>
              </a:rPr>
              <a:t/>
            </a:r>
            <a:br>
              <a:rPr lang="en-US" sz="1100" b="1" i="1" dirty="0">
                <a:latin typeface="Calibri" panose="020F0502020204030204"/>
                <a:ea typeface="+mn-ea"/>
                <a:cs typeface="+mn-cs"/>
              </a:rPr>
            </a:br>
            <a:r>
              <a:rPr lang="sv-SE" sz="1100" dirty="0">
                <a:latin typeface="Times New Roman" panose="02020603050405020304" pitchFamily="18" charset="0"/>
                <a:cs typeface="Times New Roman" panose="02020603050405020304" pitchFamily="18" charset="0"/>
              </a:rPr>
              <a:t/>
            </a:r>
            <a:br>
              <a:rPr lang="sv-SE" sz="1100" dirty="0">
                <a:latin typeface="Times New Roman" panose="02020603050405020304" pitchFamily="18" charset="0"/>
                <a:cs typeface="Times New Roman" panose="02020603050405020304" pitchFamily="18" charset="0"/>
              </a:rPr>
            </a:br>
            <a:r>
              <a:rPr lang="en-US" sz="4000" b="1" dirty="0">
                <a:latin typeface="Times New Roman" panose="02020603050405020304" pitchFamily="18" charset="0"/>
                <a:cs typeface="Times New Roman" panose="02020603050405020304" pitchFamily="18" charset="0"/>
              </a:rPr>
              <a:t>Peter </a:t>
            </a:r>
            <a:r>
              <a:rPr lang="en-US" sz="4000" b="1" dirty="0" err="1" smtClean="0">
                <a:latin typeface="Times New Roman" panose="02020603050405020304" pitchFamily="18" charset="0"/>
                <a:cs typeface="Times New Roman" panose="02020603050405020304" pitchFamily="18" charset="0"/>
              </a:rPr>
              <a:t>Lohmander</a:t>
            </a:r>
            <a:r>
              <a:rPr lang="sv-SE" sz="4000" dirty="0">
                <a:latin typeface="Times New Roman" panose="02020603050405020304" pitchFamily="18" charset="0"/>
                <a:cs typeface="Times New Roman" panose="02020603050405020304" pitchFamily="18" charset="0"/>
              </a:rPr>
              <a:t/>
            </a:r>
            <a:br>
              <a:rPr lang="sv-SE" sz="4000" dirty="0">
                <a:latin typeface="Times New Roman" panose="02020603050405020304" pitchFamily="18" charset="0"/>
                <a:cs typeface="Times New Roman" panose="02020603050405020304" pitchFamily="18" charset="0"/>
              </a:rPr>
            </a:br>
            <a:r>
              <a:rPr lang="sv-SE" sz="2200" dirty="0">
                <a:latin typeface="Times New Roman" panose="02020603050405020304" pitchFamily="18" charset="0"/>
                <a:cs typeface="Times New Roman" panose="02020603050405020304" pitchFamily="18" charset="0"/>
              </a:rPr>
              <a:t>Professor Dr., Optimal Solutions </a:t>
            </a:r>
            <a:r>
              <a:rPr lang="sv-SE" sz="2200" dirty="0" smtClean="0">
                <a:latin typeface="Times New Roman" panose="02020603050405020304" pitchFamily="18" charset="0"/>
                <a:cs typeface="Times New Roman" panose="02020603050405020304" pitchFamily="18" charset="0"/>
              </a:rPr>
              <a:t>in </a:t>
            </a:r>
            <a:r>
              <a:rPr lang="sv-SE" sz="2200" dirty="0" err="1" smtClean="0">
                <a:latin typeface="Times New Roman" panose="02020603050405020304" pitchFamily="18" charset="0"/>
                <a:cs typeface="Times New Roman" panose="02020603050405020304" pitchFamily="18" charset="0"/>
              </a:rPr>
              <a:t>cooperation</a:t>
            </a:r>
            <a:r>
              <a:rPr lang="sv-SE" sz="2200" dirty="0" smtClean="0">
                <a:latin typeface="Times New Roman" panose="02020603050405020304" pitchFamily="18" charset="0"/>
                <a:cs typeface="Times New Roman" panose="02020603050405020304" pitchFamily="18" charset="0"/>
              </a:rPr>
              <a:t> </a:t>
            </a:r>
            <a:r>
              <a:rPr lang="sv-SE" sz="2200" dirty="0" err="1" smtClean="0">
                <a:latin typeface="Times New Roman" panose="02020603050405020304" pitchFamily="18" charset="0"/>
                <a:cs typeface="Times New Roman" panose="02020603050405020304" pitchFamily="18" charset="0"/>
              </a:rPr>
              <a:t>with</a:t>
            </a:r>
            <a:r>
              <a:rPr lang="sv-SE" sz="2200" dirty="0" smtClean="0">
                <a:latin typeface="Times New Roman" panose="02020603050405020304" pitchFamily="18" charset="0"/>
                <a:cs typeface="Times New Roman" panose="02020603050405020304" pitchFamily="18" charset="0"/>
              </a:rPr>
              <a:t> </a:t>
            </a:r>
            <a:r>
              <a:rPr lang="sv-SE" sz="2200" dirty="0" err="1" smtClean="0">
                <a:latin typeface="Times New Roman" panose="02020603050405020304" pitchFamily="18" charset="0"/>
                <a:cs typeface="Times New Roman" panose="02020603050405020304" pitchFamily="18" charset="0"/>
              </a:rPr>
              <a:t>Linnaeus</a:t>
            </a:r>
            <a:r>
              <a:rPr lang="sv-SE" sz="2200" dirty="0" smtClean="0">
                <a:latin typeface="Times New Roman" panose="02020603050405020304" pitchFamily="18" charset="0"/>
                <a:cs typeface="Times New Roman" panose="02020603050405020304" pitchFamily="18" charset="0"/>
              </a:rPr>
              <a:t> University</a:t>
            </a:r>
            <a:br>
              <a:rPr lang="sv-SE" sz="2200" dirty="0" smtClean="0">
                <a:latin typeface="Times New Roman" panose="02020603050405020304" pitchFamily="18" charset="0"/>
                <a:cs typeface="Times New Roman" panose="02020603050405020304" pitchFamily="18" charset="0"/>
              </a:rPr>
            </a:br>
            <a:r>
              <a:rPr lang="sv-SE" sz="2200" dirty="0" smtClean="0">
                <a:latin typeface="Times New Roman" panose="02020603050405020304" pitchFamily="18" charset="0"/>
                <a:cs typeface="Times New Roman" panose="02020603050405020304" pitchFamily="18" charset="0"/>
                <a:hlinkClick r:id="rId3"/>
              </a:rPr>
              <a:t>www.Lohmander.com</a:t>
            </a:r>
            <a:r>
              <a:rPr lang="sv-SE" sz="2200" dirty="0" smtClean="0">
                <a:latin typeface="Times New Roman" panose="02020603050405020304" pitchFamily="18" charset="0"/>
                <a:cs typeface="Times New Roman" panose="02020603050405020304" pitchFamily="18" charset="0"/>
              </a:rPr>
              <a:t> &amp; </a:t>
            </a:r>
            <a:r>
              <a:rPr lang="sv-SE" sz="2200" dirty="0" smtClean="0">
                <a:latin typeface="Times New Roman" panose="02020603050405020304" pitchFamily="18" charset="0"/>
                <a:cs typeface="Times New Roman" panose="02020603050405020304" pitchFamily="18" charset="0"/>
                <a:hlinkClick r:id="rId4"/>
              </a:rPr>
              <a:t>Peter@Lohmander.com</a:t>
            </a:r>
            <a:r>
              <a:rPr lang="sv-SE" sz="2200" dirty="0" smtClean="0">
                <a:latin typeface="Times New Roman" panose="02020603050405020304" pitchFamily="18" charset="0"/>
                <a:cs typeface="Times New Roman" panose="02020603050405020304" pitchFamily="18" charset="0"/>
              </a:rPr>
              <a:t> </a:t>
            </a:r>
            <a:endParaRPr lang="sv-SE" sz="2200" dirty="0">
              <a:latin typeface="Times New Roman" panose="02020603050405020304" pitchFamily="18" charset="0"/>
              <a:cs typeface="Times New Roman" panose="02020603050405020304" pitchFamily="18" charset="0"/>
            </a:endParaRPr>
          </a:p>
        </p:txBody>
      </p:sp>
      <p:pic>
        <p:nvPicPr>
          <p:cNvPr id="6" name="Bildobjekt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5279" y="3131381"/>
            <a:ext cx="3396721" cy="3726619"/>
          </a:xfrm>
          <a:prstGeom prst="rect">
            <a:avLst/>
          </a:prstGeom>
        </p:spPr>
      </p:pic>
      <p:pic>
        <p:nvPicPr>
          <p:cNvPr id="4" name="Bildobjekt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21" y="4562856"/>
            <a:ext cx="8786558" cy="2295144"/>
          </a:xfrm>
          <a:prstGeom prst="rect">
            <a:avLst/>
          </a:prstGeom>
        </p:spPr>
      </p:pic>
    </p:spTree>
    <p:extLst>
      <p:ext uri="{BB962C8B-B14F-4D97-AF65-F5344CB8AC3E}">
        <p14:creationId xmlns:p14="http://schemas.microsoft.com/office/powerpoint/2010/main" val="11407362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05AB504C-2EAE-4C1B-A3CB-68D7E240E4AC}" type="slidenum">
              <a:rPr lang="sv-SE" smtClean="0">
                <a:solidFill>
                  <a:prstClr val="black">
                    <a:tint val="75000"/>
                  </a:prstClr>
                </a:solidFill>
              </a:rPr>
              <a:pPr/>
              <a:t>6</a:t>
            </a:fld>
            <a:endParaRPr lang="sv-SE">
              <a:solidFill>
                <a:prstClr val="black">
                  <a:tint val="75000"/>
                </a:prstClr>
              </a:solidFill>
            </a:endParaRPr>
          </a:p>
        </p:txBody>
      </p:sp>
      <p:pic>
        <p:nvPicPr>
          <p:cNvPr id="3" name="Bildobjekt 2"/>
          <p:cNvPicPr>
            <a:picLocks noChangeAspect="1"/>
          </p:cNvPicPr>
          <p:nvPr/>
        </p:nvPicPr>
        <p:blipFill>
          <a:blip r:embed="rId2"/>
          <a:stretch>
            <a:fillRect/>
          </a:stretch>
        </p:blipFill>
        <p:spPr>
          <a:xfrm>
            <a:off x="0" y="0"/>
            <a:ext cx="12148529" cy="8042678"/>
          </a:xfrm>
          <a:prstGeom prst="rect">
            <a:avLst/>
          </a:prstGeom>
        </p:spPr>
      </p:pic>
    </p:spTree>
    <p:extLst>
      <p:ext uri="{BB962C8B-B14F-4D97-AF65-F5344CB8AC3E}">
        <p14:creationId xmlns:p14="http://schemas.microsoft.com/office/powerpoint/2010/main" val="26091090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B248AB27-9E1D-4E39-A37B-36245693E9ED}" type="slidenum">
              <a:rPr lang="sv-SE" altLang="sv-SE" smtClean="0">
                <a:solidFill>
                  <a:srgbClr val="000000"/>
                </a:solidFill>
              </a:rPr>
              <a:pPr/>
              <a:t>7</a:t>
            </a:fld>
            <a:endParaRPr lang="sv-SE" altLang="sv-SE">
              <a:solidFill>
                <a:srgbClr val="000000"/>
              </a:solidFill>
            </a:endParaRPr>
          </a:p>
        </p:txBody>
      </p:sp>
      <p:sp>
        <p:nvSpPr>
          <p:cNvPr id="3" name="Rektangel 2"/>
          <p:cNvSpPr/>
          <p:nvPr/>
        </p:nvSpPr>
        <p:spPr>
          <a:xfrm>
            <a:off x="739300" y="486385"/>
            <a:ext cx="10632333" cy="6124754"/>
          </a:xfrm>
          <a:prstGeom prst="rect">
            <a:avLst/>
          </a:prstGeom>
        </p:spPr>
        <p:txBody>
          <a:bodyPr wrap="square">
            <a:spAutoFit/>
          </a:bodyPr>
          <a:lstStyle/>
          <a:p>
            <a:r>
              <a:rPr lang="en-US" sz="2800" b="1" dirty="0">
                <a:latin typeface="Times New Roman" panose="02020603050405020304" pitchFamily="18" charset="0"/>
                <a:ea typeface="Times New Roman" panose="02020603050405020304" pitchFamily="18" charset="0"/>
              </a:rPr>
              <a:t>Considerable parts of these regions presently contain more or less natural forests, often dominated by different species of spruce, pine and larch. </a:t>
            </a:r>
            <a:endParaRPr lang="en-US" sz="2800" b="1" dirty="0" smtClean="0">
              <a:latin typeface="Times New Roman" panose="02020603050405020304" pitchFamily="18" charset="0"/>
              <a:ea typeface="Times New Roman" panose="02020603050405020304" pitchFamily="18" charset="0"/>
            </a:endParaRPr>
          </a:p>
          <a:p>
            <a:endParaRPr lang="en-US" sz="2800" b="1" dirty="0">
              <a:latin typeface="Times New Roman" panose="02020603050405020304" pitchFamily="18" charset="0"/>
              <a:ea typeface="Times New Roman" panose="02020603050405020304" pitchFamily="18" charset="0"/>
            </a:endParaRPr>
          </a:p>
          <a:p>
            <a:r>
              <a:rPr lang="en-US" sz="2800" b="1" dirty="0" smtClean="0">
                <a:latin typeface="Times New Roman" panose="02020603050405020304" pitchFamily="18" charset="0"/>
                <a:ea typeface="Times New Roman" panose="02020603050405020304" pitchFamily="18" charset="0"/>
              </a:rPr>
              <a:t>In </a:t>
            </a:r>
            <a:r>
              <a:rPr lang="en-US" sz="2800" b="1" dirty="0">
                <a:latin typeface="Times New Roman" panose="02020603050405020304" pitchFamily="18" charset="0"/>
                <a:ea typeface="Times New Roman" panose="02020603050405020304" pitchFamily="18" charset="0"/>
              </a:rPr>
              <a:t>several regions, in particular in Russia and Canada, the industrial utilization of forest raw materials presently is and historically has been close to zero. </a:t>
            </a:r>
            <a:endParaRPr lang="en-US" sz="2800" b="1" dirty="0" smtClean="0">
              <a:latin typeface="Times New Roman" panose="02020603050405020304" pitchFamily="18" charset="0"/>
              <a:ea typeface="Times New Roman" panose="02020603050405020304" pitchFamily="18" charset="0"/>
            </a:endParaRPr>
          </a:p>
          <a:p>
            <a:endParaRPr lang="en-US" sz="2800" b="1" dirty="0">
              <a:latin typeface="Times New Roman" panose="02020603050405020304" pitchFamily="18" charset="0"/>
              <a:ea typeface="Times New Roman" panose="02020603050405020304" pitchFamily="18" charset="0"/>
            </a:endParaRPr>
          </a:p>
          <a:p>
            <a:r>
              <a:rPr lang="en-US" sz="2800" b="1" dirty="0" smtClean="0">
                <a:latin typeface="Times New Roman" panose="02020603050405020304" pitchFamily="18" charset="0"/>
                <a:ea typeface="Times New Roman" panose="02020603050405020304" pitchFamily="18" charset="0"/>
              </a:rPr>
              <a:t>Expanding </a:t>
            </a:r>
            <a:r>
              <a:rPr lang="en-US" sz="2800" b="1" dirty="0">
                <a:latin typeface="Times New Roman" panose="02020603050405020304" pitchFamily="18" charset="0"/>
                <a:ea typeface="Times New Roman" panose="02020603050405020304" pitchFamily="18" charset="0"/>
              </a:rPr>
              <a:t>infrastructure, technological developments of harvesters and forwarders, increasing costs and environmental problems associated with fossil fuel extraction, a growing interest in sustainability and the debate on climate change, make it rational to investigate environmentally acceptable harvesting options in the remote and natural boreal forests. </a:t>
            </a:r>
            <a:endParaRPr lang="sv-SE" sz="2800" b="1" dirty="0"/>
          </a:p>
        </p:txBody>
      </p:sp>
    </p:spTree>
    <p:extLst>
      <p:ext uri="{BB962C8B-B14F-4D97-AF65-F5344CB8AC3E}">
        <p14:creationId xmlns:p14="http://schemas.microsoft.com/office/powerpoint/2010/main" val="126171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B248AB27-9E1D-4E39-A37B-36245693E9ED}" type="slidenum">
              <a:rPr lang="sv-SE" altLang="sv-SE" smtClean="0">
                <a:solidFill>
                  <a:srgbClr val="000000"/>
                </a:solidFill>
              </a:rPr>
              <a:pPr/>
              <a:t>8</a:t>
            </a:fld>
            <a:endParaRPr lang="sv-SE" altLang="sv-SE">
              <a:solidFill>
                <a:srgbClr val="000000"/>
              </a:solidFill>
            </a:endParaRPr>
          </a:p>
        </p:txBody>
      </p:sp>
      <p:sp>
        <p:nvSpPr>
          <p:cNvPr id="3" name="Rektangel 2"/>
          <p:cNvSpPr/>
          <p:nvPr/>
        </p:nvSpPr>
        <p:spPr>
          <a:xfrm>
            <a:off x="1433207" y="759157"/>
            <a:ext cx="8839201" cy="3785652"/>
          </a:xfrm>
          <a:prstGeom prst="rect">
            <a:avLst/>
          </a:prstGeom>
        </p:spPr>
        <p:txBody>
          <a:bodyPr wrap="square">
            <a:spAutoFit/>
          </a:bodyPr>
          <a:lstStyle/>
          <a:p>
            <a:r>
              <a:rPr lang="en-US" sz="4000" dirty="0">
                <a:latin typeface="Times New Roman" panose="02020603050405020304" pitchFamily="18" charset="0"/>
                <a:ea typeface="Times New Roman" panose="02020603050405020304" pitchFamily="18" charset="0"/>
              </a:rPr>
              <a:t>In Sweden, most forestry operations have for many decades been performed via </a:t>
            </a:r>
            <a:r>
              <a:rPr lang="en-US" sz="4000" b="1" dirty="0">
                <a:solidFill>
                  <a:srgbClr val="FF0000"/>
                </a:solidFill>
                <a:latin typeface="Times New Roman" panose="02020603050405020304" pitchFamily="18" charset="0"/>
                <a:ea typeface="Times New Roman" panose="02020603050405020304" pitchFamily="18" charset="0"/>
              </a:rPr>
              <a:t>“rotation forestry”</a:t>
            </a:r>
            <a:r>
              <a:rPr lang="en-US" sz="4000" dirty="0">
                <a:latin typeface="Times New Roman" panose="02020603050405020304" pitchFamily="18" charset="0"/>
                <a:ea typeface="Times New Roman" panose="02020603050405020304" pitchFamily="18" charset="0"/>
              </a:rPr>
              <a:t>, </a:t>
            </a:r>
            <a:endParaRPr lang="en-US" sz="4000" dirty="0" smtClean="0">
              <a:latin typeface="Times New Roman" panose="02020603050405020304" pitchFamily="18" charset="0"/>
              <a:ea typeface="Times New Roman" panose="02020603050405020304" pitchFamily="18" charset="0"/>
            </a:endParaRPr>
          </a:p>
          <a:p>
            <a:endParaRPr lang="en-US" sz="4000" dirty="0">
              <a:latin typeface="Times New Roman" panose="02020603050405020304" pitchFamily="18" charset="0"/>
              <a:ea typeface="Times New Roman" panose="02020603050405020304" pitchFamily="18" charset="0"/>
            </a:endParaRPr>
          </a:p>
          <a:p>
            <a:r>
              <a:rPr lang="en-US" sz="4000" b="1" dirty="0" smtClean="0">
                <a:solidFill>
                  <a:srgbClr val="002060"/>
                </a:solidFill>
                <a:latin typeface="Times New Roman" panose="02020603050405020304" pitchFamily="18" charset="0"/>
                <a:ea typeface="Times New Roman" panose="02020603050405020304" pitchFamily="18" charset="0"/>
              </a:rPr>
              <a:t>clear </a:t>
            </a:r>
            <a:r>
              <a:rPr lang="en-US" sz="4000" b="1" dirty="0">
                <a:solidFill>
                  <a:srgbClr val="002060"/>
                </a:solidFill>
                <a:latin typeface="Times New Roman" panose="02020603050405020304" pitchFamily="18" charset="0"/>
                <a:ea typeface="Times New Roman" panose="02020603050405020304" pitchFamily="18" charset="0"/>
              </a:rPr>
              <a:t>cuts, usually followed by single species plantations</a:t>
            </a:r>
            <a:r>
              <a:rPr lang="en-US" sz="4000" dirty="0">
                <a:latin typeface="Times New Roman" panose="02020603050405020304" pitchFamily="18" charset="0"/>
                <a:ea typeface="Times New Roman" panose="02020603050405020304" pitchFamily="18" charset="0"/>
              </a:rPr>
              <a:t>. </a:t>
            </a:r>
            <a:endParaRPr lang="sv-SE" sz="4000" dirty="0"/>
          </a:p>
        </p:txBody>
      </p:sp>
    </p:spTree>
    <p:extLst>
      <p:ext uri="{BB962C8B-B14F-4D97-AF65-F5344CB8AC3E}">
        <p14:creationId xmlns:p14="http://schemas.microsoft.com/office/powerpoint/2010/main" val="26893282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05AB504C-2EAE-4C1B-A3CB-68D7E240E4AC}" type="slidenum">
              <a:rPr lang="sv-SE" smtClean="0">
                <a:solidFill>
                  <a:prstClr val="black">
                    <a:tint val="75000"/>
                  </a:prstClr>
                </a:solidFill>
              </a:rPr>
              <a:pPr/>
              <a:t>9</a:t>
            </a:fld>
            <a:endParaRPr lang="sv-SE">
              <a:solidFill>
                <a:prstClr val="black">
                  <a:tint val="75000"/>
                </a:prstClr>
              </a:solidFill>
            </a:endParaRPr>
          </a:p>
        </p:txBody>
      </p:sp>
      <p:pic>
        <p:nvPicPr>
          <p:cNvPr id="87044" name="Picture 4" descr="Peter Lohmander 200705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32999"/>
            <a:ext cx="12192000" cy="8107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46293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tandardformgivning">
  <a:themeElements>
    <a:clrScheme name="Standardformgivning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66"/>
      </a:hlink>
      <a:folHlink>
        <a:srgbClr val="000066"/>
      </a:folHlink>
    </a:clrScheme>
    <a:fontScheme name="Standardformgivning">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tandardformgivnin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formgivnin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formgivning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formgivning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formgivnin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formgivnin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formgivnin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tandardformgivning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66"/>
        </a:hlink>
        <a:folHlink>
          <a:srgbClr val="0000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tandardformgivning">
  <a:themeElements>
    <a:clrScheme name="Standardformgivn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formgivn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tandardformgivn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formgivn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formgivn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formgivn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formgivn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formgivn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formgivn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formgivn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formgivn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formgivn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formgivn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formgivn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Standardformgivning">
  <a:themeElements>
    <a:clrScheme name="Standardformgivn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formgivn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tandardformgivn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formgivn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formgivn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formgivn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formgivn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formgivn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formgivn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formgivn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formgivn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formgivn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formgivn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formgivn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2004</TotalTime>
  <Words>2616</Words>
  <Application>Microsoft Office PowerPoint</Application>
  <PresentationFormat>Bredbild</PresentationFormat>
  <Paragraphs>276</Paragraphs>
  <Slides>56</Slides>
  <Notes>2</Notes>
  <HiddenSlides>0</HiddenSlides>
  <MMClips>0</MMClips>
  <ScaleCrop>false</ScaleCrop>
  <HeadingPairs>
    <vt:vector size="8" baseType="variant">
      <vt:variant>
        <vt:lpstr>Använt teckensnitt</vt:lpstr>
      </vt:variant>
      <vt:variant>
        <vt:i4>7</vt:i4>
      </vt:variant>
      <vt:variant>
        <vt:lpstr>Tema</vt:lpstr>
      </vt:variant>
      <vt:variant>
        <vt:i4>6</vt:i4>
      </vt:variant>
      <vt:variant>
        <vt:lpstr>Serverprogram för OLE-inbäddning</vt:lpstr>
      </vt:variant>
      <vt:variant>
        <vt:i4>2</vt:i4>
      </vt:variant>
      <vt:variant>
        <vt:lpstr>Bildrubriker</vt:lpstr>
      </vt:variant>
      <vt:variant>
        <vt:i4>56</vt:i4>
      </vt:variant>
    </vt:vector>
  </HeadingPairs>
  <TitlesOfParts>
    <vt:vector size="71" baseType="lpstr">
      <vt:lpstr>Arial</vt:lpstr>
      <vt:lpstr>Arial Black</vt:lpstr>
      <vt:lpstr>Calibri</vt:lpstr>
      <vt:lpstr>Calibri Light</vt:lpstr>
      <vt:lpstr>CMR10</vt:lpstr>
      <vt:lpstr>CMR12</vt:lpstr>
      <vt:lpstr>Times New Roman</vt:lpstr>
      <vt:lpstr>Office-tema</vt:lpstr>
      <vt:lpstr>Default Design</vt:lpstr>
      <vt:lpstr>1_Default Design</vt:lpstr>
      <vt:lpstr>Standardformgivning</vt:lpstr>
      <vt:lpstr>1_Standardformgivning</vt:lpstr>
      <vt:lpstr>2_Standardformgivning</vt:lpstr>
      <vt:lpstr>Chart</vt:lpstr>
      <vt:lpstr>Diagram</vt:lpstr>
      <vt:lpstr>Optimal forest management topics in the boreal forest region with special focus on Sweden KEYNOTE Version 170416   Peter Lohmander Professor Dr., Optimal Solutions in cooperation with Linnaeus University www.Lohmander.com &amp; Peter@Lohmander.com </vt:lpstr>
      <vt:lpstr>Optimal forest management topics in the boreal forest region with special focus on Sweden Peter Lohmander</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Optimal forest management topics in the boreal forest region with special focus on Sweden KEYNOTE Version 170416   Peter Lohmander Professor Dr., Optimal Solutions in cooperation with Linnaeus University www.Lohmander.com &amp; Peter@Lohmander.com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Peter</dc:creator>
  <cp:lastModifiedBy>Peter</cp:lastModifiedBy>
  <cp:revision>295</cp:revision>
  <dcterms:created xsi:type="dcterms:W3CDTF">2016-03-02T13:51:42Z</dcterms:created>
  <dcterms:modified xsi:type="dcterms:W3CDTF">2017-04-16T10:23:36Z</dcterms:modified>
</cp:coreProperties>
</file>