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7"/>
  </p:notesMasterIdLst>
  <p:sldIdLst>
    <p:sldId id="256" r:id="rId2"/>
    <p:sldId id="497" r:id="rId3"/>
    <p:sldId id="498" r:id="rId4"/>
    <p:sldId id="530" r:id="rId5"/>
    <p:sldId id="515" r:id="rId6"/>
    <p:sldId id="516" r:id="rId7"/>
    <p:sldId id="517" r:id="rId8"/>
    <p:sldId id="503" r:id="rId9"/>
    <p:sldId id="504" r:id="rId10"/>
    <p:sldId id="513" r:id="rId11"/>
    <p:sldId id="514" r:id="rId12"/>
    <p:sldId id="505" r:id="rId13"/>
    <p:sldId id="506" r:id="rId14"/>
    <p:sldId id="507" r:id="rId15"/>
    <p:sldId id="511" r:id="rId16"/>
    <p:sldId id="512" r:id="rId17"/>
    <p:sldId id="509" r:id="rId18"/>
    <p:sldId id="510" r:id="rId19"/>
    <p:sldId id="518" r:id="rId20"/>
    <p:sldId id="519" r:id="rId21"/>
    <p:sldId id="520" r:id="rId22"/>
    <p:sldId id="521" r:id="rId23"/>
    <p:sldId id="522" r:id="rId24"/>
    <p:sldId id="523" r:id="rId25"/>
    <p:sldId id="524" r:id="rId26"/>
    <p:sldId id="525" r:id="rId27"/>
    <p:sldId id="526" r:id="rId28"/>
    <p:sldId id="527" r:id="rId29"/>
    <p:sldId id="528" r:id="rId30"/>
    <p:sldId id="529" r:id="rId31"/>
    <p:sldId id="531" r:id="rId32"/>
    <p:sldId id="532" r:id="rId33"/>
    <p:sldId id="533" r:id="rId34"/>
    <p:sldId id="541" r:id="rId35"/>
    <p:sldId id="542" r:id="rId36"/>
    <p:sldId id="543" r:id="rId37"/>
    <p:sldId id="544" r:id="rId38"/>
    <p:sldId id="545" r:id="rId39"/>
    <p:sldId id="534" r:id="rId40"/>
    <p:sldId id="535" r:id="rId41"/>
    <p:sldId id="536" r:id="rId42"/>
    <p:sldId id="537" r:id="rId43"/>
    <p:sldId id="538" r:id="rId44"/>
    <p:sldId id="539" r:id="rId45"/>
    <p:sldId id="540" r:id="rId46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1.wmf"/><Relationship Id="rId1" Type="http://schemas.openxmlformats.org/officeDocument/2006/relationships/image" Target="../media/image42.wmf"/><Relationship Id="rId4" Type="http://schemas.openxmlformats.org/officeDocument/2006/relationships/image" Target="../media/image4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5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4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4" Type="http://schemas.openxmlformats.org/officeDocument/2006/relationships/image" Target="../media/image89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26.wmf"/><Relationship Id="rId4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C65A5-4C50-44E7-9774-33628DA5CDA3}" type="datetimeFigureOut">
              <a:rPr lang="sv-SE" smtClean="0"/>
              <a:t>2017-04-17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A6790-DDEC-466D-AF7F-F571BAC59E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9595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6790-DDEC-466D-AF7F-F571BAC59E7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046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A6790-DDEC-466D-AF7F-F571BAC59E7C}" type="slidenum">
              <a:rPr lang="sv-SE" smtClean="0">
                <a:solidFill>
                  <a:prstClr val="black"/>
                </a:solidFill>
              </a:rPr>
              <a:pPr/>
              <a:t>45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9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EC0B-B6F3-43A0-9884-12314DEEE8EC}" type="datetime1">
              <a:rPr lang="sv-SE" smtClean="0"/>
              <a:t>2017-04-17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72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6000-524E-4ADC-A6F5-99CC2E8BBB95}" type="datetime1">
              <a:rPr lang="sv-SE" smtClean="0"/>
              <a:t>2017-04-17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978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6430B-2A5D-4D02-963D-F26248795A74}" type="datetime1">
              <a:rPr lang="sv-SE" smtClean="0"/>
              <a:t>2017-04-17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678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D553-5B47-4773-B6B7-89D8A49CA0EE}" type="datetime1">
              <a:rPr lang="sv-SE" smtClean="0"/>
              <a:t>2017-04-17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529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DF4B-35B9-4BE3-B30C-9F1708A4B9E2}" type="datetime1">
              <a:rPr lang="sv-SE" smtClean="0"/>
              <a:t>2017-04-17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575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26BC-4A16-4CB5-949F-A36F000ECE09}" type="datetime1">
              <a:rPr lang="sv-SE" smtClean="0"/>
              <a:t>2017-04-17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2170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D38-1575-4D77-8CE9-00897A9787A6}" type="datetime1">
              <a:rPr lang="sv-SE" smtClean="0"/>
              <a:t>2017-04-17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219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7A062-3D0F-4A72-999C-7EC5DB056B52}" type="datetime1">
              <a:rPr lang="sv-SE" smtClean="0"/>
              <a:t>2017-04-17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7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F64A-30E4-43C1-8AA6-2E795B252571}" type="datetime1">
              <a:rPr lang="sv-SE" smtClean="0"/>
              <a:t>2017-04-17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4206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D8C50-0C1B-4B91-BD7C-DBA94AAF4ABB}" type="datetime1">
              <a:rPr lang="sv-SE" smtClean="0"/>
              <a:t>2017-04-17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60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479E5-EC7C-42D7-B287-FE2E55407880}" type="datetime1">
              <a:rPr lang="sv-SE" smtClean="0"/>
              <a:t>2017-04-17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231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EE3D4-7B58-43B5-8AB9-02DA32030CAB}" type="datetime1">
              <a:rPr lang="sv-SE" smtClean="0"/>
              <a:t>2017-04-17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B504C-2EAE-4C1B-A3CB-68D7E240E4A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120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hmander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hyperlink" Target="mailto:Peter@Lohmander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6.wmf"/><Relationship Id="rId3" Type="http://schemas.openxmlformats.org/officeDocument/2006/relationships/image" Target="../media/image27.jpe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5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34.jpeg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3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4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4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4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55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63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65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69.wmf"/><Relationship Id="rId4" Type="http://schemas.openxmlformats.org/officeDocument/2006/relationships/image" Target="../media/image66.wmf"/><Relationship Id="rId9" Type="http://schemas.openxmlformats.org/officeDocument/2006/relationships/oleObject" Target="../embeddings/oleObject7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79.bin"/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6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78.bin"/><Relationship Id="rId5" Type="http://schemas.openxmlformats.org/officeDocument/2006/relationships/oleObject" Target="../embeddings/oleObject75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7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80.bin"/><Relationship Id="rId7" Type="http://schemas.openxmlformats.org/officeDocument/2006/relationships/oleObject" Target="../embeddings/oleObject8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81.bin"/><Relationship Id="rId10" Type="http://schemas.openxmlformats.org/officeDocument/2006/relationships/image" Target="../media/image4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8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7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89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92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94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94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hmand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hyperlink" Target="mailto:Peter@Lohmander.co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6">
                <a:lumMod val="75000"/>
                <a:alpha val="26000"/>
              </a:schemeClr>
            </a:gs>
            <a:gs pos="16000">
              <a:srgbClr val="FFFF00"/>
            </a:gs>
            <a:gs pos="3000">
              <a:schemeClr val="accent1">
                <a:alpha val="6000"/>
                <a:lumMod val="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0538" y="1535962"/>
            <a:ext cx="10634472" cy="2727261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general dynamic function for the basal area of individual trees derived from a production theoretically motivated autonomous differential equation</a:t>
            </a:r>
            <a:r>
              <a:rPr lang="sv-SE" sz="4900" b="1" dirty="0"/>
              <a:t/>
            </a:r>
            <a:br>
              <a:rPr lang="sv-SE" sz="4900" b="1" dirty="0"/>
            </a:br>
            <a:r>
              <a:rPr lang="en-US" sz="1100" b="1" i="1" dirty="0" smtClean="0">
                <a:latin typeface="Calibri" panose="020F0502020204030204"/>
                <a:ea typeface="+mn-ea"/>
                <a:cs typeface="+mn-cs"/>
              </a:rPr>
              <a:t>Version </a:t>
            </a:r>
            <a:r>
              <a:rPr lang="en-US" sz="1100" b="1" i="1" dirty="0" smtClean="0">
                <a:latin typeface="Calibri" panose="020F0502020204030204"/>
                <a:ea typeface="+mn-ea"/>
                <a:cs typeface="+mn-cs"/>
              </a:rPr>
              <a:t>170417</a:t>
            </a:r>
            <a:r>
              <a:rPr lang="en-US" sz="1100" b="1" i="1" dirty="0" smtClean="0"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1100" b="1" i="1" dirty="0" smtClean="0">
                <a:latin typeface="Calibri" panose="020F0502020204030204"/>
                <a:ea typeface="+mn-ea"/>
                <a:cs typeface="+mn-cs"/>
              </a:rPr>
            </a:br>
            <a:r>
              <a:rPr lang="en-US" sz="1100" b="1" i="1" dirty="0"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1100" b="1" i="1" dirty="0">
                <a:latin typeface="Calibri" panose="020F0502020204030204"/>
                <a:ea typeface="+mn-ea"/>
                <a:cs typeface="+mn-cs"/>
              </a:rPr>
            </a:br>
            <a:r>
              <a:rPr lang="sv-S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Lohmander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Dr., Optimal Solutions 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sv-SE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Linnaeus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b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www.Lohmander.com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Peter@Lohmander.com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279" y="3131381"/>
            <a:ext cx="3396721" cy="3726619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" y="4562856"/>
            <a:ext cx="8786558" cy="22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10</a:t>
            </a:fld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2100529" y="2212848"/>
            <a:ext cx="79646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sv-SE" sz="4000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illustration</a:t>
            </a:r>
            <a:r>
              <a:rPr lang="sv-SE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the real </a:t>
            </a:r>
            <a:r>
              <a:rPr lang="sv-SE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sv-SE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sv-SE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sv-SE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Scots </a:t>
            </a:r>
            <a:r>
              <a:rPr lang="sv-SE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pine</a:t>
            </a:r>
            <a:r>
              <a:rPr lang="sv-SE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(Pinus </a:t>
            </a:r>
            <a:r>
              <a:rPr lang="sv-SE" sz="4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silvestris</a:t>
            </a:r>
            <a:r>
              <a:rPr lang="sv-SE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r>
              <a:rPr lang="sv-SE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Sweden:</a:t>
            </a:r>
            <a:endParaRPr lang="sv-SE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99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68308" cy="6858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961" y="0"/>
            <a:ext cx="4257040" cy="685800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5728156" y="649974"/>
            <a:ext cx="253801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small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tree </a:t>
            </a:r>
            <a:endParaRPr lang="sv-SE" sz="2800" b="1" dirty="0">
              <a:solidFill>
                <a:srgbClr val="FF000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7375112" y="6099048"/>
            <a:ext cx="2011680" cy="75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0" y="5266944"/>
            <a:ext cx="3145536" cy="1591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54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12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543" y="995694"/>
            <a:ext cx="3015455" cy="4857833"/>
          </a:xfrm>
          <a:prstGeom prst="rect">
            <a:avLst/>
          </a:prstGeom>
        </p:spPr>
      </p:pic>
      <p:cxnSp>
        <p:nvCxnSpPr>
          <p:cNvPr id="5" name="Rak pil 4"/>
          <p:cNvCxnSpPr/>
          <p:nvPr/>
        </p:nvCxnSpPr>
        <p:spPr>
          <a:xfrm flipH="1" flipV="1">
            <a:off x="6700004" y="5853527"/>
            <a:ext cx="478036" cy="41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600809"/>
              </p:ext>
            </p:extLst>
          </p:nvPr>
        </p:nvGraphicFramePr>
        <p:xfrm>
          <a:off x="6408738" y="6057900"/>
          <a:ext cx="20859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7" name="Equation" r:id="rId4" imgW="736560" imgH="228600" progId="Equation.DSMT4">
                  <p:embed/>
                </p:oleObj>
              </mc:Choice>
              <mc:Fallback>
                <p:oleObj name="Equation" r:id="rId4" imgW="736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738" y="6057900"/>
                        <a:ext cx="2085975" cy="650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735183"/>
              </p:ext>
            </p:extLst>
          </p:nvPr>
        </p:nvGraphicFramePr>
        <p:xfrm>
          <a:off x="7831073" y="336848"/>
          <a:ext cx="19081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8" name="Equation" r:id="rId6" imgW="749160" imgH="228600" progId="Equation.DSMT4">
                  <p:embed/>
                </p:oleObj>
              </mc:Choice>
              <mc:Fallback>
                <p:oleObj name="Equation" r:id="rId6" imgW="749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1073" y="336848"/>
                        <a:ext cx="1908175" cy="585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Rak pil 7"/>
          <p:cNvCxnSpPr/>
          <p:nvPr/>
        </p:nvCxnSpPr>
        <p:spPr>
          <a:xfrm flipH="1">
            <a:off x="6989564" y="585581"/>
            <a:ext cx="732544" cy="46067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-1"/>
            <a:ext cx="20414512" cy="12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710090"/>
              </p:ext>
            </p:extLst>
          </p:nvPr>
        </p:nvGraphicFramePr>
        <p:xfrm>
          <a:off x="489240" y="1184987"/>
          <a:ext cx="4137064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9" name="Equation" r:id="rId8" imgW="939800" imgH="228600" progId="Equation.DSMT4">
                  <p:embed/>
                </p:oleObj>
              </mc:Choice>
              <mc:Fallback>
                <p:oleObj name="Equation" r:id="rId8" imgW="9398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40" y="1184987"/>
                        <a:ext cx="4137064" cy="10058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41769"/>
              </p:ext>
            </p:extLst>
          </p:nvPr>
        </p:nvGraphicFramePr>
        <p:xfrm>
          <a:off x="490538" y="3303588"/>
          <a:ext cx="34099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00" name="Equation" r:id="rId10" imgW="774360" imgH="228600" progId="Equation.DSMT4">
                  <p:embed/>
                </p:oleObj>
              </mc:Choice>
              <mc:Fallback>
                <p:oleObj name="Equation" r:id="rId10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3303588"/>
                        <a:ext cx="3409950" cy="1006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951696"/>
              </p:ext>
            </p:extLst>
          </p:nvPr>
        </p:nvGraphicFramePr>
        <p:xfrm>
          <a:off x="490538" y="4613437"/>
          <a:ext cx="290671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01" name="Equation" r:id="rId12" imgW="660240" imgH="253800" progId="Equation.DSMT4">
                  <p:embed/>
                </p:oleObj>
              </mc:Choice>
              <mc:Fallback>
                <p:oleObj name="Equation" r:id="rId12" imgW="660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4613437"/>
                        <a:ext cx="2906712" cy="111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/>
          <p:cNvSpPr/>
          <p:nvPr/>
        </p:nvSpPr>
        <p:spPr>
          <a:xfrm>
            <a:off x="489240" y="2760148"/>
            <a:ext cx="3033203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the small tree: </a:t>
            </a:r>
            <a:endParaRPr lang="sv-SE" sz="2800" b="1" i="1" dirty="0">
              <a:solidFill>
                <a:srgbClr val="FF0000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4213384" y="5379236"/>
            <a:ext cx="2011680" cy="75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151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13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84812" cy="685800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7203400" y="628615"/>
            <a:ext cx="2989857" cy="996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Let us investigate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large tree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sv-SE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14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89" y="0"/>
            <a:ext cx="4287579" cy="68580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6" y="0"/>
            <a:ext cx="4287579" cy="6858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2986391" y="5359940"/>
            <a:ext cx="2149813" cy="1498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2842429" y="5359940"/>
            <a:ext cx="2149813" cy="1498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8369029" y="5359940"/>
            <a:ext cx="2149813" cy="1498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65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Rak pil 4"/>
          <p:cNvCxnSpPr/>
          <p:nvPr/>
        </p:nvCxnSpPr>
        <p:spPr>
          <a:xfrm flipH="1" flipV="1">
            <a:off x="6700004" y="5853527"/>
            <a:ext cx="478036" cy="41011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195899"/>
              </p:ext>
            </p:extLst>
          </p:nvPr>
        </p:nvGraphicFramePr>
        <p:xfrm>
          <a:off x="6300788" y="6057900"/>
          <a:ext cx="230346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7" name="Equation" r:id="rId3" imgW="812520" imgH="228600" progId="Equation.DSMT4">
                  <p:embed/>
                </p:oleObj>
              </mc:Choice>
              <mc:Fallback>
                <p:oleObj name="Equation" r:id="rId3" imgW="812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6057900"/>
                        <a:ext cx="2303462" cy="650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047246"/>
              </p:ext>
            </p:extLst>
          </p:nvPr>
        </p:nvGraphicFramePr>
        <p:xfrm>
          <a:off x="7065963" y="204788"/>
          <a:ext cx="19081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8" name="Equation" r:id="rId5" imgW="749160" imgH="228600" progId="Equation.DSMT4">
                  <p:embed/>
                </p:oleObj>
              </mc:Choice>
              <mc:Fallback>
                <p:oleObj name="Equation" r:id="rId5" imgW="749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5963" y="204788"/>
                        <a:ext cx="1908175" cy="585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Rak pil 7"/>
          <p:cNvCxnSpPr/>
          <p:nvPr/>
        </p:nvCxnSpPr>
        <p:spPr>
          <a:xfrm flipH="1">
            <a:off x="6939022" y="585581"/>
            <a:ext cx="783086" cy="59940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-1"/>
            <a:ext cx="20414512" cy="12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/>
          </p:nvPr>
        </p:nvGraphicFramePr>
        <p:xfrm>
          <a:off x="489240" y="1184987"/>
          <a:ext cx="4137064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9" name="Equation" r:id="rId7" imgW="939800" imgH="228600" progId="Equation.DSMT4">
                  <p:embed/>
                </p:oleObj>
              </mc:Choice>
              <mc:Fallback>
                <p:oleObj name="Equation" r:id="rId7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40" y="1184987"/>
                        <a:ext cx="4137064" cy="10058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831551"/>
              </p:ext>
            </p:extLst>
          </p:nvPr>
        </p:nvGraphicFramePr>
        <p:xfrm>
          <a:off x="490538" y="3303588"/>
          <a:ext cx="3409950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0" name="Equation" r:id="rId9" imgW="774360" imgH="228600" progId="Equation.DSMT4">
                  <p:embed/>
                </p:oleObj>
              </mc:Choice>
              <mc:Fallback>
                <p:oleObj name="Equation" r:id="rId9" imgW="774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3303588"/>
                        <a:ext cx="3409950" cy="1006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t 13"/>
          <p:cNvGraphicFramePr>
            <a:graphicFrameLocks noChangeAspect="1"/>
          </p:cNvGraphicFramePr>
          <p:nvPr>
            <p:extLst/>
          </p:nvPr>
        </p:nvGraphicFramePr>
        <p:xfrm>
          <a:off x="490538" y="4613437"/>
          <a:ext cx="290671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1" name="Equation" r:id="rId11" imgW="660240" imgH="253800" progId="Equation.DSMT4">
                  <p:embed/>
                </p:oleObj>
              </mc:Choice>
              <mc:Fallback>
                <p:oleObj name="Equation" r:id="rId11" imgW="660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4613437"/>
                        <a:ext cx="2906712" cy="1117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/>
          <p:cNvSpPr/>
          <p:nvPr/>
        </p:nvSpPr>
        <p:spPr>
          <a:xfrm>
            <a:off x="489240" y="2760148"/>
            <a:ext cx="299312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the large tree: </a:t>
            </a:r>
            <a:endParaRPr lang="sv-SE" sz="2800" b="1" i="1" dirty="0">
              <a:solidFill>
                <a:srgbClr val="FF0000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29" y="1244502"/>
            <a:ext cx="2880950" cy="4608091"/>
          </a:xfrm>
          <a:prstGeom prst="rect">
            <a:avLst/>
          </a:prstGeom>
        </p:spPr>
      </p:pic>
      <p:sp>
        <p:nvSpPr>
          <p:cNvPr id="15" name="Rektangel 14"/>
          <p:cNvSpPr/>
          <p:nvPr/>
        </p:nvSpPr>
        <p:spPr>
          <a:xfrm>
            <a:off x="6744709" y="4737370"/>
            <a:ext cx="2028995" cy="11152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18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-1"/>
            <a:ext cx="20414512" cy="12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604190" y="1812959"/>
            <a:ext cx="84350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then</a:t>
            </a:r>
            <a:endParaRPr lang="sv-SE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292185"/>
              </p:ext>
            </p:extLst>
          </p:nvPr>
        </p:nvGraphicFramePr>
        <p:xfrm>
          <a:off x="1378631" y="629742"/>
          <a:ext cx="24034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29" name="Equation" r:id="rId3" imgW="545760" imgH="228600" progId="Equation.DSMT4">
                  <p:embed/>
                </p:oleObj>
              </mc:Choice>
              <mc:Fallback>
                <p:oleObj name="Equation" r:id="rId3" imgW="545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631" y="629742"/>
                        <a:ext cx="2403475" cy="1006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ktangel 9"/>
          <p:cNvSpPr/>
          <p:nvPr/>
        </p:nvSpPr>
        <p:spPr>
          <a:xfrm>
            <a:off x="604190" y="875204"/>
            <a:ext cx="44435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If</a:t>
            </a:r>
            <a:endParaRPr lang="sv-SE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93493"/>
              </p:ext>
            </p:extLst>
          </p:nvPr>
        </p:nvGraphicFramePr>
        <p:xfrm>
          <a:off x="1533978" y="1677932"/>
          <a:ext cx="5603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0"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978" y="1677932"/>
                        <a:ext cx="560388" cy="727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ktangel 16"/>
          <p:cNvSpPr/>
          <p:nvPr/>
        </p:nvSpPr>
        <p:spPr>
          <a:xfrm>
            <a:off x="2180653" y="1812959"/>
            <a:ext cx="972093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is smaller for the large tree than for the small tree (in this case).</a:t>
            </a:r>
            <a:endParaRPr lang="sv-SE" sz="2800" b="1" i="1" dirty="0">
              <a:solidFill>
                <a:srgbClr val="FF0000"/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604190" y="3270027"/>
            <a:ext cx="6027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relevant </a:t>
            </a:r>
            <a:r>
              <a:rPr lang="sv-SE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  <a:r>
              <a:rPr lang="sv-SE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considering</a:t>
            </a:r>
            <a:r>
              <a:rPr lang="sv-SE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this</a:t>
            </a:r>
            <a:r>
              <a:rPr lang="sv-SE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is:</a:t>
            </a:r>
            <a:r>
              <a:rPr lang="sv-SE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v-SE" sz="2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429958"/>
              </p:ext>
            </p:extLst>
          </p:nvPr>
        </p:nvGraphicFramePr>
        <p:xfrm>
          <a:off x="604190" y="4245619"/>
          <a:ext cx="9916326" cy="153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1" name="Equation" r:id="rId7" imgW="2565400" imgH="393700" progId="Equation.DSMT4">
                  <p:embed/>
                </p:oleObj>
              </mc:Choice>
              <mc:Fallback>
                <p:oleObj name="Equation" r:id="rId7" imgW="2565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190" y="4245619"/>
                        <a:ext cx="9916326" cy="1536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82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17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1596033" y="583430"/>
            <a:ext cx="8103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marR="274320" indent="180340" algn="just">
              <a:spcAft>
                <a:spcPts val="0"/>
              </a:spcAft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Mathematical model development and analysis</a:t>
            </a:r>
            <a:endParaRPr lang="sv-SE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68962" y="2071395"/>
            <a:ext cx="24438119" cy="4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010751"/>
              </p:ext>
            </p:extLst>
          </p:nvPr>
        </p:nvGraphicFramePr>
        <p:xfrm>
          <a:off x="1017034" y="4576673"/>
          <a:ext cx="9706383" cy="147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1" name="Equation" r:id="rId3" imgW="2616200" imgH="393700" progId="Equation.DSMT4">
                  <p:embed/>
                </p:oleObj>
              </mc:Choice>
              <mc:Fallback>
                <p:oleObj name="Equation" r:id="rId3" imgW="26162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034" y="4576673"/>
                        <a:ext cx="9706383" cy="1474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17034" y="4039111"/>
            <a:ext cx="2668980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277823"/>
              </p:ext>
            </p:extLst>
          </p:nvPr>
        </p:nvGraphicFramePr>
        <p:xfrm>
          <a:off x="923727" y="1844187"/>
          <a:ext cx="9979526" cy="1493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2" name="Equation" r:id="rId5" imgW="2641600" imgH="393700" progId="Equation.DSMT4">
                  <p:embed/>
                </p:oleObj>
              </mc:Choice>
              <mc:Fallback>
                <p:oleObj name="Equation" r:id="rId5" imgW="26416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727" y="1844187"/>
                        <a:ext cx="9979526" cy="1493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/>
          <p:cNvSpPr/>
          <p:nvPr/>
        </p:nvSpPr>
        <p:spPr>
          <a:xfrm>
            <a:off x="923727" y="3928604"/>
            <a:ext cx="8427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parameters can be estimated via this linear reformulation:</a:t>
            </a:r>
            <a:endParaRPr lang="sv-SE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18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68328" y="1254967"/>
            <a:ext cx="3053391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332971"/>
              </p:ext>
            </p:extLst>
          </p:nvPr>
        </p:nvGraphicFramePr>
        <p:xfrm>
          <a:off x="1351260" y="2145500"/>
          <a:ext cx="4936798" cy="1772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4" name="Equation" r:id="rId3" imgW="1270000" imgH="457200" progId="Equation.DSMT4">
                  <p:embed/>
                </p:oleObj>
              </mc:Choice>
              <mc:Fallback>
                <p:oleObj name="Equation" r:id="rId3" imgW="12700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1260" y="2145500"/>
                        <a:ext cx="4936798" cy="17728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/>
        </p:nvSpPr>
        <p:spPr>
          <a:xfrm>
            <a:off x="1351260" y="4211640"/>
            <a:ext cx="2475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Integration gives </a:t>
            </a:r>
            <a:endParaRPr lang="sv-SE" sz="2400" b="1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55759" y="3608984"/>
            <a:ext cx="29127749" cy="5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201396"/>
              </p:ext>
            </p:extLst>
          </p:nvPr>
        </p:nvGraphicFramePr>
        <p:xfrm>
          <a:off x="1351260" y="5040571"/>
          <a:ext cx="4964499" cy="1336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5" name="Equation" r:id="rId5" imgW="1701800" imgH="457200" progId="Equation.DSMT4">
                  <p:embed/>
                </p:oleObj>
              </mc:Choice>
              <mc:Fallback>
                <p:oleObj name="Equation" r:id="rId5" imgW="17018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1260" y="5040571"/>
                        <a:ext cx="4964499" cy="1336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855760" y="5217611"/>
            <a:ext cx="28171464" cy="83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089835"/>
              </p:ext>
            </p:extLst>
          </p:nvPr>
        </p:nvGraphicFramePr>
        <p:xfrm>
          <a:off x="1351260" y="520057"/>
          <a:ext cx="10278178" cy="153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36" name="Equation" r:id="rId7" imgW="2641600" imgH="393700" progId="Equation.DSMT4">
                  <p:embed/>
                </p:oleObj>
              </mc:Choice>
              <mc:Fallback>
                <p:oleObj name="Equation" r:id="rId7" imgW="2641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1260" y="520057"/>
                        <a:ext cx="10278178" cy="153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926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19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" y="-1"/>
            <a:ext cx="1699861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258151"/>
              </p:ext>
            </p:extLst>
          </p:nvPr>
        </p:nvGraphicFramePr>
        <p:xfrm>
          <a:off x="723040" y="685798"/>
          <a:ext cx="10155838" cy="2733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7" name="Equation" r:id="rId3" imgW="1701800" imgH="457200" progId="Equation.DSMT4">
                  <p:embed/>
                </p:oleObj>
              </mc:Choice>
              <mc:Fallback>
                <p:oleObj name="Equation" r:id="rId3" imgW="1701800" imgH="457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040" y="685798"/>
                        <a:ext cx="10155838" cy="27335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315615" y="3471920"/>
            <a:ext cx="341737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651816"/>
              </p:ext>
            </p:extLst>
          </p:nvPr>
        </p:nvGraphicFramePr>
        <p:xfrm>
          <a:off x="728509" y="3741576"/>
          <a:ext cx="10093547" cy="2211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8" name="Equation" r:id="rId5" imgW="2362200" imgH="520700" progId="Equation.DSMT4">
                  <p:embed/>
                </p:oleObj>
              </mc:Choice>
              <mc:Fallback>
                <p:oleObj name="Equation" r:id="rId5" imgW="2362200" imgH="520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509" y="3741576"/>
                        <a:ext cx="10093547" cy="22113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64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314" y="3413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0081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general dynamic function for the basal area of individual trees derived from a production theoretically motivated autonomous differential equation</a:t>
            </a:r>
            <a:r>
              <a:rPr lang="en-US" b="1" dirty="0" smtClean="0">
                <a:solidFill>
                  <a:srgbClr val="0081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81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7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Peter </a:t>
            </a:r>
            <a:r>
              <a:rPr lang="en-US" sz="27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Lohmander</a:t>
            </a:r>
            <a:endParaRPr lang="sv-SE" sz="27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92628" y="1858174"/>
            <a:ext cx="10883630" cy="44981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r>
              <a:rPr lang="en-US" b="1" dirty="0"/>
              <a:t> </a:t>
            </a:r>
            <a:endParaRPr lang="sv-SE" dirty="0"/>
          </a:p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dynamic function for the basal area of individual trees has been derived from a production theoretically motivated autonomous differential equation. The differential equation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is: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and </a:t>
            </a:r>
            <a:r>
              <a:rPr lang="en-US" sz="2400" dirty="0"/>
              <a:t>the general dynamic function is:</a:t>
            </a:r>
            <a:endParaRPr lang="en-US" sz="2400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Keywords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b="1" dirty="0" smtClean="0"/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Dynamic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function, differential equation, basal area, forest growth</a:t>
            </a:r>
            <a:endParaRPr lang="sv-S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2</a:t>
            </a:fld>
            <a:endParaRPr lang="sv-SE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23730" y="3933633"/>
            <a:ext cx="16726107" cy="5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704319"/>
              </p:ext>
            </p:extLst>
          </p:nvPr>
        </p:nvGraphicFramePr>
        <p:xfrm>
          <a:off x="923730" y="2855426"/>
          <a:ext cx="5781446" cy="824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9" name="Equation" r:id="rId3" imgW="2768600" imgH="393700" progId="Equation.DSMT4">
                  <p:embed/>
                </p:oleObj>
              </mc:Choice>
              <mc:Fallback>
                <p:oleObj name="Equation" r:id="rId3" imgW="27686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730" y="2855426"/>
                        <a:ext cx="5781446" cy="8249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318653"/>
              </p:ext>
            </p:extLst>
          </p:nvPr>
        </p:nvGraphicFramePr>
        <p:xfrm>
          <a:off x="4850286" y="3586469"/>
          <a:ext cx="4278463" cy="210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0" name="Equation" r:id="rId5" imgW="2324100" imgH="1143000" progId="Equation.DSMT4">
                  <p:embed/>
                </p:oleObj>
              </mc:Choice>
              <mc:Fallback>
                <p:oleObj name="Equation" r:id="rId5" imgW="2324100" imgH="1143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0286" y="3586469"/>
                        <a:ext cx="4278463" cy="2104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41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20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660634" y="2298977"/>
            <a:ext cx="5799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Let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us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investigate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left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hand </a:t>
            </a:r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side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called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v-SE" sz="24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401944" y="572112"/>
            <a:ext cx="314553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336855"/>
              </p:ext>
            </p:extLst>
          </p:nvPr>
        </p:nvGraphicFramePr>
        <p:xfrm>
          <a:off x="6401944" y="2224829"/>
          <a:ext cx="455475" cy="502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09" name="Equation" r:id="rId3" imgW="152268" imgH="164957" progId="Equation.DSMT4">
                  <p:embed/>
                </p:oleObj>
              </mc:Choice>
              <mc:Fallback>
                <p:oleObj name="Equation" r:id="rId3" imgW="152268" imgH="16495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1944" y="2224829"/>
                        <a:ext cx="455475" cy="502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283043"/>
              </p:ext>
            </p:extLst>
          </p:nvPr>
        </p:nvGraphicFramePr>
        <p:xfrm>
          <a:off x="660634" y="288386"/>
          <a:ext cx="7980929" cy="1748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0" name="Equation" r:id="rId5" imgW="2362200" imgH="520700" progId="Equation.DSMT4">
                  <p:embed/>
                </p:oleObj>
              </mc:Choice>
              <mc:Fallback>
                <p:oleObj name="Equation" r:id="rId5" imgW="2362200" imgH="520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634" y="288386"/>
                        <a:ext cx="7980929" cy="17485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09127" y="3368350"/>
            <a:ext cx="228773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783633"/>
              </p:ext>
            </p:extLst>
          </p:nvPr>
        </p:nvGraphicFramePr>
        <p:xfrm>
          <a:off x="660634" y="3053963"/>
          <a:ext cx="9568409" cy="1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1" name="Equation" r:id="rId7" imgW="3276600" imgH="558800" progId="Equation.DSMT4">
                  <p:embed/>
                </p:oleObj>
              </mc:Choice>
              <mc:Fallback>
                <p:oleObj name="Equation" r:id="rId7" imgW="3276600" imgH="55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634" y="3053963"/>
                        <a:ext cx="9568409" cy="1622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830425" y="5619778"/>
            <a:ext cx="205446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271888"/>
              </p:ext>
            </p:extLst>
          </p:nvPr>
        </p:nvGraphicFramePr>
        <p:xfrm>
          <a:off x="709127" y="4906020"/>
          <a:ext cx="8686799" cy="1754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312" name="Equation" r:id="rId9" imgW="2527300" imgH="508000" progId="Equation.DSMT4">
                  <p:embed/>
                </p:oleObj>
              </mc:Choice>
              <mc:Fallback>
                <p:oleObj name="Equation" r:id="rId9" imgW="2527300" imgH="508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27" y="4906020"/>
                        <a:ext cx="8686799" cy="17547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924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21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70383" y="503852"/>
            <a:ext cx="43413752" cy="6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027819"/>
              </p:ext>
            </p:extLst>
          </p:nvPr>
        </p:nvGraphicFramePr>
        <p:xfrm>
          <a:off x="970382" y="503853"/>
          <a:ext cx="9012789" cy="2621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3" name="Equation" r:id="rId3" imgW="2095500" imgH="609600" progId="Equation.DSMT4">
                  <p:embed/>
                </p:oleObj>
              </mc:Choice>
              <mc:Fallback>
                <p:oleObj name="Equation" r:id="rId3" imgW="2095500" imgH="609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382" y="503853"/>
                        <a:ext cx="9012789" cy="26219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0382" y="3351653"/>
            <a:ext cx="45928053" cy="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504270"/>
              </p:ext>
            </p:extLst>
          </p:nvPr>
        </p:nvGraphicFramePr>
        <p:xfrm>
          <a:off x="970382" y="3351653"/>
          <a:ext cx="4366728" cy="187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4" name="Equation" r:id="rId5" imgW="1066800" imgH="457200" progId="Equation.DSMT4">
                  <p:embed/>
                </p:oleObj>
              </mc:Choice>
              <mc:Fallback>
                <p:oleObj name="Equation" r:id="rId5" imgW="10668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382" y="3351653"/>
                        <a:ext cx="4366728" cy="18714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/>
          <p:cNvSpPr/>
          <p:nvPr/>
        </p:nvSpPr>
        <p:spPr>
          <a:xfrm>
            <a:off x="3279211" y="5682697"/>
            <a:ext cx="6702989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74320">
              <a:lnSpc>
                <a:spcPct val="107000"/>
              </a:lnSpc>
              <a:spcAft>
                <a:spcPts val="800"/>
              </a:spcAft>
            </a:pPr>
            <a:r>
              <a:rPr lang="sv-SE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This</a:t>
            </a:r>
            <a:r>
              <a:rPr lang="sv-SE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confirmes</a:t>
            </a:r>
            <a:r>
              <a:rPr lang="sv-SE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sv-SE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the integration </a:t>
            </a:r>
            <a:r>
              <a:rPr lang="sv-SE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was</a:t>
            </a:r>
            <a:r>
              <a:rPr lang="sv-SE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correct</a:t>
            </a:r>
            <a:r>
              <a:rPr lang="sv-SE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sv-SE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6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22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78090" y="615819"/>
            <a:ext cx="31099504" cy="68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819887"/>
              </p:ext>
            </p:extLst>
          </p:nvPr>
        </p:nvGraphicFramePr>
        <p:xfrm>
          <a:off x="1978089" y="615819"/>
          <a:ext cx="4626532" cy="2230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7" name="Equation" r:id="rId3" imgW="1460500" imgH="698500" progId="Equation.DSMT4">
                  <p:embed/>
                </p:oleObj>
              </mc:Choice>
              <mc:Fallback>
                <p:oleObj name="Equation" r:id="rId3" imgW="1460500" imgH="698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89" y="615819"/>
                        <a:ext cx="4626532" cy="22300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/>
        </p:nvSpPr>
        <p:spPr>
          <a:xfrm>
            <a:off x="4011009" y="3058621"/>
            <a:ext cx="2125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leads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978089" y="4077477"/>
            <a:ext cx="28139080" cy="5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523973"/>
              </p:ext>
            </p:extLst>
          </p:nvPr>
        </p:nvGraphicFramePr>
        <p:xfrm>
          <a:off x="1978089" y="4077478"/>
          <a:ext cx="8342262" cy="1847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8" name="Equation" r:id="rId5" imgW="2311400" imgH="508000" progId="Equation.DSMT4">
                  <p:embed/>
                </p:oleObj>
              </mc:Choice>
              <mc:Fallback>
                <p:oleObj name="Equation" r:id="rId5" imgW="2311400" imgH="508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8089" y="4077478"/>
                        <a:ext cx="8342262" cy="18474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47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23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1762410" y="620006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Let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62410" y="1280159"/>
            <a:ext cx="29268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87326"/>
              </p:ext>
            </p:extLst>
          </p:nvPr>
        </p:nvGraphicFramePr>
        <p:xfrm>
          <a:off x="2076758" y="1257648"/>
          <a:ext cx="4852139" cy="83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3" name="Equation" r:id="rId3" imgW="1422400" imgH="241300" progId="Equation.DSMT4">
                  <p:embed/>
                </p:oleObj>
              </mc:Choice>
              <mc:Fallback>
                <p:oleObj name="Equation" r:id="rId3" imgW="14224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758" y="1257648"/>
                        <a:ext cx="4852139" cy="832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/>
          <p:cNvSpPr/>
          <p:nvPr/>
        </p:nvSpPr>
        <p:spPr>
          <a:xfrm>
            <a:off x="1762409" y="2402956"/>
            <a:ext cx="8691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Then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62409" y="3155313"/>
            <a:ext cx="368803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180317"/>
              </p:ext>
            </p:extLst>
          </p:nvPr>
        </p:nvGraphicFramePr>
        <p:xfrm>
          <a:off x="2136710" y="3087082"/>
          <a:ext cx="3640014" cy="138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04" name="Equation" r:id="rId5" imgW="1206500" imgH="457200" progId="Equation.DSMT4">
                  <p:embed/>
                </p:oleObj>
              </mc:Choice>
              <mc:Fallback>
                <p:oleObj name="Equation" r:id="rId5" imgW="120650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10" y="3087082"/>
                        <a:ext cx="3640014" cy="1383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136710" y="5581375"/>
            <a:ext cx="283750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35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62410" y="1280159"/>
            <a:ext cx="29268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62409" y="3155313"/>
            <a:ext cx="3688035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508012" y="774969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Let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136710" y="5581375"/>
            <a:ext cx="283750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>
              <a:solidFill>
                <a:prstClr val="black"/>
              </a:solidFill>
            </a:endParaRP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964531"/>
              </p:ext>
            </p:extLst>
          </p:nvPr>
        </p:nvGraphicFramePr>
        <p:xfrm>
          <a:off x="1651518" y="1233170"/>
          <a:ext cx="1646230" cy="718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99" name="Equation" r:id="rId3" imgW="469800" imgH="203040" progId="Equation.DSMT4">
                  <p:embed/>
                </p:oleObj>
              </mc:Choice>
              <mc:Fallback>
                <p:oleObj name="Equation" r:id="rId3" imgW="469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518" y="1233170"/>
                        <a:ext cx="1646230" cy="7181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ktangel 11"/>
          <p:cNvSpPr/>
          <p:nvPr/>
        </p:nvSpPr>
        <p:spPr>
          <a:xfrm>
            <a:off x="1508012" y="2299034"/>
            <a:ext cx="45030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get the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simplified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expression: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828798" y="2955235"/>
            <a:ext cx="385013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59227"/>
              </p:ext>
            </p:extLst>
          </p:nvPr>
        </p:nvGraphicFramePr>
        <p:xfrm>
          <a:off x="1828799" y="2955235"/>
          <a:ext cx="2621902" cy="1323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0" name="Equation" r:id="rId5" imgW="825500" imgH="419100" progId="Equation.DSMT4">
                  <p:embed/>
                </p:oleObj>
              </mc:Choice>
              <mc:Fallback>
                <p:oleObj name="Equation" r:id="rId5" imgW="825500" imgH="4191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799" y="2955235"/>
                        <a:ext cx="2621902" cy="13234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ktangel 14"/>
          <p:cNvSpPr/>
          <p:nvPr/>
        </p:nvSpPr>
        <p:spPr>
          <a:xfrm>
            <a:off x="4786910" y="3468623"/>
            <a:ext cx="4126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can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be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transformed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to: 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28798" y="4565243"/>
            <a:ext cx="280981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87955"/>
              </p:ext>
            </p:extLst>
          </p:nvPr>
        </p:nvGraphicFramePr>
        <p:xfrm>
          <a:off x="1828798" y="4565244"/>
          <a:ext cx="4544989" cy="88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1" name="Equation" r:id="rId7" imgW="1282700" imgH="254000" progId="Equation.DSMT4">
                  <p:embed/>
                </p:oleObj>
              </mc:Choice>
              <mc:Fallback>
                <p:oleObj name="Equation" r:id="rId7" imgW="1282700" imgH="25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798" y="4565244"/>
                        <a:ext cx="4544989" cy="8854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ktangel 17"/>
          <p:cNvSpPr/>
          <p:nvPr/>
        </p:nvSpPr>
        <p:spPr>
          <a:xfrm>
            <a:off x="6529093" y="4745720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828798" y="5689672"/>
            <a:ext cx="27779213" cy="5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20" name="Objek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826703"/>
              </p:ext>
            </p:extLst>
          </p:nvPr>
        </p:nvGraphicFramePr>
        <p:xfrm>
          <a:off x="1828798" y="5581375"/>
          <a:ext cx="5594620" cy="103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02" name="Equation" r:id="rId9" imgW="1524000" imgH="279400" progId="Equation.DSMT4">
                  <p:embed/>
                </p:oleObj>
              </mc:Choice>
              <mc:Fallback>
                <p:oleObj name="Equation" r:id="rId9" imgW="1524000" imgH="27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798" y="5581375"/>
                        <a:ext cx="5594620" cy="10373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93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25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90261" y="1045028"/>
            <a:ext cx="41661130" cy="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425307"/>
              </p:ext>
            </p:extLst>
          </p:nvPr>
        </p:nvGraphicFramePr>
        <p:xfrm>
          <a:off x="1455576" y="578803"/>
          <a:ext cx="3480318" cy="1740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1" name="Equation" r:id="rId3" imgW="990170" imgH="495085" progId="Equation.DSMT4">
                  <p:embed/>
                </p:oleObj>
              </mc:Choice>
              <mc:Fallback>
                <p:oleObj name="Equation" r:id="rId3" imgW="990170" imgH="49508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576" y="578803"/>
                        <a:ext cx="3480318" cy="17401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83362" y="3405672"/>
            <a:ext cx="372627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815040"/>
              </p:ext>
            </p:extLst>
          </p:nvPr>
        </p:nvGraphicFramePr>
        <p:xfrm>
          <a:off x="1455576" y="2639627"/>
          <a:ext cx="4423070" cy="1623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2" name="Equation" r:id="rId5" imgW="1345616" imgH="495085" progId="Equation.DSMT4">
                  <p:embed/>
                </p:oleObj>
              </mc:Choice>
              <mc:Fallback>
                <p:oleObj name="Equation" r:id="rId5" imgW="1345616" imgH="49508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576" y="2639627"/>
                        <a:ext cx="4423070" cy="16235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/>
          <p:cNvSpPr/>
          <p:nvPr/>
        </p:nvSpPr>
        <p:spPr>
          <a:xfrm>
            <a:off x="6208807" y="3119573"/>
            <a:ext cx="4505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gives the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desired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equation</a:t>
            </a:r>
            <a:r>
              <a:rPr lang="sv-SE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894114" y="5597309"/>
            <a:ext cx="39393249" cy="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124035"/>
              </p:ext>
            </p:extLst>
          </p:nvPr>
        </p:nvGraphicFramePr>
        <p:xfrm>
          <a:off x="1455576" y="4405347"/>
          <a:ext cx="4301412" cy="2220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3" name="Equation" r:id="rId7" imgW="1180588" imgH="609336" progId="Equation.DSMT4">
                  <p:embed/>
                </p:oleObj>
              </mc:Choice>
              <mc:Fallback>
                <p:oleObj name="Equation" r:id="rId7" imgW="1180588" imgH="609336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576" y="4405347"/>
                        <a:ext cx="4301412" cy="22200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ktangel med rundade hörn 9"/>
          <p:cNvSpPr/>
          <p:nvPr/>
        </p:nvSpPr>
        <p:spPr>
          <a:xfrm>
            <a:off x="1026367" y="4405347"/>
            <a:ext cx="5523723" cy="23161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710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26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1191390" y="1029145"/>
            <a:ext cx="2406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Let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us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determine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50960" y="999374"/>
            <a:ext cx="2989807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359144"/>
              </p:ext>
            </p:extLst>
          </p:nvPr>
        </p:nvGraphicFramePr>
        <p:xfrm>
          <a:off x="3597818" y="969602"/>
          <a:ext cx="521208" cy="521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7" name="Equation" r:id="rId3" imgW="164885" imgH="164885" progId="Equation.DSMT4">
                  <p:embed/>
                </p:oleObj>
              </mc:Choice>
              <mc:Fallback>
                <p:oleObj name="Equation" r:id="rId3" imgW="164885" imgH="16488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818" y="969602"/>
                        <a:ext cx="521208" cy="521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/>
          <p:cNvSpPr/>
          <p:nvPr/>
        </p:nvSpPr>
        <p:spPr>
          <a:xfrm>
            <a:off x="1191390" y="1686122"/>
            <a:ext cx="4309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utilize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the initial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condition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411755" y="1558211"/>
            <a:ext cx="333387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589000"/>
              </p:ext>
            </p:extLst>
          </p:nvPr>
        </p:nvGraphicFramePr>
        <p:xfrm>
          <a:off x="5411755" y="1558211"/>
          <a:ext cx="1769059" cy="681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8" name="Equation" r:id="rId5" imgW="596900" imgH="228600" progId="Equation.DSMT4">
                  <p:embed/>
                </p:oleObj>
              </mc:Choice>
              <mc:Fallback>
                <p:oleObj name="Equation" r:id="rId5" imgW="5969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755" y="1558211"/>
                        <a:ext cx="1769059" cy="6811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287624" y="2434658"/>
            <a:ext cx="33722939" cy="5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316305"/>
              </p:ext>
            </p:extLst>
          </p:nvPr>
        </p:nvGraphicFramePr>
        <p:xfrm>
          <a:off x="1287624" y="2434658"/>
          <a:ext cx="3340359" cy="148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09" name="Equation" r:id="rId7" imgW="1205977" imgH="533169" progId="Equation.DSMT4">
                  <p:embed/>
                </p:oleObj>
              </mc:Choice>
              <mc:Fallback>
                <p:oleObj name="Equation" r:id="rId7" imgW="1205977" imgH="53316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7624" y="2434658"/>
                        <a:ext cx="3340359" cy="14806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ktangel 10"/>
          <p:cNvSpPr/>
          <p:nvPr/>
        </p:nvSpPr>
        <p:spPr>
          <a:xfrm>
            <a:off x="5062927" y="2978515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leads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to</a:t>
            </a:r>
            <a:r>
              <a:rPr lang="sv-SE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287624" y="4202216"/>
            <a:ext cx="279585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998251"/>
              </p:ext>
            </p:extLst>
          </p:nvPr>
        </p:nvGraphicFramePr>
        <p:xfrm>
          <a:off x="7180814" y="2749666"/>
          <a:ext cx="4425509" cy="850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0" name="Equation" r:id="rId9" imgW="1383699" imgH="266584" progId="Equation.DSMT4">
                  <p:embed/>
                </p:oleObj>
              </mc:Choice>
              <mc:Fallback>
                <p:oleObj name="Equation" r:id="rId9" imgW="1383699" imgH="26658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814" y="2749666"/>
                        <a:ext cx="4425509" cy="8506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ktangel 13"/>
          <p:cNvSpPr/>
          <p:nvPr/>
        </p:nvSpPr>
        <p:spPr>
          <a:xfrm>
            <a:off x="1287624" y="4277055"/>
            <a:ext cx="1080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Hence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2368368" y="3852071"/>
            <a:ext cx="289728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828435"/>
              </p:ext>
            </p:extLst>
          </p:nvPr>
        </p:nvGraphicFramePr>
        <p:xfrm>
          <a:off x="2600883" y="4125802"/>
          <a:ext cx="4242730" cy="764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1" name="Equation" r:id="rId11" imgW="1688367" imgH="304668" progId="Equation.DSMT4">
                  <p:embed/>
                </p:oleObj>
              </mc:Choice>
              <mc:Fallback>
                <p:oleObj name="Equation" r:id="rId11" imgW="1688367" imgH="304668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0883" y="4125802"/>
                        <a:ext cx="4242730" cy="764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ktangel 16"/>
          <p:cNvSpPr/>
          <p:nvPr/>
        </p:nvSpPr>
        <p:spPr>
          <a:xfrm>
            <a:off x="7076128" y="4277055"/>
            <a:ext cx="1664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finally</a:t>
            </a:r>
            <a:r>
              <a:rPr lang="sv-SE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1348372" y="5057809"/>
            <a:ext cx="3735166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9" name="Objek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652840"/>
              </p:ext>
            </p:extLst>
          </p:nvPr>
        </p:nvGraphicFramePr>
        <p:xfrm>
          <a:off x="1348372" y="5057809"/>
          <a:ext cx="2966734" cy="1566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2" name="Equation" r:id="rId13" imgW="965200" imgH="508000" progId="Equation.DSMT4">
                  <p:embed/>
                </p:oleObj>
              </mc:Choice>
              <mc:Fallback>
                <p:oleObj name="Equation" r:id="rId13" imgW="965200" imgH="5080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372" y="5057809"/>
                        <a:ext cx="2966734" cy="15660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ktangel med rundade hörn 19"/>
          <p:cNvSpPr/>
          <p:nvPr/>
        </p:nvSpPr>
        <p:spPr>
          <a:xfrm>
            <a:off x="961053" y="4963886"/>
            <a:ext cx="3862874" cy="1757589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47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27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1363326" y="665726"/>
            <a:ext cx="44444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Now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know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how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determine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807812" y="615326"/>
            <a:ext cx="389370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150555"/>
              </p:ext>
            </p:extLst>
          </p:nvPr>
        </p:nvGraphicFramePr>
        <p:xfrm>
          <a:off x="5807812" y="615326"/>
          <a:ext cx="512064" cy="512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7" name="Equation" r:id="rId3" imgW="164885" imgH="164885" progId="Equation.DSMT4">
                  <p:embed/>
                </p:oleObj>
              </mc:Choice>
              <mc:Fallback>
                <p:oleObj name="Equation" r:id="rId3" imgW="164885" imgH="16488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812" y="615326"/>
                        <a:ext cx="512064" cy="512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/>
          <p:cNvSpPr/>
          <p:nvPr/>
        </p:nvSpPr>
        <p:spPr>
          <a:xfrm>
            <a:off x="1363326" y="1546162"/>
            <a:ext cx="452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Later, the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sign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and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magnitude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v-SE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120595"/>
              </p:ext>
            </p:extLst>
          </p:nvPr>
        </p:nvGraphicFramePr>
        <p:xfrm>
          <a:off x="5708285" y="1438165"/>
          <a:ext cx="512064" cy="512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8" name="Equation" r:id="rId5" imgW="164885" imgH="164885" progId="Equation.DSMT4">
                  <p:embed/>
                </p:oleObj>
              </mc:Choice>
              <mc:Fallback>
                <p:oleObj name="Equation" r:id="rId5" imgW="164885" imgH="16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285" y="1438165"/>
                        <a:ext cx="512064" cy="512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/>
          <p:cNvSpPr/>
          <p:nvPr/>
        </p:nvSpPr>
        <p:spPr>
          <a:xfrm>
            <a:off x="1363326" y="2195765"/>
            <a:ext cx="72571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will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be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needed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 the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analysis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Do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know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sign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v-SE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845331"/>
              </p:ext>
            </p:extLst>
          </p:nvPr>
        </p:nvGraphicFramePr>
        <p:xfrm>
          <a:off x="8472032" y="2118012"/>
          <a:ext cx="512064" cy="512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89" name="Equation" r:id="rId6" imgW="164885" imgH="164885" progId="Equation.DSMT4">
                  <p:embed/>
                </p:oleObj>
              </mc:Choice>
              <mc:Fallback>
                <p:oleObj name="Equation" r:id="rId6" imgW="164885" imgH="16488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72032" y="2118012"/>
                        <a:ext cx="512064" cy="512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ktangel 10"/>
          <p:cNvSpPr/>
          <p:nvPr/>
        </p:nvSpPr>
        <p:spPr>
          <a:xfrm>
            <a:off x="8984096" y="219576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sv-SE" sz="2400" dirty="0"/>
          </a:p>
        </p:txBody>
      </p:sp>
      <p:sp>
        <p:nvSpPr>
          <p:cNvPr id="12" name="Rektangel 11"/>
          <p:cNvSpPr/>
          <p:nvPr/>
        </p:nvSpPr>
        <p:spPr>
          <a:xfrm>
            <a:off x="6319876" y="689212"/>
            <a:ext cx="266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/>
              <a:t>.</a:t>
            </a:r>
            <a:endParaRPr lang="sv-SE" sz="2400" b="1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63892" y="3690465"/>
            <a:ext cx="232720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680457"/>
              </p:ext>
            </p:extLst>
          </p:nvPr>
        </p:nvGraphicFramePr>
        <p:xfrm>
          <a:off x="1363326" y="3018604"/>
          <a:ext cx="8041491" cy="106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0" name="Equation" r:id="rId7" imgW="2311400" imgH="304800" progId="Equation.DSMT4">
                  <p:embed/>
                </p:oleObj>
              </mc:Choice>
              <mc:Fallback>
                <p:oleObj name="Equation" r:id="rId7" imgW="2311400" imgH="304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326" y="3018604"/>
                        <a:ext cx="8041491" cy="1061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ktangel 14"/>
          <p:cNvSpPr/>
          <p:nvPr/>
        </p:nvSpPr>
        <p:spPr>
          <a:xfrm>
            <a:off x="1363326" y="4644871"/>
            <a:ext cx="39805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Let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us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investigate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sign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5500788" y="47339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396210"/>
              </p:ext>
            </p:extLst>
          </p:nvPr>
        </p:nvGraphicFramePr>
        <p:xfrm>
          <a:off x="5356686" y="4247303"/>
          <a:ext cx="2219771" cy="892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91" name="Equation" r:id="rId9" imgW="660113" imgH="266584" progId="Equation.DSMT4">
                  <p:embed/>
                </p:oleObj>
              </mc:Choice>
              <mc:Fallback>
                <p:oleObj name="Equation" r:id="rId9" imgW="660113" imgH="26658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686" y="4247303"/>
                        <a:ext cx="2219771" cy="892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26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28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793102" y="899558"/>
            <a:ext cx="3852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assume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value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14914" y="774440"/>
            <a:ext cx="3824171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972752"/>
              </p:ext>
            </p:extLst>
          </p:nvPr>
        </p:nvGraphicFramePr>
        <p:xfrm>
          <a:off x="4646080" y="771874"/>
          <a:ext cx="502920" cy="717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3" name="Equation" r:id="rId3" imgW="165028" imgH="228501" progId="Equation.DSMT4">
                  <p:embed/>
                </p:oleObj>
              </mc:Choice>
              <mc:Fallback>
                <p:oleObj name="Equation" r:id="rId3" imgW="165028" imgH="22850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080" y="771874"/>
                        <a:ext cx="502920" cy="7170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/>
          <p:cNvSpPr/>
          <p:nvPr/>
        </p:nvSpPr>
        <p:spPr>
          <a:xfrm>
            <a:off x="765110" y="1704439"/>
            <a:ext cx="66768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makes sure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increment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is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strictly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positive. 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48882" y="2481941"/>
            <a:ext cx="3871238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845626"/>
              </p:ext>
            </p:extLst>
          </p:nvPr>
        </p:nvGraphicFramePr>
        <p:xfrm>
          <a:off x="765110" y="2481940"/>
          <a:ext cx="3508310" cy="1260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4" name="Equation" r:id="rId5" imgW="1104900" imgH="393700" progId="Equation.DSMT4">
                  <p:embed/>
                </p:oleObj>
              </mc:Choice>
              <mc:Fallback>
                <p:oleObj name="Equation" r:id="rId5" imgW="11049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10" y="2481940"/>
                        <a:ext cx="3508310" cy="1260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ktangel 9"/>
          <p:cNvSpPr/>
          <p:nvPr/>
        </p:nvSpPr>
        <p:spPr>
          <a:xfrm>
            <a:off x="5314914" y="2927360"/>
            <a:ext cx="2888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Then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know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765110" y="4350268"/>
            <a:ext cx="14653453" cy="5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665397"/>
              </p:ext>
            </p:extLst>
          </p:nvPr>
        </p:nvGraphicFramePr>
        <p:xfrm>
          <a:off x="765110" y="4350269"/>
          <a:ext cx="10736915" cy="725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5" name="Equation" r:id="rId7" imgW="3924300" imgH="266700" progId="Equation.DSMT4">
                  <p:embed/>
                </p:oleObj>
              </mc:Choice>
              <mc:Fallback>
                <p:oleObj name="Equation" r:id="rId7" imgW="3924300" imgH="266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10" y="4350269"/>
                        <a:ext cx="10736915" cy="725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ktangel med rundade hörn 12"/>
          <p:cNvSpPr/>
          <p:nvPr/>
        </p:nvSpPr>
        <p:spPr>
          <a:xfrm>
            <a:off x="8910735" y="4077478"/>
            <a:ext cx="2799183" cy="1306285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589179" y="5564717"/>
            <a:ext cx="3575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As a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result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know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4164326" y="5564716"/>
            <a:ext cx="243640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866415"/>
              </p:ext>
            </p:extLst>
          </p:nvPr>
        </p:nvGraphicFramePr>
        <p:xfrm>
          <a:off x="4185495" y="5579417"/>
          <a:ext cx="963505" cy="423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76" name="Equation" r:id="rId9" imgW="393359" imgH="177646" progId="Equation.DSMT4">
                  <p:embed/>
                </p:oleObj>
              </mc:Choice>
              <mc:Fallback>
                <p:oleObj name="Equation" r:id="rId9" imgW="393359" imgH="177646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5495" y="5579417"/>
                        <a:ext cx="963505" cy="4239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ktangel med rundade hörn 15"/>
          <p:cNvSpPr/>
          <p:nvPr/>
        </p:nvSpPr>
        <p:spPr>
          <a:xfrm>
            <a:off x="4047344" y="5564716"/>
            <a:ext cx="1267570" cy="46166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69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29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1119487" y="605996"/>
            <a:ext cx="4616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know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something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about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736456" y="629586"/>
            <a:ext cx="376678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703240"/>
              </p:ext>
            </p:extLst>
          </p:nvPr>
        </p:nvGraphicFramePr>
        <p:xfrm>
          <a:off x="5736455" y="463180"/>
          <a:ext cx="657225" cy="77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8" name="Equation" r:id="rId3" imgW="215713" imgH="253780" progId="Equation.DSMT4">
                  <p:embed/>
                </p:oleObj>
              </mc:Choice>
              <mc:Fallback>
                <p:oleObj name="Equation" r:id="rId3" imgW="215713" imgH="2537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6455" y="463180"/>
                        <a:ext cx="657225" cy="774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/>
          <p:cNvSpPr/>
          <p:nvPr/>
        </p:nvSpPr>
        <p:spPr>
          <a:xfrm>
            <a:off x="6393680" y="624189"/>
            <a:ext cx="354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sv-SE" sz="24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19487" y="1888760"/>
            <a:ext cx="258584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068688"/>
              </p:ext>
            </p:extLst>
          </p:nvPr>
        </p:nvGraphicFramePr>
        <p:xfrm>
          <a:off x="1119486" y="1468040"/>
          <a:ext cx="5225687" cy="1187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9" name="Equation" r:id="rId5" imgW="1841400" imgH="419040" progId="Equation.DSMT4">
                  <p:embed/>
                </p:oleObj>
              </mc:Choice>
              <mc:Fallback>
                <p:oleObj name="Equation" r:id="rId5" imgW="184140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486" y="1468040"/>
                        <a:ext cx="5225687" cy="11872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19486" y="3147934"/>
            <a:ext cx="2311156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956834"/>
              </p:ext>
            </p:extLst>
          </p:nvPr>
        </p:nvGraphicFramePr>
        <p:xfrm>
          <a:off x="1119486" y="2820053"/>
          <a:ext cx="6910494" cy="1083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0" name="Equation" r:id="rId7" imgW="2527300" imgH="393700" progId="Equation.DSMT4">
                  <p:embed/>
                </p:oleObj>
              </mc:Choice>
              <mc:Fallback>
                <p:oleObj name="Equation" r:id="rId7" imgW="25273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486" y="2820053"/>
                        <a:ext cx="6910494" cy="10838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119486" y="4816812"/>
            <a:ext cx="197007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069199"/>
              </p:ext>
            </p:extLst>
          </p:nvPr>
        </p:nvGraphicFramePr>
        <p:xfrm>
          <a:off x="1119486" y="4257914"/>
          <a:ext cx="4333088" cy="1209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1" name="Equation" r:id="rId9" imgW="1777229" imgH="495085" progId="Equation.DSMT4">
                  <p:embed/>
                </p:oleObj>
              </mc:Choice>
              <mc:Fallback>
                <p:oleObj name="Equation" r:id="rId9" imgW="1777229" imgH="495085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486" y="4257914"/>
                        <a:ext cx="4333088" cy="12092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479471" y="5027867"/>
            <a:ext cx="264881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933125"/>
              </p:ext>
            </p:extLst>
          </p:nvPr>
        </p:nvGraphicFramePr>
        <p:xfrm>
          <a:off x="5337053" y="4257914"/>
          <a:ext cx="2692927" cy="1153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2" name="Equation" r:id="rId11" imgW="1104900" imgH="469900" progId="Equation.DSMT4">
                  <p:embed/>
                </p:oleObj>
              </mc:Choice>
              <mc:Fallback>
                <p:oleObj name="Equation" r:id="rId11" imgW="1104900" imgH="469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7053" y="4257914"/>
                        <a:ext cx="2692927" cy="11530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ktangel 14"/>
          <p:cNvSpPr/>
          <p:nvPr/>
        </p:nvSpPr>
        <p:spPr>
          <a:xfrm>
            <a:off x="1119486" y="5738096"/>
            <a:ext cx="5045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this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information,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know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6064446" y="5682114"/>
            <a:ext cx="162255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830072"/>
              </p:ext>
            </p:extLst>
          </p:nvPr>
        </p:nvGraphicFramePr>
        <p:xfrm>
          <a:off x="6165291" y="5681869"/>
          <a:ext cx="1366606" cy="463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23" name="Equation" r:id="rId13" imgW="469696" imgH="165028" progId="Equation.DSMT4">
                  <p:embed/>
                </p:oleObj>
              </mc:Choice>
              <mc:Fallback>
                <p:oleObj name="Equation" r:id="rId13" imgW="469696" imgH="165028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5291" y="5681869"/>
                        <a:ext cx="1366606" cy="4631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ktangel med rundade hörn 17"/>
          <p:cNvSpPr/>
          <p:nvPr/>
        </p:nvSpPr>
        <p:spPr>
          <a:xfrm>
            <a:off x="6064446" y="5671851"/>
            <a:ext cx="1467451" cy="527910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38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Introduction</a:t>
            </a:r>
            <a:r>
              <a:rPr lang="sv-SE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sv-SE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6008" y="1560449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mathematical methods utilized in this paper are well presented by Braun (1983) and Simmons (1972).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Now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fundamental biological production theory will suggest a relevant differential equation. 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We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start with a small tree.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3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30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1218363" y="634808"/>
            <a:ext cx="34073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Now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may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determine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25706" y="819922"/>
            <a:ext cx="314389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774418"/>
              </p:ext>
            </p:extLst>
          </p:nvPr>
        </p:nvGraphicFramePr>
        <p:xfrm>
          <a:off x="4625706" y="521312"/>
          <a:ext cx="915541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9" name="Equation" r:id="rId3" imgW="279279" imgH="203112" progId="Equation.DSMT4">
                  <p:embed/>
                </p:oleObj>
              </mc:Choice>
              <mc:Fallback>
                <p:oleObj name="Equation" r:id="rId3" imgW="279279" imgH="20311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706" y="521312"/>
                        <a:ext cx="915541" cy="642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/>
          <p:cNvSpPr/>
          <p:nvPr/>
        </p:nvSpPr>
        <p:spPr>
          <a:xfrm>
            <a:off x="5541247" y="611948"/>
            <a:ext cx="3475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as an explicit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016878" y="775003"/>
            <a:ext cx="477874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670443"/>
              </p:ext>
            </p:extLst>
          </p:nvPr>
        </p:nvGraphicFramePr>
        <p:xfrm>
          <a:off x="9016878" y="402658"/>
          <a:ext cx="659567" cy="864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0" name="Equation" r:id="rId5" imgW="165028" imgH="228501" progId="Equation.DSMT4">
                  <p:embed/>
                </p:oleObj>
              </mc:Choice>
              <mc:Fallback>
                <p:oleObj name="Equation" r:id="rId5" imgW="165028" imgH="22850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6878" y="402658"/>
                        <a:ext cx="659567" cy="864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/>
          <p:cNvSpPr/>
          <p:nvPr/>
        </p:nvSpPr>
        <p:spPr>
          <a:xfrm>
            <a:off x="1218363" y="1122935"/>
            <a:ext cx="2826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and the parameters.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18363" y="2696594"/>
            <a:ext cx="214701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071313"/>
              </p:ext>
            </p:extLst>
          </p:nvPr>
        </p:nvGraphicFramePr>
        <p:xfrm>
          <a:off x="1218363" y="1866772"/>
          <a:ext cx="9153395" cy="1470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1" name="Equation" r:id="rId7" imgW="3797300" imgH="609600" progId="Equation.DSMT4">
                  <p:embed/>
                </p:oleObj>
              </mc:Choice>
              <mc:Fallback>
                <p:oleObj name="Equation" r:id="rId7" imgW="3797300" imgH="609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8363" y="1866772"/>
                        <a:ext cx="9153395" cy="14706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 flipV="1">
            <a:off x="1514005" y="5081663"/>
            <a:ext cx="22568808" cy="5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245641"/>
              </p:ext>
            </p:extLst>
          </p:nvPr>
        </p:nvGraphicFramePr>
        <p:xfrm>
          <a:off x="1338283" y="3518591"/>
          <a:ext cx="6307113" cy="3101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92" name="Equation" r:id="rId9" imgW="2324100" imgH="1143000" progId="Equation.DSMT4">
                  <p:embed/>
                </p:oleObj>
              </mc:Choice>
              <mc:Fallback>
                <p:oleObj name="Equation" r:id="rId9" imgW="2324100" imgH="1143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8283" y="3518591"/>
                        <a:ext cx="6307113" cy="31018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ktangel med rundade hörn 13"/>
          <p:cNvSpPr/>
          <p:nvPr/>
        </p:nvSpPr>
        <p:spPr>
          <a:xfrm>
            <a:off x="974361" y="3337443"/>
            <a:ext cx="6445770" cy="338403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19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31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931007" y="529709"/>
            <a:ext cx="4368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Now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the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dynamic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properties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31007" y="1159295"/>
            <a:ext cx="31576059" cy="52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216007"/>
              </p:ext>
            </p:extLst>
          </p:nvPr>
        </p:nvGraphicFramePr>
        <p:xfrm>
          <a:off x="931007" y="1159296"/>
          <a:ext cx="3371169" cy="1739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1" name="Equation" r:id="rId3" imgW="1180588" imgH="609336" progId="Equation.DSMT4">
                  <p:embed/>
                </p:oleObj>
              </mc:Choice>
              <mc:Fallback>
                <p:oleObj name="Equation" r:id="rId3" imgW="1180588" imgH="60933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007" y="1159296"/>
                        <a:ext cx="3371169" cy="17399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/>
          <p:cNvSpPr/>
          <p:nvPr/>
        </p:nvSpPr>
        <p:spPr>
          <a:xfrm>
            <a:off x="4660613" y="1798442"/>
            <a:ext cx="2781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will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be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determined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31007" y="3247747"/>
            <a:ext cx="2121892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834873"/>
              </p:ext>
            </p:extLst>
          </p:nvPr>
        </p:nvGraphicFramePr>
        <p:xfrm>
          <a:off x="931006" y="3247748"/>
          <a:ext cx="10668347" cy="1669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2" name="Equation" r:id="rId5" imgW="4038600" imgH="635000" progId="Equation.DSMT4">
                  <p:embed/>
                </p:oleObj>
              </mc:Choice>
              <mc:Fallback>
                <p:oleObj name="Equation" r:id="rId5" imgW="4038600" imgH="635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006" y="3247748"/>
                        <a:ext cx="10668347" cy="16690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9897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32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42936" y="900112"/>
            <a:ext cx="19391305" cy="6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952715"/>
              </p:ext>
            </p:extLst>
          </p:nvPr>
        </p:nvGraphicFramePr>
        <p:xfrm>
          <a:off x="642936" y="510546"/>
          <a:ext cx="10301647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1" name="Equation" r:id="rId3" imgW="3454400" imgH="635000" progId="Equation.DSMT4">
                  <p:embed/>
                </p:oleObj>
              </mc:Choice>
              <mc:Fallback>
                <p:oleObj name="Equation" r:id="rId3" imgW="3454400" imgH="635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6" y="510546"/>
                        <a:ext cx="10301647" cy="1885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42936" y="3290788"/>
            <a:ext cx="3464295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511971"/>
              </p:ext>
            </p:extLst>
          </p:nvPr>
        </p:nvGraphicFramePr>
        <p:xfrm>
          <a:off x="642936" y="2543207"/>
          <a:ext cx="4916773" cy="2102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2" name="Equation" r:id="rId5" imgW="1727200" imgH="736600" progId="Equation.DSMT4">
                  <p:embed/>
                </p:oleObj>
              </mc:Choice>
              <mc:Fallback>
                <p:oleObj name="Equation" r:id="rId5" imgW="1727200" imgH="736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6" y="2543207"/>
                        <a:ext cx="4916773" cy="21020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/>
          <p:cNvSpPr/>
          <p:nvPr/>
        </p:nvSpPr>
        <p:spPr>
          <a:xfrm>
            <a:off x="642936" y="4791951"/>
            <a:ext cx="3154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already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know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v-SE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492836"/>
              </p:ext>
            </p:extLst>
          </p:nvPr>
        </p:nvGraphicFramePr>
        <p:xfrm>
          <a:off x="3692908" y="4722281"/>
          <a:ext cx="1506359" cy="510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3" name="Equation" r:id="rId7" imgW="469696" imgH="165028" progId="Equation.DSMT4">
                  <p:embed/>
                </p:oleObj>
              </mc:Choice>
              <mc:Fallback>
                <p:oleObj name="Equation" r:id="rId7" imgW="469696" imgH="165028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908" y="4722281"/>
                        <a:ext cx="1506359" cy="5105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ktangel 9"/>
          <p:cNvSpPr/>
          <p:nvPr/>
        </p:nvSpPr>
        <p:spPr>
          <a:xfrm>
            <a:off x="5199267" y="4791950"/>
            <a:ext cx="1234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sv-SE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Hence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6433900" y="4751087"/>
            <a:ext cx="19320915" cy="6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284441"/>
              </p:ext>
            </p:extLst>
          </p:nvPr>
        </p:nvGraphicFramePr>
        <p:xfrm>
          <a:off x="6537444" y="4645240"/>
          <a:ext cx="2595768" cy="919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4" name="Equation" r:id="rId9" imgW="1015559" imgH="355446" progId="Equation.DSMT4">
                  <p:embed/>
                </p:oleObj>
              </mc:Choice>
              <mc:Fallback>
                <p:oleObj name="Equation" r:id="rId9" imgW="1015559" imgH="35544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7444" y="4645240"/>
                        <a:ext cx="2595768" cy="9195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ktangel 12"/>
          <p:cNvSpPr/>
          <p:nvPr/>
        </p:nvSpPr>
        <p:spPr>
          <a:xfrm>
            <a:off x="642936" y="5649061"/>
            <a:ext cx="3386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As a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result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find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361484" y="5724572"/>
            <a:ext cx="215340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200952"/>
              </p:ext>
            </p:extLst>
          </p:nvPr>
        </p:nvGraphicFramePr>
        <p:xfrm>
          <a:off x="4191933" y="5384105"/>
          <a:ext cx="1198224" cy="1077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5" name="Equation" r:id="rId11" imgW="444307" imgH="393529" progId="Equation.DSMT4">
                  <p:embed/>
                </p:oleObj>
              </mc:Choice>
              <mc:Fallback>
                <p:oleObj name="Equation" r:id="rId11" imgW="444307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933" y="5384105"/>
                        <a:ext cx="1198224" cy="10775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ktangel med rundade hörn 15"/>
          <p:cNvSpPr/>
          <p:nvPr/>
        </p:nvSpPr>
        <p:spPr>
          <a:xfrm>
            <a:off x="4029632" y="5384105"/>
            <a:ext cx="1530077" cy="115480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9806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33</a:t>
            </a:fld>
            <a:endParaRPr lang="sv-S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8612" y="979278"/>
            <a:ext cx="3034463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970848"/>
              </p:ext>
            </p:extLst>
          </p:nvPr>
        </p:nvGraphicFramePr>
        <p:xfrm>
          <a:off x="328613" y="979279"/>
          <a:ext cx="11335908" cy="3514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9" name="Equation" r:id="rId3" imgW="3924300" imgH="1219200" progId="Equation.DSMT4">
                  <p:embed/>
                </p:oleObj>
              </mc:Choice>
              <mc:Fallback>
                <p:oleObj name="Equation" r:id="rId3" imgW="3924300" imgH="1219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979279"/>
                        <a:ext cx="11335908" cy="35147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/>
        </p:nvSpPr>
        <p:spPr>
          <a:xfrm>
            <a:off x="328612" y="5055845"/>
            <a:ext cx="3425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Hence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know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as 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667125" y="5100716"/>
            <a:ext cx="2834504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179630"/>
              </p:ext>
            </p:extLst>
          </p:nvPr>
        </p:nvGraphicFramePr>
        <p:xfrm>
          <a:off x="3667125" y="5067300"/>
          <a:ext cx="13223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0" name="Equation" r:id="rId5" imgW="482400" imgH="177480" progId="Equation.DSMT4">
                  <p:embed/>
                </p:oleObj>
              </mc:Choice>
              <mc:Fallback>
                <p:oleObj name="Equation" r:id="rId5" imgW="482400" imgH="177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5067300"/>
                        <a:ext cx="1322388" cy="485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231567" y="4942730"/>
            <a:ext cx="362189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540846"/>
              </p:ext>
            </p:extLst>
          </p:nvPr>
        </p:nvGraphicFramePr>
        <p:xfrm>
          <a:off x="5076938" y="4942730"/>
          <a:ext cx="903099" cy="659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1" name="Equation" r:id="rId7" imgW="279279" imgH="203112" progId="Equation.DSMT4">
                  <p:embed/>
                </p:oleObj>
              </mc:Choice>
              <mc:Fallback>
                <p:oleObj name="Equation" r:id="rId7" imgW="27927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938" y="4942730"/>
                        <a:ext cx="903099" cy="6595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ktangel 9"/>
          <p:cNvSpPr/>
          <p:nvPr/>
        </p:nvSpPr>
        <p:spPr>
          <a:xfrm>
            <a:off x="5980037" y="5067300"/>
            <a:ext cx="3833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monotonically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converges</a:t>
            </a:r>
            <a:r>
              <a:rPr lang="sv-SE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to </a:t>
            </a:r>
            <a:endParaRPr lang="sv-SE" sz="2400" b="1" dirty="0">
              <a:solidFill>
                <a:srgbClr val="0070C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9900563" y="4752395"/>
            <a:ext cx="44630757" cy="4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668255"/>
              </p:ext>
            </p:extLst>
          </p:nvPr>
        </p:nvGraphicFramePr>
        <p:xfrm>
          <a:off x="9721948" y="4752396"/>
          <a:ext cx="849901" cy="849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2" name="Equation" r:id="rId9" imgW="203024" imgH="203024" progId="Equation.DSMT4">
                  <p:embed/>
                </p:oleObj>
              </mc:Choice>
              <mc:Fallback>
                <p:oleObj name="Equation" r:id="rId9" imgW="203024" imgH="20302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1948" y="4752396"/>
                        <a:ext cx="849901" cy="8499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ktangel med rundade hörn 12"/>
          <p:cNvSpPr/>
          <p:nvPr/>
        </p:nvSpPr>
        <p:spPr>
          <a:xfrm>
            <a:off x="5076937" y="4752395"/>
            <a:ext cx="5790931" cy="1078779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1210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err="1" smtClean="0">
                <a:solidFill>
                  <a:srgbClr val="FF0000"/>
                </a:solidFill>
              </a:rPr>
              <a:t>How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does</a:t>
            </a:r>
            <a:r>
              <a:rPr lang="sv-SE" b="1" dirty="0" smtClean="0">
                <a:solidFill>
                  <a:srgbClr val="FF0000"/>
                </a:solidFill>
              </a:rPr>
              <a:t> the </a:t>
            </a:r>
            <a:r>
              <a:rPr lang="sv-SE" b="1" dirty="0" err="1" smtClean="0">
                <a:solidFill>
                  <a:srgbClr val="FF0000"/>
                </a:solidFill>
              </a:rPr>
              <a:t>function</a:t>
            </a:r>
            <a:r>
              <a:rPr lang="sv-SE" b="1" dirty="0" smtClean="0">
                <a:solidFill>
                  <a:srgbClr val="FF0000"/>
                </a:solidFill>
              </a:rPr>
              <a:t> </a:t>
            </a:r>
            <a:r>
              <a:rPr lang="sv-SE" b="1" dirty="0" err="1" smtClean="0">
                <a:solidFill>
                  <a:srgbClr val="FF0000"/>
                </a:solidFill>
              </a:rPr>
              <a:t>work</a:t>
            </a:r>
            <a:r>
              <a:rPr lang="sv-SE" b="1" dirty="0" smtClean="0">
                <a:solidFill>
                  <a:srgbClr val="FF0000"/>
                </a:solidFill>
              </a:rPr>
              <a:t>?</a:t>
            </a:r>
            <a:endParaRPr lang="sv-SE" b="1" dirty="0">
              <a:solidFill>
                <a:srgbClr val="FF0000"/>
              </a:solidFill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 smtClean="0"/>
              <a:t>Below</a:t>
            </a:r>
            <a:r>
              <a:rPr lang="sv-SE" dirty="0" smtClean="0"/>
              <a:t>, parameter </a:t>
            </a:r>
            <a:r>
              <a:rPr lang="sv-SE" dirty="0" err="1" smtClean="0"/>
              <a:t>values</a:t>
            </a:r>
            <a:r>
              <a:rPr lang="sv-SE" dirty="0" smtClean="0"/>
              <a:t> </a:t>
            </a:r>
            <a:r>
              <a:rPr lang="sv-SE" dirty="0" err="1" smtClean="0"/>
              <a:t>representing</a:t>
            </a:r>
            <a:r>
              <a:rPr lang="sv-SE" dirty="0" smtClean="0"/>
              <a:t> the </a:t>
            </a:r>
            <a:r>
              <a:rPr lang="sv-SE" dirty="0" err="1" smtClean="0"/>
              <a:t>following</a:t>
            </a:r>
            <a:r>
              <a:rPr lang="sv-SE" dirty="0" smtClean="0"/>
              <a:t> </a:t>
            </a:r>
            <a:r>
              <a:rPr lang="sv-SE" dirty="0" err="1" smtClean="0"/>
              <a:t>case</a:t>
            </a:r>
            <a:r>
              <a:rPr lang="sv-SE" dirty="0" smtClean="0"/>
              <a:t> </a:t>
            </a:r>
            <a:r>
              <a:rPr lang="sv-SE" dirty="0" err="1" smtClean="0"/>
              <a:t>are</a:t>
            </a:r>
            <a:r>
              <a:rPr lang="sv-SE" dirty="0" smtClean="0"/>
              <a:t> </a:t>
            </a:r>
            <a:r>
              <a:rPr lang="sv-SE" dirty="0" err="1" smtClean="0"/>
              <a:t>used</a:t>
            </a:r>
            <a:r>
              <a:rPr lang="sv-SE" dirty="0" smtClean="0"/>
              <a:t>.</a:t>
            </a:r>
          </a:p>
          <a:p>
            <a:r>
              <a:rPr lang="sv-SE" dirty="0" smtClean="0"/>
              <a:t>Species: Maple (</a:t>
            </a:r>
            <a:r>
              <a:rPr lang="en-US" altLang="en-US" i="1" dirty="0" smtClean="0">
                <a:solidFill>
                  <a:srgbClr val="000000"/>
                </a:solidFill>
              </a:rPr>
              <a:t>Acer </a:t>
            </a:r>
            <a:r>
              <a:rPr lang="en-US" altLang="en-US" i="1" dirty="0" err="1" smtClean="0">
                <a:solidFill>
                  <a:srgbClr val="000000"/>
                </a:solidFill>
              </a:rPr>
              <a:t>velutinum</a:t>
            </a:r>
            <a:r>
              <a:rPr lang="en-US" altLang="en-US" i="1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altLang="en-US" i="1" dirty="0" smtClean="0">
                <a:solidFill>
                  <a:srgbClr val="000000"/>
                </a:solidFill>
              </a:rPr>
              <a:t>Initial diameter: 10 cm.</a:t>
            </a:r>
          </a:p>
          <a:p>
            <a:r>
              <a:rPr lang="en-US" altLang="en-US" i="1" dirty="0" smtClean="0">
                <a:solidFill>
                  <a:srgbClr val="000000"/>
                </a:solidFill>
              </a:rPr>
              <a:t>Source: </a:t>
            </a:r>
            <a:r>
              <a:rPr lang="en-US" altLang="en-US" i="1" dirty="0" err="1" smtClean="0">
                <a:solidFill>
                  <a:srgbClr val="000000"/>
                </a:solidFill>
              </a:rPr>
              <a:t>Hatami</a:t>
            </a:r>
            <a:r>
              <a:rPr lang="en-US" altLang="en-US" i="1" dirty="0" smtClean="0">
                <a:solidFill>
                  <a:srgbClr val="000000"/>
                </a:solidFill>
              </a:rPr>
              <a:t>, </a:t>
            </a:r>
            <a:r>
              <a:rPr lang="en-US" altLang="en-US" i="1" dirty="0" err="1" smtClean="0">
                <a:solidFill>
                  <a:srgbClr val="000000"/>
                </a:solidFill>
              </a:rPr>
              <a:t>Lohmander</a:t>
            </a:r>
            <a:r>
              <a:rPr lang="en-US" altLang="en-US" i="1" dirty="0">
                <a:solidFill>
                  <a:srgbClr val="000000"/>
                </a:solidFill>
              </a:rPr>
              <a:t>, </a:t>
            </a:r>
            <a:r>
              <a:rPr lang="en-US" altLang="en-US" i="1" dirty="0" err="1" smtClean="0">
                <a:solidFill>
                  <a:srgbClr val="000000"/>
                </a:solidFill>
              </a:rPr>
              <a:t>Moayeri</a:t>
            </a:r>
            <a:r>
              <a:rPr lang="en-US" altLang="en-US" i="1" dirty="0" smtClean="0">
                <a:solidFill>
                  <a:srgbClr val="000000"/>
                </a:solidFill>
              </a:rPr>
              <a:t> and </a:t>
            </a:r>
            <a:r>
              <a:rPr lang="en-US" altLang="en-US" i="1" dirty="0" err="1" smtClean="0">
                <a:solidFill>
                  <a:srgbClr val="000000"/>
                </a:solidFill>
              </a:rPr>
              <a:t>Mohammadi</a:t>
            </a:r>
            <a:r>
              <a:rPr lang="en-US" altLang="en-US" i="1" dirty="0" smtClean="0">
                <a:solidFill>
                  <a:srgbClr val="000000"/>
                </a:solidFill>
              </a:rPr>
              <a:t> </a:t>
            </a:r>
            <a:r>
              <a:rPr lang="en-US" altLang="en-US" i="1" dirty="0" err="1" smtClean="0">
                <a:solidFill>
                  <a:srgbClr val="000000"/>
                </a:solidFill>
              </a:rPr>
              <a:t>Limaei</a:t>
            </a:r>
            <a:r>
              <a:rPr lang="en-US" altLang="en-US" i="1" dirty="0" smtClean="0">
                <a:solidFill>
                  <a:srgbClr val="000000"/>
                </a:solidFill>
              </a:rPr>
              <a:t> (2017)</a:t>
            </a:r>
          </a:p>
          <a:p>
            <a:r>
              <a:rPr lang="en-US" altLang="en-US" i="1" dirty="0" smtClean="0">
                <a:solidFill>
                  <a:srgbClr val="000000"/>
                </a:solidFill>
              </a:rPr>
              <a:t>Competition: No.</a:t>
            </a:r>
          </a:p>
          <a:p>
            <a:pPr marL="0" indent="0"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3027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35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2" y="1747335"/>
            <a:ext cx="11293813" cy="3439951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886194" y="719426"/>
            <a:ext cx="10689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b="1" dirty="0">
                <a:solidFill>
                  <a:srgbClr val="FF0000"/>
                </a:solidFill>
              </a:rPr>
              <a:t>Basal Area (Square Centimeter</a:t>
            </a:r>
            <a:r>
              <a:rPr lang="sv-SE" sz="3200" b="1" dirty="0" smtClean="0">
                <a:solidFill>
                  <a:srgbClr val="FF0000"/>
                </a:solidFill>
              </a:rPr>
              <a:t>) as a </a:t>
            </a:r>
            <a:r>
              <a:rPr lang="sv-SE" sz="3200" b="1" dirty="0" err="1" smtClean="0">
                <a:solidFill>
                  <a:srgbClr val="FF0000"/>
                </a:solidFill>
              </a:rPr>
              <a:t>function</a:t>
            </a:r>
            <a:r>
              <a:rPr lang="sv-SE" sz="3200" b="1" dirty="0" smtClean="0">
                <a:solidFill>
                  <a:srgbClr val="FF0000"/>
                </a:solidFill>
              </a:rPr>
              <a:t> </a:t>
            </a:r>
            <a:r>
              <a:rPr lang="sv-SE" sz="3200" b="1" dirty="0" err="1" smtClean="0">
                <a:solidFill>
                  <a:srgbClr val="FF0000"/>
                </a:solidFill>
              </a:rPr>
              <a:t>of</a:t>
            </a:r>
            <a:r>
              <a:rPr lang="sv-SE" sz="3200" b="1" dirty="0" smtClean="0">
                <a:solidFill>
                  <a:srgbClr val="FF0000"/>
                </a:solidFill>
              </a:rPr>
              <a:t> </a:t>
            </a:r>
            <a:r>
              <a:rPr lang="sv-SE" sz="3200" b="1" dirty="0" err="1" smtClean="0">
                <a:solidFill>
                  <a:srgbClr val="FF0000"/>
                </a:solidFill>
              </a:rPr>
              <a:t>time</a:t>
            </a:r>
            <a:r>
              <a:rPr lang="sv-SE" sz="3200" b="1" dirty="0" smtClean="0">
                <a:solidFill>
                  <a:srgbClr val="FF0000"/>
                </a:solidFill>
              </a:rPr>
              <a:t>, t (</a:t>
            </a:r>
            <a:r>
              <a:rPr lang="sv-SE" sz="3200" b="1" dirty="0" err="1" smtClean="0">
                <a:solidFill>
                  <a:srgbClr val="FF0000"/>
                </a:solidFill>
              </a:rPr>
              <a:t>Years</a:t>
            </a:r>
            <a:r>
              <a:rPr lang="sv-SE" sz="3200" b="1" dirty="0" smtClean="0">
                <a:solidFill>
                  <a:srgbClr val="FF0000"/>
                </a:solidFill>
              </a:rPr>
              <a:t>)</a:t>
            </a:r>
            <a:endParaRPr lang="sv-S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545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36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13" y="921542"/>
            <a:ext cx="8772220" cy="5227394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554479" y="344796"/>
            <a:ext cx="3472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0070C0"/>
                </a:solidFill>
              </a:rPr>
              <a:t>Basal Area (Square Centimeter)</a:t>
            </a:r>
            <a:endParaRPr lang="sv-SE" b="1" dirty="0">
              <a:solidFill>
                <a:srgbClr val="0070C0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5321029" y="6067977"/>
            <a:ext cx="126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err="1" smtClean="0">
                <a:solidFill>
                  <a:srgbClr val="0070C0"/>
                </a:solidFill>
              </a:rPr>
              <a:t>Time</a:t>
            </a:r>
            <a:r>
              <a:rPr lang="sv-SE" b="1" dirty="0" smtClean="0">
                <a:solidFill>
                  <a:srgbClr val="0070C0"/>
                </a:solidFill>
              </a:rPr>
              <a:t> (</a:t>
            </a:r>
            <a:r>
              <a:rPr lang="sv-SE" b="1" dirty="0" err="1" smtClean="0">
                <a:solidFill>
                  <a:srgbClr val="0070C0"/>
                </a:solidFill>
              </a:rPr>
              <a:t>Year</a:t>
            </a:r>
            <a:r>
              <a:rPr lang="sv-SE" b="1" dirty="0" smtClean="0">
                <a:solidFill>
                  <a:srgbClr val="0070C0"/>
                </a:solidFill>
              </a:rPr>
              <a:t>)</a:t>
            </a:r>
            <a:endParaRPr lang="sv-SE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7359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37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7" y="2171204"/>
            <a:ext cx="10428051" cy="3137872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1296411" y="808333"/>
            <a:ext cx="921156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v-SE" sz="3200" b="1" dirty="0" smtClean="0">
                <a:solidFill>
                  <a:srgbClr val="FF0000"/>
                </a:solidFill>
              </a:rPr>
              <a:t>Diameter (Centimeter) </a:t>
            </a:r>
            <a:r>
              <a:rPr lang="sv-SE" sz="3200" b="1" dirty="0">
                <a:solidFill>
                  <a:srgbClr val="FF0000"/>
                </a:solidFill>
              </a:rPr>
              <a:t>as a </a:t>
            </a:r>
            <a:r>
              <a:rPr lang="sv-SE" sz="3200" b="1" dirty="0" err="1">
                <a:solidFill>
                  <a:srgbClr val="FF0000"/>
                </a:solidFill>
              </a:rPr>
              <a:t>function</a:t>
            </a:r>
            <a:r>
              <a:rPr lang="sv-SE" sz="3200" b="1" dirty="0">
                <a:solidFill>
                  <a:srgbClr val="FF0000"/>
                </a:solidFill>
              </a:rPr>
              <a:t> </a:t>
            </a:r>
            <a:r>
              <a:rPr lang="sv-SE" sz="3200" b="1" dirty="0" err="1">
                <a:solidFill>
                  <a:srgbClr val="FF0000"/>
                </a:solidFill>
              </a:rPr>
              <a:t>of</a:t>
            </a:r>
            <a:r>
              <a:rPr lang="sv-SE" sz="3200" b="1" dirty="0">
                <a:solidFill>
                  <a:srgbClr val="FF0000"/>
                </a:solidFill>
              </a:rPr>
              <a:t> </a:t>
            </a:r>
            <a:r>
              <a:rPr lang="sv-SE" sz="3200" b="1" dirty="0" err="1">
                <a:solidFill>
                  <a:srgbClr val="FF0000"/>
                </a:solidFill>
              </a:rPr>
              <a:t>time</a:t>
            </a:r>
            <a:r>
              <a:rPr lang="sv-SE" sz="3200" b="1" dirty="0">
                <a:solidFill>
                  <a:srgbClr val="FF0000"/>
                </a:solidFill>
              </a:rPr>
              <a:t>, t (</a:t>
            </a:r>
            <a:r>
              <a:rPr lang="sv-SE" sz="3200" b="1" dirty="0" err="1">
                <a:solidFill>
                  <a:srgbClr val="FF0000"/>
                </a:solidFill>
              </a:rPr>
              <a:t>Years</a:t>
            </a:r>
            <a:r>
              <a:rPr lang="sv-SE" sz="3200" b="1" dirty="0">
                <a:solidFill>
                  <a:srgbClr val="FF0000"/>
                </a:solidFill>
              </a:rPr>
              <a:t>)</a:t>
            </a:r>
          </a:p>
          <a:p>
            <a:endParaRPr lang="sv-SE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4125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38</a:t>
            </a:fld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09" y="1285577"/>
            <a:ext cx="10085963" cy="4612366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5990991" y="5897943"/>
            <a:ext cx="126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 err="1">
                <a:solidFill>
                  <a:srgbClr val="0070C0"/>
                </a:solidFill>
              </a:rPr>
              <a:t>Time</a:t>
            </a:r>
            <a:r>
              <a:rPr lang="sv-SE" b="1" dirty="0">
                <a:solidFill>
                  <a:srgbClr val="0070C0"/>
                </a:solidFill>
              </a:rPr>
              <a:t> (</a:t>
            </a:r>
            <a:r>
              <a:rPr lang="sv-SE" b="1" dirty="0" err="1">
                <a:solidFill>
                  <a:srgbClr val="0070C0"/>
                </a:solidFill>
              </a:rPr>
              <a:t>Year</a:t>
            </a:r>
            <a:r>
              <a:rPr lang="sv-SE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5" name="Rektangel 4"/>
          <p:cNvSpPr/>
          <p:nvPr/>
        </p:nvSpPr>
        <p:spPr>
          <a:xfrm>
            <a:off x="573931" y="642504"/>
            <a:ext cx="2879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0070C0"/>
                </a:solidFill>
              </a:rPr>
              <a:t>Diameter (Centimeter)</a:t>
            </a:r>
          </a:p>
        </p:txBody>
      </p:sp>
    </p:spTree>
    <p:extLst>
      <p:ext uri="{BB962C8B-B14F-4D97-AF65-F5344CB8AC3E}">
        <p14:creationId xmlns:p14="http://schemas.microsoft.com/office/powerpoint/2010/main" val="15770934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39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1019174" y="595452"/>
            <a:ext cx="96535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274320" indent="180340">
              <a:spcAft>
                <a:spcPts val="0"/>
              </a:spcAft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Results</a:t>
            </a:r>
            <a:endParaRPr lang="sv-SE" sz="36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marR="274320" indent="180340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v-SE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marR="274320" indent="180340">
              <a:spcAft>
                <a:spcPts val="0"/>
              </a:spcAft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general dynamic function for the basal area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individual trees has been derived from a production theoretically motivated autonomous differential equation. </a:t>
            </a:r>
            <a:endParaRPr lang="en-US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marR="274320" indent="180340">
              <a:spcAft>
                <a:spcPts val="0"/>
              </a:spcAft>
            </a:pP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marR="274320" indent="180340">
              <a:spcAft>
                <a:spcPts val="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dynamic properties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have been determined and monotone convergence has been proved.</a:t>
            </a:r>
            <a:endParaRPr lang="sv-SE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840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68308" cy="6858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961" y="0"/>
            <a:ext cx="4257040" cy="685800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5728157" y="649974"/>
            <a:ext cx="2206804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We start with a small tree. </a:t>
            </a:r>
            <a:endParaRPr lang="sv-SE" sz="2800" b="1" dirty="0">
              <a:solidFill>
                <a:srgbClr val="FF0000"/>
              </a:solidFill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7375112" y="6099048"/>
            <a:ext cx="2011680" cy="7589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Höger 2"/>
          <p:cNvSpPr/>
          <p:nvPr/>
        </p:nvSpPr>
        <p:spPr>
          <a:xfrm>
            <a:off x="5431536" y="3401568"/>
            <a:ext cx="2606040" cy="283464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0" y="5266944"/>
            <a:ext cx="3145536" cy="1591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38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40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1119186" y="328613"/>
            <a:ext cx="987742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274320" indent="180340" algn="just">
              <a:spcAft>
                <a:spcPts val="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Discussion</a:t>
            </a:r>
            <a:endParaRPr lang="sv-SE" sz="32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marR="274320" indent="180340" algn="just"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v-SE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production theoretically motivated autonomous differential equation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has recently been tested with regression analysis, using two sets of forest data from the Caspian forests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Detailed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reports will soon be available. </a:t>
            </a:r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parameters obtained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expected signs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and the t-values indicated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very high precision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adjusted R2-values, the very high F-values and the lack of unexplained trends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the residual graphs, indicated a relevant model. </a:t>
            </a:r>
            <a:endParaRPr lang="en-US" sz="24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functional form has been found to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work very well with empirical data 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from Iran and hopefully it will be possible to test it also on forest data from other regions of the world.</a:t>
            </a:r>
            <a:endParaRPr lang="sv-SE" sz="2400" b="1" dirty="0"/>
          </a:p>
        </p:txBody>
      </p:sp>
    </p:spTree>
    <p:extLst>
      <p:ext uri="{BB962C8B-B14F-4D97-AF65-F5344CB8AC3E}">
        <p14:creationId xmlns:p14="http://schemas.microsoft.com/office/powerpoint/2010/main" val="3542239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41</a:t>
            </a:fld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896677" y="430320"/>
            <a:ext cx="94678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It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 possible to use the model also under the influence of some forms of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size dependent competition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via adjustments of the parameters</a:t>
            </a:r>
            <a:endParaRPr lang="sv-SE" sz="3200" b="1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376362" y="1798081"/>
            <a:ext cx="349575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062252"/>
              </p:ext>
            </p:extLst>
          </p:nvPr>
        </p:nvGraphicFramePr>
        <p:xfrm>
          <a:off x="9227931" y="1371330"/>
          <a:ext cx="1136596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5" name="Equation" r:id="rId3" imgW="355292" imgH="203024" progId="Equation.DSMT4">
                  <p:embed/>
                </p:oleObj>
              </mc:Choice>
              <mc:Fallback>
                <p:oleObj name="Equation" r:id="rId3" imgW="355292" imgH="20302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7931" y="1371330"/>
                        <a:ext cx="1136596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ktangel 11"/>
          <p:cNvSpPr/>
          <p:nvPr/>
        </p:nvSpPr>
        <p:spPr>
          <a:xfrm>
            <a:off x="619516" y="2240318"/>
            <a:ext cx="917671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274320" indent="180340" algn="just">
              <a:spcAft>
                <a:spcPts val="0"/>
              </a:spcAft>
            </a:pPr>
            <a:r>
              <a:rPr lang="sv-SE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Further</a:t>
            </a:r>
            <a:r>
              <a:rPr lang="sv-SE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developements</a:t>
            </a:r>
            <a:r>
              <a:rPr lang="sv-SE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sv-SE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this</a:t>
            </a:r>
            <a:r>
              <a:rPr lang="sv-SE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direction</a:t>
            </a:r>
            <a:r>
              <a:rPr lang="sv-SE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should</a:t>
            </a:r>
            <a:r>
              <a:rPr lang="sv-SE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be </a:t>
            </a:r>
            <a:r>
              <a:rPr lang="sv-SE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expected</a:t>
            </a:r>
            <a:r>
              <a:rPr lang="sv-SE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sv-SE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74320" marR="274320" indent="180340" algn="just">
              <a:spcAft>
                <a:spcPts val="0"/>
              </a:spcAft>
            </a:pPr>
            <a:endParaRPr lang="sv-SE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74320" marR="274320" indent="180340" algn="just">
              <a:spcAft>
                <a:spcPts val="0"/>
              </a:spcAft>
            </a:pPr>
            <a:r>
              <a:rPr lang="sv-SE" sz="32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Presently</a:t>
            </a:r>
            <a:r>
              <a:rPr lang="sv-SE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different </a:t>
            </a:r>
            <a:r>
              <a:rPr lang="sv-SE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forest</a:t>
            </a:r>
            <a:r>
              <a:rPr lang="sv-SE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research </a:t>
            </a:r>
            <a:r>
              <a:rPr lang="sv-SE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projects</a:t>
            </a:r>
            <a:r>
              <a:rPr lang="sv-SE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sv-SE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 strong focus on </a:t>
            </a:r>
            <a:r>
              <a:rPr lang="sv-SE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empirical</a:t>
            </a:r>
            <a:r>
              <a:rPr lang="sv-SE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investigations</a:t>
            </a:r>
            <a:r>
              <a:rPr lang="sv-SE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are</a:t>
            </a:r>
            <a:r>
              <a:rPr lang="sv-SE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active</a:t>
            </a:r>
            <a:r>
              <a:rPr lang="sv-SE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in Sweden and in Iran. </a:t>
            </a:r>
            <a:r>
              <a:rPr lang="sv-SE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Hopefully</a:t>
            </a:r>
            <a:r>
              <a:rPr lang="sv-SE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the </a:t>
            </a:r>
            <a:r>
              <a:rPr lang="sv-SE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derived</a:t>
            </a:r>
            <a:r>
              <a:rPr lang="sv-SE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analytical</a:t>
            </a:r>
            <a:r>
              <a:rPr lang="sv-SE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model</a:t>
            </a:r>
            <a:r>
              <a:rPr lang="sv-SE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will</a:t>
            </a:r>
            <a:r>
              <a:rPr lang="sv-SE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be </a:t>
            </a:r>
            <a:r>
              <a:rPr lang="sv-SE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useful</a:t>
            </a:r>
            <a:r>
              <a:rPr lang="sv-SE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sv-SE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these</a:t>
            </a:r>
            <a:r>
              <a:rPr lang="sv-SE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3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projects</a:t>
            </a:r>
            <a:r>
              <a:rPr lang="sv-SE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.   </a:t>
            </a:r>
            <a:endParaRPr lang="sv-SE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22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42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985838" y="671513"/>
            <a:ext cx="988218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274320" indent="180340" algn="just">
              <a:spcAft>
                <a:spcPts val="0"/>
              </a:spcAft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Conclusions</a:t>
            </a:r>
            <a:endParaRPr lang="sv-SE" sz="32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marR="274320" indent="180340" algn="just"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sv-SE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Differential equations can be very useful tools in forest management optimization. </a:t>
            </a:r>
            <a:endParaRPr lang="en-US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It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 however important that they have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theoretical and empirical support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Future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efforts should be directed towards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applications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of the suggested and derived function within forest management problems in several regions of the world.</a:t>
            </a:r>
            <a:endParaRPr lang="sv-SE" sz="3200" b="1" dirty="0"/>
          </a:p>
        </p:txBody>
      </p:sp>
    </p:spTree>
    <p:extLst>
      <p:ext uri="{BB962C8B-B14F-4D97-AF65-F5344CB8AC3E}">
        <p14:creationId xmlns:p14="http://schemas.microsoft.com/office/powerpoint/2010/main" val="5577605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43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376237" y="537269"/>
            <a:ext cx="733901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274320" indent="180340" algn="just">
              <a:spcAft>
                <a:spcPts val="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Acknowledgments</a:t>
            </a:r>
          </a:p>
          <a:p>
            <a:pPr marL="274320" marR="274320" indent="180340" algn="just">
              <a:spcAft>
                <a:spcPts val="0"/>
              </a:spcAft>
            </a:pP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marR="274320" indent="180340" algn="just">
              <a:spcAft>
                <a:spcPts val="0"/>
              </a:spcAft>
            </a:pP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author is grateful to Associate Professor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Soleiman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Mohammadi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Limaei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who arranged several forest excursions and meetings in Iran. Furthermore, he arranged meetings and cooperation with seriously interested PhD students with detailed forest data from the Caspian forests. </a:t>
            </a:r>
            <a:endParaRPr lang="en-US" sz="3200" b="1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marR="274320" indent="180340" algn="just">
              <a:spcAft>
                <a:spcPts val="0"/>
              </a:spcAft>
            </a:pPr>
            <a:endParaRPr lang="en-US" sz="3200" b="1" i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marR="274320" indent="180340" algn="just">
              <a:spcAft>
                <a:spcPts val="0"/>
              </a:spcAft>
            </a:pP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Thank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you!</a:t>
            </a:r>
            <a:endParaRPr lang="sv-SE" sz="32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901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44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447674" y="542837"/>
            <a:ext cx="633888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marR="274320" indent="180340" algn="just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Acknowledgments</a:t>
            </a:r>
            <a:endParaRPr lang="sv-SE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marR="274320" indent="180340" algn="just">
              <a:spcAft>
                <a:spcPts val="0"/>
              </a:spcAft>
            </a:pPr>
            <a:endParaRPr lang="en-US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marR="274320" indent="180340" algn="just">
              <a:spcAft>
                <a:spcPts val="0"/>
              </a:spcAft>
            </a:pP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Professor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Johan Bergh, at Linnaeus University in Sweden, coordinates a very interesting project on optimal continuous cover forestry and creates a very positive research environment. </a:t>
            </a:r>
          </a:p>
          <a:p>
            <a:pPr marL="274320" marR="274320" indent="180340" algn="just">
              <a:spcAft>
                <a:spcPts val="0"/>
              </a:spcAft>
            </a:pPr>
            <a:endParaRPr lang="en-US" sz="32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4320" marR="274320" indent="180340" algn="just">
              <a:spcAft>
                <a:spcPts val="0"/>
              </a:spcAft>
            </a:pP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Thank 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you!</a:t>
            </a:r>
            <a:endParaRPr lang="sv-SE" sz="32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3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accent6">
                <a:lumMod val="75000"/>
                <a:alpha val="26000"/>
              </a:schemeClr>
            </a:gs>
            <a:gs pos="16000">
              <a:srgbClr val="FFFF00"/>
            </a:gs>
            <a:gs pos="3000">
              <a:schemeClr val="accent1">
                <a:alpha val="6000"/>
                <a:lumMod val="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70538" y="1535962"/>
            <a:ext cx="10634472" cy="2727261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general dynamic function for the basal area of individual trees derived from a production theoretically motivated autonomous differential equation</a:t>
            </a:r>
            <a:r>
              <a:rPr lang="sv-SE" sz="4900" b="1" dirty="0"/>
              <a:t/>
            </a:r>
            <a:br>
              <a:rPr lang="sv-SE" sz="4900" b="1" dirty="0"/>
            </a:br>
            <a:r>
              <a:rPr lang="en-US" sz="1100" b="1" i="1" dirty="0" smtClean="0">
                <a:latin typeface="Calibri" panose="020F0502020204030204"/>
                <a:ea typeface="+mn-ea"/>
                <a:cs typeface="+mn-cs"/>
              </a:rPr>
              <a:t>Version </a:t>
            </a:r>
            <a:r>
              <a:rPr lang="en-US" sz="1100" b="1" i="1" dirty="0" smtClean="0">
                <a:latin typeface="Calibri" panose="020F0502020204030204"/>
                <a:ea typeface="+mn-ea"/>
                <a:cs typeface="+mn-cs"/>
              </a:rPr>
              <a:t>170417</a:t>
            </a:r>
            <a:r>
              <a:rPr lang="en-US" sz="1100" b="1" i="1" dirty="0" smtClean="0"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1100" b="1" i="1" dirty="0" smtClean="0">
                <a:latin typeface="Calibri" panose="020F0502020204030204"/>
                <a:ea typeface="+mn-ea"/>
                <a:cs typeface="+mn-cs"/>
              </a:rPr>
            </a:br>
            <a:r>
              <a:rPr lang="en-US" sz="1100" b="1" i="1" dirty="0">
                <a:latin typeface="Calibri" panose="020F0502020204030204"/>
                <a:ea typeface="+mn-ea"/>
                <a:cs typeface="+mn-cs"/>
              </a:rPr>
              <a:t/>
            </a:r>
            <a:br>
              <a:rPr lang="en-US" sz="1100" b="1" i="1" dirty="0">
                <a:latin typeface="Calibri" panose="020F0502020204030204"/>
                <a:ea typeface="+mn-ea"/>
                <a:cs typeface="+mn-cs"/>
              </a:rPr>
            </a:br>
            <a:r>
              <a:rPr lang="sv-S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Lohmander</a:t>
            </a:r>
            <a: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Dr., Optimal Solutions 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sv-SE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cooperation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Linnaeus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</a:t>
            </a:r>
            <a:b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www.Lohmander.com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Peter@Lohmander.com</a:t>
            </a:r>
            <a:r>
              <a:rPr lang="sv-SE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v-S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279" y="3131381"/>
            <a:ext cx="3396721" cy="3726619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" y="4562856"/>
            <a:ext cx="8786558" cy="229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44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5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707628" y="700807"/>
            <a:ext cx="4839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Consider a stem segment, of height </a:t>
            </a:r>
            <a:endParaRPr lang="sv-SE" sz="24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48873" y="1147664"/>
            <a:ext cx="2936720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724223"/>
              </p:ext>
            </p:extLst>
          </p:nvPr>
        </p:nvGraphicFramePr>
        <p:xfrm>
          <a:off x="5316371" y="622456"/>
          <a:ext cx="531387" cy="512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1" name="Equation" r:id="rId3" imgW="177492" imgH="164814" progId="Equation.DSMT4">
                  <p:embed/>
                </p:oleObj>
              </mc:Choice>
              <mc:Fallback>
                <p:oleObj name="Equation" r:id="rId3" imgW="177492" imgH="16481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371" y="622456"/>
                        <a:ext cx="531387" cy="512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/>
          <p:cNvSpPr/>
          <p:nvPr/>
        </p:nvSpPr>
        <p:spPr>
          <a:xfrm>
            <a:off x="726975" y="1244755"/>
            <a:ext cx="7691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of the tree. The stem segment is cylindrical with diameter</a:t>
            </a:r>
            <a:endParaRPr lang="sv-SE" sz="2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48251" y="1875452"/>
            <a:ext cx="3523238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306906"/>
              </p:ext>
            </p:extLst>
          </p:nvPr>
        </p:nvGraphicFramePr>
        <p:xfrm>
          <a:off x="8284019" y="1165788"/>
          <a:ext cx="550506" cy="660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2" name="Equation" r:id="rId5" imgW="190500" imgH="228600" progId="Equation.DSMT4">
                  <p:embed/>
                </p:oleObj>
              </mc:Choice>
              <mc:Fallback>
                <p:oleObj name="Equation" r:id="rId5" imgW="19050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4019" y="1165788"/>
                        <a:ext cx="550506" cy="6606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/>
          <p:cNvSpPr/>
          <p:nvPr/>
        </p:nvSpPr>
        <p:spPr>
          <a:xfrm>
            <a:off x="707628" y="1875452"/>
            <a:ext cx="5639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leaves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cover a cylinder </a:t>
            </a:r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diameter</a:t>
            </a:r>
            <a:endParaRPr lang="sv-SE" sz="2400" b="1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007288" y="2566993"/>
            <a:ext cx="3472712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219584"/>
              </p:ext>
            </p:extLst>
          </p:nvPr>
        </p:nvGraphicFramePr>
        <p:xfrm>
          <a:off x="6212697" y="1780717"/>
          <a:ext cx="587829" cy="651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3" name="Equation" r:id="rId7" imgW="203112" imgH="228501" progId="Equation.DSMT4">
                  <p:embed/>
                </p:oleObj>
              </mc:Choice>
              <mc:Fallback>
                <p:oleObj name="Equation" r:id="rId7" imgW="203112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2697" y="1780717"/>
                        <a:ext cx="587829" cy="651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456658" y="3305971"/>
            <a:ext cx="282992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380587"/>
              </p:ext>
            </p:extLst>
          </p:nvPr>
        </p:nvGraphicFramePr>
        <p:xfrm>
          <a:off x="726975" y="2431851"/>
          <a:ext cx="3020136" cy="737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4" name="Equation" r:id="rId9" imgW="939800" imgH="228600" progId="Equation.DSMT4">
                  <p:embed/>
                </p:oleObj>
              </mc:Choice>
              <mc:Fallback>
                <p:oleObj name="Equation" r:id="rId9" imgW="9398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75" y="2431851"/>
                        <a:ext cx="3020136" cy="7371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llips 13"/>
          <p:cNvSpPr/>
          <p:nvPr/>
        </p:nvSpPr>
        <p:spPr>
          <a:xfrm>
            <a:off x="7301203" y="3461925"/>
            <a:ext cx="2519464" cy="55809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14"/>
          <p:cNvSpPr/>
          <p:nvPr/>
        </p:nvSpPr>
        <p:spPr>
          <a:xfrm>
            <a:off x="7350868" y="4925831"/>
            <a:ext cx="2519464" cy="55809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7" name="Rak 16"/>
          <p:cNvCxnSpPr>
            <a:stCxn id="14" idx="6"/>
            <a:endCxn id="15" idx="6"/>
          </p:cNvCxnSpPr>
          <p:nvPr/>
        </p:nvCxnSpPr>
        <p:spPr>
          <a:xfrm>
            <a:off x="9820667" y="3740972"/>
            <a:ext cx="49665" cy="14639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>
            <a:stCxn id="14" idx="2"/>
            <a:endCxn id="15" idx="2"/>
          </p:cNvCxnSpPr>
          <p:nvPr/>
        </p:nvCxnSpPr>
        <p:spPr>
          <a:xfrm>
            <a:off x="7301203" y="3740972"/>
            <a:ext cx="49665" cy="146390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 18"/>
          <p:cNvSpPr/>
          <p:nvPr/>
        </p:nvSpPr>
        <p:spPr>
          <a:xfrm>
            <a:off x="8408494" y="3657997"/>
            <a:ext cx="301557" cy="12990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19"/>
          <p:cNvSpPr/>
          <p:nvPr/>
        </p:nvSpPr>
        <p:spPr>
          <a:xfrm>
            <a:off x="8462302" y="5115499"/>
            <a:ext cx="301557" cy="12990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2" name="Rak 21"/>
          <p:cNvCxnSpPr>
            <a:stCxn id="19" idx="6"/>
            <a:endCxn id="20" idx="6"/>
          </p:cNvCxnSpPr>
          <p:nvPr/>
        </p:nvCxnSpPr>
        <p:spPr>
          <a:xfrm>
            <a:off x="8710051" y="3722950"/>
            <a:ext cx="53808" cy="145750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>
            <a:endCxn id="20" idx="2"/>
          </p:cNvCxnSpPr>
          <p:nvPr/>
        </p:nvCxnSpPr>
        <p:spPr>
          <a:xfrm>
            <a:off x="8418568" y="3744454"/>
            <a:ext cx="43734" cy="143599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>
            <a:off x="8418568" y="3103302"/>
            <a:ext cx="247749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/>
          <p:cNvCxnSpPr/>
          <p:nvPr/>
        </p:nvCxnSpPr>
        <p:spPr>
          <a:xfrm flipH="1">
            <a:off x="8666316" y="2990762"/>
            <a:ext cx="1" cy="2273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34"/>
          <p:cNvCxnSpPr/>
          <p:nvPr/>
        </p:nvCxnSpPr>
        <p:spPr>
          <a:xfrm flipH="1">
            <a:off x="8408493" y="2974734"/>
            <a:ext cx="1" cy="2273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/>
        </p:nvCxnSpPr>
        <p:spPr>
          <a:xfrm flipH="1">
            <a:off x="9881164" y="5652635"/>
            <a:ext cx="1" cy="2273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36"/>
          <p:cNvCxnSpPr/>
          <p:nvPr/>
        </p:nvCxnSpPr>
        <p:spPr>
          <a:xfrm flipH="1">
            <a:off x="7336866" y="5684002"/>
            <a:ext cx="1" cy="2273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/>
        </p:nvCxnSpPr>
        <p:spPr>
          <a:xfrm flipV="1">
            <a:off x="7326034" y="5766318"/>
            <a:ext cx="2544298" cy="3136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Objek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959479"/>
              </p:ext>
            </p:extLst>
          </p:nvPr>
        </p:nvGraphicFramePr>
        <p:xfrm>
          <a:off x="8344565" y="5871583"/>
          <a:ext cx="517840" cy="573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5" name="Equation" r:id="rId11" imgW="203112" imgH="228501" progId="Equation.DSMT4">
                  <p:embed/>
                </p:oleObj>
              </mc:Choice>
              <mc:Fallback>
                <p:oleObj name="Equation" r:id="rId11" imgW="203112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4565" y="5871583"/>
                        <a:ext cx="517840" cy="5736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k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798571"/>
              </p:ext>
            </p:extLst>
          </p:nvPr>
        </p:nvGraphicFramePr>
        <p:xfrm>
          <a:off x="8309042" y="2436500"/>
          <a:ext cx="466800" cy="56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6" name="Equation" r:id="rId12" imgW="190500" imgH="228600" progId="Equation.DSMT4">
                  <p:embed/>
                </p:oleObj>
              </mc:Choice>
              <mc:Fallback>
                <p:oleObj name="Equation" r:id="rId12" imgW="190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9042" y="2436500"/>
                        <a:ext cx="466800" cy="560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Rak 48"/>
          <p:cNvCxnSpPr/>
          <p:nvPr/>
        </p:nvCxnSpPr>
        <p:spPr>
          <a:xfrm>
            <a:off x="10448401" y="3740971"/>
            <a:ext cx="0" cy="14639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ak 49"/>
          <p:cNvCxnSpPr/>
          <p:nvPr/>
        </p:nvCxnSpPr>
        <p:spPr>
          <a:xfrm flipV="1">
            <a:off x="10279829" y="5237598"/>
            <a:ext cx="337144" cy="78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ak 51"/>
          <p:cNvCxnSpPr/>
          <p:nvPr/>
        </p:nvCxnSpPr>
        <p:spPr>
          <a:xfrm flipV="1">
            <a:off x="10279829" y="3722950"/>
            <a:ext cx="337144" cy="90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Objek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198594"/>
              </p:ext>
            </p:extLst>
          </p:nvPr>
        </p:nvGraphicFramePr>
        <p:xfrm>
          <a:off x="10592140" y="4126653"/>
          <a:ext cx="531387" cy="512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7" name="Equation" r:id="rId13" imgW="177492" imgH="164814" progId="Equation.DSMT4">
                  <p:embed/>
                </p:oleObj>
              </mc:Choice>
              <mc:Fallback>
                <p:oleObj name="Equation" r:id="rId13" imgW="177492" imgH="16481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2140" y="4126653"/>
                        <a:ext cx="531387" cy="512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174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6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1420357" y="967478"/>
            <a:ext cx="5919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The </a:t>
            </a:r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sun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light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reaches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tree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from the </a:t>
            </a:r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side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sv-SE" sz="24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"/>
            <a:ext cx="256032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661429"/>
              </p:ext>
            </p:extLst>
          </p:nvPr>
        </p:nvGraphicFramePr>
        <p:xfrm>
          <a:off x="1420357" y="1567542"/>
          <a:ext cx="513184" cy="588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1" name="Equation" r:id="rId3" imgW="152202" imgH="177569" progId="Equation.DSMT4">
                  <p:embed/>
                </p:oleObj>
              </mc:Choice>
              <mc:Fallback>
                <p:oleObj name="Equation" r:id="rId3" imgW="152202" imgH="17756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357" y="1567542"/>
                        <a:ext cx="513184" cy="5880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/>
          <p:cNvSpPr/>
          <p:nvPr/>
        </p:nvSpPr>
        <p:spPr>
          <a:xfrm>
            <a:off x="1933541" y="1693900"/>
            <a:ext cx="47323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is the </a:t>
            </a:r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volume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the </a:t>
            </a:r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stem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segment. </a:t>
            </a:r>
            <a:endParaRPr lang="sv-SE" sz="2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08639" y="2420322"/>
            <a:ext cx="3845123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929689"/>
              </p:ext>
            </p:extLst>
          </p:nvPr>
        </p:nvGraphicFramePr>
        <p:xfrm>
          <a:off x="1408640" y="2420323"/>
          <a:ext cx="524901" cy="550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2" name="Equation" r:id="rId5" imgW="126835" imgH="139518" progId="Equation.DSMT4">
                  <p:embed/>
                </p:oleObj>
              </mc:Choice>
              <mc:Fallback>
                <p:oleObj name="Equation" r:id="rId5" imgW="126835" imgH="139518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640" y="2420323"/>
                        <a:ext cx="524901" cy="5505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/>
          <p:cNvSpPr/>
          <p:nvPr/>
        </p:nvSpPr>
        <p:spPr>
          <a:xfrm>
            <a:off x="1935979" y="2487602"/>
            <a:ext cx="2444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is the basal area. </a:t>
            </a:r>
            <a:endParaRPr lang="sv-SE" sz="2400" b="1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20357" y="3234315"/>
            <a:ext cx="33001709" cy="5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038613"/>
              </p:ext>
            </p:extLst>
          </p:nvPr>
        </p:nvGraphicFramePr>
        <p:xfrm>
          <a:off x="1420357" y="3234316"/>
          <a:ext cx="3055779" cy="90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3" name="Equation" r:id="rId7" imgW="825500" imgH="241300" progId="Equation.DSMT4">
                  <p:embed/>
                </p:oleObj>
              </mc:Choice>
              <mc:Fallback>
                <p:oleObj name="Equation" r:id="rId7" imgW="825500" imgH="241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357" y="3234316"/>
                        <a:ext cx="3055779" cy="908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408638" y="4142790"/>
            <a:ext cx="3582234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461129"/>
              </p:ext>
            </p:extLst>
          </p:nvPr>
        </p:nvGraphicFramePr>
        <p:xfrm>
          <a:off x="1408639" y="4142791"/>
          <a:ext cx="2099671" cy="764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24" name="Equation" r:id="rId9" imgW="482181" imgH="177646" progId="Equation.DSMT4">
                  <p:embed/>
                </p:oleObj>
              </mc:Choice>
              <mc:Fallback>
                <p:oleObj name="Equation" r:id="rId9" imgW="482181" imgH="17764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639" y="4142791"/>
                        <a:ext cx="2099671" cy="7647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629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7</a:t>
            </a:fld>
            <a:endParaRPr lang="sv-SE"/>
          </a:p>
        </p:txBody>
      </p:sp>
      <p:sp>
        <p:nvSpPr>
          <p:cNvPr id="3" name="Rektangel 2"/>
          <p:cNvSpPr/>
          <p:nvPr/>
        </p:nvSpPr>
        <p:spPr>
          <a:xfrm>
            <a:off x="434776" y="1507990"/>
            <a:ext cx="8386109" cy="459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Volume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increment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is proportional to the </a:t>
            </a:r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photo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synthesis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level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endParaRPr lang="sv-SE" sz="24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489233" y="1182444"/>
            <a:ext cx="490118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345"/>
              </p:ext>
            </p:extLst>
          </p:nvPr>
        </p:nvGraphicFramePr>
        <p:xfrm>
          <a:off x="8610600" y="1291403"/>
          <a:ext cx="612648" cy="676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5" name="Equation" r:id="rId3" imgW="152268" imgH="164957" progId="Equation.DSMT4">
                  <p:embed/>
                </p:oleObj>
              </mc:Choice>
              <mc:Fallback>
                <p:oleObj name="Equation" r:id="rId3" imgW="152268" imgH="16495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1291403"/>
                        <a:ext cx="612648" cy="6764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/>
          <p:cNvSpPr/>
          <p:nvPr/>
        </p:nvSpPr>
        <p:spPr>
          <a:xfrm>
            <a:off x="434776" y="2313224"/>
            <a:ext cx="10131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in </a:t>
            </a:r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turn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is proportional to the </a:t>
            </a:r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sun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light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projection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area on the </a:t>
            </a:r>
            <a:r>
              <a:rPr lang="sv-SE" sz="24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leaves</a:t>
            </a:r>
            <a:r>
              <a:rPr lang="sv-SE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endParaRPr lang="sv-SE" sz="2400" b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06890" y="2544056"/>
            <a:ext cx="447869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367812"/>
              </p:ext>
            </p:extLst>
          </p:nvPr>
        </p:nvGraphicFramePr>
        <p:xfrm>
          <a:off x="10286596" y="2156736"/>
          <a:ext cx="559837" cy="618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6" name="Equation" r:id="rId5" imgW="152268" imgH="164957" progId="Equation.DSMT4">
                  <p:embed/>
                </p:oleObj>
              </mc:Choice>
              <mc:Fallback>
                <p:oleObj name="Equation" r:id="rId5" imgW="152268" imgH="16495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6596" y="2156736"/>
                        <a:ext cx="559837" cy="6181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34776" y="3052929"/>
            <a:ext cx="3503334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887053"/>
              </p:ext>
            </p:extLst>
          </p:nvPr>
        </p:nvGraphicFramePr>
        <p:xfrm>
          <a:off x="434776" y="3052930"/>
          <a:ext cx="1889450" cy="75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97" name="Equation" r:id="rId7" imgW="571252" imgH="228501" progId="Equation.DSMT4">
                  <p:embed/>
                </p:oleObj>
              </mc:Choice>
              <mc:Fallback>
                <p:oleObj name="Equation" r:id="rId7" imgW="571252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776" y="3052930"/>
                        <a:ext cx="1889450" cy="7557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123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8</a:t>
            </a:fld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354498" y="822294"/>
            <a:ext cx="3432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0" marR="274320" indent="180340" algn="just">
              <a:spcAft>
                <a:spcPts val="0"/>
              </a:spcAft>
            </a:pPr>
            <a:r>
              <a:rPr lang="sv-SE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sv-SE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may</a:t>
            </a:r>
            <a:r>
              <a:rPr lang="sv-SE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conclude</a:t>
            </a:r>
            <a:r>
              <a:rPr lang="sv-SE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sv-SE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sv-SE" sz="20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49085" y="2136709"/>
            <a:ext cx="2470379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396561"/>
              </p:ext>
            </p:extLst>
          </p:nvPr>
        </p:nvGraphicFramePr>
        <p:xfrm>
          <a:off x="616167" y="1445906"/>
          <a:ext cx="10272332" cy="1754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3" name="Equation" r:id="rId3" imgW="2324100" imgH="393700" progId="Equation.DSMT4">
                  <p:embed/>
                </p:oleObj>
              </mc:Choice>
              <mc:Fallback>
                <p:oleObj name="Equation" r:id="rId3" imgW="23241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67" y="1445906"/>
                        <a:ext cx="10272332" cy="17541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/>
          <p:cNvSpPr/>
          <p:nvPr/>
        </p:nvSpPr>
        <p:spPr>
          <a:xfrm>
            <a:off x="662473" y="3746643"/>
            <a:ext cx="931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Hence</a:t>
            </a:r>
            <a:r>
              <a:rPr lang="sv-SE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endParaRPr lang="sv-SE" sz="2000" b="1" i="1" dirty="0">
              <a:solidFill>
                <a:srgbClr val="FF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62473" y="4419627"/>
            <a:ext cx="40671392" cy="6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54585"/>
              </p:ext>
            </p:extLst>
          </p:nvPr>
        </p:nvGraphicFramePr>
        <p:xfrm>
          <a:off x="662473" y="4182100"/>
          <a:ext cx="2537927" cy="1714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4" name="Equation" r:id="rId5" imgW="583947" imgH="393529" progId="Equation.DSMT4">
                  <p:embed/>
                </p:oleObj>
              </mc:Choice>
              <mc:Fallback>
                <p:oleObj name="Equation" r:id="rId5" imgW="583947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473" y="4182100"/>
                        <a:ext cx="2537927" cy="17148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ktangel 10"/>
          <p:cNvSpPr/>
          <p:nvPr/>
        </p:nvSpPr>
        <p:spPr>
          <a:xfrm>
            <a:off x="3984091" y="4912417"/>
            <a:ext cx="484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or</a:t>
            </a:r>
            <a:r>
              <a:rPr lang="sv-SE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sv-SE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4468519" y="4481378"/>
            <a:ext cx="358395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648563"/>
              </p:ext>
            </p:extLst>
          </p:nvPr>
        </p:nvGraphicFramePr>
        <p:xfrm>
          <a:off x="5364259" y="4199653"/>
          <a:ext cx="4703472" cy="1814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5" name="Equation" r:id="rId7" imgW="1028254" imgH="393529" progId="Equation.DSMT4">
                  <p:embed/>
                </p:oleObj>
              </mc:Choice>
              <mc:Fallback>
                <p:oleObj name="Equation" r:id="rId7" imgW="1028254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259" y="4199653"/>
                        <a:ext cx="4703472" cy="18146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31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B504C-2EAE-4C1B-A3CB-68D7E240E4AC}" type="slidenum">
              <a:rPr lang="sv-SE" smtClean="0"/>
              <a:t>9</a:t>
            </a:fld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867156" y="856596"/>
            <a:ext cx="9506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 the size of the tree increases, the production efficiency declines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Furthermore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the value of</a:t>
            </a:r>
            <a:endParaRPr lang="sv-SE" sz="2800" b="1" dirty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033895"/>
              </p:ext>
            </p:extLst>
          </p:nvPr>
        </p:nvGraphicFramePr>
        <p:xfrm>
          <a:off x="4983727" y="2053866"/>
          <a:ext cx="474377" cy="61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5" name="Equation" r:id="rId3" imgW="126780" imgH="164814" progId="Equation.DSMT4">
                  <p:embed/>
                </p:oleObj>
              </mc:Choice>
              <mc:Fallback>
                <p:oleObj name="Equation" r:id="rId3" imgW="126780" imgH="16481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727" y="2053866"/>
                        <a:ext cx="474377" cy="6132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/>
          <p:cNvSpPr/>
          <p:nvPr/>
        </p:nvSpPr>
        <p:spPr>
          <a:xfrm>
            <a:off x="867156" y="2668395"/>
            <a:ext cx="8802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is </a:t>
            </a:r>
            <a:r>
              <a:rPr lang="sv-SE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often</a:t>
            </a:r>
            <a:r>
              <a:rPr lang="sv-SE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lower</a:t>
            </a:r>
            <a:r>
              <a:rPr lang="sv-SE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for </a:t>
            </a:r>
            <a:r>
              <a:rPr lang="sv-SE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large</a:t>
            </a:r>
            <a:r>
              <a:rPr lang="sv-SE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trees</a:t>
            </a:r>
            <a:r>
              <a:rPr lang="sv-SE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than</a:t>
            </a:r>
            <a:r>
              <a:rPr lang="sv-SE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for small </a:t>
            </a:r>
            <a:r>
              <a:rPr lang="sv-SE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trees</a:t>
            </a:r>
            <a:r>
              <a:rPr lang="sv-SE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sv-SE" sz="28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sv-SE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sv-SE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r>
              <a:rPr lang="sv-SE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relevant </a:t>
            </a:r>
            <a:r>
              <a:rPr lang="sv-SE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function</a:t>
            </a:r>
            <a:r>
              <a:rPr lang="sv-SE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considering</a:t>
            </a:r>
            <a:r>
              <a:rPr lang="sv-SE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sv-SE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this</a:t>
            </a:r>
            <a:r>
              <a:rPr lang="sv-SE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is:</a:t>
            </a:r>
            <a:r>
              <a:rPr lang="sv-SE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sv-SE" sz="2800" b="1" i="1" dirty="0">
              <a:solidFill>
                <a:srgbClr val="FF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12064" y="4901183"/>
            <a:ext cx="4035921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503040"/>
              </p:ext>
            </p:extLst>
          </p:nvPr>
        </p:nvGraphicFramePr>
        <p:xfrm>
          <a:off x="867156" y="4478884"/>
          <a:ext cx="9916326" cy="153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6" name="Equation" r:id="rId5" imgW="2565400" imgH="393700" progId="Equation.DSMT4">
                  <p:embed/>
                </p:oleObj>
              </mc:Choice>
              <mc:Fallback>
                <p:oleObj name="Equation" r:id="rId5" imgW="25654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156" y="4478884"/>
                        <a:ext cx="9916326" cy="1536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29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826</Words>
  <Application>Microsoft Office PowerPoint</Application>
  <PresentationFormat>Bredbild</PresentationFormat>
  <Paragraphs>185</Paragraphs>
  <Slides>45</Slides>
  <Notes>2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Times New Roman</vt:lpstr>
      <vt:lpstr>Office-tema</vt:lpstr>
      <vt:lpstr>Equation</vt:lpstr>
      <vt:lpstr>A general dynamic function for the basal area of individual trees derived from a production theoretically motivated autonomous differential equation Version 170417   Peter Lohmander Professor Dr., Optimal Solutions in cooperation with Linnaeus University www.Lohmander.com &amp; Peter@Lohmander.com </vt:lpstr>
      <vt:lpstr>A general dynamic function for the basal area of individual trees derived from a production theoretically motivated autonomous differential equation Peter Lohmander</vt:lpstr>
      <vt:lpstr>Introduction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How does the function work?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 general dynamic function for the basal area of individual trees derived from a production theoretically motivated autonomous differential equation Version 170417   Peter Lohmander Professor Dr., Optimal Solutions in cooperation with Linnaeus University www.Lohmander.com &amp; Peter@Lohmander.com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Peter</dc:creator>
  <cp:lastModifiedBy>Peter</cp:lastModifiedBy>
  <cp:revision>341</cp:revision>
  <cp:lastPrinted>2017-04-15T17:58:28Z</cp:lastPrinted>
  <dcterms:created xsi:type="dcterms:W3CDTF">2016-03-02T13:51:42Z</dcterms:created>
  <dcterms:modified xsi:type="dcterms:W3CDTF">2017-04-17T07:08:55Z</dcterms:modified>
</cp:coreProperties>
</file>