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344" r:id="rId2"/>
    <p:sldId id="345" r:id="rId3"/>
    <p:sldId id="348" r:id="rId4"/>
    <p:sldId id="384" r:id="rId5"/>
    <p:sldId id="385" r:id="rId6"/>
    <p:sldId id="386" r:id="rId7"/>
    <p:sldId id="356" r:id="rId8"/>
    <p:sldId id="357" r:id="rId9"/>
    <p:sldId id="387" r:id="rId10"/>
    <p:sldId id="350" r:id="rId11"/>
    <p:sldId id="351" r:id="rId12"/>
    <p:sldId id="352" r:id="rId13"/>
    <p:sldId id="353" r:id="rId14"/>
    <p:sldId id="354" r:id="rId15"/>
    <p:sldId id="355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3" r:id="rId29"/>
    <p:sldId id="370" r:id="rId30"/>
    <p:sldId id="371" r:id="rId31"/>
    <p:sldId id="372" r:id="rId32"/>
    <p:sldId id="374" r:id="rId33"/>
    <p:sldId id="375" r:id="rId34"/>
    <p:sldId id="376" r:id="rId35"/>
    <p:sldId id="378" r:id="rId36"/>
    <p:sldId id="377" r:id="rId37"/>
    <p:sldId id="347" r:id="rId38"/>
    <p:sldId id="379" r:id="rId39"/>
    <p:sldId id="381" r:id="rId40"/>
    <p:sldId id="382" r:id="rId41"/>
    <p:sldId id="331" r:id="rId42"/>
    <p:sldId id="336" r:id="rId43"/>
    <p:sldId id="337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322" r:id="rId53"/>
    <p:sldId id="265" r:id="rId54"/>
    <p:sldId id="266" r:id="rId55"/>
    <p:sldId id="267" r:id="rId56"/>
    <p:sldId id="268" r:id="rId57"/>
    <p:sldId id="269" r:id="rId58"/>
    <p:sldId id="270" r:id="rId59"/>
    <p:sldId id="338" r:id="rId60"/>
    <p:sldId id="323" r:id="rId61"/>
    <p:sldId id="324" r:id="rId62"/>
    <p:sldId id="325" r:id="rId63"/>
    <p:sldId id="326" r:id="rId64"/>
    <p:sldId id="339" r:id="rId65"/>
    <p:sldId id="271" r:id="rId66"/>
    <p:sldId id="272" r:id="rId67"/>
    <p:sldId id="274" r:id="rId68"/>
    <p:sldId id="276" r:id="rId69"/>
    <p:sldId id="277" r:id="rId70"/>
    <p:sldId id="278" r:id="rId71"/>
    <p:sldId id="340" r:id="rId72"/>
    <p:sldId id="279" r:id="rId73"/>
    <p:sldId id="280" r:id="rId74"/>
    <p:sldId id="281" r:id="rId75"/>
    <p:sldId id="282" r:id="rId76"/>
    <p:sldId id="284" r:id="rId77"/>
    <p:sldId id="285" r:id="rId78"/>
    <p:sldId id="286" r:id="rId79"/>
    <p:sldId id="287" r:id="rId80"/>
    <p:sldId id="327" r:id="rId81"/>
    <p:sldId id="328" r:id="rId82"/>
    <p:sldId id="334" r:id="rId83"/>
    <p:sldId id="341" r:id="rId84"/>
    <p:sldId id="288" r:id="rId85"/>
    <p:sldId id="289" r:id="rId86"/>
    <p:sldId id="290" r:id="rId87"/>
    <p:sldId id="291" r:id="rId88"/>
    <p:sldId id="292" r:id="rId89"/>
    <p:sldId id="293" r:id="rId90"/>
    <p:sldId id="294" r:id="rId91"/>
    <p:sldId id="295" r:id="rId92"/>
    <p:sldId id="296" r:id="rId93"/>
    <p:sldId id="297" r:id="rId94"/>
    <p:sldId id="298" r:id="rId95"/>
    <p:sldId id="329" r:id="rId96"/>
    <p:sldId id="330" r:id="rId97"/>
    <p:sldId id="333" r:id="rId98"/>
    <p:sldId id="342" r:id="rId99"/>
    <p:sldId id="299" r:id="rId100"/>
    <p:sldId id="300" r:id="rId101"/>
    <p:sldId id="301" r:id="rId102"/>
    <p:sldId id="302" r:id="rId103"/>
    <p:sldId id="304" r:id="rId104"/>
    <p:sldId id="305" r:id="rId105"/>
    <p:sldId id="306" r:id="rId106"/>
    <p:sldId id="307" r:id="rId107"/>
    <p:sldId id="308" r:id="rId108"/>
    <p:sldId id="309" r:id="rId109"/>
    <p:sldId id="310" r:id="rId110"/>
    <p:sldId id="311" r:id="rId111"/>
    <p:sldId id="312" r:id="rId112"/>
    <p:sldId id="313" r:id="rId113"/>
    <p:sldId id="314" r:id="rId114"/>
    <p:sldId id="315" r:id="rId115"/>
    <p:sldId id="316" r:id="rId116"/>
    <p:sldId id="317" r:id="rId117"/>
    <p:sldId id="318" r:id="rId118"/>
    <p:sldId id="319" r:id="rId119"/>
    <p:sldId id="320" r:id="rId120"/>
    <p:sldId id="321" r:id="rId121"/>
    <p:sldId id="332" r:id="rId122"/>
    <p:sldId id="335" r:id="rId123"/>
    <p:sldId id="343" r:id="rId1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1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16B0E-0906-49F0-8C9F-25354EA813A4}" type="datetimeFigureOut">
              <a:rPr lang="sv-SE" smtClean="0"/>
              <a:t>2015-09-13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E6F5-03C3-4043-AA64-29A0088FEB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426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E6F5-03C3-4043-AA64-29A0088FEB82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9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E6F5-03C3-4043-AA64-29A0088FEB82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16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CB65-1A12-4A2E-8A1D-E49B36499472}" type="datetime1">
              <a:rPr lang="sv-SE" smtClean="0"/>
              <a:t>2015-09-13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84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CFAC9-EA05-49E3-9F2B-04DBEB04837A}" type="datetime1">
              <a:rPr lang="sv-SE" smtClean="0"/>
              <a:t>2015-09-13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27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DAD0-CC2D-410A-8442-517000F19F1B}" type="datetime1">
              <a:rPr lang="sv-SE" smtClean="0"/>
              <a:t>2015-09-13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192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F05-8601-4307-8DE5-628CF49F0A41}" type="datetime1">
              <a:rPr lang="sv-SE" smtClean="0"/>
              <a:t>2015-09-13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30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EBD-2320-4648-B911-16A2FE803216}" type="datetime1">
              <a:rPr lang="sv-SE" smtClean="0"/>
              <a:t>2015-09-13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69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0B141-D6C1-4A32-9D34-4B5725446818}" type="datetime1">
              <a:rPr lang="sv-SE" smtClean="0"/>
              <a:t>2015-09-13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49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407E-96FA-44EE-BF74-F3181DB403F2}" type="datetime1">
              <a:rPr lang="sv-SE" smtClean="0"/>
              <a:t>2015-09-13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54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D371-DACA-47F4-88F0-0369926FA76A}" type="datetime1">
              <a:rPr lang="sv-SE" smtClean="0"/>
              <a:t>2015-09-13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5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09EE-5413-4FDC-B771-AB9005707934}" type="datetime1">
              <a:rPr lang="sv-SE" smtClean="0"/>
              <a:t>2015-09-13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834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C09E-361C-422B-8E41-87C66A1F477B}" type="datetime1">
              <a:rPr lang="sv-SE" smtClean="0"/>
              <a:t>2015-09-13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75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7E7C-5FF1-4C4C-BA80-73F9307CD8D5}" type="datetime1">
              <a:rPr lang="sv-SE" smtClean="0"/>
              <a:t>2015-09-13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68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E0DA-60F3-4D7B-A705-9C3011D90E88}" type="datetime1">
              <a:rPr lang="sv-SE" smtClean="0"/>
              <a:t>2015-09-13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D6998-8CE8-4E6B-9353-752287554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6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48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8.w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92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3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95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9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7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00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01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04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07.wmf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nasdaq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://www.lohmander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daq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daq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8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5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9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0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2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2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30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1.bin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37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1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5.wmf"/><Relationship Id="rId9" Type="http://schemas.openxmlformats.org/officeDocument/2006/relationships/image" Target="../media/image78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9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8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75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76.bin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1" cy="2616200"/>
          </a:xfrm>
          <a:gradFill>
            <a:gsLst>
              <a:gs pos="98000">
                <a:srgbClr val="C2DAEF"/>
              </a:gs>
              <a:gs pos="100000">
                <a:schemeClr val="accent1">
                  <a:lumMod val="45000"/>
                  <a:lumOff val="55000"/>
                </a:schemeClr>
              </a:gs>
              <a:gs pos="97000">
                <a:srgbClr val="FF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sv-SE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Optimal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natural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resource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extraction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increasing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risk in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prices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stock </a:t>
            </a:r>
            <a:r>
              <a:rPr lang="sv-SE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dynamics</a:t>
            </a:r>
            <a:r>
              <a:rPr lang="sv-SE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v-SE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sv-SE" sz="4000" b="1" dirty="0">
              <a:solidFill>
                <a:srgbClr val="423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15104" y="3028366"/>
            <a:ext cx="6879326" cy="3562215"/>
          </a:xfrm>
        </p:spPr>
        <p:txBody>
          <a:bodyPr>
            <a:normAutofit fontScale="77500" lnSpcReduction="20000"/>
          </a:bodyPr>
          <a:lstStyle/>
          <a:p>
            <a:r>
              <a:rPr lang="en-GB" sz="4300" b="1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Dr Peter Lohmander </a:t>
            </a:r>
          </a:p>
          <a:p>
            <a:r>
              <a:rPr lang="en-GB" u="sng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http://www.Lohmander.com</a:t>
            </a:r>
            <a:r>
              <a:rPr lang="en-GB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Peter@Lohmander.com</a:t>
            </a:r>
            <a:r>
              <a:rPr lang="en-GB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solidFill>
                <a:srgbClr val="423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solidFill>
                <a:srgbClr val="423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BIT's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3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World Congress of Bioenergy 2015 </a:t>
            </a:r>
            <a:endParaRPr lang="en-US" sz="4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23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WCBE 2015</a:t>
            </a:r>
            <a:r>
              <a:rPr lang="en-US" b="1" dirty="0" smtClean="0">
                <a:solidFill>
                  <a:srgbClr val="423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solidFill>
                <a:srgbClr val="4232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Theme</a:t>
            </a:r>
            <a:r>
              <a:rPr lang="en-US" sz="1900" dirty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“Boosting the development of green bioenergy"</a:t>
            </a:r>
            <a:endParaRPr lang="en-US" sz="1900" dirty="0">
              <a:solidFill>
                <a:srgbClr val="4232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dirty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September 24-26, </a:t>
            </a:r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2015</a:t>
            </a:r>
            <a:endParaRPr lang="en-US" sz="1900" dirty="0">
              <a:solidFill>
                <a:srgbClr val="4232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dirty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Venue: Xi'an, </a:t>
            </a:r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China</a:t>
            </a:r>
            <a:endParaRPr lang="en-GB" sz="1900" dirty="0" smtClean="0">
              <a:solidFill>
                <a:srgbClr val="423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06" y="2616200"/>
            <a:ext cx="3866295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Optimization</a:t>
            </a:r>
            <a:r>
              <a:rPr lang="sv-SE" b="1" i="1" dirty="0" smtClean="0">
                <a:solidFill>
                  <a:srgbClr val="FF0000"/>
                </a:solidFill>
              </a:rPr>
              <a:t> in multi period problems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Rak pil 5"/>
          <p:cNvCxnSpPr/>
          <p:nvPr/>
        </p:nvCxnSpPr>
        <p:spPr>
          <a:xfrm flipH="1">
            <a:off x="2898908" y="4220329"/>
            <a:ext cx="690662" cy="418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4705138" y="4118175"/>
            <a:ext cx="492870" cy="515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7470"/>
            <a:ext cx="1063416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76" y="813816"/>
            <a:ext cx="19533230" cy="538171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6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101</a:t>
            </a:fld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2469"/>
              </p:ext>
            </p:extLst>
          </p:nvPr>
        </p:nvGraphicFramePr>
        <p:xfrm>
          <a:off x="793750" y="1819275"/>
          <a:ext cx="10506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3" name="Equation" r:id="rId3" imgW="4076640" imgH="228600" progId="Equation.DSMT4">
                  <p:embed/>
                </p:oleObj>
              </mc:Choice>
              <mc:Fallback>
                <p:oleObj name="Equation" r:id="rId3" imgW="40766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819275"/>
                        <a:ext cx="105060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48904"/>
              </p:ext>
            </p:extLst>
          </p:nvPr>
        </p:nvGraphicFramePr>
        <p:xfrm>
          <a:off x="2276856" y="2585974"/>
          <a:ext cx="530352" cy="35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4" name="Equation" r:id="rId5" imgW="215713" imgH="152268" progId="Equation.DSMT4">
                  <p:embed/>
                </p:oleObj>
              </mc:Choice>
              <mc:Fallback>
                <p:oleObj name="Equation" r:id="rId5" imgW="215713" imgH="15226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2585974"/>
                        <a:ext cx="530352" cy="353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43496"/>
              </p:ext>
            </p:extLst>
          </p:nvPr>
        </p:nvGraphicFramePr>
        <p:xfrm>
          <a:off x="2276856" y="3115056"/>
          <a:ext cx="259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" name="Equation" r:id="rId7" imgW="1308100" imgH="228600" progId="Equation.DSMT4">
                  <p:embed/>
                </p:oleObj>
              </mc:Choice>
              <mc:Fallback>
                <p:oleObj name="Equation" r:id="rId7" imgW="13081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3115056"/>
                        <a:ext cx="25908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74707"/>
              </p:ext>
            </p:extLst>
          </p:nvPr>
        </p:nvGraphicFramePr>
        <p:xfrm>
          <a:off x="2276856" y="3785108"/>
          <a:ext cx="259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6" name="Equation" r:id="rId9" imgW="1346200" imgH="228600" progId="Equation.DSMT4">
                  <p:embed/>
                </p:oleObj>
              </mc:Choice>
              <mc:Fallback>
                <p:oleObj name="Equation" r:id="rId9" imgW="1346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3785108"/>
                        <a:ext cx="25908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16042"/>
              </p:ext>
            </p:extLst>
          </p:nvPr>
        </p:nvGraphicFramePr>
        <p:xfrm>
          <a:off x="2276856" y="4434967"/>
          <a:ext cx="1716447" cy="46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7" name="Equation" r:id="rId11" imgW="825500" imgH="228600" progId="Equation.DSMT4">
                  <p:embed/>
                </p:oleObj>
              </mc:Choice>
              <mc:Fallback>
                <p:oleObj name="Equation" r:id="rId11" imgW="8255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4434967"/>
                        <a:ext cx="1716447" cy="468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09404"/>
              </p:ext>
            </p:extLst>
          </p:nvPr>
        </p:nvGraphicFramePr>
        <p:xfrm>
          <a:off x="2276856" y="5099304"/>
          <a:ext cx="1716447" cy="46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8" name="Equation" r:id="rId13" imgW="850900" imgH="228600" progId="Equation.DSMT4">
                  <p:embed/>
                </p:oleObj>
              </mc:Choice>
              <mc:Fallback>
                <p:oleObj name="Equation" r:id="rId13" imgW="850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5099304"/>
                        <a:ext cx="1716447" cy="468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70432" y="13624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70432" y="20482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226820" y="27449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284732" y="34813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84732" y="4070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226820" y="47452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2276856" y="1692613"/>
            <a:ext cx="2762072" cy="812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5330757" y="1692613"/>
            <a:ext cx="2821022" cy="8128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8424153" y="1692613"/>
            <a:ext cx="2875672" cy="8128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3032591" y="1116708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Period 1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6260912" y="1152253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B050"/>
                </a:solidFill>
              </a:rPr>
              <a:t>Period 2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9331316" y="1210421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Period 3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131" y="1073767"/>
            <a:ext cx="23175737" cy="528258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3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103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75129"/>
              </p:ext>
            </p:extLst>
          </p:nvPr>
        </p:nvGraphicFramePr>
        <p:xfrm>
          <a:off x="393192" y="1553921"/>
          <a:ext cx="10844784" cy="67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9" name="Equation" r:id="rId3" imgW="3784600" imgH="228600" progId="Equation.DSMT4">
                  <p:embed/>
                </p:oleObj>
              </mc:Choice>
              <mc:Fallback>
                <p:oleObj name="Equation" r:id="rId3" imgW="3784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92" y="1553921"/>
                        <a:ext cx="10844784" cy="677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94638"/>
              </p:ext>
            </p:extLst>
          </p:nvPr>
        </p:nvGraphicFramePr>
        <p:xfrm>
          <a:off x="393192" y="3482722"/>
          <a:ext cx="11064240" cy="1327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0" name="Equation" r:id="rId5" imgW="3937000" imgH="457200" progId="Equation.DSMT4">
                  <p:embed/>
                </p:oleObj>
              </mc:Choice>
              <mc:Fallback>
                <p:oleObj name="Equation" r:id="rId5" imgW="3937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92" y="3482722"/>
                        <a:ext cx="11064240" cy="1327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5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41" y="1380744"/>
            <a:ext cx="11697538" cy="395020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1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376" y="1755648"/>
            <a:ext cx="11309731" cy="196596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7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106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-1"/>
            <a:ext cx="238421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67226"/>
              </p:ext>
            </p:extLst>
          </p:nvPr>
        </p:nvGraphicFramePr>
        <p:xfrm>
          <a:off x="475861" y="413421"/>
          <a:ext cx="11004151" cy="570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Equation" r:id="rId3" imgW="4254500" imgH="2171700" progId="Equation.DSMT4">
                  <p:embed/>
                </p:oleObj>
              </mc:Choice>
              <mc:Fallback>
                <p:oleObj name="Equation" r:id="rId3" imgW="4254500" imgH="2171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861" y="413421"/>
                        <a:ext cx="11004151" cy="5705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5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107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29322"/>
              </p:ext>
            </p:extLst>
          </p:nvPr>
        </p:nvGraphicFramePr>
        <p:xfrm>
          <a:off x="1929271" y="569092"/>
          <a:ext cx="732084" cy="73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5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271" y="569092"/>
                        <a:ext cx="732084" cy="732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72676"/>
              </p:ext>
            </p:extLst>
          </p:nvPr>
        </p:nvGraphicFramePr>
        <p:xfrm>
          <a:off x="1929271" y="1970003"/>
          <a:ext cx="8052929" cy="395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" name="Equation" r:id="rId5" imgW="4318000" imgH="2120900" progId="Equation.DSMT4">
                  <p:embed/>
                </p:oleObj>
              </mc:Choice>
              <mc:Fallback>
                <p:oleObj name="Equation" r:id="rId5" imgW="4318000" imgH="2120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271" y="1970003"/>
                        <a:ext cx="8052929" cy="3953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399" y="777239"/>
            <a:ext cx="14364393" cy="8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4399" y="1615439"/>
            <a:ext cx="14364393" cy="8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8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108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56719" y="420623"/>
            <a:ext cx="28610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27851"/>
              </p:ext>
            </p:extLst>
          </p:nvPr>
        </p:nvGraphicFramePr>
        <p:xfrm>
          <a:off x="1556718" y="420624"/>
          <a:ext cx="6475337" cy="593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3" imgW="2794000" imgH="2540000" progId="Equation.DSMT4">
                  <p:embed/>
                </p:oleObj>
              </mc:Choice>
              <mc:Fallback>
                <p:oleObj name="Equation" r:id="rId3" imgW="2794000" imgH="2540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718" y="420624"/>
                        <a:ext cx="6475337" cy="5935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6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109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543" y="649223"/>
            <a:ext cx="19928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44610"/>
              </p:ext>
            </p:extLst>
          </p:nvPr>
        </p:nvGraphicFramePr>
        <p:xfrm>
          <a:off x="923543" y="649224"/>
          <a:ext cx="9231521" cy="523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Equation" r:id="rId3" imgW="2921000" imgH="1625600" progId="Equation.DSMT4">
                  <p:embed/>
                </p:oleObj>
              </mc:Choice>
              <mc:Fallback>
                <p:oleObj name="Equation" r:id="rId3" imgW="29210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543" y="649224"/>
                        <a:ext cx="9231521" cy="5239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0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28" y="868679"/>
            <a:ext cx="11040655" cy="460263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Höger 1"/>
          <p:cNvSpPr/>
          <p:nvPr/>
        </p:nvSpPr>
        <p:spPr>
          <a:xfrm flipH="1">
            <a:off x="2422187" y="2178996"/>
            <a:ext cx="350197" cy="126459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Höger 6"/>
          <p:cNvSpPr/>
          <p:nvPr/>
        </p:nvSpPr>
        <p:spPr>
          <a:xfrm flipH="1">
            <a:off x="2422187" y="2558284"/>
            <a:ext cx="350197" cy="126459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2304" cy="1097915"/>
          </a:xfrm>
        </p:spPr>
        <p:txBody>
          <a:bodyPr>
            <a:noAutofit/>
          </a:bodyPr>
          <a:lstStyle/>
          <a:p>
            <a:r>
              <a:rPr lang="sv-SE" sz="3200" b="1" i="1" dirty="0" err="1">
                <a:solidFill>
                  <a:srgbClr val="FF0000"/>
                </a:solidFill>
              </a:rPr>
              <a:t>Now</a:t>
            </a:r>
            <a:r>
              <a:rPr lang="sv-SE" sz="3200" b="1" i="1" dirty="0">
                <a:solidFill>
                  <a:srgbClr val="FF0000"/>
                </a:solidFill>
              </a:rPr>
              <a:t>, </a:t>
            </a:r>
            <a:r>
              <a:rPr lang="sv-SE" sz="3200" b="1" i="1" dirty="0" err="1">
                <a:solidFill>
                  <a:srgbClr val="FF0000"/>
                </a:solidFill>
              </a:rPr>
              <a:t>there</a:t>
            </a:r>
            <a:r>
              <a:rPr lang="sv-SE" sz="3200" b="1" i="1" dirty="0">
                <a:solidFill>
                  <a:srgbClr val="FF0000"/>
                </a:solidFill>
              </a:rPr>
              <a:t> </a:t>
            </a:r>
            <a:r>
              <a:rPr lang="sv-SE" sz="3200" b="1" i="1" dirty="0" err="1">
                <a:solidFill>
                  <a:srgbClr val="FF0000"/>
                </a:solidFill>
              </a:rPr>
              <a:t>are</a:t>
            </a:r>
            <a:r>
              <a:rPr lang="sv-SE" sz="3200" b="1" i="1" dirty="0">
                <a:solidFill>
                  <a:srgbClr val="FF0000"/>
                </a:solidFill>
              </a:rPr>
              <a:t> </a:t>
            </a:r>
            <a:r>
              <a:rPr lang="sv-SE" sz="3200" b="1" i="1" dirty="0" err="1">
                <a:solidFill>
                  <a:srgbClr val="FF0000"/>
                </a:solidFill>
              </a:rPr>
              <a:t>three</a:t>
            </a:r>
            <a:r>
              <a:rPr lang="sv-SE" sz="3200" b="1" i="1" dirty="0">
                <a:solidFill>
                  <a:srgbClr val="FF0000"/>
                </a:solidFill>
              </a:rPr>
              <a:t> </a:t>
            </a:r>
            <a:r>
              <a:rPr lang="sv-SE" sz="3200" b="1" i="1" dirty="0" err="1">
                <a:solidFill>
                  <a:srgbClr val="FF0000"/>
                </a:solidFill>
              </a:rPr>
              <a:t>free</a:t>
            </a:r>
            <a:r>
              <a:rPr lang="sv-SE" sz="3200" b="1" i="1" dirty="0">
                <a:solidFill>
                  <a:srgbClr val="FF0000"/>
                </a:solidFill>
              </a:rPr>
              <a:t> decision </a:t>
            </a:r>
            <a:r>
              <a:rPr lang="sv-SE" sz="3200" b="1" i="1" dirty="0" err="1">
                <a:solidFill>
                  <a:srgbClr val="FF0000"/>
                </a:solidFill>
              </a:rPr>
              <a:t>variables</a:t>
            </a:r>
            <a:r>
              <a:rPr lang="sv-SE" sz="3200" b="1" i="1" dirty="0">
                <a:solidFill>
                  <a:srgbClr val="FF0000"/>
                </a:solidFill>
              </a:rPr>
              <a:t> and </a:t>
            </a:r>
            <a:r>
              <a:rPr lang="sv-SE" sz="3200" b="1" i="1" dirty="0" err="1">
                <a:solidFill>
                  <a:srgbClr val="FF0000"/>
                </a:solidFill>
              </a:rPr>
              <a:t>three</a:t>
            </a:r>
            <a:r>
              <a:rPr lang="sv-SE" sz="3200" b="1" i="1" dirty="0">
                <a:solidFill>
                  <a:srgbClr val="FF0000"/>
                </a:solidFill>
              </a:rPr>
              <a:t> </a:t>
            </a:r>
            <a:r>
              <a:rPr lang="sv-SE" sz="3200" b="1" i="1" dirty="0" err="1">
                <a:solidFill>
                  <a:srgbClr val="FF0000"/>
                </a:solidFill>
              </a:rPr>
              <a:t>first</a:t>
            </a:r>
            <a:r>
              <a:rPr lang="sv-SE" sz="3200" b="1" i="1" dirty="0">
                <a:solidFill>
                  <a:srgbClr val="FF0000"/>
                </a:solidFill>
              </a:rPr>
              <a:t> order optimum </a:t>
            </a:r>
            <a:r>
              <a:rPr lang="sv-SE" sz="3200" b="1" i="1" dirty="0" err="1">
                <a:solidFill>
                  <a:srgbClr val="FF0000"/>
                </a:solidFill>
              </a:rPr>
              <a:t>conditions</a:t>
            </a:r>
            <a:r>
              <a:rPr lang="sv-SE" sz="3200" b="1" i="1" dirty="0">
                <a:solidFill>
                  <a:srgbClr val="FF0000"/>
                </a:solidFill>
              </a:rPr>
              <a:t>: </a:t>
            </a:r>
            <a:r>
              <a:rPr lang="sv-SE" sz="3200" b="1" dirty="0"/>
              <a:t/>
            </a:r>
            <a:br>
              <a:rPr lang="sv-SE" sz="3200" b="1" dirty="0"/>
            </a:br>
            <a:endParaRPr lang="sv-SE" sz="3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110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8011"/>
              </p:ext>
            </p:extLst>
          </p:nvPr>
        </p:nvGraphicFramePr>
        <p:xfrm>
          <a:off x="1649964" y="1336162"/>
          <a:ext cx="4713514" cy="208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4" name="Equation" r:id="rId3" imgW="3352800" imgH="1435100" progId="Equation.DSMT4">
                  <p:embed/>
                </p:oleObj>
              </mc:Choice>
              <mc:Fallback>
                <p:oleObj name="Equation" r:id="rId3" imgW="3352800" imgH="1435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964" y="1336162"/>
                        <a:ext cx="4713514" cy="2082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09393"/>
              </p:ext>
            </p:extLst>
          </p:nvPr>
        </p:nvGraphicFramePr>
        <p:xfrm>
          <a:off x="1649964" y="3725598"/>
          <a:ext cx="4163008" cy="116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5" name="Equation" r:id="rId5" imgW="3340100" imgH="939800" progId="Equation.DSMT4">
                  <p:embed/>
                </p:oleObj>
              </mc:Choice>
              <mc:Fallback>
                <p:oleObj name="Equation" r:id="rId5" imgW="3340100" imgH="93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964" y="3725598"/>
                        <a:ext cx="4163008" cy="1161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612322"/>
              </p:ext>
            </p:extLst>
          </p:nvPr>
        </p:nvGraphicFramePr>
        <p:xfrm>
          <a:off x="1649964" y="5194580"/>
          <a:ext cx="4163008" cy="116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6" name="Equation" r:id="rId7" imgW="3352800" imgH="939800" progId="Equation.DSMT4">
                  <p:embed/>
                </p:oleObj>
              </mc:Choice>
              <mc:Fallback>
                <p:oleObj name="Equation" r:id="rId7" imgW="33528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964" y="5194580"/>
                        <a:ext cx="4163008" cy="1161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38200" y="859535"/>
            <a:ext cx="30531036" cy="111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" y="2764535"/>
            <a:ext cx="30531036" cy="111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8200" y="4136135"/>
            <a:ext cx="305310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25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111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5447" y="905255"/>
            <a:ext cx="13600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89857"/>
              </p:ext>
            </p:extLst>
          </p:nvPr>
        </p:nvGraphicFramePr>
        <p:xfrm>
          <a:off x="155448" y="905256"/>
          <a:ext cx="11740896" cy="489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Equation" r:id="rId3" imgW="8407400" imgH="3403600" progId="Equation.DSMT4">
                  <p:embed/>
                </p:oleObj>
              </mc:Choice>
              <mc:Fallback>
                <p:oleObj name="Equation" r:id="rId3" imgW="8407400" imgH="340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8" y="905256"/>
                        <a:ext cx="11740896" cy="4892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9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112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19349"/>
              </p:ext>
            </p:extLst>
          </p:nvPr>
        </p:nvGraphicFramePr>
        <p:xfrm>
          <a:off x="1106424" y="662671"/>
          <a:ext cx="3118104" cy="165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9" name="Equation" r:id="rId3" imgW="1333500" imgH="711200" progId="Equation.DSMT4">
                  <p:embed/>
                </p:oleObj>
              </mc:Choice>
              <mc:Fallback>
                <p:oleObj name="Equation" r:id="rId3" imgW="13335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24" y="662671"/>
                        <a:ext cx="3118104" cy="1650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61553"/>
              </p:ext>
            </p:extLst>
          </p:nvPr>
        </p:nvGraphicFramePr>
        <p:xfrm>
          <a:off x="1106424" y="2770632"/>
          <a:ext cx="777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0" name="Equation" r:id="rId5" imgW="2667000" imgH="254000" progId="Equation.DSMT4">
                  <p:embed/>
                </p:oleObj>
              </mc:Choice>
              <mc:Fallback>
                <p:oleObj name="Equation" r:id="rId5" imgW="26670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24" y="2770632"/>
                        <a:ext cx="77724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121943"/>
              </p:ext>
            </p:extLst>
          </p:nvPr>
        </p:nvGraphicFramePr>
        <p:xfrm>
          <a:off x="1106424" y="3692397"/>
          <a:ext cx="2103120" cy="266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1" name="Equation" r:id="rId7" imgW="1079500" imgH="1422400" progId="Equation.DSMT4">
                  <p:embed/>
                </p:oleObj>
              </mc:Choice>
              <mc:Fallback>
                <p:oleObj name="Equation" r:id="rId7" imgW="1079500" imgH="142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24" y="3692397"/>
                        <a:ext cx="2103120" cy="2663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06424" y="11704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6424" y="23134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06424" y="29992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9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113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41975"/>
              </p:ext>
            </p:extLst>
          </p:nvPr>
        </p:nvGraphicFramePr>
        <p:xfrm>
          <a:off x="960120" y="588264"/>
          <a:ext cx="2798064" cy="155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3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" y="588264"/>
                        <a:ext cx="2798064" cy="1554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428727"/>
              </p:ext>
            </p:extLst>
          </p:nvPr>
        </p:nvGraphicFramePr>
        <p:xfrm>
          <a:off x="896112" y="2660072"/>
          <a:ext cx="5084064" cy="26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4" name="Equation" r:id="rId5" imgW="2565400" imgH="1371600" progId="Equation.DSMT4">
                  <p:embed/>
                </p:oleObj>
              </mc:Choice>
              <mc:Fallback>
                <p:oleObj name="Equation" r:id="rId5" imgW="2565400" imgH="1371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112" y="2660072"/>
                        <a:ext cx="5084064" cy="2619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80614"/>
              </p:ext>
            </p:extLst>
          </p:nvPr>
        </p:nvGraphicFramePr>
        <p:xfrm>
          <a:off x="960120" y="5796463"/>
          <a:ext cx="3090672" cy="57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5" name="Equation" r:id="rId7" imgW="1244600" imgH="228600" progId="Equation.DSMT4">
                  <p:embed/>
                </p:oleObj>
              </mc:Choice>
              <mc:Fallback>
                <p:oleObj name="Equation" r:id="rId7" imgW="1244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20" y="5796463"/>
                        <a:ext cx="3090672" cy="579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219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297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1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114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611" y="1576872"/>
            <a:ext cx="145258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888235"/>
              </p:ext>
            </p:extLst>
          </p:nvPr>
        </p:nvGraphicFramePr>
        <p:xfrm>
          <a:off x="298580" y="1599731"/>
          <a:ext cx="11521440" cy="345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Equation" r:id="rId3" imgW="5473700" imgH="1574800" progId="Equation.DSMT4">
                  <p:embed/>
                </p:oleObj>
              </mc:Choice>
              <mc:Fallback>
                <p:oleObj name="Equation" r:id="rId3" imgW="5473700" imgH="157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80" y="1599731"/>
                        <a:ext cx="11521440" cy="3456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4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612" y="979715"/>
            <a:ext cx="11279017" cy="451601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6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345" y="1534699"/>
            <a:ext cx="14357326" cy="384962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6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966" y="992645"/>
            <a:ext cx="24197365" cy="4829656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7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FFFF00"/>
            </a:gs>
            <a:gs pos="87000">
              <a:srgbClr val="FF0000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88" y="631888"/>
            <a:ext cx="11482329" cy="590702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118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478604" y="554477"/>
            <a:ext cx="3501958" cy="5984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7512" y="749808"/>
            <a:ext cx="10686288" cy="54271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5700" b="1" i="1" dirty="0" err="1">
                <a:solidFill>
                  <a:srgbClr val="FF0000"/>
                </a:solidFill>
              </a:rPr>
              <a:t>Some</a:t>
            </a:r>
            <a:r>
              <a:rPr lang="sv-SE" sz="5700" b="1" i="1" dirty="0">
                <a:solidFill>
                  <a:srgbClr val="FF0000"/>
                </a:solidFill>
              </a:rPr>
              <a:t> multi species </a:t>
            </a:r>
            <a:r>
              <a:rPr lang="sv-SE" sz="5700" b="1" i="1" dirty="0" err="1" smtClean="0">
                <a:solidFill>
                  <a:srgbClr val="FF0000"/>
                </a:solidFill>
              </a:rPr>
              <a:t>results</a:t>
            </a:r>
            <a:r>
              <a:rPr lang="sv-SE" sz="5700" b="1" i="1" dirty="0" smtClean="0">
                <a:solidFill>
                  <a:srgbClr val="FF0000"/>
                </a:solidFill>
              </a:rPr>
              <a:t>:</a:t>
            </a:r>
            <a:endParaRPr lang="sv-SE" sz="57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i="1" dirty="0" err="1"/>
              <a:t>With</a:t>
            </a:r>
            <a:r>
              <a:rPr lang="sv-SE" i="1" dirty="0"/>
              <a:t> </a:t>
            </a:r>
            <a:r>
              <a:rPr lang="sv-SE" i="1" dirty="0" err="1"/>
              <a:t>multiple</a:t>
            </a:r>
            <a:r>
              <a:rPr lang="sv-SE" i="1" dirty="0"/>
              <a:t> species and total </a:t>
            </a:r>
            <a:r>
              <a:rPr lang="sv-SE" i="1" dirty="0" err="1"/>
              <a:t>harvest</a:t>
            </a:r>
            <a:r>
              <a:rPr lang="sv-SE" i="1" dirty="0"/>
              <a:t> </a:t>
            </a:r>
            <a:r>
              <a:rPr lang="sv-SE" i="1" dirty="0" err="1"/>
              <a:t>volume</a:t>
            </a:r>
            <a:r>
              <a:rPr lang="sv-SE" i="1" dirty="0"/>
              <a:t> </a:t>
            </a:r>
            <a:r>
              <a:rPr lang="sv-SE" i="1" dirty="0" err="1"/>
              <a:t>constraints</a:t>
            </a:r>
            <a:r>
              <a:rPr lang="sv-SE" i="1" dirty="0"/>
              <a:t>: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b="1" i="1" dirty="0">
                <a:solidFill>
                  <a:srgbClr val="0070C0"/>
                </a:solidFill>
              </a:rPr>
              <a:t>Case 1:</a:t>
            </a:r>
          </a:p>
          <a:p>
            <a:pPr marL="0" indent="0">
              <a:buNone/>
            </a:pPr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species, A,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harvest</a:t>
            </a:r>
            <a:r>
              <a:rPr lang="sv-SE" dirty="0"/>
              <a:t> less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species (A) and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species,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profit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species A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is </a:t>
            </a:r>
            <a:r>
              <a:rPr lang="sv-SE" dirty="0" err="1"/>
              <a:t>greater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the </a:t>
            </a:r>
            <a:r>
              <a:rPr lang="sv-SE" dirty="0" err="1"/>
              <a:t>corresponding</a:t>
            </a:r>
            <a:r>
              <a:rPr lang="sv-SE" dirty="0"/>
              <a:t>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species.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b="1" i="1" dirty="0" smtClean="0">
                <a:solidFill>
                  <a:srgbClr val="0070C0"/>
                </a:solidFill>
              </a:rPr>
              <a:t>Case </a:t>
            </a:r>
            <a:r>
              <a:rPr lang="sv-SE" b="1" i="1" dirty="0">
                <a:solidFill>
                  <a:srgbClr val="0070C0"/>
                </a:solidFill>
              </a:rPr>
              <a:t>3:</a:t>
            </a:r>
          </a:p>
          <a:p>
            <a:pPr marL="0" indent="0">
              <a:buNone/>
            </a:pPr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species, A,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not </a:t>
            </a:r>
            <a:r>
              <a:rPr lang="sv-SE" dirty="0" err="1"/>
              <a:t>change</a:t>
            </a:r>
            <a:r>
              <a:rPr lang="sv-SE" dirty="0"/>
              <a:t> the present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species (A) and not </a:t>
            </a:r>
            <a:r>
              <a:rPr lang="sv-SE" dirty="0" err="1"/>
              <a:t>change</a:t>
            </a:r>
            <a:r>
              <a:rPr lang="sv-SE" dirty="0"/>
              <a:t> the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species,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profit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species A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is </a:t>
            </a:r>
            <a:r>
              <a:rPr lang="sv-SE" dirty="0" err="1"/>
              <a:t>equal</a:t>
            </a:r>
            <a:r>
              <a:rPr lang="sv-SE" dirty="0"/>
              <a:t> to the </a:t>
            </a:r>
            <a:r>
              <a:rPr lang="sv-SE" dirty="0" err="1"/>
              <a:t>corresponding</a:t>
            </a:r>
            <a:r>
              <a:rPr lang="sv-SE" dirty="0"/>
              <a:t>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species.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b="1" i="1" dirty="0" smtClean="0">
                <a:solidFill>
                  <a:srgbClr val="0070C0"/>
                </a:solidFill>
              </a:rPr>
              <a:t>Case </a:t>
            </a:r>
            <a:r>
              <a:rPr lang="sv-SE" b="1" i="1" dirty="0">
                <a:solidFill>
                  <a:srgbClr val="0070C0"/>
                </a:solidFill>
              </a:rPr>
              <a:t>5:</a:t>
            </a:r>
          </a:p>
          <a:p>
            <a:pPr marL="0" indent="0">
              <a:buNone/>
            </a:pPr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species, A,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species (A) and less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species,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profit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species A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is less </a:t>
            </a:r>
            <a:r>
              <a:rPr lang="sv-SE" dirty="0" err="1"/>
              <a:t>than</a:t>
            </a:r>
            <a:r>
              <a:rPr lang="sv-SE" dirty="0"/>
              <a:t> the </a:t>
            </a:r>
            <a:r>
              <a:rPr lang="sv-SE" dirty="0" err="1"/>
              <a:t>corresponding</a:t>
            </a:r>
            <a:r>
              <a:rPr lang="sv-SE" dirty="0"/>
              <a:t>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3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855453" y="881706"/>
          <a:ext cx="2490210" cy="48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3" name="Equation" r:id="rId3" imgW="1168400" imgH="228600" progId="Equation.DSMT4">
                  <p:embed/>
                </p:oleObj>
              </mc:Choice>
              <mc:Fallback>
                <p:oleObj name="Equation" r:id="rId3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53" y="881706"/>
                        <a:ext cx="2490210" cy="48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855453" y="1957658"/>
          <a:ext cx="7654758" cy="156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4" name="Equation" r:id="rId5" imgW="3378200" imgH="711200" progId="Equation.DSMT4">
                  <p:embed/>
                </p:oleObj>
              </mc:Choice>
              <mc:Fallback>
                <p:oleObj name="Equation" r:id="rId5" imgW="33782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53" y="1957658"/>
                        <a:ext cx="7654758" cy="1565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943002" y="4364856"/>
          <a:ext cx="10281921" cy="168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Equation" r:id="rId7" imgW="4216400" imgH="711200" progId="Equation.DSMT4">
                  <p:embed/>
                </p:oleObj>
              </mc:Choice>
              <mc:Fallback>
                <p:oleObj name="Equation" r:id="rId7" imgW="42164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002" y="4364856"/>
                        <a:ext cx="10281921" cy="1682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42999" y="1957658"/>
            <a:ext cx="124757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altLang="sv-SE" sz="80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2999" y="2889903"/>
            <a:ext cx="12475741" cy="59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Ned 7"/>
          <p:cNvSpPr/>
          <p:nvPr/>
        </p:nvSpPr>
        <p:spPr>
          <a:xfrm>
            <a:off x="4523362" y="4503906"/>
            <a:ext cx="159470" cy="41829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1" name="Ned 10"/>
          <p:cNvSpPr/>
          <p:nvPr/>
        </p:nvSpPr>
        <p:spPr>
          <a:xfrm>
            <a:off x="8878111" y="4489582"/>
            <a:ext cx="159470" cy="41829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2" name="Ned 11"/>
          <p:cNvSpPr/>
          <p:nvPr/>
        </p:nvSpPr>
        <p:spPr>
          <a:xfrm flipV="1">
            <a:off x="5921835" y="6116234"/>
            <a:ext cx="162127" cy="366303"/>
          </a:xfrm>
          <a:prstGeom prst="downArrow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Ned 12"/>
          <p:cNvSpPr/>
          <p:nvPr/>
        </p:nvSpPr>
        <p:spPr>
          <a:xfrm flipV="1">
            <a:off x="10826884" y="6086747"/>
            <a:ext cx="162127" cy="366303"/>
          </a:xfrm>
          <a:prstGeom prst="downArrow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731264" cy="2945003"/>
          </a:xfrm>
        </p:spPr>
        <p:txBody>
          <a:bodyPr>
            <a:normAutofit/>
          </a:bodyPr>
          <a:lstStyle/>
          <a:p>
            <a:r>
              <a:rPr lang="sv-SE" sz="2000" b="1" i="1" dirty="0" err="1" smtClean="0"/>
              <a:t>Related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analyses</a:t>
            </a:r>
            <a:r>
              <a:rPr lang="sv-SE" sz="2000" b="1" i="1" dirty="0" smtClean="0"/>
              <a:t>,</a:t>
            </a:r>
            <a:br>
              <a:rPr lang="sv-SE" sz="2000" b="1" i="1" dirty="0" smtClean="0"/>
            </a:br>
            <a:r>
              <a:rPr lang="sv-SE" sz="2000" b="1" i="1" dirty="0" smtClean="0"/>
              <a:t>via</a:t>
            </a:r>
            <a:br>
              <a:rPr lang="sv-SE" sz="2000" b="1" i="1" dirty="0" smtClean="0"/>
            </a:br>
            <a:r>
              <a:rPr lang="sv-SE" sz="2000" b="1" i="1" dirty="0" err="1" smtClean="0"/>
              <a:t>stochastic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dynamic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programming</a:t>
            </a:r>
            <a:r>
              <a:rPr lang="sv-SE" sz="2000" b="1" i="1" dirty="0" smtClean="0"/>
              <a:t>,</a:t>
            </a:r>
            <a:br>
              <a:rPr lang="sv-SE" sz="2000" b="1" i="1" dirty="0" smtClean="0"/>
            </a:br>
            <a:r>
              <a:rPr lang="sv-SE" sz="2000" b="1" i="1" dirty="0" err="1" smtClean="0"/>
              <a:t>are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found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here</a:t>
            </a:r>
            <a:r>
              <a:rPr lang="sv-SE" sz="2000" b="1" i="1" dirty="0" smtClean="0"/>
              <a:t>:</a:t>
            </a:r>
            <a:endParaRPr lang="sv-SE" sz="2000" b="1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120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3" y="393508"/>
            <a:ext cx="4251181" cy="61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121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962820"/>
            <a:ext cx="5958840" cy="482280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859280" y="5892581"/>
            <a:ext cx="6724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Many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more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references</a:t>
            </a:r>
            <a:r>
              <a:rPr lang="sv-SE" b="1" i="1" dirty="0" smtClean="0">
                <a:solidFill>
                  <a:srgbClr val="FF0000"/>
                </a:solidFill>
              </a:rPr>
              <a:t>, </a:t>
            </a:r>
            <a:r>
              <a:rPr lang="sv-SE" b="1" i="1" dirty="0" err="1" smtClean="0">
                <a:solidFill>
                  <a:srgbClr val="FF0000"/>
                </a:solidFill>
              </a:rPr>
              <a:t>including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this</a:t>
            </a:r>
            <a:r>
              <a:rPr lang="sv-SE" b="1" i="1" dirty="0" smtClean="0">
                <a:solidFill>
                  <a:srgbClr val="FF0000"/>
                </a:solidFill>
              </a:rPr>
              <a:t> presentation, </a:t>
            </a:r>
            <a:r>
              <a:rPr lang="sv-SE" b="1" i="1" dirty="0" err="1" smtClean="0">
                <a:solidFill>
                  <a:srgbClr val="FF0000"/>
                </a:solidFill>
              </a:rPr>
              <a:t>are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found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here</a:t>
            </a:r>
            <a:r>
              <a:rPr lang="sv-SE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sv-SE" b="1" dirty="0" smtClean="0">
                <a:solidFill>
                  <a:srgbClr val="0070C0"/>
                </a:solidFill>
              </a:rPr>
              <a:t>http</a:t>
            </a:r>
            <a:r>
              <a:rPr lang="sv-SE" b="1" dirty="0">
                <a:solidFill>
                  <a:srgbClr val="0070C0"/>
                </a:solidFill>
              </a:rPr>
              <a:t>://www.lohmander.com/Information/Ref.htm</a:t>
            </a:r>
          </a:p>
        </p:txBody>
      </p:sp>
    </p:spTree>
    <p:extLst>
      <p:ext uri="{BB962C8B-B14F-4D97-AF65-F5344CB8AC3E}">
        <p14:creationId xmlns:p14="http://schemas.microsoft.com/office/powerpoint/2010/main" val="21791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122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0123" y="0"/>
            <a:ext cx="12192000" cy="6858000"/>
          </a:xfrm>
          <a:prstGeom prst="rect">
            <a:avLst/>
          </a:prstGeom>
        </p:spPr>
      </p:pic>
      <p:pic>
        <p:nvPicPr>
          <p:cNvPr id="29698" name="Picture 2" descr="Peter Lohma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04" y="43099"/>
            <a:ext cx="4452392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76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8507" y="0"/>
            <a:ext cx="11620500" cy="20391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PTIMAL PRESENT RESOURCE EXTRACTION UNDER THE INFLUENCE OF FUTURE RISK </a:t>
            </a:r>
            <a:r>
              <a:rPr lang="sv-S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045" y="2743200"/>
            <a:ext cx="7315200" cy="3835401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1815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Peter Lohmander </a:t>
            </a: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SLU, Sweden, </a:t>
            </a:r>
            <a:r>
              <a:rPr lang="en-GB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http://www.Lohmander.com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Peter@Lohmander.com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 8th International Conference of </a:t>
            </a: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Iranian Operations Research Society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 of Mathematics Ferdowsi University of Mashhad,  Mashhad, Iran.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www.or8.um.ac.ir</a:t>
            </a:r>
          </a:p>
          <a:p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21-22 May 2015</a:t>
            </a:r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63" y="2743200"/>
            <a:ext cx="3750538" cy="4114800"/>
          </a:xfrm>
          <a:prstGeom prst="rect">
            <a:avLst/>
          </a:prstGeo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FF0000"/>
                </a:solidFill>
              </a:rPr>
              <a:t>Three </a:t>
            </a:r>
            <a:r>
              <a:rPr lang="sv-SE" b="1" i="1" dirty="0" err="1" smtClean="0">
                <a:solidFill>
                  <a:srgbClr val="FF0000"/>
                </a:solidFill>
              </a:rPr>
              <a:t>free</a:t>
            </a:r>
            <a:r>
              <a:rPr lang="sv-SE" b="1" i="1" dirty="0" smtClean="0">
                <a:solidFill>
                  <a:srgbClr val="FF0000"/>
                </a:solidFill>
              </a:rPr>
              <a:t> decision </a:t>
            </a:r>
            <a:r>
              <a:rPr lang="sv-SE" b="1" i="1" dirty="0" err="1" smtClean="0">
                <a:solidFill>
                  <a:srgbClr val="FF0000"/>
                </a:solidFill>
              </a:rPr>
              <a:t>variables</a:t>
            </a:r>
            <a:r>
              <a:rPr lang="sv-SE" b="1" i="1" dirty="0" smtClean="0">
                <a:solidFill>
                  <a:srgbClr val="FF0000"/>
                </a:solidFill>
              </a:rPr>
              <a:t> and </a:t>
            </a:r>
            <a:r>
              <a:rPr lang="sv-SE" b="1" i="1" dirty="0" err="1" smtClean="0">
                <a:solidFill>
                  <a:srgbClr val="FF0000"/>
                </a:solidFill>
              </a:rPr>
              <a:t>three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first</a:t>
            </a:r>
            <a:r>
              <a:rPr lang="sv-SE" b="1" i="1" dirty="0" smtClean="0">
                <a:solidFill>
                  <a:srgbClr val="FF0000"/>
                </a:solidFill>
              </a:rPr>
              <a:t> order optimum </a:t>
            </a:r>
            <a:r>
              <a:rPr lang="sv-SE" b="1" i="1" dirty="0" err="1" smtClean="0">
                <a:solidFill>
                  <a:srgbClr val="FF0000"/>
                </a:solidFill>
              </a:rPr>
              <a:t>conditions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2287" y="2555183"/>
            <a:ext cx="10831513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/>
          </p:nvPr>
        </p:nvGraphicFramePr>
        <p:xfrm>
          <a:off x="713232" y="1348421"/>
          <a:ext cx="10831068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quation" r:id="rId3" imgW="5257800" imgH="431800" progId="Equation.DSMT4">
                  <p:embed/>
                </p:oleObj>
              </mc:Choice>
              <mc:Fallback>
                <p:oleObj name="Equation" r:id="rId3" imgW="5257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" y="1348421"/>
                        <a:ext cx="10831068" cy="94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713232" y="2953512"/>
          <a:ext cx="8005572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quation" r:id="rId5" imgW="3898900" imgH="482600" progId="Equation.DSMT4">
                  <p:embed/>
                </p:oleObj>
              </mc:Choice>
              <mc:Fallback>
                <p:oleObj name="Equation" r:id="rId5" imgW="3898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" y="2953512"/>
                        <a:ext cx="8005572" cy="94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/>
          </p:nvPr>
        </p:nvGraphicFramePr>
        <p:xfrm>
          <a:off x="713232" y="4558603"/>
          <a:ext cx="9261348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Equation" r:id="rId7" imgW="4483100" imgH="482600" progId="Equation.DSMT4">
                  <p:embed/>
                </p:oleObj>
              </mc:Choice>
              <mc:Fallback>
                <p:oleObj name="Equation" r:id="rId7" imgW="4483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" y="4558603"/>
                        <a:ext cx="9261348" cy="94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96112" y="886968"/>
            <a:ext cx="13092968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96112" y="1801368"/>
            <a:ext cx="13092968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96112" y="2715767"/>
            <a:ext cx="1309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704087" y="2099259"/>
          <a:ext cx="8199120" cy="91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Equation" r:id="rId3" imgW="4140200" imgH="457200" progId="Equation.DSMT4">
                  <p:embed/>
                </p:oleObj>
              </mc:Choice>
              <mc:Fallback>
                <p:oleObj name="Equation" r:id="rId3" imgW="4140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7" y="2099259"/>
                        <a:ext cx="8199120" cy="91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694943" y="3451253"/>
          <a:ext cx="8199120" cy="91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5" imgW="4114800" imgH="457200" progId="Equation.DSMT4">
                  <p:embed/>
                </p:oleObj>
              </mc:Choice>
              <mc:Fallback>
                <p:oleObj name="Equation" r:id="rId5" imgW="4114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3" y="3451253"/>
                        <a:ext cx="8199120" cy="91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704087" y="4870942"/>
          <a:ext cx="8199120" cy="91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7" imgW="4140000" imgH="457200" progId="Equation.DSMT4">
                  <p:embed/>
                </p:oleObj>
              </mc:Choice>
              <mc:Fallback>
                <p:oleObj name="Equation" r:id="rId7" imgW="414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7" y="4870942"/>
                        <a:ext cx="8199120" cy="91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941032"/>
            <a:ext cx="84856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1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v-SE" altLang="sv-SE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1479" y="3227832"/>
            <a:ext cx="12225085" cy="35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1479" y="4142231"/>
            <a:ext cx="122250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94943" y="636476"/>
            <a:ext cx="9438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28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</a:t>
            </a:r>
            <a:r>
              <a:rPr lang="sv-SE" altLang="sv-SE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28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sv-SE" altLang="sv-SE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28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differentiate</a:t>
            </a:r>
            <a:r>
              <a:rPr lang="sv-SE" altLang="sv-SE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sv-SE" altLang="sv-SE" sz="28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sv-SE" altLang="sv-SE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order optimum </a:t>
            </a:r>
            <a:r>
              <a:rPr lang="sv-SE" altLang="sv-SE" sz="28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sv-SE" altLang="sv-SE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28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v-SE" altLang="sv-SE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28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sv-SE" altLang="sv-SE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the decision </a:t>
            </a:r>
            <a:r>
              <a:rPr lang="sv-SE" altLang="sv-SE" sz="28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lang="sv-SE" altLang="sv-SE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the risk parameters: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396" y="731520"/>
            <a:ext cx="12992470" cy="516636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90664" y="603115"/>
            <a:ext cx="4114800" cy="466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6" name="Rak 5"/>
          <p:cNvCxnSpPr/>
          <p:nvPr/>
        </p:nvCxnSpPr>
        <p:spPr>
          <a:xfrm flipV="1">
            <a:off x="7675123" y="1488332"/>
            <a:ext cx="1128409" cy="1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3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6071" y="868679"/>
            <a:ext cx="138801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384048" y="1591056"/>
          <a:ext cx="1141171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3" imgW="5930900" imgH="1549400" progId="Equation.DSMT4">
                  <p:embed/>
                </p:oleObj>
              </mc:Choice>
              <mc:Fallback>
                <p:oleObj name="Equation" r:id="rId3" imgW="5930900" imgH="154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" y="1591056"/>
                        <a:ext cx="11411712" cy="2926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8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323031" y="491490"/>
          <a:ext cx="9504558" cy="35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Equation" r:id="rId3" imgW="4775200" imgH="1765300" progId="Equation.DSMT4">
                  <p:embed/>
                </p:oleObj>
              </mc:Choice>
              <mc:Fallback>
                <p:oleObj name="Equation" r:id="rId3" imgW="4775200" imgH="176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031" y="491490"/>
                        <a:ext cx="9504558" cy="3583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426464" y="4561078"/>
          <a:ext cx="7457284" cy="179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5" imgW="4203700" imgH="1041400" progId="Equation.DSMT4">
                  <p:embed/>
                </p:oleObj>
              </mc:Choice>
              <mc:Fallback>
                <p:oleObj name="Equation" r:id="rId5" imgW="42037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464" y="4561078"/>
                        <a:ext cx="7457284" cy="1795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6464" y="14081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26464" y="36179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344423" y="1317498"/>
          <a:ext cx="11505111" cy="10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Equation" r:id="rId3" imgW="6096000" imgH="533400" progId="Equation.DSMT4">
                  <p:embed/>
                </p:oleObj>
              </mc:Choice>
              <mc:Fallback>
                <p:oleObj name="Equation" r:id="rId3" imgW="6096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23" y="1317498"/>
                        <a:ext cx="11505111" cy="1032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264092" y="3492256"/>
          <a:ext cx="11442624" cy="151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5" imgW="4191000" imgH="533400" progId="Equation.DSMT4">
                  <p:embed/>
                </p:oleObj>
              </mc:Choice>
              <mc:Fallback>
                <p:oleObj name="Equation" r:id="rId5" imgW="4191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92" y="3492256"/>
                        <a:ext cx="11442624" cy="1511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395810" y="5616387"/>
          <a:ext cx="1132312" cy="566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7" imgW="444114" imgH="253780" progId="Equation.DSMT4">
                  <p:embed/>
                </p:oleObj>
              </mc:Choice>
              <mc:Fallback>
                <p:oleObj name="Equation" r:id="rId7" imgW="44411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10" y="5616387"/>
                        <a:ext cx="1132312" cy="566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4092" y="2753500"/>
            <a:ext cx="2586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b="1" dirty="0" err="1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Simplification</a:t>
            </a:r>
            <a:r>
              <a:rPr lang="sv-SE" altLang="sv-SE" sz="16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gives:</a:t>
            </a:r>
            <a:endParaRPr lang="sv-SE" altLang="sv-SE" sz="16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4423" y="5143729"/>
            <a:ext cx="309098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v-SE" altLang="sv-SE" sz="1600" b="1" dirty="0" err="1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lang="sv-SE" altLang="sv-SE" sz="16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maximum is </a:t>
            </a:r>
            <a:r>
              <a:rPr lang="sv-SE" altLang="sv-SE" sz="1600" b="1" dirty="0" err="1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assumed</a:t>
            </a:r>
            <a:r>
              <a:rPr lang="sv-SE" altLang="sv-SE" sz="16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altLang="sv-SE" sz="1600" b="1" dirty="0" smtClean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502285"/>
            <a:ext cx="10515600" cy="805307"/>
          </a:xfrm>
        </p:spPr>
        <p:txBody>
          <a:bodyPr>
            <a:normAutofit fontScale="90000"/>
          </a:bodyPr>
          <a:lstStyle/>
          <a:p>
            <a:r>
              <a:rPr lang="sv-SE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Lohmander</a:t>
            </a:r>
            <a:r>
              <a:rPr lang="sv-SE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P., Optimal </a:t>
            </a:r>
            <a:r>
              <a:rPr lang="sv-SE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</a:t>
            </a:r>
            <a:r>
              <a:rPr lang="sv-SE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natural</a:t>
            </a:r>
            <a:r>
              <a:rPr lang="sv-SE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resource</a:t>
            </a:r>
            <a:r>
              <a:rPr lang="sv-SE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extraction</a:t>
            </a:r>
            <a:r>
              <a:rPr lang="sv-SE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sv-SE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sv-SE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increasing</a:t>
            </a:r>
            <a:r>
              <a:rPr lang="sv-SE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risk in </a:t>
            </a:r>
            <a:r>
              <a:rPr lang="sv-SE" sz="2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prices</a:t>
            </a:r>
            <a:r>
              <a:rPr lang="sv-SE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stock </a:t>
            </a:r>
            <a:r>
              <a:rPr lang="sv-SE" sz="2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dynamics</a:t>
            </a:r>
            <a:r>
              <a:rPr lang="sv-SE" sz="2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WCBE 2015</a:t>
            </a:r>
            <a:r>
              <a:rPr lang="sv-SE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v-SE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44752"/>
            <a:ext cx="10515600" cy="4732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Bioenergy is based on the dynamic utilization of natural resources. The dynamic supply of such energy resources is of fundamental importance to the success of bioenergy.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concerns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optimal present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natural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resouce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affected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 different kinds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risk.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objective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expected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present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value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all operations over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performed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via general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multi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dimensional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analyical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comparative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dynamics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discrete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First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price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and/or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cost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risk in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next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period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direction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optimal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adjustment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present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level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found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be a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third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order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derivatives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profit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later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periods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respect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levels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In the second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 optimal present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level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studied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under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influence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increasing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risk in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growth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process. 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Again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direction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optimal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adjustment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present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found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be a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third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order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derivatives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profit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later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periods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respect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levels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In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third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resource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contains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different species,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growing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together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Furthermore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 total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harvest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each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period is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constrained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directions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adjustments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present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extraction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levels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third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order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derivatives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price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cost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risk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species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v-SE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0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280160" y="1364799"/>
          <a:ext cx="9518463" cy="114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1" name="Equation" r:id="rId3" imgW="4508500" imgH="533400" progId="Equation.DSMT4">
                  <p:embed/>
                </p:oleObj>
              </mc:Choice>
              <mc:Fallback>
                <p:oleObj name="Equation" r:id="rId3" imgW="45085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1364799"/>
                        <a:ext cx="9518463" cy="1148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380744" y="3561750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Equation" r:id="rId5" imgW="749300" imgH="469900" progId="Equation.DSMT4">
                  <p:embed/>
                </p:oleObj>
              </mc:Choice>
              <mc:Fallback>
                <p:oleObj name="Equation" r:id="rId5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744" y="3561750"/>
                        <a:ext cx="13716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1380744" y="4692362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Equation" r:id="rId7" imgW="749300" imgH="469900" progId="Equation.DSMT4">
                  <p:embed/>
                </p:oleObj>
              </mc:Choice>
              <mc:Fallback>
                <p:oleObj name="Equation" r:id="rId7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744" y="4692362"/>
                        <a:ext cx="13716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80160" y="749246"/>
            <a:ext cx="128496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Observation:</a:t>
            </a:r>
            <a:endParaRPr lang="sv-SE" altLang="sv-SE" sz="1600" b="1" dirty="0" smtClean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80161" y="2843345"/>
            <a:ext cx="509592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b="1" dirty="0" err="1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v-SE" altLang="sv-SE" sz="16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b="1" dirty="0" err="1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assume</a:t>
            </a:r>
            <a:r>
              <a:rPr lang="sv-SE" altLang="sv-SE" sz="16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b="1" dirty="0" err="1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decreasing</a:t>
            </a:r>
            <a:r>
              <a:rPr lang="sv-SE" altLang="sv-SE" sz="16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marginal profits in all periods.</a:t>
            </a:r>
            <a:endParaRPr lang="sv-SE" altLang="sv-SE" sz="1600" b="1" dirty="0" smtClean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80744" y="3657859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1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altLang="sv-SE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298448" y="1618488"/>
          <a:ext cx="486156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3" imgW="2171700" imgH="254000" progId="Equation.DSMT4">
                  <p:embed/>
                </p:oleObj>
              </mc:Choice>
              <mc:Fallback>
                <p:oleObj name="Equation" r:id="rId3" imgW="217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8" y="1618488"/>
                        <a:ext cx="4861560" cy="502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298448" y="2398499"/>
          <a:ext cx="6784848" cy="411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name="Equation" r:id="rId5" imgW="2514600" imgH="1498600" progId="Equation.DSMT4">
                  <p:embed/>
                </p:oleObj>
              </mc:Choice>
              <mc:Fallback>
                <p:oleObj name="Equation" r:id="rId5" imgW="2514600" imgH="149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8" y="2398499"/>
                        <a:ext cx="6784848" cy="4112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8448" y="936217"/>
            <a:ext cx="41567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sv-SE" altLang="sv-SE" sz="1600" b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sv-SE" altLang="sv-SE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b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sv-SE" altLang="sv-SE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b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sv-SE" altLang="sv-SE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sv-SE" altLang="sv-SE" sz="1600" b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optimization</a:t>
            </a:r>
            <a:r>
              <a:rPr lang="sv-SE" altLang="sv-SE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v-SE" altLang="sv-SE" sz="1600" b="1" dirty="0" smtClean="0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98448" y="3913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892808" y="524255"/>
          <a:ext cx="4430726" cy="268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Equation" r:id="rId3" imgW="2514600" imgH="1498600" progId="Equation.DSMT4">
                  <p:embed/>
                </p:oleObj>
              </mc:Choice>
              <mc:Fallback>
                <p:oleObj name="Equation" r:id="rId3" imgW="2514600" imgH="149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808" y="524255"/>
                        <a:ext cx="4430726" cy="2685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1892808" y="3555238"/>
          <a:ext cx="4621835" cy="280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5" imgW="2514600" imgH="1498600" progId="Equation.DSMT4">
                  <p:embed/>
                </p:oleObj>
              </mc:Choice>
              <mc:Fallback>
                <p:oleObj name="Equation" r:id="rId5" imgW="2514600" imgH="149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808" y="3555238"/>
                        <a:ext cx="4621835" cy="2801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16736" y="3931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33856" y="24475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7853" y="981936"/>
            <a:ext cx="4966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sv-SE" altLang="sv-SE" sz="16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sv-SE" altLang="sv-SE" sz="16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sv-SE" altLang="sv-SE" sz="16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sv-SE" altLang="sv-SE" sz="16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sv-SE" altLang="sv-SE" sz="16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summarized</a:t>
            </a:r>
            <a:r>
              <a:rPr lang="sv-SE" altLang="sv-SE" sz="16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sv-SE" altLang="sv-SE" sz="16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b="1" i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sv-SE" altLang="sv-SE" sz="11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v-SE" altLang="sv-SE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539750" y="1908175"/>
          <a:ext cx="10864850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3" imgW="4178160" imgH="1549080" progId="Equation.DSMT4">
                  <p:embed/>
                </p:oleObj>
              </mc:Choice>
              <mc:Fallback>
                <p:oleObj name="Equation" r:id="rId3" imgW="417816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08175"/>
                        <a:ext cx="10864850" cy="391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5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01" y="100402"/>
            <a:ext cx="4975599" cy="662107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43320" y="4681728"/>
            <a:ext cx="351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decreases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87768" y="39129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7543320" y="2271113"/>
          <a:ext cx="2938463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Equation" r:id="rId4" imgW="1828800" imgH="1473120" progId="Equation.DSMT4">
                  <p:embed/>
                </p:oleObj>
              </mc:Choice>
              <mc:Fallback>
                <p:oleObj name="Equation" r:id="rId4" imgW="182880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320" y="2271113"/>
                        <a:ext cx="2938463" cy="227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44" y="270587"/>
            <a:ext cx="4448383" cy="645088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543320" y="4634177"/>
            <a:ext cx="351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increases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decrease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7534275" y="2419350"/>
          <a:ext cx="29591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Equation" r:id="rId4" imgW="1841400" imgH="1282680" progId="Equation.DSMT4">
                  <p:embed/>
                </p:oleObj>
              </mc:Choice>
              <mc:Fallback>
                <p:oleObj name="Equation" r:id="rId4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2419350"/>
                        <a:ext cx="2959100" cy="198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3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Some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results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r>
              <a:rPr lang="sv-SE" b="1" i="1" dirty="0" smtClean="0">
                <a:solidFill>
                  <a:srgbClr val="FF0000"/>
                </a:solidFill>
              </a:rPr>
              <a:t> risk in the </a:t>
            </a:r>
            <a:r>
              <a:rPr lang="sv-SE" b="1" i="1" dirty="0" err="1" smtClean="0">
                <a:solidFill>
                  <a:srgbClr val="FF0000"/>
                </a:solidFill>
              </a:rPr>
              <a:t>price</a:t>
            </a:r>
            <a:r>
              <a:rPr lang="sv-SE" b="1" i="1" dirty="0" smtClean="0">
                <a:solidFill>
                  <a:srgbClr val="FF0000"/>
                </a:solidFill>
              </a:rPr>
              <a:t> process: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If the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price</a:t>
            </a:r>
            <a:r>
              <a:rPr lang="sv-SE" dirty="0" smtClean="0"/>
              <a:t> process </a:t>
            </a:r>
            <a:r>
              <a:rPr lang="sv-SE" dirty="0" err="1" smtClean="0"/>
              <a:t>increases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r>
              <a:rPr lang="sv-SE" dirty="0" smtClean="0"/>
              <a:t> the present </a:t>
            </a:r>
            <a:r>
              <a:rPr lang="sv-SE" dirty="0" err="1" smtClean="0"/>
              <a:t>extraction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in </a:t>
            </a:r>
            <a:r>
              <a:rPr lang="sv-SE" dirty="0" err="1" smtClean="0"/>
              <a:t>case</a:t>
            </a:r>
            <a:r>
              <a:rPr lang="sv-SE" dirty="0" smtClean="0"/>
              <a:t> the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profit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respect</a:t>
            </a:r>
            <a:r>
              <a:rPr lang="sv-SE" dirty="0" smtClean="0"/>
              <a:t> to </a:t>
            </a:r>
            <a:r>
              <a:rPr lang="sv-SE" dirty="0" err="1" smtClean="0"/>
              <a:t>volume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negative.</a:t>
            </a:r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 smtClean="0"/>
              <a:t>price</a:t>
            </a:r>
            <a:r>
              <a:rPr lang="sv-SE" dirty="0" smtClean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smtClean="0"/>
              <a:t>not </a:t>
            </a:r>
            <a:r>
              <a:rPr lang="sv-SE" dirty="0" err="1" smtClean="0"/>
              <a:t>change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zero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 smtClean="0"/>
              <a:t>price</a:t>
            </a:r>
            <a:r>
              <a:rPr lang="sv-SE" dirty="0" smtClean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 smtClean="0"/>
              <a:t>decrease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positive.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374903" y="2413619"/>
          <a:ext cx="11045953" cy="96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Equation" r:id="rId3" imgW="5257800" imgH="431640" progId="Equation.DSMT4">
                  <p:embed/>
                </p:oleObj>
              </mc:Choice>
              <mc:Fallback>
                <p:oleObj name="Equation" r:id="rId3" imgW="5257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3" y="2413619"/>
                        <a:ext cx="11045953" cy="960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374903" y="3713099"/>
          <a:ext cx="8782812" cy="103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6" name="Equation" r:id="rId5" imgW="3898900" imgH="482600" progId="Equation.DSMT4">
                  <p:embed/>
                </p:oleObj>
              </mc:Choice>
              <mc:Fallback>
                <p:oleObj name="Equation" r:id="rId5" imgW="3898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3" y="3713099"/>
                        <a:ext cx="8782812" cy="1033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374903" y="5085969"/>
          <a:ext cx="10160508" cy="103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7" name="Equation" r:id="rId7" imgW="4483100" imgH="482600" progId="Equation.DSMT4">
                  <p:embed/>
                </p:oleObj>
              </mc:Choice>
              <mc:Fallback>
                <p:oleObj name="Equation" r:id="rId7" imgW="4483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3" y="5085969"/>
                        <a:ext cx="10160508" cy="1033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4903" y="586764"/>
            <a:ext cx="964692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sv-SE" altLang="sv-SE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lang="sv-SE" altLang="sv-SE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altLang="sv-SE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</a:t>
            </a:r>
            <a:r>
              <a:rPr lang="sv-SE" altLang="sv-SE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sv-SE" altLang="sv-SE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 in the </a:t>
            </a:r>
            <a:r>
              <a:rPr lang="sv-SE" altLang="sv-SE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sv-SE" altLang="sv-SE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process: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1600" b="1" dirty="0" smtClean="0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optimal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decision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altLang="sv-SE" sz="16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recall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 </a:t>
            </a:r>
            <a:r>
              <a:rPr lang="sv-SE" altLang="sv-SE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derivatives</a:t>
            </a:r>
            <a:r>
              <a:rPr lang="sv-SE" altLang="sv-SE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v-SE" altLang="sv-SE" sz="1600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1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1" y="2459736"/>
            <a:ext cx="13886481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3374136"/>
            <a:ext cx="13886481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7305472" y="1673157"/>
            <a:ext cx="992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details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these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derivations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can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be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found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in the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mathematical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appendix.</a:t>
            </a:r>
            <a:endParaRPr lang="sv-SE" sz="3200" dirty="0">
              <a:solidFill>
                <a:srgbClr val="0070C0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37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74" y="155694"/>
            <a:ext cx="5086934" cy="6383218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43320" y="4681728"/>
            <a:ext cx="3358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decreases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risk in the </a:t>
            </a:r>
            <a:r>
              <a:rPr lang="sv-SE" b="1" dirty="0" err="1" smtClean="0">
                <a:solidFill>
                  <a:srgbClr val="FF0000"/>
                </a:solidFill>
              </a:rPr>
              <a:t>volume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process (</a:t>
            </a:r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r>
              <a:rPr lang="sv-SE" b="1" dirty="0" smtClean="0">
                <a:solidFill>
                  <a:srgbClr val="FF0000"/>
                </a:solidFill>
              </a:rPr>
              <a:t>)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7513638" y="2271713"/>
          <a:ext cx="300037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4" imgW="1866600" imgH="1473120" progId="Equation.DSMT4">
                  <p:embed/>
                </p:oleObj>
              </mc:Choice>
              <mc:Fallback>
                <p:oleObj name="Equation" r:id="rId4" imgW="186660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638" y="2271713"/>
                        <a:ext cx="3000375" cy="227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2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5234" y="362399"/>
            <a:ext cx="10515600" cy="61765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Case:</a:t>
            </a:r>
            <a:endParaRPr lang="sv-SE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v-SE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sv-SE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</a:t>
            </a:r>
            <a:r>
              <a:rPr lang="sv-SE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sv-SE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natural</a:t>
            </a:r>
            <a:r>
              <a:rPr lang="sv-SE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resource</a:t>
            </a:r>
            <a:r>
              <a:rPr lang="sv-SE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sv-SE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sv-SE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want</a:t>
            </a:r>
            <a:r>
              <a:rPr lang="sv-SE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sv-SE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maximize</a:t>
            </a:r>
            <a:r>
              <a:rPr lang="sv-SE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sv-SE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expected</a:t>
            </a:r>
            <a:r>
              <a:rPr lang="sv-SE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present </a:t>
            </a:r>
            <a:r>
              <a:rPr lang="sv-SE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value</a:t>
            </a:r>
            <a:r>
              <a:rPr lang="sv-SE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all </a:t>
            </a:r>
            <a:r>
              <a:rPr lang="sv-SE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activites</a:t>
            </a:r>
            <a:r>
              <a:rPr lang="sv-SE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over </a:t>
            </a:r>
            <a:r>
              <a:rPr lang="sv-SE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sv-SE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sv-S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sv-SE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Questions</a:t>
            </a:r>
            <a:r>
              <a:rPr lang="sv-SE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sv-SE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sv-SE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the optimal </a:t>
            </a:r>
            <a:r>
              <a:rPr lang="sv-SE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 </a:t>
            </a:r>
            <a:r>
              <a:rPr lang="sv-SE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extraction</a:t>
            </a:r>
            <a:r>
              <a:rPr lang="sv-SE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level</a:t>
            </a:r>
            <a:r>
              <a:rPr lang="sv-SE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sv-SE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</a:t>
            </a:r>
            <a:r>
              <a:rPr lang="sv-SE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the optimal </a:t>
            </a:r>
            <a:r>
              <a:rPr lang="sv-SE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 </a:t>
            </a:r>
            <a:r>
              <a:rPr lang="sv-SE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extraction</a:t>
            </a:r>
            <a:r>
              <a:rPr lang="sv-SE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level</a:t>
            </a:r>
            <a:r>
              <a:rPr lang="sv-SE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affected</a:t>
            </a:r>
            <a:r>
              <a:rPr lang="sv-SE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different kinds </a:t>
            </a:r>
            <a:r>
              <a:rPr lang="sv-SE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sv-SE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risk? </a:t>
            </a:r>
            <a:endParaRPr lang="sv-S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88" y="284416"/>
            <a:ext cx="4896486" cy="625449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43320" y="4681728"/>
            <a:ext cx="3358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increases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risk in the </a:t>
            </a:r>
            <a:r>
              <a:rPr lang="sv-SE" b="1" dirty="0" err="1" smtClean="0">
                <a:solidFill>
                  <a:srgbClr val="FF0000"/>
                </a:solidFill>
              </a:rPr>
              <a:t>volume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process (</a:t>
            </a:r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r>
              <a:rPr lang="sv-SE" b="1" dirty="0" smtClean="0">
                <a:solidFill>
                  <a:srgbClr val="FF0000"/>
                </a:solidFill>
              </a:rPr>
              <a:t>)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decrease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7513638" y="2419350"/>
          <a:ext cx="30003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4" imgW="1866600" imgH="1282680" progId="Equation.DSMT4">
                  <p:embed/>
                </p:oleObj>
              </mc:Choice>
              <mc:Fallback>
                <p:oleObj name="Equation" r:id="rId4" imgW="18666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638" y="2419350"/>
                        <a:ext cx="3000375" cy="198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Some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results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r>
              <a:rPr lang="sv-SE" b="1" i="1" dirty="0" smtClean="0">
                <a:solidFill>
                  <a:srgbClr val="FF0000"/>
                </a:solidFill>
              </a:rPr>
              <a:t> risk in the </a:t>
            </a:r>
            <a:r>
              <a:rPr lang="sv-SE" b="1" i="1" dirty="0" err="1" smtClean="0">
                <a:solidFill>
                  <a:srgbClr val="FF0000"/>
                </a:solidFill>
              </a:rPr>
              <a:t>volume</a:t>
            </a:r>
            <a:r>
              <a:rPr lang="sv-SE" b="1" i="1" dirty="0" smtClean="0">
                <a:solidFill>
                  <a:srgbClr val="FF0000"/>
                </a:solidFill>
              </a:rPr>
              <a:t> process (</a:t>
            </a:r>
            <a:r>
              <a:rPr lang="sv-SE" b="1" i="1" dirty="0" err="1" smtClean="0">
                <a:solidFill>
                  <a:srgbClr val="FF0000"/>
                </a:solidFill>
              </a:rPr>
              <a:t>growth</a:t>
            </a:r>
            <a:r>
              <a:rPr lang="sv-SE" b="1" i="1" dirty="0" smtClean="0">
                <a:solidFill>
                  <a:srgbClr val="FF0000"/>
                </a:solidFill>
              </a:rPr>
              <a:t> process):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sv-SE" dirty="0" smtClean="0"/>
              <a:t>If the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</a:t>
            </a:r>
            <a:r>
              <a:rPr lang="sv-SE" dirty="0" err="1" smtClean="0"/>
              <a:t>increases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r>
              <a:rPr lang="sv-SE" dirty="0" smtClean="0"/>
              <a:t> the present </a:t>
            </a:r>
            <a:r>
              <a:rPr lang="sv-SE" dirty="0" err="1" smtClean="0"/>
              <a:t>extraction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in </a:t>
            </a:r>
            <a:r>
              <a:rPr lang="sv-SE" dirty="0" err="1" smtClean="0"/>
              <a:t>case</a:t>
            </a:r>
            <a:r>
              <a:rPr lang="sv-SE" dirty="0" smtClean="0"/>
              <a:t> the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profit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respect</a:t>
            </a:r>
            <a:r>
              <a:rPr lang="sv-SE" dirty="0" smtClean="0"/>
              <a:t> to </a:t>
            </a:r>
            <a:r>
              <a:rPr lang="sv-SE" dirty="0" err="1" smtClean="0"/>
              <a:t>volume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negative.</a:t>
            </a:r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/>
              <a:t>volume</a:t>
            </a:r>
            <a:r>
              <a:rPr lang="sv-SE" dirty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smtClean="0"/>
              <a:t>not </a:t>
            </a:r>
            <a:r>
              <a:rPr lang="sv-SE" dirty="0" err="1" smtClean="0"/>
              <a:t>change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zero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/>
              <a:t>volume</a:t>
            </a:r>
            <a:r>
              <a:rPr lang="sv-SE" dirty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 smtClean="0"/>
              <a:t>decrease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positive.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FF0000"/>
                </a:solidFill>
              </a:rPr>
              <a:t>The mixed species </a:t>
            </a:r>
            <a:r>
              <a:rPr lang="sv-SE" b="1" i="1" dirty="0" err="1" smtClean="0">
                <a:solidFill>
                  <a:srgbClr val="FF0000"/>
                </a:solidFill>
              </a:rPr>
              <a:t>case</a:t>
            </a:r>
            <a:r>
              <a:rPr lang="sv-SE" b="1" i="1" dirty="0" smtClean="0">
                <a:solidFill>
                  <a:srgbClr val="FF0000"/>
                </a:solidFill>
              </a:rPr>
              <a:t>: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dynamic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optimal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management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species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/>
              <a:t> </a:t>
            </a:r>
            <a:r>
              <a:rPr lang="sv-SE" dirty="0" err="1"/>
              <a:t>concerning</a:t>
            </a:r>
            <a:r>
              <a:rPr lang="sv-SE" dirty="0"/>
              <a:t> total stock </a:t>
            </a:r>
            <a:r>
              <a:rPr lang="sv-SE" dirty="0" err="1"/>
              <a:t>levels</a:t>
            </a:r>
            <a:r>
              <a:rPr lang="sv-SE" dirty="0"/>
              <a:t> and interspecies </a:t>
            </a:r>
            <a:r>
              <a:rPr lang="sv-SE" dirty="0" err="1"/>
              <a:t>competition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dirty="0" smtClean="0"/>
              <a:t>In </a:t>
            </a:r>
            <a:r>
              <a:rPr lang="sv-SE" dirty="0"/>
              <a:t>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a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species, </a:t>
            </a:r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species is </a:t>
            </a:r>
            <a:r>
              <a:rPr lang="sv-SE" dirty="0" err="1"/>
              <a:t>assumed</a:t>
            </a:r>
            <a:r>
              <a:rPr lang="sv-SE" dirty="0"/>
              <a:t> to be a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total stock </a:t>
            </a:r>
            <a:r>
              <a:rPr lang="sv-SE" dirty="0" err="1"/>
              <a:t>level</a:t>
            </a:r>
            <a:r>
              <a:rPr lang="sv-SE" dirty="0"/>
              <a:t> and the stock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individual</a:t>
            </a:r>
            <a:r>
              <a:rPr lang="sv-SE" dirty="0"/>
              <a:t> species. 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/>
              <a:t>total stock </a:t>
            </a:r>
            <a:r>
              <a:rPr lang="sv-SE" dirty="0" err="1"/>
              <a:t>level</a:t>
            </a:r>
            <a:r>
              <a:rPr lang="sv-SE" dirty="0"/>
              <a:t> has </a:t>
            </a:r>
            <a:r>
              <a:rPr lang="sv-SE" dirty="0" err="1"/>
              <a:t>however</a:t>
            </a:r>
            <a:r>
              <a:rPr lang="sv-SE" dirty="0"/>
              <a:t>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indirectly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determined</a:t>
            </a:r>
            <a:r>
              <a:rPr lang="sv-SE" dirty="0"/>
              <a:t> via </a:t>
            </a:r>
            <a:r>
              <a:rPr lang="sv-SE" dirty="0" err="1" smtClean="0"/>
              <a:t>binding</a:t>
            </a:r>
            <a:r>
              <a:rPr lang="sv-SE" dirty="0" smtClean="0"/>
              <a:t> </a:t>
            </a:r>
            <a:r>
              <a:rPr lang="sv-SE" dirty="0" err="1"/>
              <a:t>constraints</a:t>
            </a:r>
            <a:r>
              <a:rPr lang="sv-SE" dirty="0"/>
              <a:t> on total harvesting in periods 1 and 2. </a:t>
            </a:r>
            <a:endParaRPr lang="sv-SE" dirty="0" smtClean="0"/>
          </a:p>
          <a:p>
            <a:r>
              <a:rPr lang="sv-SE" dirty="0" err="1"/>
              <a:t>We</a:t>
            </a:r>
            <a:r>
              <a:rPr lang="sv-SE" dirty="0"/>
              <a:t> start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deterministic</a:t>
            </a:r>
            <a:r>
              <a:rPr lang="sv-SE" dirty="0"/>
              <a:t> version </a:t>
            </a:r>
            <a:r>
              <a:rPr lang="sv-SE" dirty="0" err="1"/>
              <a:t>of</a:t>
            </a:r>
            <a:r>
              <a:rPr lang="sv-SE" dirty="0"/>
              <a:t> the problem and later </a:t>
            </a:r>
            <a:r>
              <a:rPr lang="sv-SE" dirty="0" err="1"/>
              <a:t>move</a:t>
            </a:r>
            <a:r>
              <a:rPr lang="sv-SE" dirty="0"/>
              <a:t> to the </a:t>
            </a:r>
            <a:r>
              <a:rPr lang="sv-SE" dirty="0" err="1"/>
              <a:t>stochastic</a:t>
            </a:r>
            <a:r>
              <a:rPr lang="sv-SE" dirty="0"/>
              <a:t> </a:t>
            </a:r>
            <a:r>
              <a:rPr lang="sv-SE" dirty="0" err="1" smtClean="0"/>
              <a:t>counterpart</a:t>
            </a:r>
            <a:r>
              <a:rPr lang="sv-SE" dirty="0" smtClean="0"/>
              <a:t>.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89498" y="5272391"/>
            <a:ext cx="10038945" cy="9045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976" y="813816"/>
            <a:ext cx="19533230" cy="538171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793750" y="1819275"/>
          <a:ext cx="105060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name="Equation" r:id="rId3" imgW="4076640" imgH="228600" progId="Equation.DSMT4">
                  <p:embed/>
                </p:oleObj>
              </mc:Choice>
              <mc:Fallback>
                <p:oleObj name="Equation" r:id="rId3" imgW="4076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819275"/>
                        <a:ext cx="105060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2276856" y="2585974"/>
          <a:ext cx="530352" cy="35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9" name="Equation" r:id="rId5" imgW="215713" imgH="152268" progId="Equation.DSMT4">
                  <p:embed/>
                </p:oleObj>
              </mc:Choice>
              <mc:Fallback>
                <p:oleObj name="Equation" r:id="rId5" imgW="215713" imgH="1522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2585974"/>
                        <a:ext cx="530352" cy="353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2276856" y="3115056"/>
          <a:ext cx="259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0" name="Equation" r:id="rId7" imgW="1308100" imgH="228600" progId="Equation.DSMT4">
                  <p:embed/>
                </p:oleObj>
              </mc:Choice>
              <mc:Fallback>
                <p:oleObj name="Equation" r:id="rId7" imgW="1308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3115056"/>
                        <a:ext cx="25908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2276856" y="3785108"/>
          <a:ext cx="259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1" name="Equation" r:id="rId9" imgW="1346200" imgH="228600" progId="Equation.DSMT4">
                  <p:embed/>
                </p:oleObj>
              </mc:Choice>
              <mc:Fallback>
                <p:oleObj name="Equation" r:id="rId9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3785108"/>
                        <a:ext cx="25908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2276856" y="4434967"/>
          <a:ext cx="1716447" cy="46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2" name="Equation" r:id="rId11" imgW="825500" imgH="228600" progId="Equation.DSMT4">
                  <p:embed/>
                </p:oleObj>
              </mc:Choice>
              <mc:Fallback>
                <p:oleObj name="Equation" r:id="rId11" imgW="825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4434967"/>
                        <a:ext cx="1716447" cy="468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/>
          </p:nvPr>
        </p:nvGraphicFramePr>
        <p:xfrm>
          <a:off x="2276856" y="5099304"/>
          <a:ext cx="1716447" cy="46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" name="Equation" r:id="rId13" imgW="850900" imgH="228600" progId="Equation.DSMT4">
                  <p:embed/>
                </p:oleObj>
              </mc:Choice>
              <mc:Fallback>
                <p:oleObj name="Equation" r:id="rId13" imgW="850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856" y="5099304"/>
                        <a:ext cx="1716447" cy="468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70432" y="13624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170432" y="20482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226820" y="27449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284732" y="34813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84732" y="4070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226820" y="47452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276856" y="1692613"/>
            <a:ext cx="2762072" cy="812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30757" y="1692613"/>
            <a:ext cx="2821022" cy="8128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424153" y="1692613"/>
            <a:ext cx="2875672" cy="8128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3032591" y="1116708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Period 1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6260912" y="1152253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B050"/>
                </a:solidFill>
              </a:rPr>
              <a:t>Period 2</a:t>
            </a:r>
            <a:endParaRPr lang="sv-SE" dirty="0">
              <a:solidFill>
                <a:srgbClr val="00B050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9331316" y="1210421"/>
            <a:ext cx="96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Period 3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details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of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these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derivations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can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be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found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in the </a:t>
            </a:r>
            <a:r>
              <a:rPr lang="sv-SE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mathematical</a:t>
            </a:r>
            <a:r>
              <a:rPr lang="sv-SE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appendix.</a:t>
            </a:r>
            <a:endParaRPr lang="sv-SE" sz="3200" dirty="0">
              <a:solidFill>
                <a:srgbClr val="0070C0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7512" y="749808"/>
            <a:ext cx="10686288" cy="54271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5700" b="1" i="1" dirty="0" err="1">
                <a:solidFill>
                  <a:srgbClr val="FF0000"/>
                </a:solidFill>
              </a:rPr>
              <a:t>Some</a:t>
            </a:r>
            <a:r>
              <a:rPr lang="sv-SE" sz="5700" b="1" i="1" dirty="0">
                <a:solidFill>
                  <a:srgbClr val="FF0000"/>
                </a:solidFill>
              </a:rPr>
              <a:t> multi species </a:t>
            </a:r>
            <a:r>
              <a:rPr lang="sv-SE" sz="5700" b="1" i="1" dirty="0" err="1" smtClean="0">
                <a:solidFill>
                  <a:srgbClr val="FF0000"/>
                </a:solidFill>
              </a:rPr>
              <a:t>results</a:t>
            </a:r>
            <a:r>
              <a:rPr lang="sv-SE" sz="5700" b="1" i="1" dirty="0" smtClean="0">
                <a:solidFill>
                  <a:srgbClr val="FF0000"/>
                </a:solidFill>
              </a:rPr>
              <a:t>:</a:t>
            </a:r>
            <a:endParaRPr lang="sv-SE" sz="57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i="1" dirty="0" err="1"/>
              <a:t>With</a:t>
            </a:r>
            <a:r>
              <a:rPr lang="sv-SE" i="1" dirty="0"/>
              <a:t> </a:t>
            </a:r>
            <a:r>
              <a:rPr lang="sv-SE" i="1" dirty="0" err="1"/>
              <a:t>multiple</a:t>
            </a:r>
            <a:r>
              <a:rPr lang="sv-SE" i="1" dirty="0"/>
              <a:t> species and total </a:t>
            </a:r>
            <a:r>
              <a:rPr lang="sv-SE" i="1" dirty="0" err="1"/>
              <a:t>harvest</a:t>
            </a:r>
            <a:r>
              <a:rPr lang="sv-SE" i="1" dirty="0"/>
              <a:t> </a:t>
            </a:r>
            <a:r>
              <a:rPr lang="sv-SE" i="1" dirty="0" err="1"/>
              <a:t>volume</a:t>
            </a:r>
            <a:r>
              <a:rPr lang="sv-SE" i="1" dirty="0"/>
              <a:t> </a:t>
            </a:r>
            <a:r>
              <a:rPr lang="sv-SE" i="1" dirty="0" err="1"/>
              <a:t>constraints</a:t>
            </a:r>
            <a:r>
              <a:rPr lang="sv-SE" i="1" dirty="0"/>
              <a:t>: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b="1" i="1" dirty="0">
                <a:solidFill>
                  <a:srgbClr val="0070C0"/>
                </a:solidFill>
              </a:rPr>
              <a:t>Case 1:</a:t>
            </a:r>
          </a:p>
          <a:p>
            <a:pPr marL="0" indent="0">
              <a:buNone/>
            </a:pPr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species, A,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harvest</a:t>
            </a:r>
            <a:r>
              <a:rPr lang="sv-SE" dirty="0"/>
              <a:t> less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species (A) and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species,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profit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species A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is </a:t>
            </a:r>
            <a:r>
              <a:rPr lang="sv-SE" dirty="0" err="1"/>
              <a:t>greater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the </a:t>
            </a:r>
            <a:r>
              <a:rPr lang="sv-SE" dirty="0" err="1"/>
              <a:t>corresponding</a:t>
            </a:r>
            <a:r>
              <a:rPr lang="sv-SE" dirty="0"/>
              <a:t>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species.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b="1" i="1" dirty="0" smtClean="0">
                <a:solidFill>
                  <a:srgbClr val="0070C0"/>
                </a:solidFill>
              </a:rPr>
              <a:t>Case </a:t>
            </a:r>
            <a:r>
              <a:rPr lang="sv-SE" b="1" i="1" dirty="0">
                <a:solidFill>
                  <a:srgbClr val="0070C0"/>
                </a:solidFill>
              </a:rPr>
              <a:t>3:</a:t>
            </a:r>
          </a:p>
          <a:p>
            <a:pPr marL="0" indent="0">
              <a:buNone/>
            </a:pPr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species, A,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not </a:t>
            </a:r>
            <a:r>
              <a:rPr lang="sv-SE" dirty="0" err="1"/>
              <a:t>change</a:t>
            </a:r>
            <a:r>
              <a:rPr lang="sv-SE" dirty="0"/>
              <a:t> the present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species (A) and not </a:t>
            </a:r>
            <a:r>
              <a:rPr lang="sv-SE" dirty="0" err="1"/>
              <a:t>change</a:t>
            </a:r>
            <a:r>
              <a:rPr lang="sv-SE" dirty="0"/>
              <a:t> the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species,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profit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species A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is </a:t>
            </a:r>
            <a:r>
              <a:rPr lang="sv-SE" dirty="0" err="1"/>
              <a:t>equal</a:t>
            </a:r>
            <a:r>
              <a:rPr lang="sv-SE" dirty="0"/>
              <a:t> to the </a:t>
            </a:r>
            <a:r>
              <a:rPr lang="sv-SE" dirty="0" err="1"/>
              <a:t>corresponding</a:t>
            </a:r>
            <a:r>
              <a:rPr lang="sv-SE" dirty="0"/>
              <a:t>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species.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b="1" i="1" dirty="0" smtClean="0">
                <a:solidFill>
                  <a:srgbClr val="0070C0"/>
                </a:solidFill>
              </a:rPr>
              <a:t>Case </a:t>
            </a:r>
            <a:r>
              <a:rPr lang="sv-SE" b="1" i="1" dirty="0">
                <a:solidFill>
                  <a:srgbClr val="0070C0"/>
                </a:solidFill>
              </a:rPr>
              <a:t>5:</a:t>
            </a:r>
          </a:p>
          <a:p>
            <a:pPr marL="0" indent="0">
              <a:buNone/>
            </a:pPr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price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species, A,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species (A) and less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species,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profit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species A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harvest</a:t>
            </a:r>
            <a:r>
              <a:rPr lang="sv-SE" dirty="0"/>
              <a:t> </a:t>
            </a:r>
            <a:r>
              <a:rPr lang="sv-SE" dirty="0" err="1"/>
              <a:t>volume</a:t>
            </a:r>
            <a:r>
              <a:rPr lang="sv-SE" dirty="0"/>
              <a:t> is less </a:t>
            </a:r>
            <a:r>
              <a:rPr lang="sv-SE" dirty="0" err="1"/>
              <a:t>than</a:t>
            </a:r>
            <a:r>
              <a:rPr lang="sv-SE" dirty="0"/>
              <a:t> the </a:t>
            </a:r>
            <a:r>
              <a:rPr lang="sv-SE" dirty="0" err="1"/>
              <a:t>corresponding</a:t>
            </a:r>
            <a:r>
              <a:rPr lang="sv-SE" dirty="0"/>
              <a:t> </a:t>
            </a:r>
            <a:r>
              <a:rPr lang="sv-SE" dirty="0" err="1"/>
              <a:t>derivative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other</a:t>
            </a:r>
            <a:r>
              <a:rPr lang="sv-SE" dirty="0"/>
              <a:t> species.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8925" y="1716657"/>
            <a:ext cx="10164518" cy="399403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properties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revenue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cost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including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capacity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constraints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penalty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optimal present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response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risk.</a:t>
            </a:r>
          </a:p>
          <a:p>
            <a:pPr>
              <a:spcAft>
                <a:spcPts val="0"/>
              </a:spcAft>
            </a:pP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Conclusive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general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been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derived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reported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for 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following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cases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Increasing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risk in the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price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cost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functions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Increasing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risk in the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dynamics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physical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processes</a:t>
            </a:r>
            <a:r>
              <a:rPr lang="sv-S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v-S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1218925" y="690473"/>
            <a:ext cx="10515600" cy="8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CONCLUSIONS:</a:t>
            </a:r>
            <a:endParaRPr lang="sv-S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1" cy="2616200"/>
          </a:xfrm>
          <a:gradFill>
            <a:gsLst>
              <a:gs pos="98000">
                <a:srgbClr val="C2DAEF"/>
              </a:gs>
              <a:gs pos="100000">
                <a:schemeClr val="accent1">
                  <a:lumMod val="45000"/>
                  <a:lumOff val="55000"/>
                </a:schemeClr>
              </a:gs>
              <a:gs pos="97000">
                <a:srgbClr val="FF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sv-SE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Optimal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natural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resource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extraction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increasing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risk in </a:t>
            </a:r>
            <a:r>
              <a:rPr lang="sv-SE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prices</a:t>
            </a:r>
            <a:r>
              <a:rPr lang="sv-S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stock </a:t>
            </a:r>
            <a:r>
              <a:rPr lang="sv-SE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dynamics</a:t>
            </a:r>
            <a:r>
              <a:rPr lang="sv-SE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v-SE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sv-SE" sz="4000" b="1" dirty="0">
              <a:solidFill>
                <a:srgbClr val="423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15104" y="3028366"/>
            <a:ext cx="6879326" cy="3562215"/>
          </a:xfrm>
        </p:spPr>
        <p:txBody>
          <a:bodyPr>
            <a:normAutofit fontScale="77500" lnSpcReduction="20000"/>
          </a:bodyPr>
          <a:lstStyle/>
          <a:p>
            <a:r>
              <a:rPr lang="en-GB" sz="4300" b="1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Dr Peter Lohmander </a:t>
            </a:r>
          </a:p>
          <a:p>
            <a:r>
              <a:rPr lang="en-GB" u="sng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http://www.Lohmander.com</a:t>
            </a:r>
            <a:r>
              <a:rPr lang="en-GB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Peter@Lohmander.com</a:t>
            </a:r>
            <a:r>
              <a:rPr lang="en-GB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solidFill>
                <a:srgbClr val="423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4232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solidFill>
                <a:srgbClr val="423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BIT's 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3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World Congress of Bioenergy 2015 </a:t>
            </a:r>
            <a:endParaRPr lang="en-US" sz="4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23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v-SE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WCBE 2015</a:t>
            </a:r>
            <a:r>
              <a:rPr lang="en-US" b="1" dirty="0" smtClean="0">
                <a:solidFill>
                  <a:srgbClr val="423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solidFill>
                <a:srgbClr val="4232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Theme</a:t>
            </a:r>
            <a:r>
              <a:rPr lang="en-US" sz="1900" dirty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“Boosting the development of green bioenergy"</a:t>
            </a:r>
            <a:endParaRPr lang="en-US" sz="1900" dirty="0">
              <a:solidFill>
                <a:srgbClr val="4232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dirty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September 24-26, </a:t>
            </a:r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2015</a:t>
            </a:r>
            <a:endParaRPr lang="en-US" sz="1900" dirty="0">
              <a:solidFill>
                <a:srgbClr val="4232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dirty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Venue: Xi'an, </a:t>
            </a:r>
            <a:r>
              <a:rPr lang="en-US" sz="1900" dirty="0" smtClean="0">
                <a:solidFill>
                  <a:srgbClr val="4232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China</a:t>
            </a:r>
            <a:endParaRPr lang="en-GB" sz="1900" dirty="0" smtClean="0">
              <a:solidFill>
                <a:srgbClr val="4232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06" y="2616200"/>
            <a:ext cx="3866295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0837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sv-SE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</a:t>
            </a:r>
            <a:r>
              <a:rPr lang="sv-SE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Appendix</a:t>
            </a:r>
            <a:br>
              <a:rPr lang="sv-SE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sv-S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at:</a:t>
            </a:r>
            <a:r>
              <a:rPr lang="sv-SE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 8th International Conference of 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Iranian Operations Research Society 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Department of Mathematics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Ferdowsi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University of Mashhad,  Mashhad, Iran. </a:t>
            </a:r>
            <a:b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www.or8.um.ac.ir</a:t>
            </a:r>
            <a:b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21-22 May 2015 </a:t>
            </a:r>
            <a:r>
              <a:rPr lang="en-GB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GB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sv-SE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387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</a:t>
            </a:fld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322701" y="4848245"/>
            <a:ext cx="368793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www.nasdaq.com/</a:t>
            </a:r>
            <a:endParaRPr lang="sv-S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000" dirty="0" smtClean="0"/>
          </a:p>
          <a:p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2015-09-13</a:t>
            </a:r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0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62" y="695984"/>
            <a:ext cx="5565475" cy="556547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6392" y="2318966"/>
            <a:ext cx="43428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v-SE" sz="6600" b="1" i="1" cap="none" spc="0" dirty="0" smtClean="0">
                <a:ln/>
                <a:solidFill>
                  <a:srgbClr val="FF0000"/>
                </a:solidFill>
                <a:effectLst/>
              </a:rPr>
              <a:t>Motivation:</a:t>
            </a:r>
            <a:endParaRPr lang="sv-SE" sz="66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7" name="Höger 6"/>
          <p:cNvSpPr/>
          <p:nvPr/>
        </p:nvSpPr>
        <p:spPr>
          <a:xfrm>
            <a:off x="417592" y="3226279"/>
            <a:ext cx="5375116" cy="13112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0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F00"/>
            </a:gs>
            <a:gs pos="76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8507" y="0"/>
            <a:ext cx="11620500" cy="20391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PTIMAL PRESENT RESOURCE EXTRACTION UNDER THE INFLUENCE OF FUTURE RISK </a:t>
            </a:r>
            <a:r>
              <a:rPr lang="sv-S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045" y="2743200"/>
            <a:ext cx="7315200" cy="3835401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18151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Professor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Peter Lohmander </a:t>
            </a: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SLU, Sweden, </a:t>
            </a:r>
            <a:r>
              <a:rPr lang="en-GB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http://www.Lohmander.com</a:t>
            </a:r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Peter@Lohmander.com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 8th International Conference of </a:t>
            </a:r>
          </a:p>
          <a:p>
            <a:r>
              <a:rPr lang="en-US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Iranian Operations Research Society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 of Mathematics Ferdowsi University of Mashhad,  Mashhad, Iran. </a:t>
            </a:r>
          </a:p>
          <a:p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www.or8.um.ac.ir</a:t>
            </a:r>
          </a:p>
          <a:p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21-22 May 2015</a:t>
            </a:r>
            <a:r>
              <a:rPr lang="en-US" sz="19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9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63" y="2743200"/>
            <a:ext cx="3750538" cy="4114800"/>
          </a:xfrm>
          <a:prstGeom prst="rect">
            <a:avLst/>
          </a:prstGeo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3FE0-6EB4-418C-82E7-2F09A4F4115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FFFF00"/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41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0" y="195546"/>
            <a:ext cx="11274552" cy="313908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93" y="3681571"/>
            <a:ext cx="3765806" cy="302213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59" y="3643266"/>
            <a:ext cx="2299859" cy="306044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678" y="3678797"/>
            <a:ext cx="2085910" cy="30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3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b="1" dirty="0" err="1" smtClean="0">
                <a:solidFill>
                  <a:srgbClr val="FF0000"/>
                </a:solidFill>
              </a:rPr>
              <a:t>Introduction</a:t>
            </a:r>
            <a:r>
              <a:rPr lang="sv-SE" b="1" dirty="0" smtClean="0">
                <a:solidFill>
                  <a:srgbClr val="FF0000"/>
                </a:solidFill>
              </a:rPr>
              <a:t> via </a:t>
            </a:r>
            <a:r>
              <a:rPr lang="sv-SE" b="1" dirty="0" err="1" smtClean="0">
                <a:solidFill>
                  <a:srgbClr val="FF0000"/>
                </a:solidFill>
              </a:rPr>
              <a:t>one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dimensional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optimization</a:t>
            </a:r>
            <a:r>
              <a:rPr lang="sv-SE" b="1" dirty="0" smtClean="0">
                <a:solidFill>
                  <a:srgbClr val="FF0000"/>
                </a:solidFill>
              </a:rPr>
              <a:t> in </a:t>
            </a:r>
            <a:r>
              <a:rPr lang="sv-SE" b="1" dirty="0" err="1" smtClean="0">
                <a:solidFill>
                  <a:srgbClr val="FF0000"/>
                </a:solidFill>
              </a:rPr>
              <a:t>dynamic</a:t>
            </a:r>
            <a:r>
              <a:rPr lang="sv-SE" b="1" dirty="0" smtClean="0">
                <a:solidFill>
                  <a:srgbClr val="FF0000"/>
                </a:solidFill>
              </a:rPr>
              <a:t> 	problems, </a:t>
            </a:r>
            <a:r>
              <a:rPr lang="sv-SE" b="1" dirty="0" err="1" smtClean="0">
                <a:solidFill>
                  <a:srgbClr val="FF0000"/>
                </a:solidFill>
              </a:rPr>
              <a:t>comparative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statics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analysis</a:t>
            </a:r>
            <a:r>
              <a:rPr lang="sv-SE" b="1" dirty="0" smtClean="0">
                <a:solidFill>
                  <a:srgbClr val="FF0000"/>
                </a:solidFill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</a:rPr>
              <a:t>probabilities</a:t>
            </a:r>
            <a:r>
              <a:rPr lang="sv-SE" b="1" dirty="0" smtClean="0">
                <a:solidFill>
                  <a:srgbClr val="FF0000"/>
                </a:solidFill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	risk and the </a:t>
            </a:r>
            <a:r>
              <a:rPr lang="sv-SE" b="1" dirty="0" err="1" smtClean="0">
                <a:solidFill>
                  <a:srgbClr val="FF0000"/>
                </a:solidFill>
              </a:rPr>
              <a:t>importance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of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third</a:t>
            </a:r>
            <a:r>
              <a:rPr lang="sv-SE" b="1" dirty="0" smtClean="0">
                <a:solidFill>
                  <a:srgbClr val="FF0000"/>
                </a:solidFill>
              </a:rPr>
              <a:t> order </a:t>
            </a:r>
            <a:r>
              <a:rPr lang="sv-SE" b="1" dirty="0" err="1" smtClean="0">
                <a:solidFill>
                  <a:srgbClr val="FF0000"/>
                </a:solidFill>
              </a:rPr>
              <a:t>derivatives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In </a:t>
            </a:r>
            <a:r>
              <a:rPr lang="sv-SE" dirty="0"/>
              <a:t>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analyses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the solutions to </a:t>
            </a:r>
            <a:r>
              <a:rPr lang="sv-SE" dirty="0" err="1"/>
              <a:t>maximization</a:t>
            </a:r>
            <a:r>
              <a:rPr lang="sv-SE" dirty="0"/>
              <a:t> problems. The </a:t>
            </a:r>
            <a:r>
              <a:rPr lang="sv-SE" dirty="0" err="1"/>
              <a:t>objective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total </a:t>
            </a:r>
            <a:r>
              <a:rPr lang="sv-SE" dirty="0" err="1"/>
              <a:t>expected</a:t>
            </a:r>
            <a:r>
              <a:rPr lang="sv-SE" dirty="0"/>
              <a:t> present </a:t>
            </a:r>
            <a:r>
              <a:rPr lang="sv-SE" dirty="0" err="1"/>
              <a:t>values</a:t>
            </a:r>
            <a:r>
              <a:rPr lang="sv-SE" dirty="0"/>
              <a:t>. In </a:t>
            </a:r>
            <a:r>
              <a:rPr lang="sv-SE" dirty="0" err="1"/>
              <a:t>particular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optimal </a:t>
            </a:r>
            <a:r>
              <a:rPr lang="sv-SE" dirty="0" err="1"/>
              <a:t>decisions</a:t>
            </a:r>
            <a:r>
              <a:rPr lang="sv-SE" dirty="0"/>
              <a:t> at different </a:t>
            </a:r>
            <a:r>
              <a:rPr lang="sv-SE" dirty="0" err="1"/>
              <a:t>points</a:t>
            </a:r>
            <a:r>
              <a:rPr lang="sv-SE" dirty="0"/>
              <a:t> in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affected</a:t>
            </a:r>
            <a:r>
              <a:rPr lang="sv-SE" dirty="0"/>
              <a:t> by </a:t>
            </a:r>
            <a:r>
              <a:rPr lang="sv-SE" dirty="0" err="1"/>
              <a:t>stochastic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, </a:t>
            </a:r>
            <a:r>
              <a:rPr lang="sv-SE" dirty="0" err="1"/>
              <a:t>increasing</a:t>
            </a:r>
            <a:r>
              <a:rPr lang="sv-SE" dirty="0"/>
              <a:t> risk and optimal adaptive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In all derivations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document</a:t>
            </a:r>
            <a:r>
              <a:rPr lang="sv-SE" dirty="0"/>
              <a:t>, </a:t>
            </a:r>
            <a:r>
              <a:rPr lang="sv-SE" dirty="0" err="1"/>
              <a:t>continuously</a:t>
            </a:r>
            <a:r>
              <a:rPr lang="sv-SE" dirty="0"/>
              <a:t> </a:t>
            </a:r>
            <a:r>
              <a:rPr lang="sv-SE" dirty="0" err="1"/>
              <a:t>differentiable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assumed</a:t>
            </a:r>
            <a:r>
              <a:rPr lang="sv-SE" dirty="0"/>
              <a:t>. In the </a:t>
            </a:r>
            <a:r>
              <a:rPr lang="sv-SE" dirty="0" err="1"/>
              <a:t>optimizations</a:t>
            </a:r>
            <a:r>
              <a:rPr lang="sv-SE" dirty="0"/>
              <a:t> and </a:t>
            </a:r>
            <a:r>
              <a:rPr lang="sv-SE" dirty="0" err="1"/>
              <a:t>comparative</a:t>
            </a:r>
            <a:r>
              <a:rPr lang="sv-SE" dirty="0"/>
              <a:t> </a:t>
            </a:r>
            <a:r>
              <a:rPr lang="sv-SE" dirty="0" err="1"/>
              <a:t>statics</a:t>
            </a:r>
            <a:r>
              <a:rPr lang="sv-SE" dirty="0"/>
              <a:t> </a:t>
            </a:r>
            <a:r>
              <a:rPr lang="sv-SE" dirty="0" err="1"/>
              <a:t>calculations</a:t>
            </a:r>
            <a:r>
              <a:rPr lang="sv-SE" dirty="0"/>
              <a:t>, </a:t>
            </a:r>
            <a:r>
              <a:rPr lang="sv-SE" dirty="0" err="1"/>
              <a:t>local</a:t>
            </a:r>
            <a:r>
              <a:rPr lang="sv-SE" dirty="0"/>
              <a:t> optima and small </a:t>
            </a:r>
            <a:r>
              <a:rPr lang="sv-SE" dirty="0" err="1"/>
              <a:t>moves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optima under the </a:t>
            </a:r>
            <a:r>
              <a:rPr lang="sv-SE" dirty="0" err="1"/>
              <a:t>influence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parameter </a:t>
            </a:r>
            <a:r>
              <a:rPr lang="sv-SE" dirty="0" err="1"/>
              <a:t>changes</a:t>
            </a:r>
            <a:r>
              <a:rPr lang="sv-SE" dirty="0"/>
              <a:t>,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studied</a:t>
            </a:r>
            <a:r>
              <a:rPr lang="sv-SE" dirty="0"/>
              <a:t>. For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reasons</a:t>
            </a:r>
            <a:r>
              <a:rPr lang="sv-SE" dirty="0"/>
              <a:t>,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order </a:t>
            </a:r>
            <a:r>
              <a:rPr lang="sv-SE" dirty="0" err="1"/>
              <a:t>four</a:t>
            </a:r>
            <a:r>
              <a:rPr lang="sv-SE" dirty="0"/>
              <a:t> and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considered</a:t>
            </a:r>
            <a:r>
              <a:rPr lang="sv-SE" dirty="0"/>
              <a:t>.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order </a:t>
            </a:r>
            <a:r>
              <a:rPr lang="sv-SE" dirty="0" err="1"/>
              <a:t>three</a:t>
            </a:r>
            <a:r>
              <a:rPr lang="sv-SE" dirty="0"/>
              <a:t> and </a:t>
            </a:r>
            <a:r>
              <a:rPr lang="sv-SE" dirty="0" err="1"/>
              <a:t>lower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however</a:t>
            </a:r>
            <a:r>
              <a:rPr lang="sv-SE" dirty="0"/>
              <a:t> not be </a:t>
            </a:r>
            <a:r>
              <a:rPr lang="sv-SE" dirty="0" err="1"/>
              <a:t>neglected</a:t>
            </a:r>
            <a:r>
              <a:rPr lang="sv-SE" dirty="0"/>
              <a:t>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aware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everywhere</a:t>
            </a:r>
            <a:r>
              <a:rPr lang="sv-SE" dirty="0"/>
              <a:t> </a:t>
            </a:r>
            <a:r>
              <a:rPr lang="sv-SE" dirty="0" err="1"/>
              <a:t>continuously</a:t>
            </a:r>
            <a:r>
              <a:rPr lang="sv-SE" dirty="0"/>
              <a:t> </a:t>
            </a:r>
            <a:r>
              <a:rPr lang="sv-SE" dirty="0" err="1"/>
              <a:t>differentiable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relevant in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22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Introduction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with</a:t>
            </a:r>
            <a:r>
              <a:rPr lang="sv-SE" b="1" i="1" dirty="0" smtClean="0">
                <a:solidFill>
                  <a:srgbClr val="FF0000"/>
                </a:solidFill>
              </a:rPr>
              <a:t> a </a:t>
            </a:r>
            <a:r>
              <a:rPr lang="sv-SE" b="1" i="1" dirty="0" err="1" smtClean="0">
                <a:solidFill>
                  <a:srgbClr val="FF0000"/>
                </a:solidFill>
              </a:rPr>
              <a:t>simplified</a:t>
            </a:r>
            <a:r>
              <a:rPr lang="sv-SE" b="1" i="1" dirty="0" smtClean="0">
                <a:solidFill>
                  <a:srgbClr val="FF0000"/>
                </a:solidFill>
              </a:rPr>
              <a:t> problem</a:t>
            </a:r>
            <a:endParaRPr lang="sv-SE" b="1" i="1" dirty="0">
              <a:solidFill>
                <a:srgbClr val="FF0000"/>
              </a:solidFill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84" y="2011680"/>
            <a:ext cx="10937203" cy="385876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45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30740" y="1935804"/>
            <a:ext cx="4027251" cy="768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9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984" y="459832"/>
            <a:ext cx="9630343" cy="5991452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46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739302" y="5282119"/>
            <a:ext cx="1819072" cy="1169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5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164" y="429768"/>
            <a:ext cx="9569996" cy="599829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47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612843" y="2616740"/>
            <a:ext cx="2655651" cy="18968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7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522" y="345379"/>
            <a:ext cx="9682486" cy="619353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1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818" y="877824"/>
            <a:ext cx="10908047" cy="524247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6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1" y="423876"/>
            <a:ext cx="6202393" cy="611503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809780" y="4727343"/>
            <a:ext cx="40687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</a:p>
          <a:p>
            <a:pPr lvl="0"/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http://www.nasdaq.com/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sz="1000" dirty="0">
              <a:solidFill>
                <a:prstClr val="black"/>
              </a:solidFill>
            </a:endParaRPr>
          </a:p>
          <a:p>
            <a:pPr lvl="0"/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2015-09-13</a:t>
            </a:r>
            <a:endParaRPr lang="sv-SE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Probabilities</a:t>
            </a:r>
            <a:r>
              <a:rPr lang="sv-SE" b="1" i="1" dirty="0" smtClean="0">
                <a:solidFill>
                  <a:srgbClr val="FF0000"/>
                </a:solidFill>
              </a:rPr>
              <a:t> and </a:t>
            </a:r>
            <a:r>
              <a:rPr lang="sv-SE" b="1" i="1" dirty="0" err="1" smtClean="0">
                <a:solidFill>
                  <a:srgbClr val="FF0000"/>
                </a:solidFill>
              </a:rPr>
              <a:t>outcomes</a:t>
            </a:r>
            <a:r>
              <a:rPr lang="sv-SE" b="1" i="1" dirty="0" smtClean="0">
                <a:solidFill>
                  <a:srgbClr val="FF0000"/>
                </a:solidFill>
              </a:rPr>
              <a:t>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50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5478" y="2178287"/>
            <a:ext cx="9893300" cy="295116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39302" y="3832698"/>
            <a:ext cx="2898843" cy="583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1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r>
              <a:rPr lang="sv-SE" b="1" i="1" dirty="0" smtClean="0">
                <a:solidFill>
                  <a:srgbClr val="FF0000"/>
                </a:solidFill>
              </a:rPr>
              <a:t> risk: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51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84238" y="2336800"/>
            <a:ext cx="11307762" cy="354965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838200" y="5418306"/>
            <a:ext cx="7352489" cy="468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838200" y="3735421"/>
            <a:ext cx="8578174" cy="30155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8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16" y="295061"/>
            <a:ext cx="5794860" cy="6061290"/>
          </a:xfrm>
          <a:prstGeom prst="rect">
            <a:avLst/>
          </a:prstGeom>
        </p:spPr>
      </p:pic>
      <p:cxnSp>
        <p:nvCxnSpPr>
          <p:cNvPr id="3" name="Rak 2"/>
          <p:cNvCxnSpPr/>
          <p:nvPr/>
        </p:nvCxnSpPr>
        <p:spPr>
          <a:xfrm>
            <a:off x="3229583" y="5486400"/>
            <a:ext cx="1838528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2033935" y="393192"/>
            <a:ext cx="1195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Probability</a:t>
            </a:r>
            <a:endParaRPr lang="sv-SE" dirty="0" smtClean="0">
              <a:solidFill>
                <a:srgbClr val="0070C0"/>
              </a:solidFill>
            </a:endParaRPr>
          </a:p>
          <a:p>
            <a:r>
              <a:rPr lang="sv-SE" dirty="0" err="1" smtClean="0">
                <a:solidFill>
                  <a:srgbClr val="0070C0"/>
                </a:solidFill>
              </a:rPr>
              <a:t>density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26" y="393192"/>
            <a:ext cx="10148314" cy="6043516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53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7441660" y="2976664"/>
            <a:ext cx="2266544" cy="5739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593387" y="5632315"/>
            <a:ext cx="1011677" cy="7240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7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493" y="457200"/>
            <a:ext cx="9292307" cy="5738051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54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955260" y="2159540"/>
            <a:ext cx="1984442" cy="700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88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805" y="586486"/>
            <a:ext cx="9853638" cy="57698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55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1498060" y="1313234"/>
            <a:ext cx="3618689" cy="6906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595337" y="4815191"/>
            <a:ext cx="2811294" cy="710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5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521" y="1306287"/>
            <a:ext cx="18234175" cy="4460032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56</a:t>
            </a:fld>
            <a:endParaRPr lang="sv-SE"/>
          </a:p>
        </p:txBody>
      </p:sp>
      <p:sp>
        <p:nvSpPr>
          <p:cNvPr id="2" name="Rektangel med rundade hörn 1"/>
          <p:cNvSpPr/>
          <p:nvPr/>
        </p:nvSpPr>
        <p:spPr>
          <a:xfrm>
            <a:off x="2286000" y="4426085"/>
            <a:ext cx="3589506" cy="1517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7062281" y="2744476"/>
            <a:ext cx="38632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>
                <a:solidFill>
                  <a:srgbClr val="FF0000"/>
                </a:solidFill>
              </a:rPr>
              <a:t>The </a:t>
            </a:r>
            <a:r>
              <a:rPr lang="sv-SE" b="1" i="1" dirty="0" err="1" smtClean="0">
                <a:solidFill>
                  <a:srgbClr val="FF0000"/>
                </a:solidFill>
              </a:rPr>
              <a:t>sign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this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third</a:t>
            </a:r>
            <a:r>
              <a:rPr lang="sv-SE" b="1" i="1" dirty="0" smtClean="0">
                <a:solidFill>
                  <a:srgbClr val="FF0000"/>
                </a:solidFill>
              </a:rPr>
              <a:t> order </a:t>
            </a:r>
            <a:r>
              <a:rPr lang="sv-SE" b="1" i="1" dirty="0" err="1" smtClean="0">
                <a:solidFill>
                  <a:srgbClr val="FF0000"/>
                </a:solidFill>
              </a:rPr>
              <a:t>derivative</a:t>
            </a:r>
            <a:endParaRPr lang="sv-SE" b="1" i="1" dirty="0" smtClean="0">
              <a:solidFill>
                <a:srgbClr val="FF0000"/>
              </a:solidFill>
            </a:endParaRPr>
          </a:p>
          <a:p>
            <a:r>
              <a:rPr lang="sv-SE" b="1" i="1" dirty="0" err="1" smtClean="0">
                <a:solidFill>
                  <a:srgbClr val="FF0000"/>
                </a:solidFill>
              </a:rPr>
              <a:t>determines</a:t>
            </a:r>
            <a:r>
              <a:rPr lang="sv-SE" b="1" i="1" dirty="0" smtClean="0">
                <a:solidFill>
                  <a:srgbClr val="FF0000"/>
                </a:solidFill>
              </a:rPr>
              <a:t> the optimal </a:t>
            </a:r>
            <a:r>
              <a:rPr lang="sv-SE" b="1" i="1" dirty="0" err="1" smtClean="0">
                <a:solidFill>
                  <a:srgbClr val="FF0000"/>
                </a:solidFill>
              </a:rPr>
              <a:t>direction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endParaRPr lang="sv-SE" b="1" i="1" dirty="0" smtClean="0">
              <a:solidFill>
                <a:srgbClr val="FF0000"/>
              </a:solidFill>
            </a:endParaRPr>
          </a:p>
          <a:p>
            <a:r>
              <a:rPr lang="sv-SE" b="1" i="1" dirty="0" err="1" smtClean="0">
                <a:solidFill>
                  <a:srgbClr val="FF0000"/>
                </a:solidFill>
              </a:rPr>
              <a:t>change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our</a:t>
            </a:r>
            <a:r>
              <a:rPr lang="sv-SE" b="1" i="1" dirty="0" smtClean="0">
                <a:solidFill>
                  <a:srgbClr val="FF0000"/>
                </a:solidFill>
              </a:rPr>
              <a:t> present </a:t>
            </a:r>
            <a:r>
              <a:rPr lang="sv-SE" b="1" i="1" dirty="0" err="1" smtClean="0">
                <a:solidFill>
                  <a:srgbClr val="FF0000"/>
                </a:solidFill>
              </a:rPr>
              <a:t>extraction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level</a:t>
            </a:r>
            <a:endParaRPr lang="sv-SE" b="1" i="1" dirty="0" smtClean="0">
              <a:solidFill>
                <a:srgbClr val="FF0000"/>
              </a:solidFill>
            </a:endParaRPr>
          </a:p>
          <a:p>
            <a:r>
              <a:rPr lang="sv-SE" b="1" i="1" dirty="0" smtClean="0">
                <a:solidFill>
                  <a:srgbClr val="FF0000"/>
                </a:solidFill>
              </a:rPr>
              <a:t>under the </a:t>
            </a:r>
            <a:r>
              <a:rPr lang="sv-SE" b="1" i="1" dirty="0" err="1" smtClean="0">
                <a:solidFill>
                  <a:srgbClr val="FF0000"/>
                </a:solidFill>
              </a:rPr>
              <a:t>influence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endParaRPr lang="sv-SE" b="1" i="1" dirty="0" smtClean="0">
              <a:solidFill>
                <a:srgbClr val="FF0000"/>
              </a:solidFill>
            </a:endParaRPr>
          </a:p>
          <a:p>
            <a:r>
              <a:rPr lang="sv-SE" b="1" i="1" dirty="0" smtClean="0">
                <a:solidFill>
                  <a:srgbClr val="FF0000"/>
                </a:solidFill>
              </a:rPr>
              <a:t>risk in the </a:t>
            </a:r>
            <a:r>
              <a:rPr lang="sv-SE" b="1" i="1" dirty="0" err="1" smtClean="0">
                <a:solidFill>
                  <a:srgbClr val="FF0000"/>
                </a:solidFill>
              </a:rPr>
              <a:t>future</a:t>
            </a:r>
            <a:r>
              <a:rPr lang="sv-SE" b="1" i="1" dirty="0" smtClean="0">
                <a:solidFill>
                  <a:srgbClr val="FF0000"/>
                </a:solidFill>
              </a:rPr>
              <a:t>.</a:t>
            </a:r>
            <a:endParaRPr lang="sv-SE" b="1" i="1" dirty="0">
              <a:solidFill>
                <a:srgbClr val="FF0000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H="1">
            <a:off x="6027027" y="4105072"/>
            <a:ext cx="908795" cy="57393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5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600" y="1124712"/>
            <a:ext cx="11154417" cy="3739973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57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496111" y="982494"/>
            <a:ext cx="3180944" cy="13132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48" y="914400"/>
            <a:ext cx="11351652" cy="518464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58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272374" y="2830749"/>
            <a:ext cx="5797686" cy="739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8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</a:t>
            </a:r>
            <a:r>
              <a:rPr lang="sv-SE" b="1" dirty="0" smtClean="0">
                <a:solidFill>
                  <a:srgbClr val="FF0000"/>
                </a:solidFill>
              </a:rPr>
              <a:t>Explicit multi period </a:t>
            </a:r>
            <a:r>
              <a:rPr lang="sv-SE" b="1" dirty="0" err="1" smtClean="0">
                <a:solidFill>
                  <a:srgbClr val="FF0000"/>
                </a:solidFill>
              </a:rPr>
              <a:t>analysis</a:t>
            </a:r>
            <a:r>
              <a:rPr lang="sv-SE" b="1" dirty="0" smtClean="0">
                <a:solidFill>
                  <a:srgbClr val="FF0000"/>
                </a:solidFill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</a:rPr>
              <a:t>stationarity</a:t>
            </a:r>
            <a:r>
              <a:rPr lang="sv-SE" b="1" dirty="0" smtClean="0">
                <a:solidFill>
                  <a:srgbClr val="FF0000"/>
                </a:solidFill>
              </a:rPr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67" y="373828"/>
            <a:ext cx="5815179" cy="598252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793966" y="4157997"/>
            <a:ext cx="39739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</a:p>
          <a:p>
            <a:pPr lvl="0"/>
            <a:r>
              <a:rPr lang="sv-SE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http://www.nasdaq.com/</a:t>
            </a:r>
            <a:endParaRPr lang="sv-SE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v-SE" sz="1000" dirty="0">
              <a:solidFill>
                <a:prstClr val="black"/>
              </a:solidFill>
            </a:endParaRPr>
          </a:p>
          <a:p>
            <a:pPr lvl="0"/>
            <a:r>
              <a:rPr lang="sv-SE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2015-09-13</a:t>
            </a:r>
            <a:endParaRPr lang="sv-SE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60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29" y="439126"/>
            <a:ext cx="5030414" cy="624515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6245352" y="1599772"/>
            <a:ext cx="320040" cy="384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8014225" y="630936"/>
            <a:ext cx="202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Expected</a:t>
            </a:r>
            <a:r>
              <a:rPr lang="sv-SE" dirty="0" smtClean="0">
                <a:solidFill>
                  <a:srgbClr val="0070C0"/>
                </a:solidFill>
              </a:rPr>
              <a:t> marginal </a:t>
            </a:r>
          </a:p>
          <a:p>
            <a:r>
              <a:rPr lang="sv-SE" dirty="0" err="1" smtClean="0">
                <a:solidFill>
                  <a:srgbClr val="0070C0"/>
                </a:solidFill>
              </a:rPr>
              <a:t>resource</a:t>
            </a:r>
            <a:r>
              <a:rPr lang="sv-SE" dirty="0" smtClean="0">
                <a:solidFill>
                  <a:srgbClr val="0070C0"/>
                </a:solidFill>
              </a:rPr>
              <a:t> </a:t>
            </a:r>
            <a:r>
              <a:rPr lang="sv-SE" dirty="0" err="1" smtClean="0">
                <a:solidFill>
                  <a:srgbClr val="0070C0"/>
                </a:solidFill>
              </a:rPr>
              <a:t>value</a:t>
            </a:r>
            <a:endParaRPr lang="sv-SE" dirty="0" smtClean="0">
              <a:solidFill>
                <a:srgbClr val="0070C0"/>
              </a:solidFill>
            </a:endParaRPr>
          </a:p>
          <a:p>
            <a:r>
              <a:rPr lang="sv-SE" dirty="0" smtClean="0">
                <a:solidFill>
                  <a:srgbClr val="0070C0"/>
                </a:solidFill>
              </a:rPr>
              <a:t>In period t+1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886200" y="6309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 smtClean="0">
                <a:solidFill>
                  <a:srgbClr val="0070C0"/>
                </a:solidFill>
              </a:rPr>
              <a:t>Marginal </a:t>
            </a:r>
            <a:endParaRPr lang="sv-SE" dirty="0">
              <a:solidFill>
                <a:srgbClr val="0070C0"/>
              </a:solidFill>
            </a:endParaRPr>
          </a:p>
          <a:p>
            <a:pPr lvl="0"/>
            <a:r>
              <a:rPr lang="sv-SE" dirty="0" err="1">
                <a:solidFill>
                  <a:srgbClr val="0070C0"/>
                </a:solidFill>
              </a:rPr>
              <a:t>resource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endParaRPr lang="sv-SE" dirty="0">
              <a:solidFill>
                <a:srgbClr val="0070C0"/>
              </a:solidFill>
            </a:endParaRPr>
          </a:p>
          <a:p>
            <a:pPr lvl="0"/>
            <a:r>
              <a:rPr lang="sv-SE" dirty="0">
                <a:solidFill>
                  <a:srgbClr val="0070C0"/>
                </a:solidFill>
              </a:rPr>
              <a:t>In period </a:t>
            </a:r>
            <a:r>
              <a:rPr lang="sv-SE" dirty="0" smtClean="0">
                <a:solidFill>
                  <a:srgbClr val="0070C0"/>
                </a:solidFill>
              </a:rPr>
              <a:t>t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71249" y="275660"/>
            <a:ext cx="26484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Towards</a:t>
            </a:r>
            <a:endParaRPr lang="sv-SE" sz="5400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multi</a:t>
            </a:r>
          </a:p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period</a:t>
            </a:r>
          </a:p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sv-SE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analysis</a:t>
            </a:r>
            <a:endParaRPr lang="sv-SE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0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"/>
          <a:stretch/>
        </p:blipFill>
        <p:spPr>
          <a:xfrm>
            <a:off x="5445539" y="201803"/>
            <a:ext cx="5508973" cy="6519672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6968634" y="1613916"/>
            <a:ext cx="118872" cy="17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7255675" y="1529334"/>
            <a:ext cx="109728" cy="1600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6968634" y="1373886"/>
            <a:ext cx="118872" cy="1554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4461119" y="5847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>
                <a:solidFill>
                  <a:srgbClr val="0070C0"/>
                </a:solidFill>
              </a:rPr>
              <a:t>Marginal </a:t>
            </a:r>
          </a:p>
          <a:p>
            <a:pPr lvl="0"/>
            <a:r>
              <a:rPr lang="sv-SE" dirty="0" err="1">
                <a:solidFill>
                  <a:srgbClr val="0070C0"/>
                </a:solidFill>
              </a:rPr>
              <a:t>resource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endParaRPr lang="sv-SE" dirty="0">
              <a:solidFill>
                <a:srgbClr val="0070C0"/>
              </a:solidFill>
            </a:endParaRPr>
          </a:p>
          <a:p>
            <a:pPr lvl="0"/>
            <a:r>
              <a:rPr lang="sv-SE" dirty="0">
                <a:solidFill>
                  <a:srgbClr val="0070C0"/>
                </a:solidFill>
              </a:rPr>
              <a:t>In period t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566838"/>
            <a:ext cx="2054530" cy="104250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234812" y="322987"/>
            <a:ext cx="422359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 </a:t>
            </a:r>
          </a:p>
          <a:p>
            <a:pPr algn="ctr"/>
            <a:r>
              <a:rPr lang="sv-SE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stationary</a:t>
            </a:r>
            <a:endParaRPr lang="sv-SE" sz="5400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sv-SE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</a:t>
            </a:r>
          </a:p>
          <a:p>
            <a:pPr algn="ctr"/>
            <a:r>
              <a:rPr lang="sv-SE" sz="5400" b="1" i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nonstationary</a:t>
            </a:r>
            <a:endParaRPr lang="sv-SE" sz="5400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sv-SE" sz="5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processes</a:t>
            </a:r>
            <a:endParaRPr lang="sv-SE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8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28575"/>
            <a:ext cx="5972175" cy="6800850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5349240" y="2496312"/>
            <a:ext cx="192024" cy="283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5897880" y="2322576"/>
            <a:ext cx="198119" cy="2377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5349240" y="2057400"/>
            <a:ext cx="192024" cy="2651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631" y="402291"/>
            <a:ext cx="2054530" cy="1042506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825752" y="4022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sv-SE" dirty="0">
                <a:solidFill>
                  <a:srgbClr val="0070C0"/>
                </a:solidFill>
              </a:rPr>
              <a:t>Marginal </a:t>
            </a:r>
          </a:p>
          <a:p>
            <a:pPr lvl="0"/>
            <a:r>
              <a:rPr lang="sv-SE" dirty="0" err="1">
                <a:solidFill>
                  <a:srgbClr val="0070C0"/>
                </a:solidFill>
              </a:rPr>
              <a:t>resource</a:t>
            </a:r>
            <a:r>
              <a:rPr lang="sv-SE" dirty="0">
                <a:solidFill>
                  <a:srgbClr val="0070C0"/>
                </a:solidFill>
              </a:rPr>
              <a:t> </a:t>
            </a:r>
            <a:r>
              <a:rPr lang="sv-SE" dirty="0" err="1">
                <a:solidFill>
                  <a:srgbClr val="0070C0"/>
                </a:solidFill>
              </a:rPr>
              <a:t>value</a:t>
            </a:r>
            <a:endParaRPr lang="sv-SE" dirty="0">
              <a:solidFill>
                <a:srgbClr val="0070C0"/>
              </a:solidFill>
            </a:endParaRPr>
          </a:p>
          <a:p>
            <a:pPr lvl="0"/>
            <a:r>
              <a:rPr lang="sv-SE" dirty="0">
                <a:solidFill>
                  <a:srgbClr val="0070C0"/>
                </a:solidFill>
              </a:rPr>
              <a:t>In period t</a:t>
            </a:r>
          </a:p>
        </p:txBody>
      </p:sp>
    </p:spTree>
    <p:extLst>
      <p:ext uri="{BB962C8B-B14F-4D97-AF65-F5344CB8AC3E}">
        <p14:creationId xmlns:p14="http://schemas.microsoft.com/office/powerpoint/2010/main" val="13741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63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767" y="0"/>
            <a:ext cx="8880466" cy="6858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26343" y="237744"/>
            <a:ext cx="1195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Probability</a:t>
            </a:r>
            <a:endParaRPr lang="sv-SE" dirty="0" smtClean="0">
              <a:solidFill>
                <a:srgbClr val="0070C0"/>
              </a:solidFill>
            </a:endParaRPr>
          </a:p>
          <a:p>
            <a:r>
              <a:rPr lang="sv-SE" dirty="0" err="1" smtClean="0">
                <a:solidFill>
                  <a:srgbClr val="0070C0"/>
                </a:solidFill>
              </a:rPr>
              <a:t>density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504448" y="688747"/>
            <a:ext cx="27719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 </a:t>
            </a:r>
          </a:p>
          <a:p>
            <a:pPr algn="ctr"/>
            <a:r>
              <a:rPr lang="sv-SE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corner</a:t>
            </a:r>
          </a:p>
          <a:p>
            <a:pPr algn="ctr"/>
            <a:r>
              <a:rPr lang="sv-SE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solutions</a:t>
            </a:r>
            <a:endParaRPr lang="sv-SE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5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</a:t>
            </a:r>
            <a:r>
              <a:rPr lang="sv-SE" b="1" dirty="0" smtClean="0">
                <a:solidFill>
                  <a:srgbClr val="FF0000"/>
                </a:solidFill>
              </a:rPr>
              <a:t>Multi period problems and </a:t>
            </a:r>
            <a:r>
              <a:rPr lang="sv-SE" b="1" dirty="0" err="1" smtClean="0">
                <a:solidFill>
                  <a:srgbClr val="FF0000"/>
                </a:solidFill>
              </a:rPr>
              <a:t>model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structure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with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sequential</a:t>
            </a:r>
            <a:r>
              <a:rPr lang="sv-SE" b="1" dirty="0" smtClean="0">
                <a:solidFill>
                  <a:srgbClr val="FF0000"/>
                </a:solidFill>
              </a:rPr>
              <a:t> 	adaptive </a:t>
            </a:r>
            <a:r>
              <a:rPr lang="sv-SE" b="1" dirty="0" err="1" smtClean="0">
                <a:solidFill>
                  <a:srgbClr val="FF0000"/>
                </a:solidFill>
              </a:rPr>
              <a:t>decisions</a:t>
            </a:r>
            <a:r>
              <a:rPr lang="sv-SE" b="1" dirty="0" smtClean="0">
                <a:solidFill>
                  <a:srgbClr val="FF0000"/>
                </a:solidFill>
              </a:rPr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Optimization</a:t>
            </a:r>
            <a:r>
              <a:rPr lang="sv-SE" b="1" i="1" dirty="0" smtClean="0">
                <a:solidFill>
                  <a:srgbClr val="FF0000"/>
                </a:solidFill>
              </a:rPr>
              <a:t> in multi period problems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65</a:t>
            </a:fld>
            <a:endParaRPr lang="sv-SE"/>
          </a:p>
        </p:txBody>
      </p:sp>
      <p:cxnSp>
        <p:nvCxnSpPr>
          <p:cNvPr id="6" name="Rak pil 5"/>
          <p:cNvCxnSpPr/>
          <p:nvPr/>
        </p:nvCxnSpPr>
        <p:spPr>
          <a:xfrm flipH="1">
            <a:off x="2898908" y="4220329"/>
            <a:ext cx="690662" cy="418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4705138" y="4118175"/>
            <a:ext cx="492870" cy="515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7470"/>
            <a:ext cx="10634164" cy="457199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9227820" y="4429474"/>
            <a:ext cx="15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i="1" dirty="0" err="1" smtClean="0">
                <a:solidFill>
                  <a:srgbClr val="0070C0"/>
                </a:solidFill>
              </a:rPr>
              <a:t>One</a:t>
            </a:r>
            <a:r>
              <a:rPr lang="sv-SE" sz="1200" b="1" i="1" dirty="0" smtClean="0">
                <a:solidFill>
                  <a:srgbClr val="0070C0"/>
                </a:solidFill>
              </a:rPr>
              <a:t> index </a:t>
            </a:r>
            <a:r>
              <a:rPr lang="sv-SE" sz="1200" b="1" i="1" dirty="0" err="1" smtClean="0">
                <a:solidFill>
                  <a:srgbClr val="0070C0"/>
                </a:solidFill>
              </a:rPr>
              <a:t>corrected</a:t>
            </a:r>
            <a:r>
              <a:rPr lang="sv-SE" sz="1200" b="1" i="1" dirty="0" smtClean="0">
                <a:solidFill>
                  <a:srgbClr val="0070C0"/>
                </a:solidFill>
              </a:rPr>
              <a:t> 150606</a:t>
            </a:r>
            <a:endParaRPr lang="sv-SE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28" y="868679"/>
            <a:ext cx="11040655" cy="4602635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66</a:t>
            </a:fld>
            <a:endParaRPr lang="sv-SE"/>
          </a:p>
        </p:txBody>
      </p:sp>
      <p:sp>
        <p:nvSpPr>
          <p:cNvPr id="2" name="Höger 1"/>
          <p:cNvSpPr/>
          <p:nvPr/>
        </p:nvSpPr>
        <p:spPr>
          <a:xfrm flipH="1">
            <a:off x="2422187" y="2178996"/>
            <a:ext cx="350197" cy="126459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 flipH="1">
            <a:off x="2422187" y="2558284"/>
            <a:ext cx="350197" cy="126459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45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67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271749"/>
              </p:ext>
            </p:extLst>
          </p:nvPr>
        </p:nvGraphicFramePr>
        <p:xfrm>
          <a:off x="855453" y="881706"/>
          <a:ext cx="2490210" cy="48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3" imgW="1168400" imgH="228600" progId="Equation.DSMT4">
                  <p:embed/>
                </p:oleObj>
              </mc:Choice>
              <mc:Fallback>
                <p:oleObj name="Equation" r:id="rId3" imgW="1168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53" y="881706"/>
                        <a:ext cx="2490210" cy="48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901109"/>
              </p:ext>
            </p:extLst>
          </p:nvPr>
        </p:nvGraphicFramePr>
        <p:xfrm>
          <a:off x="855453" y="1957658"/>
          <a:ext cx="7654758" cy="156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Equation" r:id="rId5" imgW="3378200" imgH="711200" progId="Equation.DSMT4">
                  <p:embed/>
                </p:oleObj>
              </mc:Choice>
              <mc:Fallback>
                <p:oleObj name="Equation" r:id="rId5" imgW="3378200" imgH="7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53" y="1957658"/>
                        <a:ext cx="7654758" cy="1565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595995"/>
              </p:ext>
            </p:extLst>
          </p:nvPr>
        </p:nvGraphicFramePr>
        <p:xfrm>
          <a:off x="943002" y="4364856"/>
          <a:ext cx="10281921" cy="168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" name="Equation" r:id="rId7" imgW="4216400" imgH="711200" progId="Equation.DSMT4">
                  <p:embed/>
                </p:oleObj>
              </mc:Choice>
              <mc:Fallback>
                <p:oleObj name="Equation" r:id="rId7" imgW="42164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002" y="4364856"/>
                        <a:ext cx="10281921" cy="1682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42999" y="1957658"/>
            <a:ext cx="1247574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v-SE" altLang="sv-S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2999" y="2889903"/>
            <a:ext cx="12475741" cy="59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Ned 7"/>
          <p:cNvSpPr/>
          <p:nvPr/>
        </p:nvSpPr>
        <p:spPr>
          <a:xfrm>
            <a:off x="4523362" y="4503906"/>
            <a:ext cx="159470" cy="41829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Ned 10"/>
          <p:cNvSpPr/>
          <p:nvPr/>
        </p:nvSpPr>
        <p:spPr>
          <a:xfrm>
            <a:off x="8878111" y="4489582"/>
            <a:ext cx="159470" cy="41829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Ned 11"/>
          <p:cNvSpPr/>
          <p:nvPr/>
        </p:nvSpPr>
        <p:spPr>
          <a:xfrm flipV="1">
            <a:off x="5921835" y="6116234"/>
            <a:ext cx="162127" cy="366303"/>
          </a:xfrm>
          <a:prstGeom prst="downArrow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Ned 12"/>
          <p:cNvSpPr/>
          <p:nvPr/>
        </p:nvSpPr>
        <p:spPr>
          <a:xfrm flipV="1">
            <a:off x="10826884" y="6086747"/>
            <a:ext cx="162127" cy="366303"/>
          </a:xfrm>
          <a:prstGeom prst="downArrow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7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FF0000"/>
                </a:solidFill>
              </a:rPr>
              <a:t>Three </a:t>
            </a:r>
            <a:r>
              <a:rPr lang="sv-SE" b="1" i="1" dirty="0" err="1" smtClean="0">
                <a:solidFill>
                  <a:srgbClr val="FF0000"/>
                </a:solidFill>
              </a:rPr>
              <a:t>free</a:t>
            </a:r>
            <a:r>
              <a:rPr lang="sv-SE" b="1" i="1" dirty="0" smtClean="0">
                <a:solidFill>
                  <a:srgbClr val="FF0000"/>
                </a:solidFill>
              </a:rPr>
              <a:t> decision </a:t>
            </a:r>
            <a:r>
              <a:rPr lang="sv-SE" b="1" i="1" dirty="0" err="1" smtClean="0">
                <a:solidFill>
                  <a:srgbClr val="FF0000"/>
                </a:solidFill>
              </a:rPr>
              <a:t>variables</a:t>
            </a:r>
            <a:r>
              <a:rPr lang="sv-SE" b="1" i="1" dirty="0" smtClean="0">
                <a:solidFill>
                  <a:srgbClr val="FF0000"/>
                </a:solidFill>
              </a:rPr>
              <a:t> and </a:t>
            </a:r>
            <a:r>
              <a:rPr lang="sv-SE" b="1" i="1" dirty="0" err="1" smtClean="0">
                <a:solidFill>
                  <a:srgbClr val="FF0000"/>
                </a:solidFill>
              </a:rPr>
              <a:t>three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first</a:t>
            </a:r>
            <a:r>
              <a:rPr lang="sv-SE" b="1" i="1" dirty="0" smtClean="0">
                <a:solidFill>
                  <a:srgbClr val="FF0000"/>
                </a:solidFill>
              </a:rPr>
              <a:t> order optimum </a:t>
            </a:r>
            <a:r>
              <a:rPr lang="sv-SE" b="1" i="1" dirty="0" err="1" smtClean="0">
                <a:solidFill>
                  <a:srgbClr val="FF0000"/>
                </a:solidFill>
              </a:rPr>
              <a:t>conditions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68</a:t>
            </a:fld>
            <a:endParaRPr lang="sv-SE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2287" y="2555183"/>
            <a:ext cx="10831513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69</a:t>
            </a:fld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0026"/>
              </p:ext>
            </p:extLst>
          </p:nvPr>
        </p:nvGraphicFramePr>
        <p:xfrm>
          <a:off x="713232" y="1348421"/>
          <a:ext cx="10831068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3" imgW="5257800" imgH="431800" progId="Equation.DSMT4">
                  <p:embed/>
                </p:oleObj>
              </mc:Choice>
              <mc:Fallback>
                <p:oleObj name="Equation" r:id="rId3" imgW="52578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" y="1348421"/>
                        <a:ext cx="10831068" cy="94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49908"/>
              </p:ext>
            </p:extLst>
          </p:nvPr>
        </p:nvGraphicFramePr>
        <p:xfrm>
          <a:off x="713232" y="2953512"/>
          <a:ext cx="8005572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Equation" r:id="rId5" imgW="3898900" imgH="482600" progId="Equation.DSMT4">
                  <p:embed/>
                </p:oleObj>
              </mc:Choice>
              <mc:Fallback>
                <p:oleObj name="Equation" r:id="rId5" imgW="38989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" y="2953512"/>
                        <a:ext cx="8005572" cy="94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16867"/>
              </p:ext>
            </p:extLst>
          </p:nvPr>
        </p:nvGraphicFramePr>
        <p:xfrm>
          <a:off x="713232" y="4558603"/>
          <a:ext cx="9261348" cy="9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Equation" r:id="rId7" imgW="4483100" imgH="482600" progId="Equation.DSMT4">
                  <p:embed/>
                </p:oleObj>
              </mc:Choice>
              <mc:Fallback>
                <p:oleObj name="Equation" r:id="rId7" imgW="44831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32" y="4558603"/>
                        <a:ext cx="9261348" cy="941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96112" y="886968"/>
            <a:ext cx="13092968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96112" y="1801368"/>
            <a:ext cx="13092968" cy="94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96112" y="2715767"/>
            <a:ext cx="130929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3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16" y="295061"/>
            <a:ext cx="5794860" cy="6061290"/>
          </a:xfrm>
          <a:prstGeom prst="rect">
            <a:avLst/>
          </a:prstGeom>
        </p:spPr>
      </p:pic>
      <p:cxnSp>
        <p:nvCxnSpPr>
          <p:cNvPr id="3" name="Rak 2"/>
          <p:cNvCxnSpPr/>
          <p:nvPr/>
        </p:nvCxnSpPr>
        <p:spPr>
          <a:xfrm>
            <a:off x="3229583" y="5486400"/>
            <a:ext cx="1838528" cy="9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2033935" y="393192"/>
            <a:ext cx="1195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0070C0"/>
                </a:solidFill>
              </a:rPr>
              <a:t>Probability</a:t>
            </a:r>
            <a:endParaRPr lang="sv-SE" dirty="0" smtClean="0">
              <a:solidFill>
                <a:srgbClr val="0070C0"/>
              </a:solidFill>
            </a:endParaRPr>
          </a:p>
          <a:p>
            <a:r>
              <a:rPr lang="sv-SE" dirty="0" err="1" smtClean="0">
                <a:solidFill>
                  <a:srgbClr val="0070C0"/>
                </a:solidFill>
              </a:rPr>
              <a:t>density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70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38850"/>
              </p:ext>
            </p:extLst>
          </p:nvPr>
        </p:nvGraphicFramePr>
        <p:xfrm>
          <a:off x="704087" y="2099259"/>
          <a:ext cx="8199120" cy="91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Equation" r:id="rId3" imgW="4140200" imgH="457200" progId="Equation.DSMT4">
                  <p:embed/>
                </p:oleObj>
              </mc:Choice>
              <mc:Fallback>
                <p:oleObj name="Equation" r:id="rId3" imgW="4140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7" y="2099259"/>
                        <a:ext cx="8199120" cy="91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25508"/>
              </p:ext>
            </p:extLst>
          </p:nvPr>
        </p:nvGraphicFramePr>
        <p:xfrm>
          <a:off x="694943" y="3451253"/>
          <a:ext cx="8199120" cy="91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Equation" r:id="rId5" imgW="4114800" imgH="457200" progId="Equation.DSMT4">
                  <p:embed/>
                </p:oleObj>
              </mc:Choice>
              <mc:Fallback>
                <p:oleObj name="Equation" r:id="rId5" imgW="41148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43" y="3451253"/>
                        <a:ext cx="8199120" cy="91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81644"/>
              </p:ext>
            </p:extLst>
          </p:nvPr>
        </p:nvGraphicFramePr>
        <p:xfrm>
          <a:off x="704087" y="4870942"/>
          <a:ext cx="8199120" cy="91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Equation" r:id="rId7" imgW="4140000" imgH="457200" progId="Equation.DSMT4">
                  <p:embed/>
                </p:oleObj>
              </mc:Choice>
              <mc:Fallback>
                <p:oleObj name="Equation" r:id="rId7" imgW="4140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87" y="4870942"/>
                        <a:ext cx="8199120" cy="91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28799" y="941032"/>
            <a:ext cx="84856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1479" y="3227832"/>
            <a:ext cx="12225085" cy="35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1479" y="4142231"/>
            <a:ext cx="122250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694943" y="636476"/>
            <a:ext cx="9438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differentiate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order optimum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decision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risk parameters: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</a:t>
            </a:r>
            <a:r>
              <a:rPr lang="sv-SE" b="1" dirty="0" smtClean="0">
                <a:solidFill>
                  <a:srgbClr val="FF0000"/>
                </a:solidFill>
              </a:rPr>
              <a:t>Optimal </a:t>
            </a:r>
            <a:r>
              <a:rPr lang="sv-SE" b="1" dirty="0" err="1" smtClean="0">
                <a:solidFill>
                  <a:srgbClr val="FF0000"/>
                </a:solidFill>
              </a:rPr>
              <a:t>decisions</a:t>
            </a:r>
            <a:r>
              <a:rPr lang="sv-SE" b="1" dirty="0" smtClean="0">
                <a:solidFill>
                  <a:srgbClr val="FF0000"/>
                </a:solidFill>
              </a:rPr>
              <a:t> under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396" y="731520"/>
            <a:ext cx="12992470" cy="516636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72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690664" y="603115"/>
            <a:ext cx="4114800" cy="466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Rak 5"/>
          <p:cNvCxnSpPr/>
          <p:nvPr/>
        </p:nvCxnSpPr>
        <p:spPr>
          <a:xfrm flipV="1">
            <a:off x="7675123" y="1488332"/>
            <a:ext cx="1128409" cy="1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73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6071" y="868679"/>
            <a:ext cx="138801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98723"/>
              </p:ext>
            </p:extLst>
          </p:nvPr>
        </p:nvGraphicFramePr>
        <p:xfrm>
          <a:off x="384048" y="1591056"/>
          <a:ext cx="1141171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3" imgW="5930900" imgH="1549400" progId="Equation.DSMT4">
                  <p:embed/>
                </p:oleObj>
              </mc:Choice>
              <mc:Fallback>
                <p:oleObj name="Equation" r:id="rId3" imgW="5930900" imgH="154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48" y="1591056"/>
                        <a:ext cx="11411712" cy="2926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74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2933"/>
              </p:ext>
            </p:extLst>
          </p:nvPr>
        </p:nvGraphicFramePr>
        <p:xfrm>
          <a:off x="1323031" y="491490"/>
          <a:ext cx="9504558" cy="358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Equation" r:id="rId3" imgW="4775200" imgH="1765300" progId="Equation.DSMT4">
                  <p:embed/>
                </p:oleObj>
              </mc:Choice>
              <mc:Fallback>
                <p:oleObj name="Equation" r:id="rId3" imgW="4775200" imgH="1765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031" y="491490"/>
                        <a:ext cx="9504558" cy="3583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961410"/>
              </p:ext>
            </p:extLst>
          </p:nvPr>
        </p:nvGraphicFramePr>
        <p:xfrm>
          <a:off x="1426464" y="4561078"/>
          <a:ext cx="7457284" cy="179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5" imgW="4203700" imgH="1041400" progId="Equation.DSMT4">
                  <p:embed/>
                </p:oleObj>
              </mc:Choice>
              <mc:Fallback>
                <p:oleObj name="Equation" r:id="rId5" imgW="4203700" imgH="1041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464" y="4561078"/>
                        <a:ext cx="7457284" cy="1795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6464" y="14081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26464" y="36179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1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75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01930"/>
              </p:ext>
            </p:extLst>
          </p:nvPr>
        </p:nvGraphicFramePr>
        <p:xfrm>
          <a:off x="344423" y="1317498"/>
          <a:ext cx="11505111" cy="10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5" name="Equation" r:id="rId3" imgW="6096000" imgH="533400" progId="Equation.DSMT4">
                  <p:embed/>
                </p:oleObj>
              </mc:Choice>
              <mc:Fallback>
                <p:oleObj name="Equation" r:id="rId3" imgW="60960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23" y="1317498"/>
                        <a:ext cx="11505111" cy="1032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944796"/>
              </p:ext>
            </p:extLst>
          </p:nvPr>
        </p:nvGraphicFramePr>
        <p:xfrm>
          <a:off x="264092" y="3492256"/>
          <a:ext cx="11442624" cy="151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6" name="Equation" r:id="rId5" imgW="4191000" imgH="533400" progId="Equation.DSMT4">
                  <p:embed/>
                </p:oleObj>
              </mc:Choice>
              <mc:Fallback>
                <p:oleObj name="Equation" r:id="rId5" imgW="4191000" imgH="533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92" y="3492256"/>
                        <a:ext cx="11442624" cy="1511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55665"/>
              </p:ext>
            </p:extLst>
          </p:nvPr>
        </p:nvGraphicFramePr>
        <p:xfrm>
          <a:off x="395810" y="5616387"/>
          <a:ext cx="1132312" cy="566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7" name="Equation" r:id="rId7" imgW="444114" imgH="253780" progId="Equation.DSMT4">
                  <p:embed/>
                </p:oleObj>
              </mc:Choice>
              <mc:Fallback>
                <p:oleObj name="Equation" r:id="rId7" imgW="444114" imgH="2537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10" y="5616387"/>
                        <a:ext cx="1132312" cy="566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4092" y="2753500"/>
            <a:ext cx="2586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Simplification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gives: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4423" y="5143729"/>
            <a:ext cx="309098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maximum is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assumed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76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833676"/>
              </p:ext>
            </p:extLst>
          </p:nvPr>
        </p:nvGraphicFramePr>
        <p:xfrm>
          <a:off x="1280160" y="1364799"/>
          <a:ext cx="9518463" cy="114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7" name="Equation" r:id="rId3" imgW="4508500" imgH="533400" progId="Equation.DSMT4">
                  <p:embed/>
                </p:oleObj>
              </mc:Choice>
              <mc:Fallback>
                <p:oleObj name="Equation" r:id="rId3" imgW="45085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0" y="1364799"/>
                        <a:ext cx="9518463" cy="1148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25088"/>
              </p:ext>
            </p:extLst>
          </p:nvPr>
        </p:nvGraphicFramePr>
        <p:xfrm>
          <a:off x="1380744" y="3561750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5" imgW="749300" imgH="469900" progId="Equation.DSMT4">
                  <p:embed/>
                </p:oleObj>
              </mc:Choice>
              <mc:Fallback>
                <p:oleObj name="Equation" r:id="rId5" imgW="749300" imgH="469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744" y="3561750"/>
                        <a:ext cx="13716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57688"/>
              </p:ext>
            </p:extLst>
          </p:nvPr>
        </p:nvGraphicFramePr>
        <p:xfrm>
          <a:off x="1380744" y="4692362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7" imgW="749300" imgH="469900" progId="Equation.DSMT4">
                  <p:embed/>
                </p:oleObj>
              </mc:Choice>
              <mc:Fallback>
                <p:oleObj name="Equation" r:id="rId7" imgW="7493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744" y="4692362"/>
                        <a:ext cx="13716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80160" y="749246"/>
            <a:ext cx="128496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Observation: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80161" y="2843345"/>
            <a:ext cx="509592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decreasing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marginal profits in all periods.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80744" y="3657859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77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21795"/>
              </p:ext>
            </p:extLst>
          </p:nvPr>
        </p:nvGraphicFramePr>
        <p:xfrm>
          <a:off x="1298448" y="1618488"/>
          <a:ext cx="486156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Equation" r:id="rId3" imgW="2171700" imgH="254000" progId="Equation.DSMT4">
                  <p:embed/>
                </p:oleObj>
              </mc:Choice>
              <mc:Fallback>
                <p:oleObj name="Equation" r:id="rId3" imgW="21717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8" y="1618488"/>
                        <a:ext cx="4861560" cy="502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09875"/>
              </p:ext>
            </p:extLst>
          </p:nvPr>
        </p:nvGraphicFramePr>
        <p:xfrm>
          <a:off x="1298448" y="2398499"/>
          <a:ext cx="6784848" cy="411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Equation" r:id="rId5" imgW="2514600" imgH="1498600" progId="Equation.DSMT4">
                  <p:embed/>
                </p:oleObj>
              </mc:Choice>
              <mc:Fallback>
                <p:oleObj name="Equation" r:id="rId5" imgW="2514600" imgH="149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8" y="2398499"/>
                        <a:ext cx="6784848" cy="4112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8448" y="936217"/>
            <a:ext cx="415676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kumimoji="0" lang="sv-SE" altLang="sv-SE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</a:t>
            </a:r>
            <a:r>
              <a:rPr kumimoji="0" lang="sv-SE" altLang="sv-S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98448" y="3913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0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78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68659"/>
              </p:ext>
            </p:extLst>
          </p:nvPr>
        </p:nvGraphicFramePr>
        <p:xfrm>
          <a:off x="1892808" y="524255"/>
          <a:ext cx="4430726" cy="268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Equation" r:id="rId3" imgW="2514600" imgH="1498600" progId="Equation.DSMT4">
                  <p:embed/>
                </p:oleObj>
              </mc:Choice>
              <mc:Fallback>
                <p:oleObj name="Equation" r:id="rId3" imgW="2514600" imgH="149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808" y="524255"/>
                        <a:ext cx="4430726" cy="2685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724619"/>
              </p:ext>
            </p:extLst>
          </p:nvPr>
        </p:nvGraphicFramePr>
        <p:xfrm>
          <a:off x="1892808" y="3555238"/>
          <a:ext cx="4621835" cy="280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Equation" r:id="rId5" imgW="2514600" imgH="1498600" progId="Equation.DSMT4">
                  <p:embed/>
                </p:oleObj>
              </mc:Choice>
              <mc:Fallback>
                <p:oleObj name="Equation" r:id="rId5" imgW="2514600" imgH="149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808" y="3555238"/>
                        <a:ext cx="4621835" cy="2801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16736" y="3931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33856" y="24475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41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79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7853" y="981936"/>
            <a:ext cx="4966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summarized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kumimoji="0" lang="sv-SE" altLang="sv-SE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777327"/>
              </p:ext>
            </p:extLst>
          </p:nvPr>
        </p:nvGraphicFramePr>
        <p:xfrm>
          <a:off x="539750" y="1908175"/>
          <a:ext cx="10864850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3" imgW="4178160" imgH="1549080" progId="Equation.DSMT4">
                  <p:embed/>
                </p:oleObj>
              </mc:Choice>
              <mc:Fallback>
                <p:oleObj name="Equation" r:id="rId3" imgW="4178160" imgH="1549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08175"/>
                        <a:ext cx="10864850" cy="391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2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In </a:t>
            </a:r>
            <a:r>
              <a:rPr lang="sv-SE" dirty="0"/>
              <a:t>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analyses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the solutions to </a:t>
            </a:r>
            <a:r>
              <a:rPr lang="sv-SE" dirty="0" err="1"/>
              <a:t>maximization</a:t>
            </a:r>
            <a:r>
              <a:rPr lang="sv-SE" dirty="0"/>
              <a:t> problems. The </a:t>
            </a:r>
            <a:r>
              <a:rPr lang="sv-SE" dirty="0" err="1"/>
              <a:t>objective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total </a:t>
            </a:r>
            <a:r>
              <a:rPr lang="sv-SE" dirty="0" err="1"/>
              <a:t>expected</a:t>
            </a:r>
            <a:r>
              <a:rPr lang="sv-SE" dirty="0"/>
              <a:t> present </a:t>
            </a:r>
            <a:r>
              <a:rPr lang="sv-SE" dirty="0" err="1"/>
              <a:t>values</a:t>
            </a:r>
            <a:r>
              <a:rPr lang="sv-SE" dirty="0"/>
              <a:t>. In </a:t>
            </a:r>
            <a:r>
              <a:rPr lang="sv-SE" dirty="0" err="1"/>
              <a:t>particular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optimal </a:t>
            </a:r>
            <a:r>
              <a:rPr lang="sv-SE" dirty="0" err="1"/>
              <a:t>decisions</a:t>
            </a:r>
            <a:r>
              <a:rPr lang="sv-SE" dirty="0"/>
              <a:t> at different </a:t>
            </a:r>
            <a:r>
              <a:rPr lang="sv-SE" dirty="0" err="1"/>
              <a:t>points</a:t>
            </a:r>
            <a:r>
              <a:rPr lang="sv-SE" dirty="0"/>
              <a:t> in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affected</a:t>
            </a:r>
            <a:r>
              <a:rPr lang="sv-SE" dirty="0"/>
              <a:t> by </a:t>
            </a:r>
            <a:r>
              <a:rPr lang="sv-SE" dirty="0" err="1"/>
              <a:t>stochastic</a:t>
            </a:r>
            <a:r>
              <a:rPr lang="sv-SE" dirty="0"/>
              <a:t> </a:t>
            </a:r>
            <a:r>
              <a:rPr lang="sv-SE" dirty="0" err="1"/>
              <a:t>variables</a:t>
            </a:r>
            <a:r>
              <a:rPr lang="sv-SE" dirty="0"/>
              <a:t>, </a:t>
            </a:r>
            <a:r>
              <a:rPr lang="sv-SE" dirty="0" err="1"/>
              <a:t>increasing</a:t>
            </a:r>
            <a:r>
              <a:rPr lang="sv-SE" dirty="0"/>
              <a:t> risk and optimal adaptive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In all derivations in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document</a:t>
            </a:r>
            <a:r>
              <a:rPr lang="sv-SE" dirty="0"/>
              <a:t>, </a:t>
            </a:r>
            <a:r>
              <a:rPr lang="sv-SE" dirty="0" err="1"/>
              <a:t>continuously</a:t>
            </a:r>
            <a:r>
              <a:rPr lang="sv-SE" dirty="0"/>
              <a:t> </a:t>
            </a:r>
            <a:r>
              <a:rPr lang="sv-SE" dirty="0" err="1"/>
              <a:t>differentiable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assumed</a:t>
            </a:r>
            <a:r>
              <a:rPr lang="sv-SE" dirty="0"/>
              <a:t>. In the </a:t>
            </a:r>
            <a:r>
              <a:rPr lang="sv-SE" dirty="0" err="1"/>
              <a:t>optimizations</a:t>
            </a:r>
            <a:r>
              <a:rPr lang="sv-SE" dirty="0"/>
              <a:t> and </a:t>
            </a:r>
            <a:r>
              <a:rPr lang="sv-SE" dirty="0" err="1"/>
              <a:t>comparative</a:t>
            </a:r>
            <a:r>
              <a:rPr lang="sv-SE" dirty="0"/>
              <a:t> </a:t>
            </a:r>
            <a:r>
              <a:rPr lang="sv-SE" dirty="0" err="1"/>
              <a:t>statics</a:t>
            </a:r>
            <a:r>
              <a:rPr lang="sv-SE" dirty="0"/>
              <a:t> </a:t>
            </a:r>
            <a:r>
              <a:rPr lang="sv-SE" dirty="0" err="1"/>
              <a:t>calculations</a:t>
            </a:r>
            <a:r>
              <a:rPr lang="sv-SE" dirty="0"/>
              <a:t>, </a:t>
            </a:r>
            <a:r>
              <a:rPr lang="sv-SE" dirty="0" err="1"/>
              <a:t>local</a:t>
            </a:r>
            <a:r>
              <a:rPr lang="sv-SE" dirty="0"/>
              <a:t> optima and small </a:t>
            </a:r>
            <a:r>
              <a:rPr lang="sv-SE" dirty="0" err="1"/>
              <a:t>moves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these</a:t>
            </a:r>
            <a:r>
              <a:rPr lang="sv-SE" dirty="0"/>
              <a:t> optima under the </a:t>
            </a:r>
            <a:r>
              <a:rPr lang="sv-SE" dirty="0" err="1"/>
              <a:t>influence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parameter </a:t>
            </a:r>
            <a:r>
              <a:rPr lang="sv-SE" dirty="0" err="1"/>
              <a:t>changes</a:t>
            </a:r>
            <a:r>
              <a:rPr lang="sv-SE" dirty="0"/>
              <a:t>,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studied</a:t>
            </a:r>
            <a:r>
              <a:rPr lang="sv-SE" dirty="0"/>
              <a:t>. For </a:t>
            </a:r>
            <a:r>
              <a:rPr lang="sv-SE" dirty="0" err="1"/>
              <a:t>these</a:t>
            </a:r>
            <a:r>
              <a:rPr lang="sv-SE" dirty="0"/>
              <a:t> </a:t>
            </a:r>
            <a:r>
              <a:rPr lang="sv-SE" dirty="0" err="1"/>
              <a:t>reasons</a:t>
            </a:r>
            <a:r>
              <a:rPr lang="sv-SE" dirty="0"/>
              <a:t>,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order </a:t>
            </a:r>
            <a:r>
              <a:rPr lang="sv-SE" dirty="0" err="1"/>
              <a:t>four</a:t>
            </a:r>
            <a:r>
              <a:rPr lang="sv-SE" dirty="0"/>
              <a:t> and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considered</a:t>
            </a:r>
            <a:r>
              <a:rPr lang="sv-SE" dirty="0"/>
              <a:t>.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order </a:t>
            </a:r>
            <a:r>
              <a:rPr lang="sv-SE" dirty="0" err="1"/>
              <a:t>three</a:t>
            </a:r>
            <a:r>
              <a:rPr lang="sv-SE" dirty="0"/>
              <a:t> and </a:t>
            </a:r>
            <a:r>
              <a:rPr lang="sv-SE" dirty="0" err="1"/>
              <a:t>lower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however</a:t>
            </a:r>
            <a:r>
              <a:rPr lang="sv-SE" dirty="0"/>
              <a:t> not be </a:t>
            </a:r>
            <a:r>
              <a:rPr lang="sv-SE" dirty="0" err="1"/>
              <a:t>neglected</a:t>
            </a:r>
            <a:r>
              <a:rPr lang="sv-SE" dirty="0"/>
              <a:t>.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aware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functions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everywhere</a:t>
            </a:r>
            <a:r>
              <a:rPr lang="sv-SE" dirty="0"/>
              <a:t> </a:t>
            </a:r>
            <a:r>
              <a:rPr lang="sv-SE" dirty="0" err="1"/>
              <a:t>continuously</a:t>
            </a:r>
            <a:r>
              <a:rPr lang="sv-SE" dirty="0"/>
              <a:t> </a:t>
            </a:r>
            <a:r>
              <a:rPr lang="sv-SE" dirty="0" err="1"/>
              <a:t>differentiable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relevant in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cases</a:t>
            </a:r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80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01" y="100402"/>
            <a:ext cx="4975599" cy="662107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43320" y="4681728"/>
            <a:ext cx="351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decreases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87768" y="39129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85594"/>
              </p:ext>
            </p:extLst>
          </p:nvPr>
        </p:nvGraphicFramePr>
        <p:xfrm>
          <a:off x="7543320" y="2271113"/>
          <a:ext cx="2938463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Equation" r:id="rId4" imgW="1828800" imgH="1473120" progId="Equation.DSMT4">
                  <p:embed/>
                </p:oleObj>
              </mc:Choice>
              <mc:Fallback>
                <p:oleObj name="Equation" r:id="rId4" imgW="1828800" imgH="1473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320" y="2271113"/>
                        <a:ext cx="2938463" cy="227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3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81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44" y="270587"/>
            <a:ext cx="4448383" cy="645088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543320" y="4634177"/>
            <a:ext cx="351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increases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decrease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35354"/>
              </p:ext>
            </p:extLst>
          </p:nvPr>
        </p:nvGraphicFramePr>
        <p:xfrm>
          <a:off x="7534275" y="2419350"/>
          <a:ext cx="295910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4" imgW="1841400" imgH="1282680" progId="Equation.DSMT4">
                  <p:embed/>
                </p:oleObj>
              </mc:Choice>
              <mc:Fallback>
                <p:oleObj name="Equation" r:id="rId4" imgW="18414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275" y="2419350"/>
                        <a:ext cx="2959100" cy="198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7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Some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results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r>
              <a:rPr lang="sv-SE" b="1" i="1" dirty="0" smtClean="0">
                <a:solidFill>
                  <a:srgbClr val="FF0000"/>
                </a:solidFill>
              </a:rPr>
              <a:t> risk in the </a:t>
            </a:r>
            <a:r>
              <a:rPr lang="sv-SE" b="1" i="1" dirty="0" err="1" smtClean="0">
                <a:solidFill>
                  <a:srgbClr val="FF0000"/>
                </a:solidFill>
              </a:rPr>
              <a:t>price</a:t>
            </a:r>
            <a:r>
              <a:rPr lang="sv-SE" b="1" i="1" dirty="0" smtClean="0">
                <a:solidFill>
                  <a:srgbClr val="FF0000"/>
                </a:solidFill>
              </a:rPr>
              <a:t> process: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If the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price</a:t>
            </a:r>
            <a:r>
              <a:rPr lang="sv-SE" dirty="0" smtClean="0"/>
              <a:t> process </a:t>
            </a:r>
            <a:r>
              <a:rPr lang="sv-SE" dirty="0" err="1" smtClean="0"/>
              <a:t>increases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r>
              <a:rPr lang="sv-SE" dirty="0" smtClean="0"/>
              <a:t> the present </a:t>
            </a:r>
            <a:r>
              <a:rPr lang="sv-SE" dirty="0" err="1" smtClean="0"/>
              <a:t>extraction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in </a:t>
            </a:r>
            <a:r>
              <a:rPr lang="sv-SE" dirty="0" err="1" smtClean="0"/>
              <a:t>case</a:t>
            </a:r>
            <a:r>
              <a:rPr lang="sv-SE" dirty="0" smtClean="0"/>
              <a:t> the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profit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respect</a:t>
            </a:r>
            <a:r>
              <a:rPr lang="sv-SE" dirty="0" smtClean="0"/>
              <a:t> to </a:t>
            </a:r>
            <a:r>
              <a:rPr lang="sv-SE" dirty="0" err="1" smtClean="0"/>
              <a:t>volume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negative.</a:t>
            </a:r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 smtClean="0"/>
              <a:t>price</a:t>
            </a:r>
            <a:r>
              <a:rPr lang="sv-SE" dirty="0" smtClean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smtClean="0"/>
              <a:t>not </a:t>
            </a:r>
            <a:r>
              <a:rPr lang="sv-SE" dirty="0" err="1" smtClean="0"/>
              <a:t>change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zero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 smtClean="0"/>
              <a:t>price</a:t>
            </a:r>
            <a:r>
              <a:rPr lang="sv-SE" dirty="0" smtClean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 smtClean="0"/>
              <a:t>decrease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positive.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3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</a:t>
            </a:r>
            <a:r>
              <a:rPr lang="sv-SE" b="1" dirty="0" smtClean="0">
                <a:solidFill>
                  <a:srgbClr val="FF0000"/>
                </a:solidFill>
              </a:rPr>
              <a:t>Optimal </a:t>
            </a:r>
            <a:r>
              <a:rPr lang="sv-SE" b="1" dirty="0" err="1" smtClean="0">
                <a:solidFill>
                  <a:srgbClr val="FF0000"/>
                </a:solidFill>
              </a:rPr>
              <a:t>decisions</a:t>
            </a:r>
            <a:r>
              <a:rPr lang="sv-SE" b="1" dirty="0" smtClean="0">
                <a:solidFill>
                  <a:srgbClr val="FF0000"/>
                </a:solidFill>
              </a:rPr>
              <a:t> under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risk in the </a:t>
            </a:r>
            <a:r>
              <a:rPr lang="sv-SE" b="1" dirty="0" err="1" smtClean="0">
                <a:solidFill>
                  <a:srgbClr val="FF0000"/>
                </a:solidFill>
              </a:rPr>
              <a:t>volume</a:t>
            </a:r>
            <a:r>
              <a:rPr lang="sv-SE" b="1" dirty="0" smtClean="0">
                <a:solidFill>
                  <a:srgbClr val="FF0000"/>
                </a:solidFill>
              </a:rPr>
              <a:t> process 	(</a:t>
            </a:r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r>
              <a:rPr lang="sv-SE" b="1" dirty="0" smtClean="0">
                <a:solidFill>
                  <a:srgbClr val="FF0000"/>
                </a:solidFill>
              </a:rPr>
              <a:t> risk).</a:t>
            </a:r>
          </a:p>
          <a:p>
            <a:pPr marL="0" indent="0">
              <a:buNone/>
            </a:pPr>
            <a:r>
              <a:rPr lang="sv-SE" dirty="0" smtClean="0"/>
              <a:t>6.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 </a:t>
            </a:r>
            <a:r>
              <a:rPr lang="sv-SE" dirty="0" err="1" smtClean="0"/>
              <a:t>with</a:t>
            </a:r>
            <a:r>
              <a:rPr lang="sv-SE" dirty="0" smtClean="0"/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84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505314"/>
              </p:ext>
            </p:extLst>
          </p:nvPr>
        </p:nvGraphicFramePr>
        <p:xfrm>
          <a:off x="374903" y="2413619"/>
          <a:ext cx="11045953" cy="96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3" name="Equation" r:id="rId3" imgW="5257800" imgH="431640" progId="Equation.DSMT4">
                  <p:embed/>
                </p:oleObj>
              </mc:Choice>
              <mc:Fallback>
                <p:oleObj name="Equation" r:id="rId3" imgW="52578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3" y="2413619"/>
                        <a:ext cx="11045953" cy="960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37530"/>
              </p:ext>
            </p:extLst>
          </p:nvPr>
        </p:nvGraphicFramePr>
        <p:xfrm>
          <a:off x="374903" y="3713099"/>
          <a:ext cx="8782812" cy="103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4" name="Equation" r:id="rId5" imgW="3898900" imgH="482600" progId="Equation.DSMT4">
                  <p:embed/>
                </p:oleObj>
              </mc:Choice>
              <mc:Fallback>
                <p:oleObj name="Equation" r:id="rId5" imgW="38989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3" y="3713099"/>
                        <a:ext cx="8782812" cy="1033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58351"/>
              </p:ext>
            </p:extLst>
          </p:nvPr>
        </p:nvGraphicFramePr>
        <p:xfrm>
          <a:off x="374903" y="5085969"/>
          <a:ext cx="10160508" cy="103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" name="Equation" r:id="rId7" imgW="4483100" imgH="482600" progId="Equation.DSMT4">
                  <p:embed/>
                </p:oleObj>
              </mc:Choice>
              <mc:Fallback>
                <p:oleObj name="Equation" r:id="rId7" imgW="44831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03" y="5085969"/>
                        <a:ext cx="10160508" cy="1033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4903" y="586764"/>
            <a:ext cx="964692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 in the </a:t>
            </a:r>
            <a:r>
              <a:rPr kumimoji="0" lang="sv-SE" altLang="sv-SE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kumimoji="0" lang="sv-SE" altLang="sv-SE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process: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optimal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decision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sv-SE" altLang="sv-S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recall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 </a:t>
            </a:r>
            <a:r>
              <a:rPr kumimoji="0" lang="sv-SE" altLang="sv-SE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derivatives</a:t>
            </a:r>
            <a:r>
              <a:rPr kumimoji="0" lang="sv-SE" altLang="sv-S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sv-SE" altLang="sv-S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1" y="2459736"/>
            <a:ext cx="13886481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" y="3374136"/>
            <a:ext cx="13886481" cy="10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cxnSp>
        <p:nvCxnSpPr>
          <p:cNvPr id="3" name="Rak 2"/>
          <p:cNvCxnSpPr/>
          <p:nvPr/>
        </p:nvCxnSpPr>
        <p:spPr>
          <a:xfrm>
            <a:off x="7305472" y="1673157"/>
            <a:ext cx="992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85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35395"/>
              </p:ext>
            </p:extLst>
          </p:nvPr>
        </p:nvGraphicFramePr>
        <p:xfrm>
          <a:off x="457198" y="1969133"/>
          <a:ext cx="10753344" cy="102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4" name="Equation" r:id="rId3" imgW="4787900" imgH="457200" progId="Equation.DSMT4">
                  <p:embed/>
                </p:oleObj>
              </mc:Choice>
              <mc:Fallback>
                <p:oleObj name="Equation" r:id="rId3" imgW="47879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8" y="1969133"/>
                        <a:ext cx="10753344" cy="1024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0801"/>
              </p:ext>
            </p:extLst>
          </p:nvPr>
        </p:nvGraphicFramePr>
        <p:xfrm>
          <a:off x="457200" y="3392424"/>
          <a:ext cx="5974080" cy="102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5" name="Equation" r:id="rId5" imgW="2641600" imgH="457200" progId="Equation.DSMT4">
                  <p:embed/>
                </p:oleObj>
              </mc:Choice>
              <mc:Fallback>
                <p:oleObj name="Equation" r:id="rId5" imgW="26416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92424"/>
                        <a:ext cx="5974080" cy="1024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17491"/>
              </p:ext>
            </p:extLst>
          </p:nvPr>
        </p:nvGraphicFramePr>
        <p:xfrm>
          <a:off x="457199" y="4764023"/>
          <a:ext cx="6486144" cy="102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6" name="Equation" r:id="rId7" imgW="2933700" imgH="457200" progId="Equation.DSMT4">
                  <p:embed/>
                </p:oleObj>
              </mc:Choice>
              <mc:Fallback>
                <p:oleObj name="Equation" r:id="rId7" imgW="29337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4764023"/>
                        <a:ext cx="6486144" cy="1024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199" y="2020824"/>
            <a:ext cx="14283891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199" y="2935224"/>
            <a:ext cx="14283891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57199" y="3849623"/>
            <a:ext cx="142838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3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95" y="587830"/>
            <a:ext cx="12837626" cy="576852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86</a:t>
            </a:fld>
            <a:endParaRPr lang="sv-SE"/>
          </a:p>
        </p:txBody>
      </p:sp>
      <p:cxnSp>
        <p:nvCxnSpPr>
          <p:cNvPr id="3" name="Rak 2"/>
          <p:cNvCxnSpPr/>
          <p:nvPr/>
        </p:nvCxnSpPr>
        <p:spPr>
          <a:xfrm>
            <a:off x="559395" y="836579"/>
            <a:ext cx="2903652" cy="9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559395" y="3745149"/>
            <a:ext cx="106468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87</a:t>
            </a:fld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399639"/>
              </p:ext>
            </p:extLst>
          </p:nvPr>
        </p:nvGraphicFramePr>
        <p:xfrm>
          <a:off x="867746" y="1502807"/>
          <a:ext cx="9183395" cy="128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0" name="Equation" r:id="rId3" imgW="3251200" imgH="457200" progId="Equation.DSMT4">
                  <p:embed/>
                </p:oleObj>
              </mc:Choice>
              <mc:Fallback>
                <p:oleObj name="Equation" r:id="rId3" imgW="3251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746" y="1502807"/>
                        <a:ext cx="9183395" cy="1281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61486"/>
              </p:ext>
            </p:extLst>
          </p:nvPr>
        </p:nvGraphicFramePr>
        <p:xfrm>
          <a:off x="867746" y="3109268"/>
          <a:ext cx="9183395" cy="128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1" name="Equation" r:id="rId5" imgW="3289300" imgH="457200" progId="Equation.DSMT4">
                  <p:embed/>
                </p:oleObj>
              </mc:Choice>
              <mc:Fallback>
                <p:oleObj name="Equation" r:id="rId5" imgW="328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746" y="3109268"/>
                        <a:ext cx="9183395" cy="1281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25030"/>
              </p:ext>
            </p:extLst>
          </p:nvPr>
        </p:nvGraphicFramePr>
        <p:xfrm>
          <a:off x="867746" y="4753660"/>
          <a:ext cx="9396963" cy="128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2" name="Equation" r:id="rId7" imgW="3314700" imgH="457200" progId="Equation.DSMT4">
                  <p:embed/>
                </p:oleObj>
              </mc:Choice>
              <mc:Fallback>
                <p:oleObj name="Equation" r:id="rId7" imgW="33147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746" y="4753660"/>
                        <a:ext cx="9396963" cy="1281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219200"/>
            <a:ext cx="13775378" cy="128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2133600"/>
            <a:ext cx="13775378" cy="128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3047999"/>
            <a:ext cx="137753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30" y="764211"/>
            <a:ext cx="16729919" cy="589101"/>
          </a:xfrm>
          <a:prstGeom prst="rect">
            <a:avLst/>
          </a:prstGeom>
        </p:spPr>
      </p:pic>
      <p:cxnSp>
        <p:nvCxnSpPr>
          <p:cNvPr id="3" name="Rak 2"/>
          <p:cNvCxnSpPr/>
          <p:nvPr/>
        </p:nvCxnSpPr>
        <p:spPr>
          <a:xfrm>
            <a:off x="259030" y="1219200"/>
            <a:ext cx="113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88</a:t>
            </a:fld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931126"/>
              </p:ext>
            </p:extLst>
          </p:nvPr>
        </p:nvGraphicFramePr>
        <p:xfrm>
          <a:off x="858416" y="590096"/>
          <a:ext cx="8610600" cy="220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9" name="Equation" r:id="rId3" imgW="5930900" imgH="1549400" progId="Equation.DSMT4">
                  <p:embed/>
                </p:oleObj>
              </mc:Choice>
              <mc:Fallback>
                <p:oleObj name="Equation" r:id="rId3" imgW="5930900" imgH="154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16" y="590096"/>
                        <a:ext cx="8610600" cy="2207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499978"/>
              </p:ext>
            </p:extLst>
          </p:nvPr>
        </p:nvGraphicFramePr>
        <p:xfrm>
          <a:off x="858416" y="3388039"/>
          <a:ext cx="5884352" cy="250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0" name="Equation" r:id="rId5" imgW="3543300" imgH="1498600" progId="Equation.DSMT4">
                  <p:embed/>
                </p:oleObj>
              </mc:Choice>
              <mc:Fallback>
                <p:oleObj name="Equation" r:id="rId5" imgW="3543300" imgH="149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16" y="3388039"/>
                        <a:ext cx="5884352" cy="2503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20315"/>
              </p:ext>
            </p:extLst>
          </p:nvPr>
        </p:nvGraphicFramePr>
        <p:xfrm>
          <a:off x="858416" y="5940875"/>
          <a:ext cx="722376" cy="72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1" name="Equation" r:id="rId7" imgW="406048" imgH="393359" progId="Equation.DSMT4">
                  <p:embed/>
                </p:oleObj>
              </mc:Choice>
              <mc:Fallback>
                <p:oleObj name="Equation" r:id="rId7" imgW="406048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16" y="5940875"/>
                        <a:ext cx="722376" cy="722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"/>
            <a:ext cx="23116032" cy="8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981199"/>
            <a:ext cx="23116032" cy="8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962399"/>
            <a:ext cx="23116032" cy="8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89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456" y="1920239"/>
            <a:ext cx="138019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174715"/>
              </p:ext>
            </p:extLst>
          </p:nvPr>
        </p:nvGraphicFramePr>
        <p:xfrm>
          <a:off x="219456" y="1920240"/>
          <a:ext cx="11417278" cy="3163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3" imgW="6502400" imgH="1765300" progId="Equation.DSMT4">
                  <p:embed/>
                </p:oleObj>
              </mc:Choice>
              <mc:Fallback>
                <p:oleObj name="Equation" r:id="rId3" imgW="6502400" imgH="176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56" y="1920240"/>
                        <a:ext cx="11417278" cy="3163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5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16139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The profit </a:t>
            </a:r>
            <a:r>
              <a:rPr lang="sv-SE" dirty="0" err="1" smtClean="0"/>
              <a:t>functions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in the </a:t>
            </a:r>
            <a:r>
              <a:rPr lang="sv-SE" dirty="0" err="1" smtClean="0"/>
              <a:t>analyses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functions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revenue</a:t>
            </a:r>
            <a:r>
              <a:rPr lang="sv-SE" dirty="0" smtClean="0"/>
              <a:t> and </a:t>
            </a:r>
            <a:r>
              <a:rPr lang="sv-SE" dirty="0" err="1" smtClean="0"/>
              <a:t>cost</a:t>
            </a:r>
            <a:r>
              <a:rPr lang="sv-SE" dirty="0" smtClean="0"/>
              <a:t> </a:t>
            </a:r>
            <a:r>
              <a:rPr lang="sv-SE" dirty="0" err="1" smtClean="0"/>
              <a:t>functions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The </a:t>
            </a:r>
            <a:r>
              <a:rPr lang="sv-SE" dirty="0" err="1" smtClean="0"/>
              <a:t>continuous</a:t>
            </a:r>
            <a:r>
              <a:rPr lang="sv-SE" dirty="0" smtClean="0"/>
              <a:t> profit </a:t>
            </a:r>
            <a:r>
              <a:rPr lang="sv-SE" dirty="0" err="1" smtClean="0"/>
              <a:t>functions</a:t>
            </a:r>
            <a:r>
              <a:rPr lang="sv-SE" dirty="0" smtClean="0"/>
              <a:t> </a:t>
            </a:r>
            <a:r>
              <a:rPr lang="sv-SE" dirty="0" err="1" smtClean="0"/>
              <a:t>may</a:t>
            </a:r>
            <a:r>
              <a:rPr lang="sv-SE" dirty="0" smtClean="0"/>
              <a:t> be </a:t>
            </a:r>
            <a:r>
              <a:rPr lang="sv-SE" dirty="0" err="1" smtClean="0"/>
              <a:t>interpreted</a:t>
            </a:r>
            <a:r>
              <a:rPr lang="sv-SE" dirty="0" smtClean="0"/>
              <a:t> as approximations </a:t>
            </a:r>
            <a:r>
              <a:rPr lang="sv-SE" dirty="0" err="1" smtClean="0"/>
              <a:t>of</a:t>
            </a:r>
            <a:r>
              <a:rPr lang="sv-SE" dirty="0" smtClean="0"/>
              <a:t> profit </a:t>
            </a:r>
            <a:r>
              <a:rPr lang="sv-SE" dirty="0" err="1" smtClean="0"/>
              <a:t>functions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penalty</a:t>
            </a:r>
            <a:r>
              <a:rPr lang="sv-SE" dirty="0" smtClean="0"/>
              <a:t> </a:t>
            </a:r>
            <a:r>
              <a:rPr lang="sv-SE" dirty="0" err="1" smtClean="0"/>
              <a:t>functions</a:t>
            </a:r>
            <a:r>
              <a:rPr lang="sv-SE" dirty="0" smtClean="0"/>
              <a:t> </a:t>
            </a:r>
            <a:r>
              <a:rPr lang="sv-SE" dirty="0" err="1" smtClean="0"/>
              <a:t>representing</a:t>
            </a:r>
            <a:r>
              <a:rPr lang="sv-SE" dirty="0" smtClean="0"/>
              <a:t> </a:t>
            </a:r>
            <a:r>
              <a:rPr lang="sv-SE" dirty="0" err="1" smtClean="0"/>
              <a:t>capacity</a:t>
            </a:r>
            <a:r>
              <a:rPr lang="sv-SE" dirty="0" smtClean="0"/>
              <a:t> </a:t>
            </a:r>
            <a:r>
              <a:rPr lang="sv-SE" dirty="0" err="1" smtClean="0"/>
              <a:t>constraints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The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show </a:t>
            </a:r>
            <a:r>
              <a:rPr lang="sv-SE" dirty="0" err="1" smtClean="0"/>
              <a:t>that</a:t>
            </a:r>
            <a:r>
              <a:rPr lang="sv-SE" dirty="0" smtClean="0"/>
              <a:t> the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functions</a:t>
            </a:r>
            <a:r>
              <a:rPr lang="sv-SE" dirty="0" smtClean="0"/>
              <a:t> </a:t>
            </a:r>
            <a:r>
              <a:rPr lang="sv-SE" dirty="0" err="1" smtClean="0"/>
              <a:t>determine</a:t>
            </a:r>
            <a:r>
              <a:rPr lang="sv-SE" dirty="0" smtClean="0"/>
              <a:t> the optimal present </a:t>
            </a:r>
            <a:r>
              <a:rPr lang="sv-SE" dirty="0" err="1" smtClean="0"/>
              <a:t>extraction</a:t>
            </a:r>
            <a:r>
              <a:rPr lang="sv-SE" dirty="0" smtClean="0"/>
              <a:t> </a:t>
            </a:r>
            <a:r>
              <a:rPr lang="sv-SE" dirty="0" err="1" smtClean="0"/>
              <a:t>response</a:t>
            </a:r>
            <a:r>
              <a:rPr lang="sv-SE" dirty="0" smtClean="0"/>
              <a:t> to </a:t>
            </a:r>
            <a:r>
              <a:rPr lang="sv-SE" dirty="0" err="1" smtClean="0"/>
              <a:t>increasing</a:t>
            </a:r>
            <a:r>
              <a:rPr lang="sv-SE" dirty="0" smtClean="0"/>
              <a:t> </a:t>
            </a:r>
            <a:r>
              <a:rPr lang="sv-SE" dirty="0" err="1" smtClean="0"/>
              <a:t>future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6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89" y="967958"/>
            <a:ext cx="16999557" cy="4975642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6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150" y="784331"/>
            <a:ext cx="16739188" cy="5422730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1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32" y="1280160"/>
            <a:ext cx="12146953" cy="4087367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92</a:t>
            </a:fld>
            <a:endParaRPr lang="sv-SE"/>
          </a:p>
        </p:txBody>
      </p:sp>
      <p:cxnSp>
        <p:nvCxnSpPr>
          <p:cNvPr id="3" name="Rak 2"/>
          <p:cNvCxnSpPr/>
          <p:nvPr/>
        </p:nvCxnSpPr>
        <p:spPr>
          <a:xfrm>
            <a:off x="399832" y="5282119"/>
            <a:ext cx="410407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0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079" y="833374"/>
            <a:ext cx="14392890" cy="5522976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93</a:t>
            </a:fld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505838" y="2393004"/>
            <a:ext cx="7470843" cy="1984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9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94</a:t>
            </a:fld>
            <a:endParaRPr lang="sv-SE"/>
          </a:p>
        </p:txBody>
      </p:sp>
      <p:pic>
        <p:nvPicPr>
          <p:cNvPr id="37" name="Bildobjekt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57" y="796190"/>
            <a:ext cx="10046328" cy="549615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933855" y="1391055"/>
            <a:ext cx="3326860" cy="4965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1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95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74" y="155694"/>
            <a:ext cx="5086934" cy="6383218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43320" y="4681728"/>
            <a:ext cx="3358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decreases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risk in the </a:t>
            </a:r>
            <a:r>
              <a:rPr lang="sv-SE" b="1" dirty="0" err="1" smtClean="0">
                <a:solidFill>
                  <a:srgbClr val="FF0000"/>
                </a:solidFill>
              </a:rPr>
              <a:t>volume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process (</a:t>
            </a:r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r>
              <a:rPr lang="sv-SE" b="1" dirty="0" smtClean="0">
                <a:solidFill>
                  <a:srgbClr val="FF0000"/>
                </a:solidFill>
              </a:rPr>
              <a:t>)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617624"/>
              </p:ext>
            </p:extLst>
          </p:nvPr>
        </p:nvGraphicFramePr>
        <p:xfrm>
          <a:off x="7513638" y="2271713"/>
          <a:ext cx="300037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Equation" r:id="rId4" imgW="1866600" imgH="1473120" progId="Equation.DSMT4">
                  <p:embed/>
                </p:oleObj>
              </mc:Choice>
              <mc:Fallback>
                <p:oleObj name="Equation" r:id="rId4" imgW="1866600" imgH="1473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638" y="2271713"/>
                        <a:ext cx="3000375" cy="2279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8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96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88" y="284416"/>
            <a:ext cx="4896486" cy="625449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43320" y="4681728"/>
            <a:ext cx="3358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The </a:t>
            </a:r>
            <a:r>
              <a:rPr lang="sv-SE" b="1" dirty="0" err="1" smtClean="0">
                <a:solidFill>
                  <a:srgbClr val="FF0000"/>
                </a:solidFill>
              </a:rPr>
              <a:t>expected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marginal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value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increases</a:t>
            </a:r>
            <a:r>
              <a:rPr lang="sv-SE" b="1" dirty="0" smtClean="0">
                <a:solidFill>
                  <a:srgbClr val="FF0000"/>
                </a:solidFill>
              </a:rPr>
              <a:t> from 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increasing</a:t>
            </a:r>
            <a:r>
              <a:rPr lang="sv-SE" b="1" dirty="0" smtClean="0">
                <a:solidFill>
                  <a:srgbClr val="FF0000"/>
                </a:solidFill>
              </a:rPr>
              <a:t> risk in the </a:t>
            </a:r>
            <a:r>
              <a:rPr lang="sv-SE" b="1" dirty="0" err="1" smtClean="0">
                <a:solidFill>
                  <a:srgbClr val="FF0000"/>
                </a:solidFill>
              </a:rPr>
              <a:t>volume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smtClean="0">
                <a:solidFill>
                  <a:srgbClr val="FF0000"/>
                </a:solidFill>
              </a:rPr>
              <a:t>process (</a:t>
            </a:r>
            <a:r>
              <a:rPr lang="sv-SE" b="1" dirty="0" err="1" smtClean="0">
                <a:solidFill>
                  <a:srgbClr val="FF0000"/>
                </a:solidFill>
              </a:rPr>
              <a:t>growth</a:t>
            </a:r>
            <a:r>
              <a:rPr lang="sv-SE" b="1" dirty="0" smtClean="0">
                <a:solidFill>
                  <a:srgbClr val="FF0000"/>
                </a:solidFill>
              </a:rPr>
              <a:t>) and </a:t>
            </a:r>
            <a:r>
              <a:rPr lang="sv-SE" b="1" dirty="0" err="1" smtClean="0">
                <a:solidFill>
                  <a:srgbClr val="FF0000"/>
                </a:solidFill>
              </a:rPr>
              <a:t>we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should</a:t>
            </a: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b="1" dirty="0" err="1" smtClean="0">
                <a:solidFill>
                  <a:srgbClr val="FF0000"/>
                </a:solidFill>
              </a:rPr>
              <a:t>decrease</a:t>
            </a:r>
            <a:r>
              <a:rPr lang="sv-SE" b="1" dirty="0" smtClean="0">
                <a:solidFill>
                  <a:srgbClr val="FF0000"/>
                </a:solidFill>
              </a:rPr>
              <a:t> present </a:t>
            </a:r>
            <a:r>
              <a:rPr lang="sv-SE" b="1" dirty="0" err="1" smtClean="0">
                <a:solidFill>
                  <a:srgbClr val="FF0000"/>
                </a:solidFill>
              </a:rPr>
              <a:t>extraction</a:t>
            </a:r>
            <a:r>
              <a:rPr lang="sv-SE" b="1" dirty="0" smtClean="0">
                <a:solidFill>
                  <a:srgbClr val="FF0000"/>
                </a:solidFill>
              </a:rPr>
              <a:t>.</a:t>
            </a:r>
            <a:endParaRPr lang="sv-SE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34558"/>
              </p:ext>
            </p:extLst>
          </p:nvPr>
        </p:nvGraphicFramePr>
        <p:xfrm>
          <a:off x="7513638" y="2419350"/>
          <a:ext cx="300037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4" imgW="1866600" imgH="1282680" progId="Equation.DSMT4">
                  <p:embed/>
                </p:oleObj>
              </mc:Choice>
              <mc:Fallback>
                <p:oleObj name="Equation" r:id="rId4" imgW="186660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638" y="2419350"/>
                        <a:ext cx="3000375" cy="1984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9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err="1" smtClean="0">
                <a:solidFill>
                  <a:srgbClr val="FF0000"/>
                </a:solidFill>
              </a:rPr>
              <a:t>Some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results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of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 err="1" smtClean="0">
                <a:solidFill>
                  <a:srgbClr val="FF0000"/>
                </a:solidFill>
              </a:rPr>
              <a:t>increasing</a:t>
            </a:r>
            <a:r>
              <a:rPr lang="sv-SE" b="1" i="1" dirty="0" smtClean="0">
                <a:solidFill>
                  <a:srgbClr val="FF0000"/>
                </a:solidFill>
              </a:rPr>
              <a:t> risk in the </a:t>
            </a:r>
            <a:r>
              <a:rPr lang="sv-SE" b="1" i="1" dirty="0" err="1" smtClean="0">
                <a:solidFill>
                  <a:srgbClr val="FF0000"/>
                </a:solidFill>
              </a:rPr>
              <a:t>volume</a:t>
            </a:r>
            <a:r>
              <a:rPr lang="sv-SE" b="1" i="1" dirty="0" smtClean="0">
                <a:solidFill>
                  <a:srgbClr val="FF0000"/>
                </a:solidFill>
              </a:rPr>
              <a:t> process (</a:t>
            </a:r>
            <a:r>
              <a:rPr lang="sv-SE" b="1" i="1" dirty="0" err="1" smtClean="0">
                <a:solidFill>
                  <a:srgbClr val="FF0000"/>
                </a:solidFill>
              </a:rPr>
              <a:t>growth</a:t>
            </a:r>
            <a:r>
              <a:rPr lang="sv-SE" b="1" i="1" dirty="0" smtClean="0">
                <a:solidFill>
                  <a:srgbClr val="FF0000"/>
                </a:solidFill>
              </a:rPr>
              <a:t> process):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sv-SE" dirty="0" smtClean="0"/>
              <a:t>If the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</a:t>
            </a:r>
            <a:r>
              <a:rPr lang="sv-SE" dirty="0" err="1" smtClean="0"/>
              <a:t>increases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r>
              <a:rPr lang="sv-SE" dirty="0" smtClean="0"/>
              <a:t> the present </a:t>
            </a:r>
            <a:r>
              <a:rPr lang="sv-SE" dirty="0" err="1" smtClean="0"/>
              <a:t>extraction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in </a:t>
            </a:r>
            <a:r>
              <a:rPr lang="sv-SE" dirty="0" err="1" smtClean="0"/>
              <a:t>case</a:t>
            </a:r>
            <a:r>
              <a:rPr lang="sv-SE" dirty="0" smtClean="0"/>
              <a:t> the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profit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respect</a:t>
            </a:r>
            <a:r>
              <a:rPr lang="sv-SE" dirty="0" smtClean="0"/>
              <a:t> to </a:t>
            </a:r>
            <a:r>
              <a:rPr lang="sv-SE" dirty="0" err="1" smtClean="0"/>
              <a:t>volume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negative.</a:t>
            </a:r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/>
              <a:t>volume</a:t>
            </a:r>
            <a:r>
              <a:rPr lang="sv-SE" dirty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smtClean="0"/>
              <a:t>not </a:t>
            </a:r>
            <a:r>
              <a:rPr lang="sv-SE" dirty="0" err="1" smtClean="0"/>
              <a:t>change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zero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If the </a:t>
            </a:r>
            <a:r>
              <a:rPr lang="sv-SE" dirty="0" err="1"/>
              <a:t>future</a:t>
            </a:r>
            <a:r>
              <a:rPr lang="sv-SE" dirty="0"/>
              <a:t> risk in the </a:t>
            </a:r>
            <a:r>
              <a:rPr lang="sv-SE" dirty="0" err="1"/>
              <a:t>volume</a:t>
            </a:r>
            <a:r>
              <a:rPr lang="sv-SE" dirty="0"/>
              <a:t> process </a:t>
            </a:r>
            <a:r>
              <a:rPr lang="sv-SE" dirty="0" err="1"/>
              <a:t>increases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 smtClean="0"/>
              <a:t>decrease</a:t>
            </a:r>
            <a:r>
              <a:rPr lang="sv-SE" dirty="0" smtClean="0"/>
              <a:t> the </a:t>
            </a:r>
            <a:r>
              <a:rPr lang="sv-SE" dirty="0"/>
              <a:t>present </a:t>
            </a:r>
            <a:r>
              <a:rPr lang="sv-SE" dirty="0" err="1"/>
              <a:t>extraction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the </a:t>
            </a:r>
            <a:r>
              <a:rPr lang="sv-SE" dirty="0" err="1"/>
              <a:t>third</a:t>
            </a:r>
            <a:r>
              <a:rPr lang="sv-SE" dirty="0"/>
              <a:t> order </a:t>
            </a:r>
            <a:r>
              <a:rPr lang="sv-SE" dirty="0" err="1"/>
              <a:t>derivatives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profit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respect</a:t>
            </a:r>
            <a:r>
              <a:rPr lang="sv-SE" dirty="0"/>
              <a:t> to </a:t>
            </a:r>
            <a:r>
              <a:rPr lang="sv-SE" dirty="0" err="1"/>
              <a:t>volume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 smtClean="0"/>
              <a:t>strictly</a:t>
            </a:r>
            <a:r>
              <a:rPr lang="sv-SE" dirty="0" smtClean="0"/>
              <a:t> positive.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5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FFFF00">
                <a:lumMod val="62000"/>
                <a:lumOff val="38000"/>
              </a:srgbClr>
            </a:gs>
            <a:gs pos="3000">
              <a:srgbClr val="FFC000"/>
            </a:gs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Contents</a:t>
            </a:r>
            <a:r>
              <a:rPr lang="sv-SE" b="1" dirty="0" smtClean="0"/>
              <a:t>: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1. 	</a:t>
            </a:r>
            <a:r>
              <a:rPr lang="sv-SE" dirty="0" err="1" smtClean="0"/>
              <a:t>Introduction</a:t>
            </a:r>
            <a:r>
              <a:rPr lang="sv-SE" dirty="0" smtClean="0"/>
              <a:t> via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dimensional</a:t>
            </a:r>
            <a:r>
              <a:rPr lang="sv-SE" dirty="0" smtClean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in </a:t>
            </a:r>
            <a:r>
              <a:rPr lang="sv-SE" dirty="0" err="1" smtClean="0"/>
              <a:t>dynamic</a:t>
            </a:r>
            <a:r>
              <a:rPr lang="sv-SE" dirty="0" smtClean="0"/>
              <a:t> 	problems,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statics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probabilities</a:t>
            </a:r>
            <a:r>
              <a:rPr lang="sv-SE" dirty="0" smtClean="0"/>
              <a:t>, </a:t>
            </a:r>
            <a:r>
              <a:rPr lang="sv-SE" dirty="0" err="1" smtClean="0"/>
              <a:t>increasing</a:t>
            </a:r>
            <a:r>
              <a:rPr lang="sv-SE" dirty="0" smtClean="0"/>
              <a:t> 	risk and the </a:t>
            </a:r>
            <a:r>
              <a:rPr lang="sv-SE" dirty="0" err="1" smtClean="0"/>
              <a:t>importance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third</a:t>
            </a:r>
            <a:r>
              <a:rPr lang="sv-SE" dirty="0" smtClean="0"/>
              <a:t> order </a:t>
            </a:r>
            <a:r>
              <a:rPr lang="sv-SE" dirty="0" err="1" smtClean="0"/>
              <a:t>derivatives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2. 	Explicit multi period </a:t>
            </a:r>
            <a:r>
              <a:rPr lang="sv-SE" dirty="0" err="1" smtClean="0"/>
              <a:t>analysis</a:t>
            </a:r>
            <a:r>
              <a:rPr lang="sv-SE" dirty="0" smtClean="0"/>
              <a:t>, </a:t>
            </a:r>
            <a:r>
              <a:rPr lang="sv-SE" dirty="0" err="1" smtClean="0"/>
              <a:t>stationarity</a:t>
            </a:r>
            <a:r>
              <a:rPr lang="sv-SE" dirty="0" smtClean="0"/>
              <a:t> and corner solutions.</a:t>
            </a:r>
          </a:p>
          <a:p>
            <a:pPr marL="0" indent="0">
              <a:buNone/>
            </a:pPr>
            <a:r>
              <a:rPr lang="sv-SE" dirty="0" smtClean="0"/>
              <a:t>3. 	Multi period problems and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sequential</a:t>
            </a:r>
            <a:r>
              <a:rPr lang="sv-SE" dirty="0" smtClean="0"/>
              <a:t> 	adaptive </a:t>
            </a:r>
            <a:r>
              <a:rPr lang="sv-SE" dirty="0" err="1" smtClean="0"/>
              <a:t>decisions</a:t>
            </a:r>
            <a:r>
              <a:rPr lang="sv-SE" dirty="0" smtClean="0"/>
              <a:t> and risk.</a:t>
            </a:r>
          </a:p>
          <a:p>
            <a:pPr marL="0" indent="0">
              <a:buNone/>
            </a:pPr>
            <a:r>
              <a:rPr lang="sv-SE" dirty="0" smtClean="0"/>
              <a:t>4.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price</a:t>
            </a:r>
            <a:r>
              <a:rPr lang="sv-SE" dirty="0" smtClean="0"/>
              <a:t> risk.</a:t>
            </a:r>
          </a:p>
          <a:p>
            <a:pPr marL="0" indent="0">
              <a:buNone/>
            </a:pPr>
            <a:r>
              <a:rPr lang="sv-SE" dirty="0" smtClean="0"/>
              <a:t>5. 	Optimal </a:t>
            </a:r>
            <a:r>
              <a:rPr lang="sv-SE" dirty="0" err="1" smtClean="0"/>
              <a:t>decisions</a:t>
            </a:r>
            <a:r>
              <a:rPr lang="sv-SE" dirty="0" smtClean="0"/>
              <a:t> under </a:t>
            </a:r>
            <a:r>
              <a:rPr lang="sv-SE" dirty="0" err="1" smtClean="0"/>
              <a:t>future</a:t>
            </a:r>
            <a:r>
              <a:rPr lang="sv-SE" dirty="0" smtClean="0"/>
              <a:t> risk in the </a:t>
            </a:r>
            <a:r>
              <a:rPr lang="sv-SE" dirty="0" err="1" smtClean="0"/>
              <a:t>volume</a:t>
            </a:r>
            <a:r>
              <a:rPr lang="sv-SE" dirty="0" smtClean="0"/>
              <a:t> process 	(</a:t>
            </a:r>
            <a:r>
              <a:rPr lang="sv-SE" dirty="0" err="1" smtClean="0"/>
              <a:t>growth</a:t>
            </a:r>
            <a:r>
              <a:rPr lang="sv-SE" dirty="0" smtClean="0"/>
              <a:t> risk).</a:t>
            </a:r>
          </a:p>
          <a:p>
            <a:pPr marL="0" indent="0">
              <a:buNone/>
            </a:pPr>
            <a:r>
              <a:rPr lang="sv-SE" dirty="0" smtClean="0"/>
              <a:t>6. 	</a:t>
            </a:r>
            <a:r>
              <a:rPr lang="sv-SE" b="1" dirty="0" smtClean="0">
                <a:solidFill>
                  <a:srgbClr val="FF0000"/>
                </a:solidFill>
              </a:rPr>
              <a:t>Optimal </a:t>
            </a:r>
            <a:r>
              <a:rPr lang="sv-SE" b="1" dirty="0" err="1" smtClean="0">
                <a:solidFill>
                  <a:srgbClr val="FF0000"/>
                </a:solidFill>
              </a:rPr>
              <a:t>decisions</a:t>
            </a:r>
            <a:r>
              <a:rPr lang="sv-SE" b="1" dirty="0" smtClean="0">
                <a:solidFill>
                  <a:srgbClr val="FF0000"/>
                </a:solidFill>
              </a:rPr>
              <a:t> under </a:t>
            </a:r>
            <a:r>
              <a:rPr lang="sv-SE" b="1" dirty="0" err="1" smtClean="0">
                <a:solidFill>
                  <a:srgbClr val="FF0000"/>
                </a:solidFill>
              </a:rPr>
              <a:t>future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price</a:t>
            </a:r>
            <a:r>
              <a:rPr lang="sv-SE" b="1" dirty="0" smtClean="0">
                <a:solidFill>
                  <a:srgbClr val="FF0000"/>
                </a:solidFill>
              </a:rPr>
              <a:t> risk </a:t>
            </a:r>
            <a:r>
              <a:rPr lang="sv-SE" b="1" dirty="0" err="1" smtClean="0">
                <a:solidFill>
                  <a:srgbClr val="FF0000"/>
                </a:solidFill>
              </a:rPr>
              <a:t>with</a:t>
            </a:r>
            <a:r>
              <a:rPr lang="sv-SE" b="1" dirty="0" smtClean="0">
                <a:solidFill>
                  <a:srgbClr val="FF0000"/>
                </a:solidFill>
              </a:rPr>
              <a:t> mixed species.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1" dirty="0" smtClean="0">
                <a:solidFill>
                  <a:srgbClr val="FF0000"/>
                </a:solidFill>
              </a:rPr>
              <a:t>The mixed species </a:t>
            </a:r>
            <a:r>
              <a:rPr lang="sv-SE" b="1" i="1" dirty="0" err="1" smtClean="0">
                <a:solidFill>
                  <a:srgbClr val="FF0000"/>
                </a:solidFill>
              </a:rPr>
              <a:t>case</a:t>
            </a:r>
            <a:r>
              <a:rPr lang="sv-SE" b="1" i="1" dirty="0" smtClean="0">
                <a:solidFill>
                  <a:srgbClr val="FF0000"/>
                </a:solidFill>
              </a:rPr>
              <a:t>: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dynamic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optimal </a:t>
            </a:r>
            <a:r>
              <a:rPr lang="sv-SE" dirty="0" err="1"/>
              <a:t>natural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management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species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/>
              <a:t> </a:t>
            </a:r>
            <a:r>
              <a:rPr lang="sv-SE" dirty="0" err="1"/>
              <a:t>concerning</a:t>
            </a:r>
            <a:r>
              <a:rPr lang="sv-SE" dirty="0"/>
              <a:t> total stock </a:t>
            </a:r>
            <a:r>
              <a:rPr lang="sv-SE" dirty="0" err="1"/>
              <a:t>levels</a:t>
            </a:r>
            <a:r>
              <a:rPr lang="sv-SE" dirty="0"/>
              <a:t> and interspecies </a:t>
            </a:r>
            <a:r>
              <a:rPr lang="sv-SE" dirty="0" err="1"/>
              <a:t>competition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dirty="0" smtClean="0"/>
              <a:t>In </a:t>
            </a:r>
            <a:r>
              <a:rPr lang="sv-SE" dirty="0"/>
              <a:t>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,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a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species, </a:t>
            </a:r>
            <a:r>
              <a:rPr lang="sv-SE" dirty="0" err="1"/>
              <a:t>where</a:t>
            </a:r>
            <a:r>
              <a:rPr lang="sv-SE" dirty="0"/>
              <a:t> the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species is </a:t>
            </a:r>
            <a:r>
              <a:rPr lang="sv-SE" dirty="0" err="1"/>
              <a:t>assumed</a:t>
            </a:r>
            <a:r>
              <a:rPr lang="sv-SE" dirty="0"/>
              <a:t> to be a </a:t>
            </a:r>
            <a:r>
              <a:rPr lang="sv-SE" dirty="0" err="1"/>
              <a:t>function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total stock </a:t>
            </a:r>
            <a:r>
              <a:rPr lang="sv-SE" dirty="0" err="1"/>
              <a:t>level</a:t>
            </a:r>
            <a:r>
              <a:rPr lang="sv-SE" dirty="0"/>
              <a:t> and the stock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individual</a:t>
            </a:r>
            <a:r>
              <a:rPr lang="sv-SE" dirty="0"/>
              <a:t> species. 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/>
              <a:t>total stock </a:t>
            </a:r>
            <a:r>
              <a:rPr lang="sv-SE" dirty="0" err="1"/>
              <a:t>level</a:t>
            </a:r>
            <a:r>
              <a:rPr lang="sv-SE" dirty="0"/>
              <a:t> has </a:t>
            </a:r>
            <a:r>
              <a:rPr lang="sv-SE" dirty="0" err="1"/>
              <a:t>however</a:t>
            </a:r>
            <a:r>
              <a:rPr lang="sv-SE" dirty="0"/>
              <a:t> </a:t>
            </a:r>
            <a:r>
              <a:rPr lang="sv-SE" dirty="0" err="1"/>
              <a:t>already</a:t>
            </a:r>
            <a:r>
              <a:rPr lang="sv-SE" dirty="0"/>
              <a:t> </a:t>
            </a:r>
            <a:r>
              <a:rPr lang="sv-SE" dirty="0" err="1"/>
              <a:t>indirectly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determined</a:t>
            </a:r>
            <a:r>
              <a:rPr lang="sv-SE" dirty="0"/>
              <a:t> via </a:t>
            </a:r>
            <a:r>
              <a:rPr lang="sv-SE" dirty="0" err="1" smtClean="0"/>
              <a:t>binding</a:t>
            </a:r>
            <a:r>
              <a:rPr lang="sv-SE" dirty="0" smtClean="0"/>
              <a:t> </a:t>
            </a:r>
            <a:r>
              <a:rPr lang="sv-SE" dirty="0" err="1"/>
              <a:t>constraints</a:t>
            </a:r>
            <a:r>
              <a:rPr lang="sv-SE" dirty="0"/>
              <a:t> on total harvesting in periods 1 and 2. </a:t>
            </a:r>
            <a:endParaRPr lang="sv-SE" dirty="0" smtClean="0"/>
          </a:p>
          <a:p>
            <a:r>
              <a:rPr lang="sv-SE" dirty="0" err="1"/>
              <a:t>We</a:t>
            </a:r>
            <a:r>
              <a:rPr lang="sv-SE" dirty="0"/>
              <a:t> start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deterministic</a:t>
            </a:r>
            <a:r>
              <a:rPr lang="sv-SE" dirty="0"/>
              <a:t> version </a:t>
            </a:r>
            <a:r>
              <a:rPr lang="sv-SE" dirty="0" err="1"/>
              <a:t>of</a:t>
            </a:r>
            <a:r>
              <a:rPr lang="sv-SE" dirty="0"/>
              <a:t> the problem and later </a:t>
            </a:r>
            <a:r>
              <a:rPr lang="sv-SE" dirty="0" err="1"/>
              <a:t>move</a:t>
            </a:r>
            <a:r>
              <a:rPr lang="sv-SE" dirty="0"/>
              <a:t> to the </a:t>
            </a:r>
            <a:r>
              <a:rPr lang="sv-SE" dirty="0" err="1"/>
              <a:t>stochastic</a:t>
            </a:r>
            <a:r>
              <a:rPr lang="sv-SE" dirty="0"/>
              <a:t> </a:t>
            </a:r>
            <a:r>
              <a:rPr lang="sv-SE" dirty="0" err="1" smtClean="0"/>
              <a:t>counterpart</a:t>
            </a:r>
            <a:r>
              <a:rPr lang="sv-SE" dirty="0" smtClean="0"/>
              <a:t>.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6998-8CE8-4E6B-9353-75228755478D}" type="slidenum">
              <a:rPr lang="sv-SE" smtClean="0"/>
              <a:t>99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089498" y="5272391"/>
            <a:ext cx="10038945" cy="9045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9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2607</Words>
  <Application>Microsoft Office PowerPoint</Application>
  <PresentationFormat>Bredbild</PresentationFormat>
  <Paragraphs>423</Paragraphs>
  <Slides>123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123</vt:i4>
      </vt:variant>
    </vt:vector>
  </HeadingPairs>
  <TitlesOfParts>
    <vt:vector size="130" baseType="lpstr">
      <vt:lpstr>SimSun-ExtB</vt:lpstr>
      <vt:lpstr>Arial</vt:lpstr>
      <vt:lpstr>Calibri</vt:lpstr>
      <vt:lpstr>Calibri Light</vt:lpstr>
      <vt:lpstr>Times New Roman</vt:lpstr>
      <vt:lpstr>Office-tema</vt:lpstr>
      <vt:lpstr>Equation</vt:lpstr>
      <vt:lpstr>Optimal continuous natural resource extraction  with increasing risk in prices and stock dynamics </vt:lpstr>
      <vt:lpstr>Lohmander, P., Optimal continuous natural resource extraction with increasing risk in prices and stock dynamics, WCBE 2015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Optimization in multi period problems</vt:lpstr>
      <vt:lpstr>PowerPoint-presentation</vt:lpstr>
      <vt:lpstr>PowerPoint-presentation</vt:lpstr>
      <vt:lpstr>Three free decision variables and three first order optimum conditions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Some results of increasing risk in the price process:</vt:lpstr>
      <vt:lpstr>PowerPoint-presentation</vt:lpstr>
      <vt:lpstr>PowerPoint-presentation</vt:lpstr>
      <vt:lpstr>PowerPoint-presentation</vt:lpstr>
      <vt:lpstr>PowerPoint-presentation</vt:lpstr>
      <vt:lpstr>Some results of increasing risk in the volume process (growth process):</vt:lpstr>
      <vt:lpstr>The mixed species case: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Optimal continuous natural resource extraction  with increasing risk in prices and stock dynamics </vt:lpstr>
      <vt:lpstr>Mathematical Appendix  presented at: The 8th International Conference of  Iranian Operations Research Society  Department of Mathematics  Ferdowsi University of Mashhad,  Mashhad, Iran.  www.or8.um.ac.ir 21-22 May 2015  </vt:lpstr>
      <vt:lpstr>OPTIMAL PRESENT RESOURCE EXTRACTION UNDER THE INFLUENCE OF FUTURE RISK  </vt:lpstr>
      <vt:lpstr>PowerPoint-presentation</vt:lpstr>
      <vt:lpstr>Contents:</vt:lpstr>
      <vt:lpstr>Contents:</vt:lpstr>
      <vt:lpstr>PowerPoint-presentation</vt:lpstr>
      <vt:lpstr>Introduction with a simplified problem</vt:lpstr>
      <vt:lpstr>PowerPoint-presentation</vt:lpstr>
      <vt:lpstr>PowerPoint-presentation</vt:lpstr>
      <vt:lpstr>PowerPoint-presentation</vt:lpstr>
      <vt:lpstr>PowerPoint-presentation</vt:lpstr>
      <vt:lpstr>Probabilities and outcomes:</vt:lpstr>
      <vt:lpstr>Increasing risk: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Contents:</vt:lpstr>
      <vt:lpstr>PowerPoint-presentation</vt:lpstr>
      <vt:lpstr>PowerPoint-presentation</vt:lpstr>
      <vt:lpstr>PowerPoint-presentation</vt:lpstr>
      <vt:lpstr>PowerPoint-presentation</vt:lpstr>
      <vt:lpstr>Contents:</vt:lpstr>
      <vt:lpstr>Optimization in multi period problems</vt:lpstr>
      <vt:lpstr>PowerPoint-presentation</vt:lpstr>
      <vt:lpstr>PowerPoint-presentation</vt:lpstr>
      <vt:lpstr>Three free decision variables and three first order optimum conditions</vt:lpstr>
      <vt:lpstr>PowerPoint-presentation</vt:lpstr>
      <vt:lpstr>PowerPoint-presentation</vt:lpstr>
      <vt:lpstr>Contents: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Some results of increasing risk in the price process:</vt:lpstr>
      <vt:lpstr>Contents: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Some results of increasing risk in the volume process (growth process):</vt:lpstr>
      <vt:lpstr>Contents:</vt:lpstr>
      <vt:lpstr>The mixed species case: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Now, there are three free decision variables and three first order optimum conditions: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Related analyses, via stochastic dynamic programming, are found here:</vt:lpstr>
      <vt:lpstr>PowerPoint-presentation</vt:lpstr>
      <vt:lpstr>PowerPoint-presentation</vt:lpstr>
      <vt:lpstr>OPTIMAL PRESENT RESOURCE EXTRACTION UNDER THE INFLUENCE OF FUTURE RISK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expanded bioenergy based on forest resources, we may simultaneously and sustainably reduce global warming, improve economic results, international relations and environmental conditions</dc:title>
  <dc:creator>Peter</dc:creator>
  <cp:lastModifiedBy>Peter</cp:lastModifiedBy>
  <cp:revision>92</cp:revision>
  <dcterms:created xsi:type="dcterms:W3CDTF">2015-04-10T08:47:59Z</dcterms:created>
  <dcterms:modified xsi:type="dcterms:W3CDTF">2015-09-13T10:27:20Z</dcterms:modified>
</cp:coreProperties>
</file>