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5"/>
  </p:notesMasterIdLst>
  <p:sldIdLst>
    <p:sldId id="256" r:id="rId2"/>
    <p:sldId id="257" r:id="rId3"/>
    <p:sldId id="396" r:id="rId4"/>
    <p:sldId id="393" r:id="rId5"/>
    <p:sldId id="394" r:id="rId6"/>
    <p:sldId id="397" r:id="rId7"/>
    <p:sldId id="395" r:id="rId8"/>
    <p:sldId id="391" r:id="rId9"/>
    <p:sldId id="392" r:id="rId10"/>
    <p:sldId id="389" r:id="rId11"/>
    <p:sldId id="388" r:id="rId12"/>
    <p:sldId id="295" r:id="rId13"/>
    <p:sldId id="342" r:id="rId14"/>
    <p:sldId id="339" r:id="rId15"/>
    <p:sldId id="340" r:id="rId16"/>
    <p:sldId id="341" r:id="rId17"/>
    <p:sldId id="383" r:id="rId18"/>
    <p:sldId id="384" r:id="rId19"/>
    <p:sldId id="297" r:id="rId20"/>
    <p:sldId id="298" r:id="rId21"/>
    <p:sldId id="290" r:id="rId22"/>
    <p:sldId id="303" r:id="rId23"/>
    <p:sldId id="311" r:id="rId24"/>
    <p:sldId id="304" r:id="rId25"/>
    <p:sldId id="312" r:id="rId26"/>
    <p:sldId id="306" r:id="rId27"/>
    <p:sldId id="307" r:id="rId28"/>
    <p:sldId id="309" r:id="rId29"/>
    <p:sldId id="313" r:id="rId30"/>
    <p:sldId id="385" r:id="rId31"/>
    <p:sldId id="386" r:id="rId32"/>
    <p:sldId id="387" r:id="rId33"/>
    <p:sldId id="308" r:id="rId34"/>
    <p:sldId id="314" r:id="rId35"/>
    <p:sldId id="316" r:id="rId36"/>
    <p:sldId id="315" r:id="rId37"/>
    <p:sldId id="317" r:id="rId38"/>
    <p:sldId id="318" r:id="rId39"/>
    <p:sldId id="319" r:id="rId40"/>
    <p:sldId id="320" r:id="rId41"/>
    <p:sldId id="321" r:id="rId42"/>
    <p:sldId id="322" r:id="rId43"/>
    <p:sldId id="323" r:id="rId44"/>
    <p:sldId id="299" r:id="rId45"/>
    <p:sldId id="300" r:id="rId46"/>
    <p:sldId id="301" r:id="rId47"/>
    <p:sldId id="291" r:id="rId48"/>
    <p:sldId id="302" r:id="rId49"/>
    <p:sldId id="292" r:id="rId50"/>
    <p:sldId id="293" r:id="rId51"/>
    <p:sldId id="324" r:id="rId52"/>
    <p:sldId id="328" r:id="rId53"/>
    <p:sldId id="329" r:id="rId54"/>
    <p:sldId id="330" r:id="rId55"/>
    <p:sldId id="331" r:id="rId56"/>
    <p:sldId id="332" r:id="rId57"/>
    <p:sldId id="325" r:id="rId58"/>
    <p:sldId id="333" r:id="rId59"/>
    <p:sldId id="334" r:id="rId60"/>
    <p:sldId id="335" r:id="rId61"/>
    <p:sldId id="336" r:id="rId62"/>
    <p:sldId id="337" r:id="rId63"/>
    <p:sldId id="338" r:id="rId64"/>
    <p:sldId id="398" r:id="rId65"/>
    <p:sldId id="399" r:id="rId66"/>
    <p:sldId id="345" r:id="rId67"/>
    <p:sldId id="346" r:id="rId68"/>
    <p:sldId id="347" r:id="rId69"/>
    <p:sldId id="348" r:id="rId70"/>
    <p:sldId id="349" r:id="rId71"/>
    <p:sldId id="350" r:id="rId72"/>
    <p:sldId id="351" r:id="rId73"/>
    <p:sldId id="352" r:id="rId74"/>
    <p:sldId id="353" r:id="rId75"/>
    <p:sldId id="354" r:id="rId76"/>
    <p:sldId id="361" r:id="rId77"/>
    <p:sldId id="362" r:id="rId78"/>
    <p:sldId id="355" r:id="rId79"/>
    <p:sldId id="356" r:id="rId80"/>
    <p:sldId id="357" r:id="rId81"/>
    <p:sldId id="358" r:id="rId82"/>
    <p:sldId id="359" r:id="rId83"/>
    <p:sldId id="360" r:id="rId84"/>
    <p:sldId id="363" r:id="rId85"/>
    <p:sldId id="364" r:id="rId86"/>
    <p:sldId id="365" r:id="rId87"/>
    <p:sldId id="366" r:id="rId88"/>
    <p:sldId id="367" r:id="rId89"/>
    <p:sldId id="368" r:id="rId90"/>
    <p:sldId id="369" r:id="rId91"/>
    <p:sldId id="370" r:id="rId92"/>
    <p:sldId id="371" r:id="rId93"/>
    <p:sldId id="372" r:id="rId94"/>
    <p:sldId id="373" r:id="rId95"/>
    <p:sldId id="374" r:id="rId96"/>
    <p:sldId id="343" r:id="rId97"/>
    <p:sldId id="401" r:id="rId98"/>
    <p:sldId id="402" r:id="rId99"/>
    <p:sldId id="403" r:id="rId100"/>
    <p:sldId id="404" r:id="rId101"/>
    <p:sldId id="405" r:id="rId102"/>
    <p:sldId id="406" r:id="rId103"/>
    <p:sldId id="408" r:id="rId10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sv-SE" sz="2800" b="1" dirty="0"/>
              <a:t> </a:t>
            </a:r>
            <a:r>
              <a:rPr lang="sv-SE" sz="2800" b="1" dirty="0">
                <a:solidFill>
                  <a:srgbClr val="FF0000"/>
                </a:solidFill>
              </a:rPr>
              <a:t>Brent Spot Price FOB ($/</a:t>
            </a:r>
            <a:r>
              <a:rPr lang="sv-SE" sz="2800" b="1" dirty="0" err="1">
                <a:solidFill>
                  <a:srgbClr val="FF0000"/>
                </a:solidFill>
              </a:rPr>
              <a:t>bbl</a:t>
            </a:r>
            <a:r>
              <a:rPr lang="sv-SE" sz="2800" b="1" dirty="0">
                <a:solidFill>
                  <a:srgbClr val="FF0000"/>
                </a:solidFill>
              </a:rPr>
              <a:t>)</a:t>
            </a:r>
          </a:p>
          <a:p>
            <a:pPr>
              <a:defRPr sz="2800" b="1" i="0" u="none" strike="noStrike" kern="1200" spc="0" baseline="0">
                <a:solidFill>
                  <a:schemeClr val="tx1">
                    <a:lumMod val="65000"/>
                    <a:lumOff val="35000"/>
                  </a:schemeClr>
                </a:solidFill>
                <a:latin typeface="+mn-lt"/>
                <a:ea typeface="+mn-ea"/>
                <a:cs typeface="+mn-cs"/>
              </a:defRPr>
            </a:pPr>
            <a:r>
              <a:rPr lang="sv-SE" sz="2800" b="1" dirty="0"/>
              <a:t>Real</a:t>
            </a:r>
            <a:r>
              <a:rPr lang="sv-SE" sz="2800" b="1" baseline="0" dirty="0"/>
              <a:t> </a:t>
            </a:r>
            <a:r>
              <a:rPr lang="sv-SE" sz="2800" b="1" baseline="0" dirty="0" smtClean="0"/>
              <a:t>Brent Spot Price FOB ($/</a:t>
            </a:r>
            <a:r>
              <a:rPr lang="sv-SE" sz="2800" b="1" baseline="0" dirty="0" err="1" smtClean="0"/>
              <a:t>bbl</a:t>
            </a:r>
            <a:r>
              <a:rPr lang="sv-SE" sz="2800" b="1" baseline="0" dirty="0" smtClean="0"/>
              <a:t>) </a:t>
            </a:r>
          </a:p>
          <a:p>
            <a:pPr>
              <a:defRPr sz="2800" b="1" i="0" u="none" strike="noStrike" kern="1200" spc="0" baseline="0">
                <a:solidFill>
                  <a:schemeClr val="tx1">
                    <a:lumMod val="65000"/>
                    <a:lumOff val="35000"/>
                  </a:schemeClr>
                </a:solidFill>
                <a:latin typeface="+mn-lt"/>
                <a:ea typeface="+mn-ea"/>
                <a:cs typeface="+mn-cs"/>
              </a:defRPr>
            </a:pPr>
            <a:r>
              <a:rPr lang="sv-SE" sz="1600" b="1" baseline="0" dirty="0" smtClean="0"/>
              <a:t>(The real </a:t>
            </a:r>
            <a:r>
              <a:rPr lang="sv-SE" sz="1600" b="1" baseline="0" dirty="0" err="1" smtClean="0"/>
              <a:t>prices</a:t>
            </a:r>
            <a:r>
              <a:rPr lang="sv-SE" sz="1600" b="1" baseline="0" dirty="0" smtClean="0"/>
              <a:t> </a:t>
            </a:r>
            <a:r>
              <a:rPr lang="sv-SE" sz="1600" b="1" baseline="0" dirty="0" err="1" smtClean="0"/>
              <a:t>are</a:t>
            </a:r>
            <a:r>
              <a:rPr lang="sv-SE" sz="1600" b="1" baseline="0" dirty="0" smtClean="0"/>
              <a:t> given in the </a:t>
            </a:r>
            <a:r>
              <a:rPr lang="sv-SE" sz="1600" b="1" baseline="0" dirty="0" err="1" smtClean="0"/>
              <a:t>price</a:t>
            </a:r>
            <a:r>
              <a:rPr lang="sv-SE" sz="1600" b="1" baseline="0" dirty="0" smtClean="0"/>
              <a:t> </a:t>
            </a:r>
            <a:r>
              <a:rPr lang="sv-SE" sz="1600" b="1" baseline="0" dirty="0" err="1" smtClean="0"/>
              <a:t>level</a:t>
            </a:r>
            <a:r>
              <a:rPr lang="sv-SE" sz="1600" b="1" baseline="0" dirty="0" smtClean="0"/>
              <a:t> </a:t>
            </a:r>
            <a:r>
              <a:rPr lang="sv-SE" sz="1600" b="1" baseline="0" dirty="0" err="1" smtClean="0"/>
              <a:t>of</a:t>
            </a:r>
            <a:r>
              <a:rPr lang="sv-SE" sz="1600" b="1" baseline="0" dirty="0" smtClean="0"/>
              <a:t> 2015. </a:t>
            </a:r>
            <a:r>
              <a:rPr lang="sv-SE" sz="1600" b="1" baseline="0" dirty="0" err="1" smtClean="0"/>
              <a:t>They</a:t>
            </a:r>
            <a:r>
              <a:rPr lang="sv-SE" sz="1600" b="1" baseline="0" dirty="0" smtClean="0"/>
              <a:t> </a:t>
            </a:r>
            <a:r>
              <a:rPr lang="sv-SE" sz="1600" b="1" baseline="0" dirty="0" err="1" smtClean="0"/>
              <a:t>were</a:t>
            </a:r>
            <a:r>
              <a:rPr lang="sv-SE" sz="1600" b="1" baseline="0" dirty="0" smtClean="0"/>
              <a:t> </a:t>
            </a:r>
            <a:r>
              <a:rPr lang="sv-SE" sz="1600" b="1" baseline="0" dirty="0" err="1" smtClean="0"/>
              <a:t>deflated</a:t>
            </a:r>
            <a:r>
              <a:rPr lang="sv-SE" sz="1600" b="1" baseline="0" dirty="0" smtClean="0"/>
              <a:t> by CPI (</a:t>
            </a:r>
            <a:r>
              <a:rPr lang="sv-SE" sz="1600" b="1" baseline="0" dirty="0"/>
              <a:t>USA</a:t>
            </a:r>
            <a:r>
              <a:rPr lang="sv-SE" sz="1600" b="1" baseline="0" dirty="0" smtClean="0"/>
              <a:t>))</a:t>
            </a:r>
            <a:endParaRPr lang="sv-SE" sz="1600" b="1" dirty="0"/>
          </a:p>
        </c:rich>
      </c:tx>
      <c:layout/>
      <c:overlay val="0"/>
      <c:spPr>
        <a:noFill/>
        <a:ln>
          <a:noFill/>
        </a:ln>
        <a:effectLst/>
      </c:spPr>
    </c:title>
    <c:autoTitleDeleted val="0"/>
    <c:plotArea>
      <c:layout/>
      <c:scatterChart>
        <c:scatterStyle val="lineMarker"/>
        <c:varyColors val="0"/>
        <c:ser>
          <c:idx val="1"/>
          <c:order val="0"/>
          <c:tx>
            <c:strRef>
              <c:f>'Data 1'!$E$128</c:f>
              <c:strCache>
                <c:ptCount val="1"/>
                <c:pt idx="0">
                  <c:v>P Brent $/bbl</c:v>
                </c:pt>
              </c:strCache>
            </c:strRef>
          </c:tx>
          <c:spPr>
            <a:ln w="38100" cap="rnd">
              <a:solidFill>
                <a:srgbClr val="FF0000"/>
              </a:solidFill>
              <a:round/>
            </a:ln>
            <a:effectLst/>
          </c:spPr>
          <c:marker>
            <c:symbol val="circle"/>
            <c:size val="5"/>
            <c:spPr>
              <a:solidFill>
                <a:srgbClr val="FF0000"/>
              </a:solidFill>
              <a:ln w="38100">
                <a:solidFill>
                  <a:srgbClr val="FF0000"/>
                </a:solidFill>
              </a:ln>
              <a:effectLst/>
            </c:spPr>
          </c:marker>
          <c:xVal>
            <c:numRef>
              <c:f>'Data 1'!$C$129:$C$157</c:f>
              <c:numCache>
                <c:formatCode>General</c:formatCode>
                <c:ptCount val="29"/>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numCache>
            </c:numRef>
          </c:xVal>
          <c:yVal>
            <c:numRef>
              <c:f>'Data 1'!$E$129:$E$157</c:f>
              <c:numCache>
                <c:formatCode>General</c:formatCode>
                <c:ptCount val="29"/>
                <c:pt idx="0">
                  <c:v>18.53</c:v>
                </c:pt>
                <c:pt idx="1">
                  <c:v>14.91</c:v>
                </c:pt>
                <c:pt idx="2">
                  <c:v>18.23</c:v>
                </c:pt>
                <c:pt idx="3">
                  <c:v>23.76</c:v>
                </c:pt>
                <c:pt idx="4">
                  <c:v>20.04</c:v>
                </c:pt>
                <c:pt idx="5">
                  <c:v>19.32</c:v>
                </c:pt>
                <c:pt idx="6">
                  <c:v>17.010000000000002</c:v>
                </c:pt>
                <c:pt idx="7">
                  <c:v>15.86</c:v>
                </c:pt>
                <c:pt idx="8">
                  <c:v>17.02</c:v>
                </c:pt>
                <c:pt idx="9">
                  <c:v>20.64</c:v>
                </c:pt>
                <c:pt idx="10">
                  <c:v>19.11</c:v>
                </c:pt>
                <c:pt idx="11">
                  <c:v>12.76</c:v>
                </c:pt>
                <c:pt idx="12">
                  <c:v>17.899999999999999</c:v>
                </c:pt>
                <c:pt idx="13">
                  <c:v>28.66</c:v>
                </c:pt>
                <c:pt idx="14">
                  <c:v>24.46</c:v>
                </c:pt>
                <c:pt idx="15">
                  <c:v>24.99</c:v>
                </c:pt>
                <c:pt idx="16">
                  <c:v>28.85</c:v>
                </c:pt>
                <c:pt idx="17">
                  <c:v>38.26</c:v>
                </c:pt>
                <c:pt idx="18">
                  <c:v>54.57</c:v>
                </c:pt>
                <c:pt idx="19">
                  <c:v>65.16</c:v>
                </c:pt>
                <c:pt idx="20">
                  <c:v>72.44</c:v>
                </c:pt>
                <c:pt idx="21">
                  <c:v>96.94</c:v>
                </c:pt>
                <c:pt idx="22">
                  <c:v>61.74</c:v>
                </c:pt>
                <c:pt idx="23">
                  <c:v>79.61</c:v>
                </c:pt>
                <c:pt idx="24">
                  <c:v>111.26</c:v>
                </c:pt>
                <c:pt idx="25">
                  <c:v>111.63</c:v>
                </c:pt>
                <c:pt idx="26">
                  <c:v>108.56</c:v>
                </c:pt>
                <c:pt idx="27">
                  <c:v>98.97</c:v>
                </c:pt>
                <c:pt idx="28">
                  <c:v>52.32</c:v>
                </c:pt>
              </c:numCache>
            </c:numRef>
          </c:yVal>
          <c:smooth val="0"/>
        </c:ser>
        <c:ser>
          <c:idx val="3"/>
          <c:order val="1"/>
          <c:tx>
            <c:strRef>
              <c:f>'Data 1'!$G$128</c:f>
              <c:strCache>
                <c:ptCount val="1"/>
                <c:pt idx="0">
                  <c:v>Real P Brent $/bbl</c:v>
                </c:pt>
              </c:strCache>
            </c:strRef>
          </c:tx>
          <c:spPr>
            <a:ln w="38100" cap="rnd">
              <a:solidFill>
                <a:schemeClr val="tx1"/>
              </a:solidFill>
              <a:round/>
            </a:ln>
            <a:effectLst/>
          </c:spPr>
          <c:marker>
            <c:symbol val="circle"/>
            <c:size val="5"/>
            <c:spPr>
              <a:solidFill>
                <a:schemeClr val="tx1"/>
              </a:solidFill>
              <a:ln w="38100">
                <a:solidFill>
                  <a:schemeClr val="tx1"/>
                </a:solidFill>
              </a:ln>
              <a:effectLst/>
            </c:spPr>
          </c:marker>
          <c:xVal>
            <c:numRef>
              <c:f>'Data 1'!$C$129:$C$157</c:f>
              <c:numCache>
                <c:formatCode>General</c:formatCode>
                <c:ptCount val="29"/>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numCache>
            </c:numRef>
          </c:xVal>
          <c:yVal>
            <c:numRef>
              <c:f>'Data 1'!$G$129:$G$157</c:f>
              <c:numCache>
                <c:formatCode>General</c:formatCode>
                <c:ptCount val="29"/>
                <c:pt idx="0">
                  <c:v>38.661311707746478</c:v>
                </c:pt>
                <c:pt idx="1">
                  <c:v>29.87255680473373</c:v>
                </c:pt>
                <c:pt idx="2">
                  <c:v>34.845321854838708</c:v>
                </c:pt>
                <c:pt idx="3">
                  <c:v>43.087405661820974</c:v>
                </c:pt>
                <c:pt idx="4">
                  <c:v>34.873866960352423</c:v>
                </c:pt>
                <c:pt idx="5">
                  <c:v>32.638406557377046</c:v>
                </c:pt>
                <c:pt idx="6">
                  <c:v>27.900755501730107</c:v>
                </c:pt>
                <c:pt idx="7">
                  <c:v>25.364977192982458</c:v>
                </c:pt>
                <c:pt idx="8">
                  <c:v>26.470008792650916</c:v>
                </c:pt>
                <c:pt idx="9">
                  <c:v>31.179291778202675</c:v>
                </c:pt>
                <c:pt idx="10">
                  <c:v>28.220528785046731</c:v>
                </c:pt>
                <c:pt idx="11">
                  <c:v>18.554214233128832</c:v>
                </c:pt>
                <c:pt idx="12">
                  <c:v>25.465812124849936</c:v>
                </c:pt>
                <c:pt idx="13">
                  <c:v>39.447777119628341</c:v>
                </c:pt>
                <c:pt idx="14">
                  <c:v>32.735380124223603</c:v>
                </c:pt>
                <c:pt idx="15">
                  <c:v>32.9241513618677</c:v>
                </c:pt>
                <c:pt idx="16">
                  <c:v>37.162719836956526</c:v>
                </c:pt>
                <c:pt idx="17">
                  <c:v>48.005666596082584</c:v>
                </c:pt>
                <c:pt idx="18">
                  <c:v>66.226409062980025</c:v>
                </c:pt>
                <c:pt idx="19">
                  <c:v>76.607280357142855</c:v>
                </c:pt>
                <c:pt idx="20">
                  <c:v>82.807687202785715</c:v>
                </c:pt>
                <c:pt idx="21">
                  <c:v>106.71671077504726</c:v>
                </c:pt>
                <c:pt idx="22">
                  <c:v>68.209351207484019</c:v>
                </c:pt>
                <c:pt idx="23">
                  <c:v>86.532465834464531</c:v>
                </c:pt>
                <c:pt idx="24">
                  <c:v>117.23405643307743</c:v>
                </c:pt>
                <c:pt idx="25">
                  <c:v>115.23910777285121</c:v>
                </c:pt>
                <c:pt idx="26">
                  <c:v>110.45199551848624</c:v>
                </c:pt>
                <c:pt idx="27">
                  <c:v>99.087475035482569</c:v>
                </c:pt>
                <c:pt idx="28">
                  <c:v>52.32</c:v>
                </c:pt>
              </c:numCache>
            </c:numRef>
          </c:yVal>
          <c:smooth val="0"/>
        </c:ser>
        <c:dLbls>
          <c:showLegendKey val="0"/>
          <c:showVal val="0"/>
          <c:showCatName val="0"/>
          <c:showSerName val="0"/>
          <c:showPercent val="0"/>
          <c:showBubbleSize val="0"/>
        </c:dLbls>
        <c:axId val="365775152"/>
        <c:axId val="359483000"/>
      </c:scatterChart>
      <c:valAx>
        <c:axId val="365775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2000" b="1" i="0" u="none" strike="noStrike" baseline="0">
                <a:solidFill>
                  <a:srgbClr val="333333"/>
                </a:solidFill>
                <a:latin typeface="Calibri"/>
                <a:ea typeface="Calibri"/>
                <a:cs typeface="Calibri"/>
              </a:defRPr>
            </a:pPr>
            <a:endParaRPr lang="sv-SE"/>
          </a:p>
        </c:txPr>
        <c:crossAx val="359483000"/>
        <c:crosses val="autoZero"/>
        <c:crossBetween val="midCat"/>
      </c:valAx>
      <c:valAx>
        <c:axId val="359483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sv-SE"/>
          </a:p>
        </c:txPr>
        <c:crossAx val="365775152"/>
        <c:crosses val="autoZero"/>
        <c:crossBetween val="midCat"/>
      </c:valAx>
      <c:spPr>
        <a:noFill/>
        <a:ln w="25400">
          <a:noFill/>
        </a:ln>
      </c:spPr>
    </c:plotArea>
    <c:legend>
      <c:legendPos val="b"/>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sv-SE" sz="2800" b="1" dirty="0"/>
              <a:t> </a:t>
            </a:r>
            <a:r>
              <a:rPr lang="sv-SE" sz="2800" b="1" dirty="0">
                <a:solidFill>
                  <a:srgbClr val="FF0000"/>
                </a:solidFill>
              </a:rPr>
              <a:t>Brent Spot Price FOB ($/</a:t>
            </a:r>
            <a:r>
              <a:rPr lang="sv-SE" sz="2800" b="1" dirty="0" err="1">
                <a:solidFill>
                  <a:srgbClr val="FF0000"/>
                </a:solidFill>
              </a:rPr>
              <a:t>bbl</a:t>
            </a:r>
            <a:r>
              <a:rPr lang="sv-SE" sz="2800" b="1" dirty="0">
                <a:solidFill>
                  <a:srgbClr val="FF0000"/>
                </a:solidFill>
              </a:rPr>
              <a:t>)</a:t>
            </a:r>
          </a:p>
          <a:p>
            <a:pPr>
              <a:defRPr sz="2800" b="1" i="0" u="none" strike="noStrike" kern="1200" spc="0" baseline="0">
                <a:solidFill>
                  <a:schemeClr val="tx1">
                    <a:lumMod val="65000"/>
                    <a:lumOff val="35000"/>
                  </a:schemeClr>
                </a:solidFill>
                <a:latin typeface="+mn-lt"/>
                <a:ea typeface="+mn-ea"/>
                <a:cs typeface="+mn-cs"/>
              </a:defRPr>
            </a:pPr>
            <a:r>
              <a:rPr lang="sv-SE" sz="2800" b="1" dirty="0"/>
              <a:t>Real</a:t>
            </a:r>
            <a:r>
              <a:rPr lang="sv-SE" sz="2800" b="1" baseline="0" dirty="0"/>
              <a:t> </a:t>
            </a:r>
            <a:r>
              <a:rPr lang="sv-SE" sz="2800" b="1" baseline="0" dirty="0" smtClean="0"/>
              <a:t>Brent Spot Price FOB ($/</a:t>
            </a:r>
            <a:r>
              <a:rPr lang="sv-SE" sz="2800" b="1" baseline="0" dirty="0" err="1" smtClean="0"/>
              <a:t>bbl</a:t>
            </a:r>
            <a:r>
              <a:rPr lang="sv-SE" sz="2800" b="1" baseline="0" dirty="0" smtClean="0"/>
              <a:t>) </a:t>
            </a:r>
          </a:p>
          <a:p>
            <a:pPr>
              <a:defRPr sz="2800" b="1" i="0" u="none" strike="noStrike" kern="1200" spc="0" baseline="0">
                <a:solidFill>
                  <a:schemeClr val="tx1">
                    <a:lumMod val="65000"/>
                    <a:lumOff val="35000"/>
                  </a:schemeClr>
                </a:solidFill>
                <a:latin typeface="+mn-lt"/>
                <a:ea typeface="+mn-ea"/>
                <a:cs typeface="+mn-cs"/>
              </a:defRPr>
            </a:pPr>
            <a:r>
              <a:rPr lang="sv-SE" sz="1600" b="1" baseline="0" dirty="0" smtClean="0"/>
              <a:t>(The real </a:t>
            </a:r>
            <a:r>
              <a:rPr lang="sv-SE" sz="1600" b="1" baseline="0" dirty="0" err="1" smtClean="0"/>
              <a:t>prices</a:t>
            </a:r>
            <a:r>
              <a:rPr lang="sv-SE" sz="1600" b="1" baseline="0" dirty="0" smtClean="0"/>
              <a:t> </a:t>
            </a:r>
            <a:r>
              <a:rPr lang="sv-SE" sz="1600" b="1" baseline="0" dirty="0" err="1" smtClean="0"/>
              <a:t>are</a:t>
            </a:r>
            <a:r>
              <a:rPr lang="sv-SE" sz="1600" b="1" baseline="0" dirty="0" smtClean="0"/>
              <a:t> given in the </a:t>
            </a:r>
            <a:r>
              <a:rPr lang="sv-SE" sz="1600" b="1" baseline="0" dirty="0" err="1" smtClean="0"/>
              <a:t>price</a:t>
            </a:r>
            <a:r>
              <a:rPr lang="sv-SE" sz="1600" b="1" baseline="0" dirty="0" smtClean="0"/>
              <a:t> </a:t>
            </a:r>
            <a:r>
              <a:rPr lang="sv-SE" sz="1600" b="1" baseline="0" dirty="0" err="1" smtClean="0"/>
              <a:t>level</a:t>
            </a:r>
            <a:r>
              <a:rPr lang="sv-SE" sz="1600" b="1" baseline="0" dirty="0" smtClean="0"/>
              <a:t> </a:t>
            </a:r>
            <a:r>
              <a:rPr lang="sv-SE" sz="1600" b="1" baseline="0" dirty="0" err="1" smtClean="0"/>
              <a:t>of</a:t>
            </a:r>
            <a:r>
              <a:rPr lang="sv-SE" sz="1600" b="1" baseline="0" dirty="0" smtClean="0"/>
              <a:t> 2015. </a:t>
            </a:r>
            <a:r>
              <a:rPr lang="sv-SE" sz="1600" b="1" baseline="0" dirty="0" err="1" smtClean="0"/>
              <a:t>They</a:t>
            </a:r>
            <a:r>
              <a:rPr lang="sv-SE" sz="1600" b="1" baseline="0" dirty="0" smtClean="0"/>
              <a:t> </a:t>
            </a:r>
            <a:r>
              <a:rPr lang="sv-SE" sz="1600" b="1" baseline="0" dirty="0" err="1" smtClean="0"/>
              <a:t>were</a:t>
            </a:r>
            <a:r>
              <a:rPr lang="sv-SE" sz="1600" b="1" baseline="0" dirty="0" smtClean="0"/>
              <a:t> </a:t>
            </a:r>
            <a:r>
              <a:rPr lang="sv-SE" sz="1600" b="1" baseline="0" dirty="0" err="1" smtClean="0"/>
              <a:t>deflated</a:t>
            </a:r>
            <a:r>
              <a:rPr lang="sv-SE" sz="1600" b="1" baseline="0" dirty="0" smtClean="0"/>
              <a:t> by CPI (</a:t>
            </a:r>
            <a:r>
              <a:rPr lang="sv-SE" sz="1600" b="1" baseline="0" dirty="0"/>
              <a:t>USA</a:t>
            </a:r>
            <a:r>
              <a:rPr lang="sv-SE" sz="1600" b="1" baseline="0" dirty="0" smtClean="0"/>
              <a:t>))</a:t>
            </a:r>
            <a:endParaRPr lang="sv-SE" sz="1600" b="1" dirty="0"/>
          </a:p>
        </c:rich>
      </c:tx>
      <c:layout/>
      <c:overlay val="0"/>
      <c:spPr>
        <a:noFill/>
        <a:ln>
          <a:noFill/>
        </a:ln>
        <a:effectLst/>
      </c:spPr>
    </c:title>
    <c:autoTitleDeleted val="0"/>
    <c:plotArea>
      <c:layout/>
      <c:scatterChart>
        <c:scatterStyle val="lineMarker"/>
        <c:varyColors val="0"/>
        <c:ser>
          <c:idx val="1"/>
          <c:order val="0"/>
          <c:tx>
            <c:strRef>
              <c:f>'Data 1'!$E$128</c:f>
              <c:strCache>
                <c:ptCount val="1"/>
                <c:pt idx="0">
                  <c:v>P Brent $/bbl</c:v>
                </c:pt>
              </c:strCache>
            </c:strRef>
          </c:tx>
          <c:spPr>
            <a:ln w="38100" cap="rnd">
              <a:solidFill>
                <a:srgbClr val="FF0000"/>
              </a:solidFill>
              <a:round/>
            </a:ln>
            <a:effectLst/>
          </c:spPr>
          <c:marker>
            <c:symbol val="circle"/>
            <c:size val="5"/>
            <c:spPr>
              <a:solidFill>
                <a:srgbClr val="FF0000"/>
              </a:solidFill>
              <a:ln w="38100">
                <a:solidFill>
                  <a:srgbClr val="FF0000"/>
                </a:solidFill>
              </a:ln>
              <a:effectLst/>
            </c:spPr>
          </c:marker>
          <c:xVal>
            <c:numRef>
              <c:f>'Data 1'!$C$129:$C$157</c:f>
              <c:numCache>
                <c:formatCode>General</c:formatCode>
                <c:ptCount val="29"/>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numCache>
            </c:numRef>
          </c:xVal>
          <c:yVal>
            <c:numRef>
              <c:f>'Data 1'!$E$129:$E$157</c:f>
              <c:numCache>
                <c:formatCode>General</c:formatCode>
                <c:ptCount val="29"/>
                <c:pt idx="0">
                  <c:v>18.53</c:v>
                </c:pt>
                <c:pt idx="1">
                  <c:v>14.91</c:v>
                </c:pt>
                <c:pt idx="2">
                  <c:v>18.23</c:v>
                </c:pt>
                <c:pt idx="3">
                  <c:v>23.76</c:v>
                </c:pt>
                <c:pt idx="4">
                  <c:v>20.04</c:v>
                </c:pt>
                <c:pt idx="5">
                  <c:v>19.32</c:v>
                </c:pt>
                <c:pt idx="6">
                  <c:v>17.010000000000002</c:v>
                </c:pt>
                <c:pt idx="7">
                  <c:v>15.86</c:v>
                </c:pt>
                <c:pt idx="8">
                  <c:v>17.02</c:v>
                </c:pt>
                <c:pt idx="9">
                  <c:v>20.64</c:v>
                </c:pt>
                <c:pt idx="10">
                  <c:v>19.11</c:v>
                </c:pt>
                <c:pt idx="11">
                  <c:v>12.76</c:v>
                </c:pt>
                <c:pt idx="12">
                  <c:v>17.899999999999999</c:v>
                </c:pt>
                <c:pt idx="13">
                  <c:v>28.66</c:v>
                </c:pt>
                <c:pt idx="14">
                  <c:v>24.46</c:v>
                </c:pt>
                <c:pt idx="15">
                  <c:v>24.99</c:v>
                </c:pt>
                <c:pt idx="16">
                  <c:v>28.85</c:v>
                </c:pt>
                <c:pt idx="17">
                  <c:v>38.26</c:v>
                </c:pt>
                <c:pt idx="18">
                  <c:v>54.57</c:v>
                </c:pt>
                <c:pt idx="19">
                  <c:v>65.16</c:v>
                </c:pt>
                <c:pt idx="20">
                  <c:v>72.44</c:v>
                </c:pt>
                <c:pt idx="21">
                  <c:v>96.94</c:v>
                </c:pt>
                <c:pt idx="22">
                  <c:v>61.74</c:v>
                </c:pt>
                <c:pt idx="23">
                  <c:v>79.61</c:v>
                </c:pt>
                <c:pt idx="24">
                  <c:v>111.26</c:v>
                </c:pt>
                <c:pt idx="25">
                  <c:v>111.63</c:v>
                </c:pt>
                <c:pt idx="26">
                  <c:v>108.56</c:v>
                </c:pt>
                <c:pt idx="27">
                  <c:v>98.97</c:v>
                </c:pt>
                <c:pt idx="28">
                  <c:v>52.32</c:v>
                </c:pt>
              </c:numCache>
            </c:numRef>
          </c:yVal>
          <c:smooth val="0"/>
        </c:ser>
        <c:ser>
          <c:idx val="3"/>
          <c:order val="1"/>
          <c:tx>
            <c:strRef>
              <c:f>'Data 1'!$G$128</c:f>
              <c:strCache>
                <c:ptCount val="1"/>
                <c:pt idx="0">
                  <c:v>Real P Brent $/bbl</c:v>
                </c:pt>
              </c:strCache>
            </c:strRef>
          </c:tx>
          <c:spPr>
            <a:ln w="38100" cap="rnd">
              <a:solidFill>
                <a:schemeClr val="tx1"/>
              </a:solidFill>
              <a:round/>
            </a:ln>
            <a:effectLst/>
          </c:spPr>
          <c:marker>
            <c:symbol val="circle"/>
            <c:size val="5"/>
            <c:spPr>
              <a:solidFill>
                <a:schemeClr val="tx1"/>
              </a:solidFill>
              <a:ln w="38100">
                <a:solidFill>
                  <a:schemeClr val="tx1"/>
                </a:solidFill>
              </a:ln>
              <a:effectLst/>
            </c:spPr>
          </c:marker>
          <c:xVal>
            <c:numRef>
              <c:f>'Data 1'!$C$129:$C$157</c:f>
              <c:numCache>
                <c:formatCode>General</c:formatCode>
                <c:ptCount val="29"/>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numCache>
            </c:numRef>
          </c:xVal>
          <c:yVal>
            <c:numRef>
              <c:f>'Data 1'!$G$129:$G$157</c:f>
              <c:numCache>
                <c:formatCode>General</c:formatCode>
                <c:ptCount val="29"/>
                <c:pt idx="0">
                  <c:v>38.661311707746478</c:v>
                </c:pt>
                <c:pt idx="1">
                  <c:v>29.87255680473373</c:v>
                </c:pt>
                <c:pt idx="2">
                  <c:v>34.845321854838708</c:v>
                </c:pt>
                <c:pt idx="3">
                  <c:v>43.087405661820974</c:v>
                </c:pt>
                <c:pt idx="4">
                  <c:v>34.873866960352423</c:v>
                </c:pt>
                <c:pt idx="5">
                  <c:v>32.638406557377046</c:v>
                </c:pt>
                <c:pt idx="6">
                  <c:v>27.900755501730107</c:v>
                </c:pt>
                <c:pt idx="7">
                  <c:v>25.364977192982458</c:v>
                </c:pt>
                <c:pt idx="8">
                  <c:v>26.470008792650916</c:v>
                </c:pt>
                <c:pt idx="9">
                  <c:v>31.179291778202675</c:v>
                </c:pt>
                <c:pt idx="10">
                  <c:v>28.220528785046731</c:v>
                </c:pt>
                <c:pt idx="11">
                  <c:v>18.554214233128832</c:v>
                </c:pt>
                <c:pt idx="12">
                  <c:v>25.465812124849936</c:v>
                </c:pt>
                <c:pt idx="13">
                  <c:v>39.447777119628341</c:v>
                </c:pt>
                <c:pt idx="14">
                  <c:v>32.735380124223603</c:v>
                </c:pt>
                <c:pt idx="15">
                  <c:v>32.9241513618677</c:v>
                </c:pt>
                <c:pt idx="16">
                  <c:v>37.162719836956526</c:v>
                </c:pt>
                <c:pt idx="17">
                  <c:v>48.005666596082584</c:v>
                </c:pt>
                <c:pt idx="18">
                  <c:v>66.226409062980025</c:v>
                </c:pt>
                <c:pt idx="19">
                  <c:v>76.607280357142855</c:v>
                </c:pt>
                <c:pt idx="20">
                  <c:v>82.807687202785715</c:v>
                </c:pt>
                <c:pt idx="21">
                  <c:v>106.71671077504726</c:v>
                </c:pt>
                <c:pt idx="22">
                  <c:v>68.209351207484019</c:v>
                </c:pt>
                <c:pt idx="23">
                  <c:v>86.532465834464531</c:v>
                </c:pt>
                <c:pt idx="24">
                  <c:v>117.23405643307743</c:v>
                </c:pt>
                <c:pt idx="25">
                  <c:v>115.23910777285121</c:v>
                </c:pt>
                <c:pt idx="26">
                  <c:v>110.45199551848624</c:v>
                </c:pt>
                <c:pt idx="27">
                  <c:v>99.087475035482569</c:v>
                </c:pt>
                <c:pt idx="28">
                  <c:v>52.32</c:v>
                </c:pt>
              </c:numCache>
            </c:numRef>
          </c:yVal>
          <c:smooth val="0"/>
        </c:ser>
        <c:dLbls>
          <c:showLegendKey val="0"/>
          <c:showVal val="0"/>
          <c:showCatName val="0"/>
          <c:showSerName val="0"/>
          <c:showPercent val="0"/>
          <c:showBubbleSize val="0"/>
        </c:dLbls>
        <c:axId val="368529344"/>
        <c:axId val="368534048"/>
      </c:scatterChart>
      <c:valAx>
        <c:axId val="3685293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2000" b="1" i="0" u="none" strike="noStrike" baseline="0">
                <a:solidFill>
                  <a:srgbClr val="333333"/>
                </a:solidFill>
                <a:latin typeface="Calibri"/>
                <a:ea typeface="Calibri"/>
                <a:cs typeface="Calibri"/>
              </a:defRPr>
            </a:pPr>
            <a:endParaRPr lang="sv-SE"/>
          </a:p>
        </c:txPr>
        <c:crossAx val="368534048"/>
        <c:crosses val="autoZero"/>
        <c:crossBetween val="midCat"/>
      </c:valAx>
      <c:valAx>
        <c:axId val="368534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sv-SE"/>
          </a:p>
        </c:txPr>
        <c:crossAx val="368529344"/>
        <c:crosses val="autoZero"/>
        <c:crossBetween val="midCat"/>
      </c:valAx>
      <c:spPr>
        <a:noFill/>
        <a:ln w="25400">
          <a:noFill/>
        </a:ln>
      </c:spPr>
    </c:plotArea>
    <c:legend>
      <c:legendPos val="b"/>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sv-SE" sz="2800" b="1" dirty="0"/>
              <a:t> </a:t>
            </a:r>
            <a:r>
              <a:rPr lang="sv-SE" sz="2800" b="1" dirty="0">
                <a:solidFill>
                  <a:srgbClr val="FF0000"/>
                </a:solidFill>
              </a:rPr>
              <a:t>Brent Spot Price FOB ($/</a:t>
            </a:r>
            <a:r>
              <a:rPr lang="sv-SE" sz="2800" b="1" dirty="0" err="1">
                <a:solidFill>
                  <a:srgbClr val="FF0000"/>
                </a:solidFill>
              </a:rPr>
              <a:t>bbl</a:t>
            </a:r>
            <a:r>
              <a:rPr lang="sv-SE" sz="2800" b="1" dirty="0">
                <a:solidFill>
                  <a:srgbClr val="FF0000"/>
                </a:solidFill>
              </a:rPr>
              <a:t>)</a:t>
            </a:r>
          </a:p>
          <a:p>
            <a:pPr>
              <a:defRPr sz="2800" b="1" i="0" u="none" strike="noStrike" kern="1200" spc="0" baseline="0">
                <a:solidFill>
                  <a:schemeClr val="tx1">
                    <a:lumMod val="65000"/>
                    <a:lumOff val="35000"/>
                  </a:schemeClr>
                </a:solidFill>
                <a:latin typeface="+mn-lt"/>
                <a:ea typeface="+mn-ea"/>
                <a:cs typeface="+mn-cs"/>
              </a:defRPr>
            </a:pPr>
            <a:r>
              <a:rPr lang="sv-SE" sz="2800" b="1" dirty="0"/>
              <a:t>Real</a:t>
            </a:r>
            <a:r>
              <a:rPr lang="sv-SE" sz="2800" b="1" baseline="0" dirty="0"/>
              <a:t> </a:t>
            </a:r>
            <a:r>
              <a:rPr lang="sv-SE" sz="2800" b="1" baseline="0" dirty="0" smtClean="0"/>
              <a:t>Brent Spot Price FOB ($/</a:t>
            </a:r>
            <a:r>
              <a:rPr lang="sv-SE" sz="2800" b="1" baseline="0" dirty="0" err="1" smtClean="0"/>
              <a:t>bbl</a:t>
            </a:r>
            <a:r>
              <a:rPr lang="sv-SE" sz="2800" b="1" baseline="0" dirty="0" smtClean="0"/>
              <a:t>) </a:t>
            </a:r>
          </a:p>
          <a:p>
            <a:pPr>
              <a:defRPr sz="2800" b="1" i="0" u="none" strike="noStrike" kern="1200" spc="0" baseline="0">
                <a:solidFill>
                  <a:schemeClr val="tx1">
                    <a:lumMod val="65000"/>
                    <a:lumOff val="35000"/>
                  </a:schemeClr>
                </a:solidFill>
                <a:latin typeface="+mn-lt"/>
                <a:ea typeface="+mn-ea"/>
                <a:cs typeface="+mn-cs"/>
              </a:defRPr>
            </a:pPr>
            <a:r>
              <a:rPr lang="sv-SE" sz="1600" b="1" baseline="0" dirty="0" smtClean="0"/>
              <a:t>(The real </a:t>
            </a:r>
            <a:r>
              <a:rPr lang="sv-SE" sz="1600" b="1" baseline="0" dirty="0" err="1" smtClean="0"/>
              <a:t>prices</a:t>
            </a:r>
            <a:r>
              <a:rPr lang="sv-SE" sz="1600" b="1" baseline="0" dirty="0" smtClean="0"/>
              <a:t> </a:t>
            </a:r>
            <a:r>
              <a:rPr lang="sv-SE" sz="1600" b="1" baseline="0" dirty="0" err="1" smtClean="0"/>
              <a:t>are</a:t>
            </a:r>
            <a:r>
              <a:rPr lang="sv-SE" sz="1600" b="1" baseline="0" dirty="0" smtClean="0"/>
              <a:t> given in the </a:t>
            </a:r>
            <a:r>
              <a:rPr lang="sv-SE" sz="1600" b="1" baseline="0" dirty="0" err="1" smtClean="0"/>
              <a:t>price</a:t>
            </a:r>
            <a:r>
              <a:rPr lang="sv-SE" sz="1600" b="1" baseline="0" dirty="0" smtClean="0"/>
              <a:t> </a:t>
            </a:r>
            <a:r>
              <a:rPr lang="sv-SE" sz="1600" b="1" baseline="0" dirty="0" err="1" smtClean="0"/>
              <a:t>level</a:t>
            </a:r>
            <a:r>
              <a:rPr lang="sv-SE" sz="1600" b="1" baseline="0" dirty="0" smtClean="0"/>
              <a:t> </a:t>
            </a:r>
            <a:r>
              <a:rPr lang="sv-SE" sz="1600" b="1" baseline="0" dirty="0" err="1" smtClean="0"/>
              <a:t>of</a:t>
            </a:r>
            <a:r>
              <a:rPr lang="sv-SE" sz="1600" b="1" baseline="0" dirty="0" smtClean="0"/>
              <a:t> 2015. </a:t>
            </a:r>
            <a:r>
              <a:rPr lang="sv-SE" sz="1600" b="1" baseline="0" dirty="0" err="1" smtClean="0"/>
              <a:t>They</a:t>
            </a:r>
            <a:r>
              <a:rPr lang="sv-SE" sz="1600" b="1" baseline="0" dirty="0" smtClean="0"/>
              <a:t> </a:t>
            </a:r>
            <a:r>
              <a:rPr lang="sv-SE" sz="1600" b="1" baseline="0" dirty="0" err="1" smtClean="0"/>
              <a:t>were</a:t>
            </a:r>
            <a:r>
              <a:rPr lang="sv-SE" sz="1600" b="1" baseline="0" dirty="0" smtClean="0"/>
              <a:t> </a:t>
            </a:r>
            <a:r>
              <a:rPr lang="sv-SE" sz="1600" b="1" baseline="0" dirty="0" err="1" smtClean="0"/>
              <a:t>deflated</a:t>
            </a:r>
            <a:r>
              <a:rPr lang="sv-SE" sz="1600" b="1" baseline="0" dirty="0" smtClean="0"/>
              <a:t> by CPI (</a:t>
            </a:r>
            <a:r>
              <a:rPr lang="sv-SE" sz="1600" b="1" baseline="0" dirty="0"/>
              <a:t>USA</a:t>
            </a:r>
            <a:r>
              <a:rPr lang="sv-SE" sz="1600" b="1" baseline="0" dirty="0" smtClean="0"/>
              <a:t>))</a:t>
            </a:r>
            <a:endParaRPr lang="sv-SE" sz="1600" b="1" dirty="0"/>
          </a:p>
        </c:rich>
      </c:tx>
      <c:layout/>
      <c:overlay val="0"/>
      <c:spPr>
        <a:noFill/>
        <a:ln>
          <a:noFill/>
        </a:ln>
        <a:effectLst/>
      </c:spPr>
    </c:title>
    <c:autoTitleDeleted val="0"/>
    <c:plotArea>
      <c:layout/>
      <c:scatterChart>
        <c:scatterStyle val="lineMarker"/>
        <c:varyColors val="0"/>
        <c:ser>
          <c:idx val="1"/>
          <c:order val="0"/>
          <c:tx>
            <c:strRef>
              <c:f>'Data 1'!$E$128</c:f>
              <c:strCache>
                <c:ptCount val="1"/>
                <c:pt idx="0">
                  <c:v>P Brent $/bbl</c:v>
                </c:pt>
              </c:strCache>
            </c:strRef>
          </c:tx>
          <c:spPr>
            <a:ln w="38100" cap="rnd">
              <a:solidFill>
                <a:srgbClr val="FF0000"/>
              </a:solidFill>
              <a:round/>
            </a:ln>
            <a:effectLst/>
          </c:spPr>
          <c:marker>
            <c:symbol val="circle"/>
            <c:size val="5"/>
            <c:spPr>
              <a:solidFill>
                <a:srgbClr val="FF0000"/>
              </a:solidFill>
              <a:ln w="38100">
                <a:solidFill>
                  <a:srgbClr val="FF0000"/>
                </a:solidFill>
              </a:ln>
              <a:effectLst/>
            </c:spPr>
          </c:marker>
          <c:xVal>
            <c:numRef>
              <c:f>'Data 1'!$C$129:$C$157</c:f>
              <c:numCache>
                <c:formatCode>General</c:formatCode>
                <c:ptCount val="29"/>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numCache>
            </c:numRef>
          </c:xVal>
          <c:yVal>
            <c:numRef>
              <c:f>'Data 1'!$E$129:$E$157</c:f>
              <c:numCache>
                <c:formatCode>General</c:formatCode>
                <c:ptCount val="29"/>
                <c:pt idx="0">
                  <c:v>18.53</c:v>
                </c:pt>
                <c:pt idx="1">
                  <c:v>14.91</c:v>
                </c:pt>
                <c:pt idx="2">
                  <c:v>18.23</c:v>
                </c:pt>
                <c:pt idx="3">
                  <c:v>23.76</c:v>
                </c:pt>
                <c:pt idx="4">
                  <c:v>20.04</c:v>
                </c:pt>
                <c:pt idx="5">
                  <c:v>19.32</c:v>
                </c:pt>
                <c:pt idx="6">
                  <c:v>17.010000000000002</c:v>
                </c:pt>
                <c:pt idx="7">
                  <c:v>15.86</c:v>
                </c:pt>
                <c:pt idx="8">
                  <c:v>17.02</c:v>
                </c:pt>
                <c:pt idx="9">
                  <c:v>20.64</c:v>
                </c:pt>
                <c:pt idx="10">
                  <c:v>19.11</c:v>
                </c:pt>
                <c:pt idx="11">
                  <c:v>12.76</c:v>
                </c:pt>
                <c:pt idx="12">
                  <c:v>17.899999999999999</c:v>
                </c:pt>
                <c:pt idx="13">
                  <c:v>28.66</c:v>
                </c:pt>
                <c:pt idx="14">
                  <c:v>24.46</c:v>
                </c:pt>
                <c:pt idx="15">
                  <c:v>24.99</c:v>
                </c:pt>
                <c:pt idx="16">
                  <c:v>28.85</c:v>
                </c:pt>
                <c:pt idx="17">
                  <c:v>38.26</c:v>
                </c:pt>
                <c:pt idx="18">
                  <c:v>54.57</c:v>
                </c:pt>
                <c:pt idx="19">
                  <c:v>65.16</c:v>
                </c:pt>
                <c:pt idx="20">
                  <c:v>72.44</c:v>
                </c:pt>
                <c:pt idx="21">
                  <c:v>96.94</c:v>
                </c:pt>
                <c:pt idx="22">
                  <c:v>61.74</c:v>
                </c:pt>
                <c:pt idx="23">
                  <c:v>79.61</c:v>
                </c:pt>
                <c:pt idx="24">
                  <c:v>111.26</c:v>
                </c:pt>
                <c:pt idx="25">
                  <c:v>111.63</c:v>
                </c:pt>
                <c:pt idx="26">
                  <c:v>108.56</c:v>
                </c:pt>
                <c:pt idx="27">
                  <c:v>98.97</c:v>
                </c:pt>
                <c:pt idx="28">
                  <c:v>52.32</c:v>
                </c:pt>
              </c:numCache>
            </c:numRef>
          </c:yVal>
          <c:smooth val="0"/>
        </c:ser>
        <c:ser>
          <c:idx val="3"/>
          <c:order val="1"/>
          <c:tx>
            <c:strRef>
              <c:f>'Data 1'!$G$128</c:f>
              <c:strCache>
                <c:ptCount val="1"/>
                <c:pt idx="0">
                  <c:v>Real P Brent $/bbl</c:v>
                </c:pt>
              </c:strCache>
            </c:strRef>
          </c:tx>
          <c:spPr>
            <a:ln w="38100" cap="rnd">
              <a:solidFill>
                <a:schemeClr val="tx1"/>
              </a:solidFill>
              <a:round/>
            </a:ln>
            <a:effectLst/>
          </c:spPr>
          <c:marker>
            <c:symbol val="circle"/>
            <c:size val="5"/>
            <c:spPr>
              <a:solidFill>
                <a:schemeClr val="tx1"/>
              </a:solidFill>
              <a:ln w="38100">
                <a:solidFill>
                  <a:schemeClr val="tx1"/>
                </a:solidFill>
              </a:ln>
              <a:effectLst/>
            </c:spPr>
          </c:marker>
          <c:xVal>
            <c:numRef>
              <c:f>'Data 1'!$C$129:$C$157</c:f>
              <c:numCache>
                <c:formatCode>General</c:formatCode>
                <c:ptCount val="29"/>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numCache>
            </c:numRef>
          </c:xVal>
          <c:yVal>
            <c:numRef>
              <c:f>'Data 1'!$G$129:$G$157</c:f>
              <c:numCache>
                <c:formatCode>General</c:formatCode>
                <c:ptCount val="29"/>
                <c:pt idx="0">
                  <c:v>38.661311707746478</c:v>
                </c:pt>
                <c:pt idx="1">
                  <c:v>29.87255680473373</c:v>
                </c:pt>
                <c:pt idx="2">
                  <c:v>34.845321854838708</c:v>
                </c:pt>
                <c:pt idx="3">
                  <c:v>43.087405661820974</c:v>
                </c:pt>
                <c:pt idx="4">
                  <c:v>34.873866960352423</c:v>
                </c:pt>
                <c:pt idx="5">
                  <c:v>32.638406557377046</c:v>
                </c:pt>
                <c:pt idx="6">
                  <c:v>27.900755501730107</c:v>
                </c:pt>
                <c:pt idx="7">
                  <c:v>25.364977192982458</c:v>
                </c:pt>
                <c:pt idx="8">
                  <c:v>26.470008792650916</c:v>
                </c:pt>
                <c:pt idx="9">
                  <c:v>31.179291778202675</c:v>
                </c:pt>
                <c:pt idx="10">
                  <c:v>28.220528785046731</c:v>
                </c:pt>
                <c:pt idx="11">
                  <c:v>18.554214233128832</c:v>
                </c:pt>
                <c:pt idx="12">
                  <c:v>25.465812124849936</c:v>
                </c:pt>
                <c:pt idx="13">
                  <c:v>39.447777119628341</c:v>
                </c:pt>
                <c:pt idx="14">
                  <c:v>32.735380124223603</c:v>
                </c:pt>
                <c:pt idx="15">
                  <c:v>32.9241513618677</c:v>
                </c:pt>
                <c:pt idx="16">
                  <c:v>37.162719836956526</c:v>
                </c:pt>
                <c:pt idx="17">
                  <c:v>48.005666596082584</c:v>
                </c:pt>
                <c:pt idx="18">
                  <c:v>66.226409062980025</c:v>
                </c:pt>
                <c:pt idx="19">
                  <c:v>76.607280357142855</c:v>
                </c:pt>
                <c:pt idx="20">
                  <c:v>82.807687202785715</c:v>
                </c:pt>
                <c:pt idx="21">
                  <c:v>106.71671077504726</c:v>
                </c:pt>
                <c:pt idx="22">
                  <c:v>68.209351207484019</c:v>
                </c:pt>
                <c:pt idx="23">
                  <c:v>86.532465834464531</c:v>
                </c:pt>
                <c:pt idx="24">
                  <c:v>117.23405643307743</c:v>
                </c:pt>
                <c:pt idx="25">
                  <c:v>115.23910777285121</c:v>
                </c:pt>
                <c:pt idx="26">
                  <c:v>110.45199551848624</c:v>
                </c:pt>
                <c:pt idx="27">
                  <c:v>99.087475035482569</c:v>
                </c:pt>
                <c:pt idx="28">
                  <c:v>52.32</c:v>
                </c:pt>
              </c:numCache>
            </c:numRef>
          </c:yVal>
          <c:smooth val="0"/>
        </c:ser>
        <c:dLbls>
          <c:showLegendKey val="0"/>
          <c:showVal val="0"/>
          <c:showCatName val="0"/>
          <c:showSerName val="0"/>
          <c:showPercent val="0"/>
          <c:showBubbleSize val="0"/>
        </c:dLbls>
        <c:axId val="251299584"/>
        <c:axId val="216560600"/>
      </c:scatterChart>
      <c:valAx>
        <c:axId val="251299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2000" b="1" i="0" u="none" strike="noStrike" baseline="0">
                <a:solidFill>
                  <a:srgbClr val="333333"/>
                </a:solidFill>
                <a:latin typeface="Calibri"/>
                <a:ea typeface="Calibri"/>
                <a:cs typeface="Calibri"/>
              </a:defRPr>
            </a:pPr>
            <a:endParaRPr lang="sv-SE"/>
          </a:p>
        </c:txPr>
        <c:crossAx val="216560600"/>
        <c:crosses val="autoZero"/>
        <c:crossBetween val="midCat"/>
      </c:valAx>
      <c:valAx>
        <c:axId val="216560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sv-SE"/>
          </a:p>
        </c:txPr>
        <c:crossAx val="251299584"/>
        <c:crosses val="autoZero"/>
        <c:crossBetween val="midCat"/>
      </c:valAx>
      <c:spPr>
        <a:noFill/>
        <a:ln w="25400">
          <a:noFill/>
        </a:ln>
      </c:spPr>
    </c:plotArea>
    <c:legend>
      <c:legendPos val="b"/>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solidFill>
                  <a:srgbClr val="FF0000"/>
                </a:solidFill>
              </a:defRPr>
            </a:pPr>
            <a:r>
              <a:rPr lang="en-US" sz="2800" dirty="0">
                <a:solidFill>
                  <a:srgbClr val="FF0000"/>
                </a:solidFill>
              </a:rPr>
              <a:t>Frequency distribution</a:t>
            </a:r>
            <a:r>
              <a:rPr lang="en-US" sz="2800" baseline="0" dirty="0">
                <a:solidFill>
                  <a:srgbClr val="FF0000"/>
                </a:solidFill>
              </a:rPr>
              <a:t> of the inflation adjusted (r</a:t>
            </a:r>
            <a:r>
              <a:rPr lang="en-US" sz="2800" dirty="0">
                <a:solidFill>
                  <a:srgbClr val="FF0000"/>
                </a:solidFill>
              </a:rPr>
              <a:t>eal) spot price of crude oil (Brent) $/bbl.</a:t>
            </a:r>
            <a:r>
              <a:rPr lang="en-US" sz="2800" baseline="0" dirty="0">
                <a:solidFill>
                  <a:srgbClr val="FF0000"/>
                </a:solidFill>
              </a:rPr>
              <a:t> (Years 1987-2015, Price level of 2015)</a:t>
            </a:r>
            <a:r>
              <a:rPr lang="en-US" sz="2800" dirty="0">
                <a:solidFill>
                  <a:srgbClr val="FF0000"/>
                </a:solidFill>
              </a:rPr>
              <a:t> </a:t>
            </a:r>
          </a:p>
        </c:rich>
      </c:tx>
      <c:layout/>
      <c:overlay val="0"/>
    </c:title>
    <c:autoTitleDeleted val="0"/>
    <c:plotArea>
      <c:layout/>
      <c:barChart>
        <c:barDir val="col"/>
        <c:grouping val="clustered"/>
        <c:varyColors val="0"/>
        <c:ser>
          <c:idx val="0"/>
          <c:order val="0"/>
          <c:tx>
            <c:v>Frekvens</c:v>
          </c:tx>
          <c:invertIfNegative val="0"/>
          <c:cat>
            <c:numRef>
              <c:f>Blad5!$A$2:$A$11</c:f>
              <c:numCache>
                <c:formatCode>General</c:formatCode>
                <c:ptCount val="10"/>
                <c:pt idx="0">
                  <c:v>30</c:v>
                </c:pt>
                <c:pt idx="1">
                  <c:v>42</c:v>
                </c:pt>
                <c:pt idx="2">
                  <c:v>54</c:v>
                </c:pt>
                <c:pt idx="3">
                  <c:v>66</c:v>
                </c:pt>
                <c:pt idx="4">
                  <c:v>78</c:v>
                </c:pt>
                <c:pt idx="5">
                  <c:v>90</c:v>
                </c:pt>
                <c:pt idx="6">
                  <c:v>102</c:v>
                </c:pt>
                <c:pt idx="7">
                  <c:v>114</c:v>
                </c:pt>
                <c:pt idx="8">
                  <c:v>126</c:v>
                </c:pt>
              </c:numCache>
            </c:numRef>
          </c:cat>
          <c:val>
            <c:numRef>
              <c:f>Blad5!$B$2:$B$11</c:f>
              <c:numCache>
                <c:formatCode>General</c:formatCode>
                <c:ptCount val="10"/>
                <c:pt idx="0">
                  <c:v>7</c:v>
                </c:pt>
                <c:pt idx="1">
                  <c:v>9</c:v>
                </c:pt>
                <c:pt idx="2">
                  <c:v>3</c:v>
                </c:pt>
                <c:pt idx="3">
                  <c:v>0</c:v>
                </c:pt>
                <c:pt idx="4">
                  <c:v>3</c:v>
                </c:pt>
                <c:pt idx="5">
                  <c:v>2</c:v>
                </c:pt>
                <c:pt idx="6">
                  <c:v>1</c:v>
                </c:pt>
                <c:pt idx="7">
                  <c:v>2</c:v>
                </c:pt>
                <c:pt idx="8">
                  <c:v>2</c:v>
                </c:pt>
                <c:pt idx="9">
                  <c:v>0</c:v>
                </c:pt>
              </c:numCache>
            </c:numRef>
          </c:val>
        </c:ser>
        <c:dLbls>
          <c:showLegendKey val="0"/>
          <c:showVal val="0"/>
          <c:showCatName val="0"/>
          <c:showSerName val="0"/>
          <c:showPercent val="0"/>
          <c:showBubbleSize val="0"/>
        </c:dLbls>
        <c:gapWidth val="150"/>
        <c:axId val="310361952"/>
        <c:axId val="310360384"/>
      </c:barChart>
      <c:catAx>
        <c:axId val="310361952"/>
        <c:scaling>
          <c:orientation val="minMax"/>
        </c:scaling>
        <c:delete val="0"/>
        <c:axPos val="b"/>
        <c:title>
          <c:tx>
            <c:rich>
              <a:bodyPr/>
              <a:lstStyle/>
              <a:p>
                <a:pPr>
                  <a:defRPr sz="2800"/>
                </a:pPr>
                <a:r>
                  <a:rPr lang="sv-SE" sz="2800" dirty="0"/>
                  <a:t>Price</a:t>
                </a:r>
                <a:r>
                  <a:rPr lang="sv-SE" sz="2800" baseline="0" dirty="0"/>
                  <a:t> $/</a:t>
                </a:r>
                <a:r>
                  <a:rPr lang="sv-SE" sz="2800" baseline="0" dirty="0" err="1"/>
                  <a:t>bbl</a:t>
                </a:r>
                <a:r>
                  <a:rPr lang="sv-SE" sz="2800" baseline="0" dirty="0"/>
                  <a:t>, </a:t>
                </a:r>
                <a:r>
                  <a:rPr lang="sv-SE" sz="2800" baseline="0" dirty="0" err="1"/>
                  <a:t>Upper</a:t>
                </a:r>
                <a:r>
                  <a:rPr lang="sv-SE" sz="2800" baseline="0" dirty="0"/>
                  <a:t> </a:t>
                </a:r>
                <a:r>
                  <a:rPr lang="sv-SE" sz="2800" baseline="0" dirty="0" err="1"/>
                  <a:t>boundaries</a:t>
                </a:r>
                <a:r>
                  <a:rPr lang="sv-SE" sz="2800" baseline="0" dirty="0"/>
                  <a:t> </a:t>
                </a:r>
                <a:r>
                  <a:rPr lang="sv-SE" sz="2800" baseline="0" dirty="0" err="1"/>
                  <a:t>of</a:t>
                </a:r>
                <a:r>
                  <a:rPr lang="sv-SE" sz="2800" baseline="0" dirty="0"/>
                  <a:t> 12$ </a:t>
                </a:r>
                <a:r>
                  <a:rPr lang="sv-SE" sz="2800" baseline="0" dirty="0" err="1"/>
                  <a:t>intervals</a:t>
                </a:r>
                <a:endParaRPr lang="sv-SE" sz="2800" dirty="0"/>
              </a:p>
            </c:rich>
          </c:tx>
          <c:layout/>
          <c:overlay val="0"/>
        </c:title>
        <c:numFmt formatCode="General" sourceLinked="1"/>
        <c:majorTickMark val="out"/>
        <c:minorTickMark val="none"/>
        <c:tickLblPos val="nextTo"/>
        <c:txPr>
          <a:bodyPr/>
          <a:lstStyle/>
          <a:p>
            <a:pPr>
              <a:defRPr sz="2800" b="1"/>
            </a:pPr>
            <a:endParaRPr lang="sv-SE"/>
          </a:p>
        </c:txPr>
        <c:crossAx val="310360384"/>
        <c:crosses val="autoZero"/>
        <c:auto val="1"/>
        <c:lblAlgn val="ctr"/>
        <c:lblOffset val="100"/>
        <c:noMultiLvlLbl val="0"/>
      </c:catAx>
      <c:valAx>
        <c:axId val="310360384"/>
        <c:scaling>
          <c:orientation val="minMax"/>
        </c:scaling>
        <c:delete val="0"/>
        <c:axPos val="l"/>
        <c:title>
          <c:tx>
            <c:rich>
              <a:bodyPr/>
              <a:lstStyle/>
              <a:p>
                <a:pPr>
                  <a:defRPr sz="2800"/>
                </a:pPr>
                <a:r>
                  <a:rPr lang="en-US" sz="2800"/>
                  <a:t>Frequency</a:t>
                </a:r>
              </a:p>
            </c:rich>
          </c:tx>
          <c:layout/>
          <c:overlay val="0"/>
        </c:title>
        <c:numFmt formatCode="General" sourceLinked="1"/>
        <c:majorTickMark val="out"/>
        <c:minorTickMark val="none"/>
        <c:tickLblPos val="nextTo"/>
        <c:txPr>
          <a:bodyPr/>
          <a:lstStyle/>
          <a:p>
            <a:pPr>
              <a:defRPr sz="2800" b="1"/>
            </a:pPr>
            <a:endParaRPr lang="sv-SE"/>
          </a:p>
        </c:txPr>
        <c:crossAx val="310361952"/>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baseline="0">
                <a:solidFill>
                  <a:srgbClr val="FF0000"/>
                </a:solidFill>
                <a:latin typeface="+mn-lt"/>
                <a:ea typeface="+mn-ea"/>
                <a:cs typeface="+mn-cs"/>
              </a:defRPr>
            </a:pPr>
            <a:r>
              <a:rPr lang="en-US" sz="2800" b="1" i="0" baseline="0" dirty="0" smtClean="0">
                <a:solidFill>
                  <a:srgbClr val="FF0000"/>
                </a:solidFill>
                <a:effectLst/>
              </a:rPr>
              <a:t>Frequency distribution of the inflation adjusted (real) spot price of crude oil (Brent) $/bbl. (Years 1995-2015, Price level of 2015) </a:t>
            </a:r>
            <a:endParaRPr lang="sv-SE" sz="2800" dirty="0">
              <a:solidFill>
                <a:srgbClr val="FF0000"/>
              </a:solidFill>
            </a:endParaRPr>
          </a:p>
        </c:rich>
      </c:tx>
      <c:layout/>
      <c:overlay val="0"/>
    </c:title>
    <c:autoTitleDeleted val="0"/>
    <c:plotArea>
      <c:layout/>
      <c:barChart>
        <c:barDir val="col"/>
        <c:grouping val="clustered"/>
        <c:varyColors val="0"/>
        <c:ser>
          <c:idx val="0"/>
          <c:order val="0"/>
          <c:tx>
            <c:v>Frekvens</c:v>
          </c:tx>
          <c:invertIfNegative val="0"/>
          <c:cat>
            <c:numRef>
              <c:f>Blad12!$A$2:$A$11</c:f>
              <c:numCache>
                <c:formatCode>General</c:formatCode>
                <c:ptCount val="10"/>
                <c:pt idx="0">
                  <c:v>30</c:v>
                </c:pt>
                <c:pt idx="1">
                  <c:v>42</c:v>
                </c:pt>
                <c:pt idx="2">
                  <c:v>54</c:v>
                </c:pt>
                <c:pt idx="3">
                  <c:v>66</c:v>
                </c:pt>
                <c:pt idx="4">
                  <c:v>78</c:v>
                </c:pt>
                <c:pt idx="5">
                  <c:v>90</c:v>
                </c:pt>
                <c:pt idx="6">
                  <c:v>102</c:v>
                </c:pt>
                <c:pt idx="7">
                  <c:v>114</c:v>
                </c:pt>
                <c:pt idx="8">
                  <c:v>126</c:v>
                </c:pt>
              </c:numCache>
            </c:numRef>
          </c:cat>
          <c:val>
            <c:numRef>
              <c:f>Blad12!$B$2:$B$11</c:f>
              <c:numCache>
                <c:formatCode>General</c:formatCode>
                <c:ptCount val="10"/>
                <c:pt idx="0">
                  <c:v>4</c:v>
                </c:pt>
                <c:pt idx="1">
                  <c:v>5</c:v>
                </c:pt>
                <c:pt idx="2">
                  <c:v>2</c:v>
                </c:pt>
                <c:pt idx="3">
                  <c:v>0</c:v>
                </c:pt>
                <c:pt idx="4">
                  <c:v>3</c:v>
                </c:pt>
                <c:pt idx="5">
                  <c:v>2</c:v>
                </c:pt>
                <c:pt idx="6">
                  <c:v>1</c:v>
                </c:pt>
                <c:pt idx="7">
                  <c:v>2</c:v>
                </c:pt>
                <c:pt idx="8">
                  <c:v>2</c:v>
                </c:pt>
                <c:pt idx="9">
                  <c:v>0</c:v>
                </c:pt>
              </c:numCache>
            </c:numRef>
          </c:val>
        </c:ser>
        <c:dLbls>
          <c:showLegendKey val="0"/>
          <c:showVal val="0"/>
          <c:showCatName val="0"/>
          <c:showSerName val="0"/>
          <c:showPercent val="0"/>
          <c:showBubbleSize val="0"/>
        </c:dLbls>
        <c:gapWidth val="150"/>
        <c:axId val="310362736"/>
        <c:axId val="310363128"/>
      </c:barChart>
      <c:catAx>
        <c:axId val="310362736"/>
        <c:scaling>
          <c:orientation val="minMax"/>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baseline="0">
                    <a:solidFill>
                      <a:prstClr val="black"/>
                    </a:solidFill>
                    <a:latin typeface="+mn-lt"/>
                    <a:ea typeface="+mn-ea"/>
                    <a:cs typeface="+mn-cs"/>
                  </a:defRPr>
                </a:pPr>
                <a:r>
                  <a:rPr lang="sv-SE" sz="2800" b="1" i="0" baseline="0" dirty="0" smtClean="0">
                    <a:effectLst/>
                  </a:rPr>
                  <a:t>Price $/</a:t>
                </a:r>
                <a:r>
                  <a:rPr lang="sv-SE" sz="2800" b="1" i="0" baseline="0" dirty="0" err="1" smtClean="0">
                    <a:effectLst/>
                  </a:rPr>
                  <a:t>bbl</a:t>
                </a:r>
                <a:r>
                  <a:rPr lang="sv-SE" sz="2800" b="1" i="0" baseline="0" dirty="0" smtClean="0">
                    <a:effectLst/>
                  </a:rPr>
                  <a:t>, </a:t>
                </a:r>
                <a:r>
                  <a:rPr lang="sv-SE" sz="2800" b="1" i="0" baseline="0" dirty="0" err="1" smtClean="0">
                    <a:effectLst/>
                  </a:rPr>
                  <a:t>Upper</a:t>
                </a:r>
                <a:r>
                  <a:rPr lang="sv-SE" sz="2800" b="1" i="0" baseline="0" dirty="0" smtClean="0">
                    <a:effectLst/>
                  </a:rPr>
                  <a:t> </a:t>
                </a:r>
                <a:r>
                  <a:rPr lang="sv-SE" sz="2800" b="1" i="0" baseline="0" dirty="0" err="1" smtClean="0">
                    <a:effectLst/>
                  </a:rPr>
                  <a:t>boundaries</a:t>
                </a:r>
                <a:r>
                  <a:rPr lang="sv-SE" sz="2800" b="1" i="0" baseline="0" dirty="0" smtClean="0">
                    <a:effectLst/>
                  </a:rPr>
                  <a:t> </a:t>
                </a:r>
                <a:r>
                  <a:rPr lang="sv-SE" sz="2800" b="1" i="0" baseline="0" dirty="0" err="1" smtClean="0">
                    <a:effectLst/>
                  </a:rPr>
                  <a:t>of</a:t>
                </a:r>
                <a:r>
                  <a:rPr lang="sv-SE" sz="2800" b="1" i="0" baseline="0" dirty="0" smtClean="0">
                    <a:effectLst/>
                  </a:rPr>
                  <a:t> 12$ </a:t>
                </a:r>
                <a:r>
                  <a:rPr lang="sv-SE" sz="2800" b="1" i="0" baseline="0" dirty="0" err="1" smtClean="0">
                    <a:effectLst/>
                  </a:rPr>
                  <a:t>intervals</a:t>
                </a:r>
                <a:endParaRPr lang="sv-SE" sz="28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baseline="0">
                    <a:solidFill>
                      <a:prstClr val="black"/>
                    </a:solidFill>
                    <a:latin typeface="+mn-lt"/>
                    <a:ea typeface="+mn-ea"/>
                    <a:cs typeface="+mn-cs"/>
                  </a:defRPr>
                </a:pPr>
                <a:endParaRPr lang="sv-SE" sz="2800" dirty="0"/>
              </a:p>
            </c:rich>
          </c:tx>
          <c:layout>
            <c:manualLayout>
              <c:xMode val="edge"/>
              <c:yMode val="edge"/>
              <c:x val="0.20422005954407493"/>
              <c:y val="0.82716938840858145"/>
            </c:manualLayout>
          </c:layout>
          <c:overlay val="0"/>
        </c:title>
        <c:numFmt formatCode="General" sourceLinked="1"/>
        <c:majorTickMark val="out"/>
        <c:minorTickMark val="none"/>
        <c:tickLblPos val="nextTo"/>
        <c:txPr>
          <a:bodyPr/>
          <a:lstStyle/>
          <a:p>
            <a:pPr>
              <a:defRPr sz="2800" b="1"/>
            </a:pPr>
            <a:endParaRPr lang="sv-SE"/>
          </a:p>
        </c:txPr>
        <c:crossAx val="310363128"/>
        <c:crosses val="autoZero"/>
        <c:auto val="1"/>
        <c:lblAlgn val="ctr"/>
        <c:lblOffset val="100"/>
        <c:noMultiLvlLbl val="0"/>
      </c:catAx>
      <c:valAx>
        <c:axId val="310363128"/>
        <c:scaling>
          <c:orientation val="minMax"/>
        </c:scaling>
        <c:delete val="0"/>
        <c:axPos val="l"/>
        <c:title>
          <c:tx>
            <c:rich>
              <a:bodyPr/>
              <a:lstStyle/>
              <a:p>
                <a:pPr>
                  <a:defRPr sz="2800"/>
                </a:pPr>
                <a:r>
                  <a:rPr lang="sv-SE" sz="2800" dirty="0" err="1" smtClean="0"/>
                  <a:t>Frequency</a:t>
                </a:r>
                <a:endParaRPr lang="sv-SE" sz="2800" dirty="0"/>
              </a:p>
            </c:rich>
          </c:tx>
          <c:layout/>
          <c:overlay val="0"/>
        </c:title>
        <c:numFmt formatCode="General" sourceLinked="1"/>
        <c:majorTickMark val="out"/>
        <c:minorTickMark val="none"/>
        <c:tickLblPos val="nextTo"/>
        <c:txPr>
          <a:bodyPr/>
          <a:lstStyle/>
          <a:p>
            <a:pPr>
              <a:defRPr sz="2800" b="1"/>
            </a:pPr>
            <a:endParaRPr lang="sv-SE"/>
          </a:p>
        </c:txPr>
        <c:crossAx val="310362736"/>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800" b="1" i="0" baseline="0" dirty="0" smtClean="0">
                <a:solidFill>
                  <a:srgbClr val="FF0000"/>
                </a:solidFill>
                <a:effectLst/>
              </a:rPr>
              <a:t>Frequency distribution of the inflation adjusted (real) spot price of crude oil (Brent) $/bbl. (Years 2001-2015, Price level of 2015) </a:t>
            </a:r>
            <a:endParaRPr lang="sv-SE" sz="2800" dirty="0" smtClean="0">
              <a:solidFill>
                <a:srgbClr val="FF0000"/>
              </a:solidFill>
              <a:effectLst/>
            </a:endParaRPr>
          </a:p>
        </c:rich>
      </c:tx>
      <c:layout/>
      <c:overlay val="0"/>
    </c:title>
    <c:autoTitleDeleted val="0"/>
    <c:plotArea>
      <c:layout/>
      <c:barChart>
        <c:barDir val="col"/>
        <c:grouping val="clustered"/>
        <c:varyColors val="0"/>
        <c:ser>
          <c:idx val="0"/>
          <c:order val="0"/>
          <c:tx>
            <c:v>Frekvens</c:v>
          </c:tx>
          <c:invertIfNegative val="0"/>
          <c:cat>
            <c:numRef>
              <c:f>Blad13!$A$2:$A$11</c:f>
              <c:numCache>
                <c:formatCode>General</c:formatCode>
                <c:ptCount val="10"/>
                <c:pt idx="0">
                  <c:v>30</c:v>
                </c:pt>
                <c:pt idx="1">
                  <c:v>42</c:v>
                </c:pt>
                <c:pt idx="2">
                  <c:v>54</c:v>
                </c:pt>
                <c:pt idx="3">
                  <c:v>66</c:v>
                </c:pt>
                <c:pt idx="4">
                  <c:v>78</c:v>
                </c:pt>
                <c:pt idx="5">
                  <c:v>90</c:v>
                </c:pt>
                <c:pt idx="6">
                  <c:v>102</c:v>
                </c:pt>
                <c:pt idx="7">
                  <c:v>114</c:v>
                </c:pt>
                <c:pt idx="8">
                  <c:v>126</c:v>
                </c:pt>
              </c:numCache>
            </c:numRef>
          </c:cat>
          <c:val>
            <c:numRef>
              <c:f>Blad13!$B$2:$B$11</c:f>
              <c:numCache>
                <c:formatCode>General</c:formatCode>
                <c:ptCount val="10"/>
                <c:pt idx="0">
                  <c:v>0</c:v>
                </c:pt>
                <c:pt idx="1">
                  <c:v>3</c:v>
                </c:pt>
                <c:pt idx="2">
                  <c:v>2</c:v>
                </c:pt>
                <c:pt idx="3">
                  <c:v>0</c:v>
                </c:pt>
                <c:pt idx="4">
                  <c:v>3</c:v>
                </c:pt>
                <c:pt idx="5">
                  <c:v>2</c:v>
                </c:pt>
                <c:pt idx="6">
                  <c:v>1</c:v>
                </c:pt>
                <c:pt idx="7">
                  <c:v>2</c:v>
                </c:pt>
                <c:pt idx="8">
                  <c:v>2</c:v>
                </c:pt>
                <c:pt idx="9">
                  <c:v>0</c:v>
                </c:pt>
              </c:numCache>
            </c:numRef>
          </c:val>
        </c:ser>
        <c:dLbls>
          <c:showLegendKey val="0"/>
          <c:showVal val="0"/>
          <c:showCatName val="0"/>
          <c:showSerName val="0"/>
          <c:showPercent val="0"/>
          <c:showBubbleSize val="0"/>
        </c:dLbls>
        <c:gapWidth val="150"/>
        <c:axId val="310357248"/>
        <c:axId val="310359600"/>
      </c:barChart>
      <c:catAx>
        <c:axId val="310357248"/>
        <c:scaling>
          <c:orientation val="minMax"/>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baseline="0">
                    <a:solidFill>
                      <a:prstClr val="black"/>
                    </a:solidFill>
                    <a:latin typeface="+mn-lt"/>
                    <a:ea typeface="+mn-ea"/>
                    <a:cs typeface="+mn-cs"/>
                  </a:defRPr>
                </a:pPr>
                <a:r>
                  <a:rPr lang="sv-SE" sz="2800" b="1" i="0" baseline="0" dirty="0" smtClean="0">
                    <a:effectLst/>
                  </a:rPr>
                  <a:t>Price $/</a:t>
                </a:r>
                <a:r>
                  <a:rPr lang="sv-SE" sz="2800" b="1" i="0" baseline="0" dirty="0" err="1" smtClean="0">
                    <a:effectLst/>
                  </a:rPr>
                  <a:t>bbl</a:t>
                </a:r>
                <a:r>
                  <a:rPr lang="sv-SE" sz="2800" b="1" i="0" baseline="0" dirty="0" smtClean="0">
                    <a:effectLst/>
                  </a:rPr>
                  <a:t>, </a:t>
                </a:r>
                <a:r>
                  <a:rPr lang="sv-SE" sz="2800" b="1" i="0" baseline="0" dirty="0" err="1" smtClean="0">
                    <a:effectLst/>
                  </a:rPr>
                  <a:t>Upper</a:t>
                </a:r>
                <a:r>
                  <a:rPr lang="sv-SE" sz="2800" b="1" i="0" baseline="0" dirty="0" smtClean="0">
                    <a:effectLst/>
                  </a:rPr>
                  <a:t> </a:t>
                </a:r>
                <a:r>
                  <a:rPr lang="sv-SE" sz="2800" b="1" i="0" baseline="0" dirty="0" err="1" smtClean="0">
                    <a:effectLst/>
                  </a:rPr>
                  <a:t>boundaries</a:t>
                </a:r>
                <a:r>
                  <a:rPr lang="sv-SE" sz="2800" b="1" i="0" baseline="0" dirty="0" smtClean="0">
                    <a:effectLst/>
                  </a:rPr>
                  <a:t> </a:t>
                </a:r>
                <a:r>
                  <a:rPr lang="sv-SE" sz="2800" b="1" i="0" baseline="0" dirty="0" err="1" smtClean="0">
                    <a:effectLst/>
                  </a:rPr>
                  <a:t>of</a:t>
                </a:r>
                <a:r>
                  <a:rPr lang="sv-SE" sz="2800" b="1" i="0" baseline="0" dirty="0" smtClean="0">
                    <a:effectLst/>
                  </a:rPr>
                  <a:t> 12$ </a:t>
                </a:r>
                <a:r>
                  <a:rPr lang="sv-SE" sz="2800" b="1" i="0" baseline="0" dirty="0" err="1" smtClean="0">
                    <a:effectLst/>
                  </a:rPr>
                  <a:t>intervals</a:t>
                </a:r>
                <a:endParaRPr lang="sv-SE" sz="2800" dirty="0"/>
              </a:p>
            </c:rich>
          </c:tx>
          <c:layout/>
          <c:overlay val="0"/>
        </c:title>
        <c:numFmt formatCode="General" sourceLinked="1"/>
        <c:majorTickMark val="out"/>
        <c:minorTickMark val="none"/>
        <c:tickLblPos val="nextTo"/>
        <c:txPr>
          <a:bodyPr/>
          <a:lstStyle/>
          <a:p>
            <a:pPr>
              <a:defRPr sz="2800" b="1"/>
            </a:pPr>
            <a:endParaRPr lang="sv-SE"/>
          </a:p>
        </c:txPr>
        <c:crossAx val="310359600"/>
        <c:crosses val="autoZero"/>
        <c:auto val="1"/>
        <c:lblAlgn val="ctr"/>
        <c:lblOffset val="100"/>
        <c:noMultiLvlLbl val="0"/>
      </c:catAx>
      <c:valAx>
        <c:axId val="310359600"/>
        <c:scaling>
          <c:orientation val="minMax"/>
        </c:scaling>
        <c:delete val="0"/>
        <c:axPos val="l"/>
        <c:title>
          <c:tx>
            <c:rich>
              <a:bodyPr/>
              <a:lstStyle/>
              <a:p>
                <a:pPr>
                  <a:defRPr sz="2800"/>
                </a:pPr>
                <a:r>
                  <a:rPr lang="sv-SE" sz="2800" dirty="0" err="1" smtClean="0"/>
                  <a:t>Frequency</a:t>
                </a:r>
                <a:endParaRPr lang="sv-SE" sz="2800" dirty="0"/>
              </a:p>
            </c:rich>
          </c:tx>
          <c:layout/>
          <c:overlay val="0"/>
        </c:title>
        <c:numFmt formatCode="General" sourceLinked="1"/>
        <c:majorTickMark val="out"/>
        <c:minorTickMark val="none"/>
        <c:tickLblPos val="nextTo"/>
        <c:txPr>
          <a:bodyPr/>
          <a:lstStyle/>
          <a:p>
            <a:pPr>
              <a:defRPr sz="2800" b="1"/>
            </a:pPr>
            <a:endParaRPr lang="sv-SE"/>
          </a:p>
        </c:txPr>
        <c:crossAx val="310357248"/>
        <c:crosses val="autoZero"/>
        <c:crossBetween val="between"/>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solidFill>
                  <a:srgbClr val="FF0000"/>
                </a:solidFill>
              </a:defRPr>
            </a:pPr>
            <a:r>
              <a:rPr lang="en-US" sz="2800" dirty="0">
                <a:solidFill>
                  <a:srgbClr val="FF0000"/>
                </a:solidFill>
              </a:rPr>
              <a:t>Frequency distribution</a:t>
            </a:r>
            <a:r>
              <a:rPr lang="en-US" sz="2800" baseline="0" dirty="0">
                <a:solidFill>
                  <a:srgbClr val="FF0000"/>
                </a:solidFill>
              </a:rPr>
              <a:t> of the inflation adjusted (r</a:t>
            </a:r>
            <a:r>
              <a:rPr lang="en-US" sz="2800" dirty="0">
                <a:solidFill>
                  <a:srgbClr val="FF0000"/>
                </a:solidFill>
              </a:rPr>
              <a:t>eal) spot price of crude oil (Brent) $/bbl.</a:t>
            </a:r>
            <a:r>
              <a:rPr lang="en-US" sz="2800" baseline="0" dirty="0">
                <a:solidFill>
                  <a:srgbClr val="FF0000"/>
                </a:solidFill>
              </a:rPr>
              <a:t> (Years 1987-2015, Price level of 2015)</a:t>
            </a:r>
            <a:r>
              <a:rPr lang="en-US" sz="2800" dirty="0">
                <a:solidFill>
                  <a:srgbClr val="FF0000"/>
                </a:solidFill>
              </a:rPr>
              <a:t> </a:t>
            </a:r>
          </a:p>
        </c:rich>
      </c:tx>
      <c:layout/>
      <c:overlay val="0"/>
    </c:title>
    <c:autoTitleDeleted val="0"/>
    <c:plotArea>
      <c:layout/>
      <c:barChart>
        <c:barDir val="col"/>
        <c:grouping val="clustered"/>
        <c:varyColors val="0"/>
        <c:ser>
          <c:idx val="0"/>
          <c:order val="0"/>
          <c:tx>
            <c:v>Frekvens</c:v>
          </c:tx>
          <c:invertIfNegative val="0"/>
          <c:cat>
            <c:numRef>
              <c:f>Blad5!$A$2:$A$11</c:f>
              <c:numCache>
                <c:formatCode>General</c:formatCode>
                <c:ptCount val="10"/>
                <c:pt idx="0">
                  <c:v>30</c:v>
                </c:pt>
                <c:pt idx="1">
                  <c:v>42</c:v>
                </c:pt>
                <c:pt idx="2">
                  <c:v>54</c:v>
                </c:pt>
                <c:pt idx="3">
                  <c:v>66</c:v>
                </c:pt>
                <c:pt idx="4">
                  <c:v>78</c:v>
                </c:pt>
                <c:pt idx="5">
                  <c:v>90</c:v>
                </c:pt>
                <c:pt idx="6">
                  <c:v>102</c:v>
                </c:pt>
                <c:pt idx="7">
                  <c:v>114</c:v>
                </c:pt>
                <c:pt idx="8">
                  <c:v>126</c:v>
                </c:pt>
              </c:numCache>
            </c:numRef>
          </c:cat>
          <c:val>
            <c:numRef>
              <c:f>Blad5!$B$2:$B$11</c:f>
              <c:numCache>
                <c:formatCode>General</c:formatCode>
                <c:ptCount val="10"/>
                <c:pt idx="0">
                  <c:v>7</c:v>
                </c:pt>
                <c:pt idx="1">
                  <c:v>9</c:v>
                </c:pt>
                <c:pt idx="2">
                  <c:v>3</c:v>
                </c:pt>
                <c:pt idx="3">
                  <c:v>0</c:v>
                </c:pt>
                <c:pt idx="4">
                  <c:v>3</c:v>
                </c:pt>
                <c:pt idx="5">
                  <c:v>2</c:v>
                </c:pt>
                <c:pt idx="6">
                  <c:v>1</c:v>
                </c:pt>
                <c:pt idx="7">
                  <c:v>2</c:v>
                </c:pt>
                <c:pt idx="8">
                  <c:v>2</c:v>
                </c:pt>
                <c:pt idx="9">
                  <c:v>0</c:v>
                </c:pt>
              </c:numCache>
            </c:numRef>
          </c:val>
        </c:ser>
        <c:dLbls>
          <c:showLegendKey val="0"/>
          <c:showVal val="0"/>
          <c:showCatName val="0"/>
          <c:showSerName val="0"/>
          <c:showPercent val="0"/>
          <c:showBubbleSize val="0"/>
        </c:dLbls>
        <c:gapWidth val="150"/>
        <c:axId val="310361168"/>
        <c:axId val="310357640"/>
      </c:barChart>
      <c:catAx>
        <c:axId val="310361168"/>
        <c:scaling>
          <c:orientation val="minMax"/>
        </c:scaling>
        <c:delete val="0"/>
        <c:axPos val="b"/>
        <c:title>
          <c:tx>
            <c:rich>
              <a:bodyPr/>
              <a:lstStyle/>
              <a:p>
                <a:pPr>
                  <a:defRPr sz="2800"/>
                </a:pPr>
                <a:r>
                  <a:rPr lang="sv-SE" sz="2800" dirty="0"/>
                  <a:t>Price</a:t>
                </a:r>
                <a:r>
                  <a:rPr lang="sv-SE" sz="2800" baseline="0" dirty="0"/>
                  <a:t> $/</a:t>
                </a:r>
                <a:r>
                  <a:rPr lang="sv-SE" sz="2800" baseline="0" dirty="0" err="1"/>
                  <a:t>bbl</a:t>
                </a:r>
                <a:r>
                  <a:rPr lang="sv-SE" sz="2800" baseline="0" dirty="0"/>
                  <a:t>, </a:t>
                </a:r>
                <a:r>
                  <a:rPr lang="sv-SE" sz="2800" baseline="0" dirty="0" err="1"/>
                  <a:t>Upper</a:t>
                </a:r>
                <a:r>
                  <a:rPr lang="sv-SE" sz="2800" baseline="0" dirty="0"/>
                  <a:t> </a:t>
                </a:r>
                <a:r>
                  <a:rPr lang="sv-SE" sz="2800" baseline="0" dirty="0" err="1"/>
                  <a:t>boundaries</a:t>
                </a:r>
                <a:r>
                  <a:rPr lang="sv-SE" sz="2800" baseline="0" dirty="0"/>
                  <a:t> </a:t>
                </a:r>
                <a:r>
                  <a:rPr lang="sv-SE" sz="2800" baseline="0" dirty="0" err="1"/>
                  <a:t>of</a:t>
                </a:r>
                <a:r>
                  <a:rPr lang="sv-SE" sz="2800" baseline="0" dirty="0"/>
                  <a:t> 12$ </a:t>
                </a:r>
                <a:r>
                  <a:rPr lang="sv-SE" sz="2800" baseline="0" dirty="0" err="1"/>
                  <a:t>intervals</a:t>
                </a:r>
                <a:endParaRPr lang="sv-SE" sz="2800" dirty="0"/>
              </a:p>
            </c:rich>
          </c:tx>
          <c:layout/>
          <c:overlay val="0"/>
        </c:title>
        <c:numFmt formatCode="General" sourceLinked="1"/>
        <c:majorTickMark val="out"/>
        <c:minorTickMark val="none"/>
        <c:tickLblPos val="nextTo"/>
        <c:txPr>
          <a:bodyPr/>
          <a:lstStyle/>
          <a:p>
            <a:pPr>
              <a:defRPr sz="2800" b="1"/>
            </a:pPr>
            <a:endParaRPr lang="sv-SE"/>
          </a:p>
        </c:txPr>
        <c:crossAx val="310357640"/>
        <c:crosses val="autoZero"/>
        <c:auto val="1"/>
        <c:lblAlgn val="ctr"/>
        <c:lblOffset val="100"/>
        <c:noMultiLvlLbl val="0"/>
      </c:catAx>
      <c:valAx>
        <c:axId val="310357640"/>
        <c:scaling>
          <c:orientation val="minMax"/>
        </c:scaling>
        <c:delete val="0"/>
        <c:axPos val="l"/>
        <c:title>
          <c:tx>
            <c:rich>
              <a:bodyPr/>
              <a:lstStyle/>
              <a:p>
                <a:pPr>
                  <a:defRPr sz="2800"/>
                </a:pPr>
                <a:r>
                  <a:rPr lang="en-US" sz="2800"/>
                  <a:t>Frequency</a:t>
                </a:r>
              </a:p>
            </c:rich>
          </c:tx>
          <c:layout/>
          <c:overlay val="0"/>
        </c:title>
        <c:numFmt formatCode="General" sourceLinked="1"/>
        <c:majorTickMark val="out"/>
        <c:minorTickMark val="none"/>
        <c:tickLblPos val="nextTo"/>
        <c:txPr>
          <a:bodyPr/>
          <a:lstStyle/>
          <a:p>
            <a:pPr>
              <a:defRPr sz="2800" b="1"/>
            </a:pPr>
            <a:endParaRPr lang="sv-SE"/>
          </a:p>
        </c:txPr>
        <c:crossAx val="31036116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baseline="0">
                <a:solidFill>
                  <a:srgbClr val="FF0000"/>
                </a:solidFill>
                <a:latin typeface="+mn-lt"/>
                <a:ea typeface="+mn-ea"/>
                <a:cs typeface="+mn-cs"/>
              </a:defRPr>
            </a:pPr>
            <a:r>
              <a:rPr lang="en-US" sz="2800" b="1" i="0" baseline="0" dirty="0" smtClean="0">
                <a:solidFill>
                  <a:srgbClr val="FF0000"/>
                </a:solidFill>
                <a:effectLst/>
              </a:rPr>
              <a:t>Frequency distribution of the inflation adjusted (real) spot price of crude oil (Brent) $/bbl. (Years 1995-2015, Price level of 2015) </a:t>
            </a:r>
            <a:endParaRPr lang="sv-SE" sz="2800" dirty="0">
              <a:solidFill>
                <a:srgbClr val="FF0000"/>
              </a:solidFill>
            </a:endParaRPr>
          </a:p>
        </c:rich>
      </c:tx>
      <c:layout/>
      <c:overlay val="0"/>
    </c:title>
    <c:autoTitleDeleted val="0"/>
    <c:plotArea>
      <c:layout/>
      <c:barChart>
        <c:barDir val="col"/>
        <c:grouping val="clustered"/>
        <c:varyColors val="0"/>
        <c:ser>
          <c:idx val="0"/>
          <c:order val="0"/>
          <c:tx>
            <c:v>Frekvens</c:v>
          </c:tx>
          <c:invertIfNegative val="0"/>
          <c:cat>
            <c:numRef>
              <c:f>Blad12!$A$2:$A$11</c:f>
              <c:numCache>
                <c:formatCode>General</c:formatCode>
                <c:ptCount val="10"/>
                <c:pt idx="0">
                  <c:v>30</c:v>
                </c:pt>
                <c:pt idx="1">
                  <c:v>42</c:v>
                </c:pt>
                <c:pt idx="2">
                  <c:v>54</c:v>
                </c:pt>
                <c:pt idx="3">
                  <c:v>66</c:v>
                </c:pt>
                <c:pt idx="4">
                  <c:v>78</c:v>
                </c:pt>
                <c:pt idx="5">
                  <c:v>90</c:v>
                </c:pt>
                <c:pt idx="6">
                  <c:v>102</c:v>
                </c:pt>
                <c:pt idx="7">
                  <c:v>114</c:v>
                </c:pt>
                <c:pt idx="8">
                  <c:v>126</c:v>
                </c:pt>
              </c:numCache>
            </c:numRef>
          </c:cat>
          <c:val>
            <c:numRef>
              <c:f>Blad12!$B$2:$B$11</c:f>
              <c:numCache>
                <c:formatCode>General</c:formatCode>
                <c:ptCount val="10"/>
                <c:pt idx="0">
                  <c:v>4</c:v>
                </c:pt>
                <c:pt idx="1">
                  <c:v>5</c:v>
                </c:pt>
                <c:pt idx="2">
                  <c:v>2</c:v>
                </c:pt>
                <c:pt idx="3">
                  <c:v>0</c:v>
                </c:pt>
                <c:pt idx="4">
                  <c:v>3</c:v>
                </c:pt>
                <c:pt idx="5">
                  <c:v>2</c:v>
                </c:pt>
                <c:pt idx="6">
                  <c:v>1</c:v>
                </c:pt>
                <c:pt idx="7">
                  <c:v>2</c:v>
                </c:pt>
                <c:pt idx="8">
                  <c:v>2</c:v>
                </c:pt>
                <c:pt idx="9">
                  <c:v>0</c:v>
                </c:pt>
              </c:numCache>
            </c:numRef>
          </c:val>
        </c:ser>
        <c:dLbls>
          <c:showLegendKey val="0"/>
          <c:showVal val="0"/>
          <c:showCatName val="0"/>
          <c:showSerName val="0"/>
          <c:showPercent val="0"/>
          <c:showBubbleSize val="0"/>
        </c:dLbls>
        <c:gapWidth val="150"/>
        <c:axId val="313300520"/>
        <c:axId val="313302088"/>
      </c:barChart>
      <c:catAx>
        <c:axId val="313300520"/>
        <c:scaling>
          <c:orientation val="minMax"/>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baseline="0">
                    <a:solidFill>
                      <a:prstClr val="black"/>
                    </a:solidFill>
                    <a:latin typeface="+mn-lt"/>
                    <a:ea typeface="+mn-ea"/>
                    <a:cs typeface="+mn-cs"/>
                  </a:defRPr>
                </a:pPr>
                <a:r>
                  <a:rPr lang="sv-SE" sz="2800" b="1" i="0" baseline="0" dirty="0" smtClean="0">
                    <a:effectLst/>
                  </a:rPr>
                  <a:t>Price $/</a:t>
                </a:r>
                <a:r>
                  <a:rPr lang="sv-SE" sz="2800" b="1" i="0" baseline="0" dirty="0" err="1" smtClean="0">
                    <a:effectLst/>
                  </a:rPr>
                  <a:t>bbl</a:t>
                </a:r>
                <a:r>
                  <a:rPr lang="sv-SE" sz="2800" b="1" i="0" baseline="0" dirty="0" smtClean="0">
                    <a:effectLst/>
                  </a:rPr>
                  <a:t>, </a:t>
                </a:r>
                <a:r>
                  <a:rPr lang="sv-SE" sz="2800" b="1" i="0" baseline="0" dirty="0" err="1" smtClean="0">
                    <a:effectLst/>
                  </a:rPr>
                  <a:t>Upper</a:t>
                </a:r>
                <a:r>
                  <a:rPr lang="sv-SE" sz="2800" b="1" i="0" baseline="0" dirty="0" smtClean="0">
                    <a:effectLst/>
                  </a:rPr>
                  <a:t> </a:t>
                </a:r>
                <a:r>
                  <a:rPr lang="sv-SE" sz="2800" b="1" i="0" baseline="0" dirty="0" err="1" smtClean="0">
                    <a:effectLst/>
                  </a:rPr>
                  <a:t>boundaries</a:t>
                </a:r>
                <a:r>
                  <a:rPr lang="sv-SE" sz="2800" b="1" i="0" baseline="0" dirty="0" smtClean="0">
                    <a:effectLst/>
                  </a:rPr>
                  <a:t> </a:t>
                </a:r>
                <a:r>
                  <a:rPr lang="sv-SE" sz="2800" b="1" i="0" baseline="0" dirty="0" err="1" smtClean="0">
                    <a:effectLst/>
                  </a:rPr>
                  <a:t>of</a:t>
                </a:r>
                <a:r>
                  <a:rPr lang="sv-SE" sz="2800" b="1" i="0" baseline="0" dirty="0" smtClean="0">
                    <a:effectLst/>
                  </a:rPr>
                  <a:t> 12$ </a:t>
                </a:r>
                <a:r>
                  <a:rPr lang="sv-SE" sz="2800" b="1" i="0" baseline="0" dirty="0" err="1" smtClean="0">
                    <a:effectLst/>
                  </a:rPr>
                  <a:t>intervals</a:t>
                </a:r>
                <a:endParaRPr lang="sv-SE" sz="28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baseline="0">
                    <a:solidFill>
                      <a:prstClr val="black"/>
                    </a:solidFill>
                    <a:latin typeface="+mn-lt"/>
                    <a:ea typeface="+mn-ea"/>
                    <a:cs typeface="+mn-cs"/>
                  </a:defRPr>
                </a:pPr>
                <a:endParaRPr lang="sv-SE" sz="2800" dirty="0"/>
              </a:p>
            </c:rich>
          </c:tx>
          <c:layout>
            <c:manualLayout>
              <c:xMode val="edge"/>
              <c:yMode val="edge"/>
              <c:x val="0.20422005954407493"/>
              <c:y val="0.82716938840858145"/>
            </c:manualLayout>
          </c:layout>
          <c:overlay val="0"/>
        </c:title>
        <c:numFmt formatCode="General" sourceLinked="1"/>
        <c:majorTickMark val="out"/>
        <c:minorTickMark val="none"/>
        <c:tickLblPos val="nextTo"/>
        <c:txPr>
          <a:bodyPr/>
          <a:lstStyle/>
          <a:p>
            <a:pPr>
              <a:defRPr sz="2800" b="1"/>
            </a:pPr>
            <a:endParaRPr lang="sv-SE"/>
          </a:p>
        </c:txPr>
        <c:crossAx val="313302088"/>
        <c:crosses val="autoZero"/>
        <c:auto val="1"/>
        <c:lblAlgn val="ctr"/>
        <c:lblOffset val="100"/>
        <c:noMultiLvlLbl val="0"/>
      </c:catAx>
      <c:valAx>
        <c:axId val="313302088"/>
        <c:scaling>
          <c:orientation val="minMax"/>
        </c:scaling>
        <c:delete val="0"/>
        <c:axPos val="l"/>
        <c:title>
          <c:tx>
            <c:rich>
              <a:bodyPr/>
              <a:lstStyle/>
              <a:p>
                <a:pPr>
                  <a:defRPr sz="2800"/>
                </a:pPr>
                <a:r>
                  <a:rPr lang="sv-SE" sz="2800" dirty="0" err="1" smtClean="0"/>
                  <a:t>Frequency</a:t>
                </a:r>
                <a:endParaRPr lang="sv-SE" sz="2800" dirty="0"/>
              </a:p>
            </c:rich>
          </c:tx>
          <c:layout/>
          <c:overlay val="0"/>
        </c:title>
        <c:numFmt formatCode="General" sourceLinked="1"/>
        <c:majorTickMark val="out"/>
        <c:minorTickMark val="none"/>
        <c:tickLblPos val="nextTo"/>
        <c:txPr>
          <a:bodyPr/>
          <a:lstStyle/>
          <a:p>
            <a:pPr>
              <a:defRPr sz="2800" b="1"/>
            </a:pPr>
            <a:endParaRPr lang="sv-SE"/>
          </a:p>
        </c:txPr>
        <c:crossAx val="313300520"/>
        <c:crosses val="autoZero"/>
        <c:crossBetween val="between"/>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800" b="1" i="0" baseline="0" dirty="0" smtClean="0">
                <a:solidFill>
                  <a:srgbClr val="FF0000"/>
                </a:solidFill>
                <a:effectLst/>
              </a:rPr>
              <a:t>Frequency distribution of the inflation adjusted (real) spot price of crude oil (Brent) $/bbl. (Years 2001-2015, Price level of 2015) </a:t>
            </a:r>
            <a:endParaRPr lang="sv-SE" sz="2800" dirty="0" smtClean="0">
              <a:solidFill>
                <a:srgbClr val="FF0000"/>
              </a:solidFill>
              <a:effectLst/>
            </a:endParaRPr>
          </a:p>
        </c:rich>
      </c:tx>
      <c:layout/>
      <c:overlay val="0"/>
    </c:title>
    <c:autoTitleDeleted val="0"/>
    <c:plotArea>
      <c:layout/>
      <c:barChart>
        <c:barDir val="col"/>
        <c:grouping val="clustered"/>
        <c:varyColors val="0"/>
        <c:ser>
          <c:idx val="0"/>
          <c:order val="0"/>
          <c:tx>
            <c:v>Frekvens</c:v>
          </c:tx>
          <c:invertIfNegative val="0"/>
          <c:cat>
            <c:numRef>
              <c:f>Blad13!$A$2:$A$11</c:f>
              <c:numCache>
                <c:formatCode>General</c:formatCode>
                <c:ptCount val="10"/>
                <c:pt idx="0">
                  <c:v>30</c:v>
                </c:pt>
                <c:pt idx="1">
                  <c:v>42</c:v>
                </c:pt>
                <c:pt idx="2">
                  <c:v>54</c:v>
                </c:pt>
                <c:pt idx="3">
                  <c:v>66</c:v>
                </c:pt>
                <c:pt idx="4">
                  <c:v>78</c:v>
                </c:pt>
                <c:pt idx="5">
                  <c:v>90</c:v>
                </c:pt>
                <c:pt idx="6">
                  <c:v>102</c:v>
                </c:pt>
                <c:pt idx="7">
                  <c:v>114</c:v>
                </c:pt>
                <c:pt idx="8">
                  <c:v>126</c:v>
                </c:pt>
              </c:numCache>
            </c:numRef>
          </c:cat>
          <c:val>
            <c:numRef>
              <c:f>Blad13!$B$2:$B$11</c:f>
              <c:numCache>
                <c:formatCode>General</c:formatCode>
                <c:ptCount val="10"/>
                <c:pt idx="0">
                  <c:v>0</c:v>
                </c:pt>
                <c:pt idx="1">
                  <c:v>3</c:v>
                </c:pt>
                <c:pt idx="2">
                  <c:v>2</c:v>
                </c:pt>
                <c:pt idx="3">
                  <c:v>0</c:v>
                </c:pt>
                <c:pt idx="4">
                  <c:v>3</c:v>
                </c:pt>
                <c:pt idx="5">
                  <c:v>2</c:v>
                </c:pt>
                <c:pt idx="6">
                  <c:v>1</c:v>
                </c:pt>
                <c:pt idx="7">
                  <c:v>2</c:v>
                </c:pt>
                <c:pt idx="8">
                  <c:v>2</c:v>
                </c:pt>
                <c:pt idx="9">
                  <c:v>0</c:v>
                </c:pt>
              </c:numCache>
            </c:numRef>
          </c:val>
        </c:ser>
        <c:dLbls>
          <c:showLegendKey val="0"/>
          <c:showVal val="0"/>
          <c:showCatName val="0"/>
          <c:showSerName val="0"/>
          <c:showPercent val="0"/>
          <c:showBubbleSize val="0"/>
        </c:dLbls>
        <c:gapWidth val="150"/>
        <c:axId val="313295032"/>
        <c:axId val="313298952"/>
      </c:barChart>
      <c:catAx>
        <c:axId val="313295032"/>
        <c:scaling>
          <c:orientation val="minMax"/>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baseline="0">
                    <a:solidFill>
                      <a:prstClr val="black"/>
                    </a:solidFill>
                    <a:latin typeface="+mn-lt"/>
                    <a:ea typeface="+mn-ea"/>
                    <a:cs typeface="+mn-cs"/>
                  </a:defRPr>
                </a:pPr>
                <a:r>
                  <a:rPr lang="sv-SE" sz="2800" b="1" i="0" baseline="0" dirty="0" smtClean="0">
                    <a:effectLst/>
                  </a:rPr>
                  <a:t>Price $/</a:t>
                </a:r>
                <a:r>
                  <a:rPr lang="sv-SE" sz="2800" b="1" i="0" baseline="0" dirty="0" err="1" smtClean="0">
                    <a:effectLst/>
                  </a:rPr>
                  <a:t>bbl</a:t>
                </a:r>
                <a:r>
                  <a:rPr lang="sv-SE" sz="2800" b="1" i="0" baseline="0" dirty="0" smtClean="0">
                    <a:effectLst/>
                  </a:rPr>
                  <a:t>, </a:t>
                </a:r>
                <a:r>
                  <a:rPr lang="sv-SE" sz="2800" b="1" i="0" baseline="0" dirty="0" err="1" smtClean="0">
                    <a:effectLst/>
                  </a:rPr>
                  <a:t>Upper</a:t>
                </a:r>
                <a:r>
                  <a:rPr lang="sv-SE" sz="2800" b="1" i="0" baseline="0" dirty="0" smtClean="0">
                    <a:effectLst/>
                  </a:rPr>
                  <a:t> </a:t>
                </a:r>
                <a:r>
                  <a:rPr lang="sv-SE" sz="2800" b="1" i="0" baseline="0" dirty="0" err="1" smtClean="0">
                    <a:effectLst/>
                  </a:rPr>
                  <a:t>boundaries</a:t>
                </a:r>
                <a:r>
                  <a:rPr lang="sv-SE" sz="2800" b="1" i="0" baseline="0" dirty="0" smtClean="0">
                    <a:effectLst/>
                  </a:rPr>
                  <a:t> </a:t>
                </a:r>
                <a:r>
                  <a:rPr lang="sv-SE" sz="2800" b="1" i="0" baseline="0" dirty="0" err="1" smtClean="0">
                    <a:effectLst/>
                  </a:rPr>
                  <a:t>of</a:t>
                </a:r>
                <a:r>
                  <a:rPr lang="sv-SE" sz="2800" b="1" i="0" baseline="0" dirty="0" smtClean="0">
                    <a:effectLst/>
                  </a:rPr>
                  <a:t> 12$ </a:t>
                </a:r>
                <a:r>
                  <a:rPr lang="sv-SE" sz="2800" b="1" i="0" baseline="0" dirty="0" err="1" smtClean="0">
                    <a:effectLst/>
                  </a:rPr>
                  <a:t>intervals</a:t>
                </a:r>
                <a:endParaRPr lang="sv-SE" sz="2800" dirty="0"/>
              </a:p>
            </c:rich>
          </c:tx>
          <c:layout/>
          <c:overlay val="0"/>
        </c:title>
        <c:numFmt formatCode="General" sourceLinked="1"/>
        <c:majorTickMark val="out"/>
        <c:minorTickMark val="none"/>
        <c:tickLblPos val="nextTo"/>
        <c:txPr>
          <a:bodyPr/>
          <a:lstStyle/>
          <a:p>
            <a:pPr>
              <a:defRPr sz="2800" b="1"/>
            </a:pPr>
            <a:endParaRPr lang="sv-SE"/>
          </a:p>
        </c:txPr>
        <c:crossAx val="313298952"/>
        <c:crosses val="autoZero"/>
        <c:auto val="1"/>
        <c:lblAlgn val="ctr"/>
        <c:lblOffset val="100"/>
        <c:noMultiLvlLbl val="0"/>
      </c:catAx>
      <c:valAx>
        <c:axId val="313298952"/>
        <c:scaling>
          <c:orientation val="minMax"/>
        </c:scaling>
        <c:delete val="0"/>
        <c:axPos val="l"/>
        <c:title>
          <c:tx>
            <c:rich>
              <a:bodyPr/>
              <a:lstStyle/>
              <a:p>
                <a:pPr>
                  <a:defRPr sz="2800"/>
                </a:pPr>
                <a:r>
                  <a:rPr lang="sv-SE" sz="2800" dirty="0" err="1" smtClean="0"/>
                  <a:t>Frequency</a:t>
                </a:r>
                <a:endParaRPr lang="sv-SE" sz="2800" dirty="0"/>
              </a:p>
            </c:rich>
          </c:tx>
          <c:layout/>
          <c:overlay val="0"/>
        </c:title>
        <c:numFmt formatCode="General" sourceLinked="1"/>
        <c:majorTickMark val="out"/>
        <c:minorTickMark val="none"/>
        <c:tickLblPos val="nextTo"/>
        <c:txPr>
          <a:bodyPr/>
          <a:lstStyle/>
          <a:p>
            <a:pPr>
              <a:defRPr sz="2800" b="1"/>
            </a:pPr>
            <a:endParaRPr lang="sv-SE"/>
          </a:p>
        </c:txPr>
        <c:crossAx val="313295032"/>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4" Type="http://schemas.openxmlformats.org/officeDocument/2006/relationships/image" Target="../media/image6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4" Type="http://schemas.openxmlformats.org/officeDocument/2006/relationships/image" Target="../media/image6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5" Type="http://schemas.openxmlformats.org/officeDocument/2006/relationships/image" Target="../media/image53.wmf"/><Relationship Id="rId4" Type="http://schemas.openxmlformats.org/officeDocument/2006/relationships/image" Target="../media/image5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C65A5-4C50-44E7-9774-33628DA5CDA3}" type="datetimeFigureOut">
              <a:rPr lang="sv-SE" smtClean="0"/>
              <a:t>2016-03-16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CA6790-DDEC-466D-AF7F-F571BAC59E7C}" type="slidenum">
              <a:rPr lang="sv-SE" smtClean="0"/>
              <a:t>‹#›</a:t>
            </a:fld>
            <a:endParaRPr lang="sv-SE"/>
          </a:p>
        </p:txBody>
      </p:sp>
    </p:spTree>
    <p:extLst>
      <p:ext uri="{BB962C8B-B14F-4D97-AF65-F5344CB8AC3E}">
        <p14:creationId xmlns:p14="http://schemas.microsoft.com/office/powerpoint/2010/main" val="3719595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2CA6790-DDEC-466D-AF7F-F571BAC59E7C}" type="slidenum">
              <a:rPr lang="sv-SE" smtClean="0"/>
              <a:t>13</a:t>
            </a:fld>
            <a:endParaRPr lang="sv-SE"/>
          </a:p>
        </p:txBody>
      </p:sp>
    </p:spTree>
    <p:extLst>
      <p:ext uri="{BB962C8B-B14F-4D97-AF65-F5344CB8AC3E}">
        <p14:creationId xmlns:p14="http://schemas.microsoft.com/office/powerpoint/2010/main" val="972583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A09AEC0B-B6F3-43A0-9884-12314DEEE8EC}" type="datetime1">
              <a:rPr lang="sv-SE" smtClean="0"/>
              <a:t>2016-03-16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321724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FA86000-524E-4ADC-A6F5-99CC2E8BBB95}" type="datetime1">
              <a:rPr lang="sv-SE" smtClean="0"/>
              <a:t>2016-03-16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2489782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836430B-2A5D-4D02-963D-F26248795A74}" type="datetime1">
              <a:rPr lang="sv-SE" smtClean="0"/>
              <a:t>2016-03-16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123567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F8BD553-5B47-4773-B6B7-89D8A49CA0EE}" type="datetime1">
              <a:rPr lang="sv-SE" smtClean="0"/>
              <a:t>2016-03-16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865295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8157DF4B-35B9-4BE3-B30C-9F1708A4B9E2}" type="datetime1">
              <a:rPr lang="sv-SE" smtClean="0"/>
              <a:t>2016-03-16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38357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76A926BC-4A16-4CB5-949F-A36F000ECE09}" type="datetime1">
              <a:rPr lang="sv-SE" smtClean="0"/>
              <a:t>2016-03-16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1021707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FB038D38-1575-4D77-8CE9-00897A9787A6}" type="datetime1">
              <a:rPr lang="sv-SE" smtClean="0"/>
              <a:t>2016-03-16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2952192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CC7A062-3D0F-4A72-999C-7EC5DB056B52}" type="datetime1">
              <a:rPr lang="sv-SE" smtClean="0"/>
              <a:t>2016-03-16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32677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4B5F64A-30E4-43C1-8AA6-2E795B252571}" type="datetime1">
              <a:rPr lang="sv-SE" smtClean="0"/>
              <a:t>2016-03-16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2684206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0AED8C50-0C1B-4B91-BD7C-DBA94AAF4ABB}" type="datetime1">
              <a:rPr lang="sv-SE" smtClean="0"/>
              <a:t>2016-03-16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1755601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2F479E5-EC7C-42D7-B287-FE2E55407880}" type="datetime1">
              <a:rPr lang="sv-SE" smtClean="0"/>
              <a:t>2016-03-16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243231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8EE3D4-7B58-43B5-8AB9-02DA32030CAB}" type="datetime1">
              <a:rPr lang="sv-SE" smtClean="0"/>
              <a:t>2016-03-16</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B504C-2EAE-4C1B-A3CB-68D7E240E4AC}" type="slidenum">
              <a:rPr lang="sv-SE" smtClean="0"/>
              <a:t>‹#›</a:t>
            </a:fld>
            <a:endParaRPr lang="sv-SE"/>
          </a:p>
        </p:txBody>
      </p:sp>
    </p:spTree>
    <p:extLst>
      <p:ext uri="{BB962C8B-B14F-4D97-AF65-F5344CB8AC3E}">
        <p14:creationId xmlns:p14="http://schemas.microsoft.com/office/powerpoint/2010/main" val="461209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ter@Lohmander.com" TargetMode="External"/><Relationship Id="rId2" Type="http://schemas.openxmlformats.org/officeDocument/2006/relationships/hyperlink" Target="http://www.lohmander.com/" TargetMode="Externa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mailto:IORC2016@sutech.ac.ir" TargetMode="External"/><Relationship Id="rId4" Type="http://schemas.openxmlformats.org/officeDocument/2006/relationships/hyperlink" Target="http://www.iscconferences.ir/IORC2016" TargetMode="Externa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2.bin"/><Relationship Id="rId4" Type="http://schemas.openxmlformats.org/officeDocument/2006/relationships/image" Target="../media/image14.wmf"/></Relationships>
</file>

<file path=ppt/slides/_rels/slide100.xml.rels><?xml version="1.0" encoding="UTF-8" standalone="yes"?>
<Relationships xmlns="http://schemas.openxmlformats.org/package/2006/relationships"><Relationship Id="rId3" Type="http://schemas.openxmlformats.org/officeDocument/2006/relationships/hyperlink" Target="http://www.lohmander.com/Valencia2008.pdf" TargetMode="External"/><Relationship Id="rId2" Type="http://schemas.openxmlformats.org/officeDocument/2006/relationships/hyperlink" Target="http://www.lohmander.com/SDO.ppt" TargetMode="External"/><Relationship Id="rId1" Type="http://schemas.openxmlformats.org/officeDocument/2006/relationships/slideLayout" Target="../slideLayouts/slideLayout2.xml"/><Relationship Id="rId5" Type="http://schemas.openxmlformats.org/officeDocument/2006/relationships/hyperlink" Target="http://www.lohmander.com/Moscow_2010/Lohmander_Moscow_2010.ppt" TargetMode="External"/><Relationship Id="rId4" Type="http://schemas.openxmlformats.org/officeDocument/2006/relationships/hyperlink" Target="http://www.lohmander.com/Moscow10/Moscow10_PL.pdf"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www.lohmander.com/PLMosc12.pdf" TargetMode="External"/><Relationship Id="rId2" Type="http://schemas.openxmlformats.org/officeDocument/2006/relationships/hyperlink" Target="http://www.lohmander.com/Chile_2011/Chile_2011_Chain_Lohmander.ppt" TargetMode="External"/><Relationship Id="rId1" Type="http://schemas.openxmlformats.org/officeDocument/2006/relationships/slideLayout" Target="../slideLayouts/slideLayout2.xml"/><Relationship Id="rId6" Type="http://schemas.openxmlformats.org/officeDocument/2006/relationships/hyperlink" Target="http://www.lohmander.com/PL_WCBE_2015.pptx" TargetMode="External"/><Relationship Id="rId5" Type="http://schemas.openxmlformats.org/officeDocument/2006/relationships/hyperlink" Target="http://www.lohmander.com/PL_IRAN_A_2015.pptx" TargetMode="External"/><Relationship Id="rId4" Type="http://schemas.openxmlformats.org/officeDocument/2006/relationships/hyperlink" Target="http://www.lohmander.com/PL_IRAN_A_ABS_2015.pdf" TargetMode="External"/></Relationships>
</file>

<file path=ppt/slides/_rels/slide102.xml.rels><?xml version="1.0" encoding="UTF-8" standalone="yes"?>
<Relationships xmlns="http://schemas.openxmlformats.org/package/2006/relationships"><Relationship Id="rId2" Type="http://schemas.openxmlformats.org/officeDocument/2006/relationships/hyperlink" Target="http://web.stanford.edu/~bvr/pubs/reservoirADP.pdf"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mailto:Peter@Lohmander.com" TargetMode="External"/><Relationship Id="rId2" Type="http://schemas.openxmlformats.org/officeDocument/2006/relationships/hyperlink" Target="http://www.lohmander.com/" TargetMode="Externa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mailto:IORC2016@sutech.ac.ir" TargetMode="External"/><Relationship Id="rId4" Type="http://schemas.openxmlformats.org/officeDocument/2006/relationships/hyperlink" Target="http://www.iscconferences.ir/IORC2016"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oleObject" Target="../embeddings/oleObject3.bin"/><Relationship Id="rId7" Type="http://schemas.openxmlformats.org/officeDocument/2006/relationships/image" Target="../media/image19.jpeg"/><Relationship Id="rId12"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8.jpeg"/><Relationship Id="rId11" Type="http://schemas.openxmlformats.org/officeDocument/2006/relationships/image" Target="../media/image22.jpeg"/><Relationship Id="rId5" Type="http://schemas.openxmlformats.org/officeDocument/2006/relationships/image" Target="../media/image17.jpeg"/><Relationship Id="rId10" Type="http://schemas.openxmlformats.org/officeDocument/2006/relationships/image" Target="../media/image21.jpeg"/><Relationship Id="rId4" Type="http://schemas.openxmlformats.org/officeDocument/2006/relationships/image" Target="../media/image16.wmf"/><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eia.gov/dnav/pet/pet_pri_spt_s1_m.ht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hyperlink" Target="http://www.bls.gov/cpi/cpid1601.pdf" TargetMode="Externa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3.wmf"/></Relationships>
</file>

<file path=ppt/slides/_rels/slide34.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5.wmf"/><Relationship Id="rId5" Type="http://schemas.openxmlformats.org/officeDocument/2006/relationships/oleObject" Target="../embeddings/oleObject6.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8.bin"/></Relationships>
</file>

<file path=ppt/slides/_rels/slide35.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9.wmf"/><Relationship Id="rId5" Type="http://schemas.openxmlformats.org/officeDocument/2006/relationships/oleObject" Target="../embeddings/oleObject10.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12.bin"/></Relationships>
</file>

<file path=ppt/slides/_rels/slide36.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43.wmf"/><Relationship Id="rId5" Type="http://schemas.openxmlformats.org/officeDocument/2006/relationships/oleObject" Target="../embeddings/oleObject14.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16.bin"/></Relationships>
</file>

<file path=ppt/slides/_rels/slide37.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7.wmf"/><Relationship Id="rId5" Type="http://schemas.openxmlformats.org/officeDocument/2006/relationships/oleObject" Target="../embeddings/oleObject18.bin"/><Relationship Id="rId4" Type="http://schemas.openxmlformats.org/officeDocument/2006/relationships/image" Target="../media/image46.wmf"/></Relationships>
</file>

<file path=ppt/slides/_rels/slide38.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53.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50.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23.bin"/></Relationships>
</file>

<file path=ppt/slides/_rels/slide39.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55.wmf"/><Relationship Id="rId5" Type="http://schemas.openxmlformats.org/officeDocument/2006/relationships/oleObject" Target="../embeddings/oleObject26.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28.bin"/></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59.wmf"/><Relationship Id="rId5" Type="http://schemas.openxmlformats.org/officeDocument/2006/relationships/oleObject" Target="../embeddings/oleObject30.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32.bin"/></Relationships>
</file>

<file path=ppt/slides/_rels/slide41.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63.wmf"/><Relationship Id="rId5" Type="http://schemas.openxmlformats.org/officeDocument/2006/relationships/oleObject" Target="../embeddings/oleObject34.bin"/><Relationship Id="rId10" Type="http://schemas.openxmlformats.org/officeDocument/2006/relationships/image" Target="../media/image65.wmf"/><Relationship Id="rId4" Type="http://schemas.openxmlformats.org/officeDocument/2006/relationships/image" Target="../media/image62.wmf"/><Relationship Id="rId9" Type="http://schemas.openxmlformats.org/officeDocument/2006/relationships/oleObject" Target="../embeddings/oleObject36.bin"/></Relationships>
</file>

<file path=ppt/slides/_rels/slide42.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67.wmf"/><Relationship Id="rId5" Type="http://schemas.openxmlformats.org/officeDocument/2006/relationships/oleObject" Target="../embeddings/oleObject38.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40.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71.wmf"/><Relationship Id="rId5" Type="http://schemas.openxmlformats.org/officeDocument/2006/relationships/oleObject" Target="../embeddings/oleObject42.bin"/><Relationship Id="rId4" Type="http://schemas.openxmlformats.org/officeDocument/2006/relationships/image" Target="../media/image70.wmf"/></Relationships>
</file>

<file path=ppt/slides/_rels/slide44.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43.bin"/><Relationship Id="rId7"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15.wmf"/><Relationship Id="rId5" Type="http://schemas.openxmlformats.org/officeDocument/2006/relationships/oleObject" Target="../embeddings/oleObject44.bin"/><Relationship Id="rId4" Type="http://schemas.openxmlformats.org/officeDocument/2006/relationships/image" Target="../media/image14.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76.wmf"/></Relationships>
</file>

<file path=ppt/slides/_rels/slide5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79.wmf"/><Relationship Id="rId5" Type="http://schemas.openxmlformats.org/officeDocument/2006/relationships/oleObject" Target="../embeddings/oleObject47.bin"/><Relationship Id="rId4" Type="http://schemas.openxmlformats.org/officeDocument/2006/relationships/image" Target="../media/image78.wmf"/></Relationships>
</file>

<file path=ppt/slides/_rels/slide56.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2.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jpe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10.jpeg"/><Relationship Id="rId9" Type="http://schemas.openxmlformats.org/officeDocument/2006/relationships/image" Target="../media/image13.jpg"/></Relationships>
</file>

<file path=ppt/slides/_rels/slide6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oleObject" Target="../embeddings/oleObject49.bin"/><Relationship Id="rId7" Type="http://schemas.openxmlformats.org/officeDocument/2006/relationships/image" Target="../media/image19.jpeg"/><Relationship Id="rId12"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18.jpeg"/><Relationship Id="rId11" Type="http://schemas.openxmlformats.org/officeDocument/2006/relationships/image" Target="../media/image22.jpeg"/><Relationship Id="rId5" Type="http://schemas.openxmlformats.org/officeDocument/2006/relationships/image" Target="../media/image17.jpeg"/><Relationship Id="rId10" Type="http://schemas.openxmlformats.org/officeDocument/2006/relationships/image" Target="../media/image21.jpeg"/><Relationship Id="rId4" Type="http://schemas.openxmlformats.org/officeDocument/2006/relationships/image" Target="../media/image16.wmf"/><Relationship Id="rId9" Type="http://schemas.openxmlformats.org/officeDocument/2006/relationships/image" Target="../media/image20.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jpe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10.jpeg"/><Relationship Id="rId9" Type="http://schemas.openxmlformats.org/officeDocument/2006/relationships/image" Target="../media/image13.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www.iiasa.ac.at/Admin/PUB/Documents/WP-86-016.pdf" TargetMode="External"/><Relationship Id="rId2" Type="http://schemas.openxmlformats.org/officeDocument/2006/relationships/hyperlink" Target="http://link.springer.com/article/10.1007%2Fs00181-008-0227-9" TargetMode="External"/><Relationship Id="rId1" Type="http://schemas.openxmlformats.org/officeDocument/2006/relationships/slideLayout" Target="../slideLayouts/slideLayout2.xml"/><Relationship Id="rId5" Type="http://schemas.openxmlformats.org/officeDocument/2006/relationships/hyperlink" Target="http://www.lohmander.com/PL_SAMS_5_2_1988.pdf" TargetMode="External"/><Relationship Id="rId4" Type="http://schemas.openxmlformats.org/officeDocument/2006/relationships/hyperlink" Target="http://www.lohmander.com/WP-86-016.pdf"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www.lohmander.com/PL_SAMS_7_1_1990.pdf" TargetMode="External"/><Relationship Id="rId2" Type="http://schemas.openxmlformats.org/officeDocument/2006/relationships/hyperlink" Target="http://www.lohmander.com/Lohmander_STPLP_1990.pdf" TargetMode="External"/><Relationship Id="rId1" Type="http://schemas.openxmlformats.org/officeDocument/2006/relationships/slideLayout" Target="../slideLayouts/slideLayout2.xml"/><Relationship Id="rId5" Type="http://schemas.openxmlformats.org/officeDocument/2006/relationships/hyperlink" Target="http://www.lohmander.com/PL_SAMS_10_1993.pdf" TargetMode="External"/><Relationship Id="rId4" Type="http://schemas.openxmlformats.org/officeDocument/2006/relationships/hyperlink" Target="http://www.lohmander.com/Lohmander_SAMS_10_199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78764" y="1533842"/>
            <a:ext cx="10634472" cy="2727261"/>
          </a:xfrm>
        </p:spPr>
        <p:txBody>
          <a:bodyPr>
            <a:normAutofit fontScale="90000"/>
          </a:bodyPr>
          <a:lstStyle/>
          <a:p>
            <a:pPr algn="l"/>
            <a:r>
              <a:rPr lang="en-US" sz="5300" b="1" dirty="0">
                <a:solidFill>
                  <a:srgbClr val="FF0000"/>
                </a:solidFill>
                <a:latin typeface="Times New Roman" panose="02020603050405020304" pitchFamily="18" charset="0"/>
                <a:cs typeface="Times New Roman" panose="02020603050405020304" pitchFamily="18" charset="0"/>
              </a:rPr>
              <a:t>Optimal adaptive stochastic control of large scale energy production under the influence of market </a:t>
            </a:r>
            <a:r>
              <a:rPr lang="en-US" sz="5300" b="1" dirty="0" smtClean="0">
                <a:solidFill>
                  <a:srgbClr val="FF0000"/>
                </a:solidFill>
                <a:latin typeface="Times New Roman" panose="02020603050405020304" pitchFamily="18" charset="0"/>
                <a:cs typeface="Times New Roman" panose="02020603050405020304" pitchFamily="18" charset="0"/>
              </a:rPr>
              <a:t>risk</a:t>
            </a:r>
            <a:br>
              <a:rPr lang="en-US" sz="5300" b="1" dirty="0" smtClean="0">
                <a:solidFill>
                  <a:srgbClr val="FF0000"/>
                </a:solidFill>
                <a:latin typeface="Times New Roman" panose="02020603050405020304" pitchFamily="18" charset="0"/>
                <a:cs typeface="Times New Roman" panose="02020603050405020304" pitchFamily="18" charset="0"/>
              </a:rPr>
            </a:br>
            <a:r>
              <a:rPr lang="en-US" sz="1100" b="1" i="1" dirty="0" smtClean="0">
                <a:latin typeface="Calibri" panose="020F0502020204030204"/>
                <a:ea typeface="+mn-ea"/>
                <a:cs typeface="+mn-cs"/>
              </a:rPr>
              <a:t>Version 160316</a:t>
            </a:r>
            <a:br>
              <a:rPr lang="en-US" sz="1100" b="1" i="1" dirty="0" smtClean="0">
                <a:latin typeface="Calibri" panose="020F0502020204030204"/>
                <a:ea typeface="+mn-ea"/>
                <a:cs typeface="+mn-cs"/>
              </a:rPr>
            </a:br>
            <a:r>
              <a:rPr lang="en-US" sz="1100" b="1" i="1" dirty="0">
                <a:latin typeface="Calibri" panose="020F0502020204030204"/>
                <a:ea typeface="+mn-ea"/>
                <a:cs typeface="+mn-cs"/>
              </a:rPr>
              <a:t/>
            </a:r>
            <a:br>
              <a:rPr lang="en-US" sz="1100" b="1" i="1" dirty="0">
                <a:latin typeface="Calibri" panose="020F0502020204030204"/>
                <a:ea typeface="+mn-ea"/>
                <a:cs typeface="+mn-cs"/>
              </a:rPr>
            </a:br>
            <a:r>
              <a:rPr lang="en-US" sz="1100" b="1" i="1" dirty="0" smtClean="0">
                <a:latin typeface="Calibri" panose="020F0502020204030204"/>
                <a:ea typeface="+mn-ea"/>
                <a:cs typeface="+mn-cs"/>
              </a:rPr>
              <a:t/>
            </a:r>
            <a:br>
              <a:rPr lang="en-US" sz="1100" b="1" i="1" dirty="0" smtClean="0">
                <a:latin typeface="Calibri" panose="020F0502020204030204"/>
                <a:ea typeface="+mn-ea"/>
                <a:cs typeface="+mn-cs"/>
              </a:rPr>
            </a:br>
            <a:r>
              <a:rPr lang="sv-SE" sz="1100" dirty="0">
                <a:latin typeface="Times New Roman" panose="02020603050405020304" pitchFamily="18" charset="0"/>
                <a:cs typeface="Times New Roman" panose="02020603050405020304" pitchFamily="18" charset="0"/>
              </a:rPr>
              <a:t/>
            </a:r>
            <a:br>
              <a:rPr lang="sv-SE" sz="1100"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Peter </a:t>
            </a:r>
            <a:r>
              <a:rPr lang="en-US" sz="4000" b="1" dirty="0" err="1" smtClean="0">
                <a:latin typeface="Times New Roman" panose="02020603050405020304" pitchFamily="18" charset="0"/>
                <a:cs typeface="Times New Roman" panose="02020603050405020304" pitchFamily="18" charset="0"/>
              </a:rPr>
              <a:t>Lohmander</a:t>
            </a:r>
            <a:r>
              <a:rPr lang="sv-SE" sz="4000" dirty="0">
                <a:latin typeface="Times New Roman" panose="02020603050405020304" pitchFamily="18" charset="0"/>
                <a:cs typeface="Times New Roman" panose="02020603050405020304" pitchFamily="18" charset="0"/>
              </a:rPr>
              <a:t/>
            </a:r>
            <a:br>
              <a:rPr lang="sv-SE" sz="4000" dirty="0">
                <a:latin typeface="Times New Roman" panose="02020603050405020304" pitchFamily="18" charset="0"/>
                <a:cs typeface="Times New Roman" panose="02020603050405020304" pitchFamily="18" charset="0"/>
              </a:rPr>
            </a:br>
            <a:r>
              <a:rPr lang="sv-SE" sz="2200" dirty="0">
                <a:latin typeface="Times New Roman" panose="02020603050405020304" pitchFamily="18" charset="0"/>
                <a:cs typeface="Times New Roman" panose="02020603050405020304" pitchFamily="18" charset="0"/>
              </a:rPr>
              <a:t>Professor Dr., Optimal Solutions &amp; </a:t>
            </a:r>
            <a:r>
              <a:rPr lang="sv-SE" sz="2200" dirty="0" err="1">
                <a:latin typeface="Times New Roman" panose="02020603050405020304" pitchFamily="18" charset="0"/>
                <a:cs typeface="Times New Roman" panose="02020603050405020304" pitchFamily="18" charset="0"/>
              </a:rPr>
              <a:t>Linnaeus</a:t>
            </a:r>
            <a:r>
              <a:rPr lang="sv-SE" sz="2200" dirty="0">
                <a:latin typeface="Times New Roman" panose="02020603050405020304" pitchFamily="18" charset="0"/>
                <a:cs typeface="Times New Roman" panose="02020603050405020304" pitchFamily="18" charset="0"/>
              </a:rPr>
              <a:t> University, </a:t>
            </a:r>
            <a:r>
              <a:rPr lang="sv-SE" sz="2200" dirty="0" smtClean="0">
                <a:latin typeface="Times New Roman" panose="02020603050405020304" pitchFamily="18" charset="0"/>
                <a:cs typeface="Times New Roman" panose="02020603050405020304" pitchFamily="18" charset="0"/>
              </a:rPr>
              <a:t>Sweden</a:t>
            </a:r>
            <a:br>
              <a:rPr lang="sv-SE" sz="2200" dirty="0" smtClean="0">
                <a:latin typeface="Times New Roman" panose="02020603050405020304" pitchFamily="18" charset="0"/>
                <a:cs typeface="Times New Roman" panose="02020603050405020304" pitchFamily="18" charset="0"/>
              </a:rPr>
            </a:br>
            <a:r>
              <a:rPr lang="sv-SE" sz="2200" dirty="0" smtClean="0">
                <a:latin typeface="Times New Roman" panose="02020603050405020304" pitchFamily="18" charset="0"/>
                <a:cs typeface="Times New Roman" panose="02020603050405020304" pitchFamily="18" charset="0"/>
                <a:hlinkClick r:id="rId2"/>
              </a:rPr>
              <a:t>www.Lohmander.com</a:t>
            </a:r>
            <a:r>
              <a:rPr lang="sv-SE" sz="2200" dirty="0" smtClean="0">
                <a:latin typeface="Times New Roman" panose="02020603050405020304" pitchFamily="18" charset="0"/>
                <a:cs typeface="Times New Roman" panose="02020603050405020304" pitchFamily="18" charset="0"/>
              </a:rPr>
              <a:t> &amp; </a:t>
            </a:r>
            <a:r>
              <a:rPr lang="sv-SE" sz="2200" dirty="0" smtClean="0">
                <a:latin typeface="Times New Roman" panose="02020603050405020304" pitchFamily="18" charset="0"/>
                <a:cs typeface="Times New Roman" panose="02020603050405020304" pitchFamily="18" charset="0"/>
                <a:hlinkClick r:id="rId3"/>
              </a:rPr>
              <a:t>Peter@Lohmander.com</a:t>
            </a:r>
            <a:r>
              <a:rPr lang="sv-SE" sz="2200" dirty="0" smtClean="0">
                <a:latin typeface="Times New Roman" panose="02020603050405020304" pitchFamily="18" charset="0"/>
                <a:cs typeface="Times New Roman" panose="02020603050405020304" pitchFamily="18" charset="0"/>
              </a:rPr>
              <a:t> </a:t>
            </a:r>
            <a:endParaRPr lang="sv-SE" sz="2200" dirty="0">
              <a:latin typeface="Times New Roman" panose="02020603050405020304" pitchFamily="18" charset="0"/>
              <a:cs typeface="Times New Roman" panose="02020603050405020304" pitchFamily="18" charset="0"/>
            </a:endParaRPr>
          </a:p>
        </p:txBody>
      </p:sp>
      <p:sp>
        <p:nvSpPr>
          <p:cNvPr id="3" name="Underrubrik 2"/>
          <p:cNvSpPr>
            <a:spLocks noGrp="1"/>
          </p:cNvSpPr>
          <p:nvPr>
            <p:ph type="subTitle" idx="1"/>
          </p:nvPr>
        </p:nvSpPr>
        <p:spPr>
          <a:xfrm>
            <a:off x="778764" y="4480560"/>
            <a:ext cx="5119116" cy="2130552"/>
          </a:xfrm>
        </p:spPr>
        <p:txBody>
          <a:bodyPr>
            <a:normAutofit fontScale="92500" lnSpcReduction="10000"/>
          </a:bodyPr>
          <a:lstStyle/>
          <a:p>
            <a:pPr algn="l"/>
            <a:r>
              <a:rPr lang="en-US" dirty="0" smtClean="0"/>
              <a:t>Keynote presentation at:</a:t>
            </a:r>
          </a:p>
          <a:p>
            <a:pPr algn="l"/>
            <a:r>
              <a:rPr lang="en-US" b="1" i="1" dirty="0" smtClean="0">
                <a:solidFill>
                  <a:srgbClr val="00B050"/>
                </a:solidFill>
              </a:rPr>
              <a:t>The </a:t>
            </a:r>
            <a:r>
              <a:rPr lang="en-US" b="1" i="1" dirty="0">
                <a:solidFill>
                  <a:srgbClr val="00B050"/>
                </a:solidFill>
              </a:rPr>
              <a:t>9th International Conference of Iranian Operations Research Society </a:t>
            </a:r>
          </a:p>
          <a:p>
            <a:pPr algn="l"/>
            <a:r>
              <a:rPr lang="en-US" dirty="0"/>
              <a:t>28-30 Apr. 2016, Shiraz, Iran </a:t>
            </a:r>
            <a:endParaRPr lang="en-US" dirty="0" smtClean="0"/>
          </a:p>
          <a:p>
            <a:pPr algn="l"/>
            <a:r>
              <a:rPr lang="sv-SE" dirty="0" smtClean="0">
                <a:hlinkClick r:id="rId4"/>
              </a:rPr>
              <a:t>www.iscconferences.ir/IORC2016</a:t>
            </a:r>
            <a:r>
              <a:rPr lang="sv-SE" dirty="0" smtClean="0"/>
              <a:t> &amp; </a:t>
            </a:r>
            <a:r>
              <a:rPr lang="sv-SE" dirty="0" smtClean="0">
                <a:hlinkClick r:id="rId5"/>
              </a:rPr>
              <a:t>IORC2016@sutech.ac.ir</a:t>
            </a:r>
            <a:r>
              <a:rPr lang="sv-SE" dirty="0" smtClean="0"/>
              <a:t>  </a:t>
            </a:r>
            <a:endParaRPr lang="sv-SE" dirty="0"/>
          </a:p>
        </p:txBody>
      </p:sp>
      <p:pic>
        <p:nvPicPr>
          <p:cNvPr id="4" name="Bildobjekt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1887" y="2271903"/>
            <a:ext cx="4180114" cy="4586097"/>
          </a:xfrm>
          <a:prstGeom prst="rect">
            <a:avLst/>
          </a:prstGeom>
        </p:spPr>
      </p:pic>
    </p:spTree>
    <p:extLst>
      <p:ext uri="{BB962C8B-B14F-4D97-AF65-F5344CB8AC3E}">
        <p14:creationId xmlns:p14="http://schemas.microsoft.com/office/powerpoint/2010/main" val="1613344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156997" y="1380930"/>
            <a:ext cx="1704108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solidFill>
                <a:prstClr val="black"/>
              </a:solidFill>
            </a:endParaRPr>
          </a:p>
        </p:txBody>
      </p:sp>
      <p:sp>
        <p:nvSpPr>
          <p:cNvPr id="6" name="Rectangle 4"/>
          <p:cNvSpPr>
            <a:spLocks noChangeArrowheads="1"/>
          </p:cNvSpPr>
          <p:nvPr/>
        </p:nvSpPr>
        <p:spPr bwMode="auto">
          <a:xfrm>
            <a:off x="1240972" y="3442995"/>
            <a:ext cx="137052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solidFill>
                <a:prstClr val="black"/>
              </a:solidFill>
            </a:endParaRPr>
          </a:p>
        </p:txBody>
      </p:sp>
      <p:graphicFrame>
        <p:nvGraphicFramePr>
          <p:cNvPr id="8" name="Objekt 7"/>
          <p:cNvGraphicFramePr>
            <a:graphicFrameLocks noChangeAspect="1"/>
          </p:cNvGraphicFramePr>
          <p:nvPr>
            <p:extLst>
              <p:ext uri="{D42A27DB-BD31-4B8C-83A1-F6EECF244321}">
                <p14:modId xmlns:p14="http://schemas.microsoft.com/office/powerpoint/2010/main" val="3840213631"/>
              </p:ext>
            </p:extLst>
          </p:nvPr>
        </p:nvGraphicFramePr>
        <p:xfrm>
          <a:off x="698523" y="676077"/>
          <a:ext cx="10738862" cy="1333100"/>
        </p:xfrm>
        <a:graphic>
          <a:graphicData uri="http://schemas.openxmlformats.org/presentationml/2006/ole">
            <mc:AlternateContent xmlns:mc="http://schemas.openxmlformats.org/markup-compatibility/2006">
              <mc:Choice xmlns:v="urn:schemas-microsoft-com:vml" Requires="v">
                <p:oleObj spid="_x0000_s19518" name="Equation" r:id="rId3" imgW="3682800" imgH="457200" progId="Equation.DSMT4">
                  <p:embed/>
                </p:oleObj>
              </mc:Choice>
              <mc:Fallback>
                <p:oleObj name="Equation" r:id="rId3" imgW="3682800" imgH="457200" progId="Equation.DSMT4">
                  <p:embed/>
                  <p:pic>
                    <p:nvPicPr>
                      <p:cNvPr id="0" name=""/>
                      <p:cNvPicPr/>
                      <p:nvPr/>
                    </p:nvPicPr>
                    <p:blipFill>
                      <a:blip r:embed="rId4"/>
                      <a:stretch>
                        <a:fillRect/>
                      </a:stretch>
                    </p:blipFill>
                    <p:spPr>
                      <a:xfrm>
                        <a:off x="698523" y="676077"/>
                        <a:ext cx="10738862" cy="1333100"/>
                      </a:xfrm>
                      <a:prstGeom prst="rect">
                        <a:avLst/>
                      </a:prstGeom>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857538895"/>
              </p:ext>
            </p:extLst>
          </p:nvPr>
        </p:nvGraphicFramePr>
        <p:xfrm>
          <a:off x="633209" y="2354918"/>
          <a:ext cx="3062132" cy="742335"/>
        </p:xfrm>
        <a:graphic>
          <a:graphicData uri="http://schemas.openxmlformats.org/presentationml/2006/ole">
            <mc:AlternateContent xmlns:mc="http://schemas.openxmlformats.org/markup-compatibility/2006">
              <mc:Choice xmlns:v="urn:schemas-microsoft-com:vml" Requires="v">
                <p:oleObj spid="_x0000_s19519" name="Equation" r:id="rId5" imgW="838080" imgH="203040" progId="Equation.DSMT4">
                  <p:embed/>
                </p:oleObj>
              </mc:Choice>
              <mc:Fallback>
                <p:oleObj name="Equation" r:id="rId5" imgW="838080" imgH="203040" progId="Equation.DSMT4">
                  <p:embed/>
                  <p:pic>
                    <p:nvPicPr>
                      <p:cNvPr id="0" name=""/>
                      <p:cNvPicPr/>
                      <p:nvPr/>
                    </p:nvPicPr>
                    <p:blipFill>
                      <a:blip r:embed="rId6"/>
                      <a:stretch>
                        <a:fillRect/>
                      </a:stretch>
                    </p:blipFill>
                    <p:spPr>
                      <a:xfrm>
                        <a:off x="633209" y="2354918"/>
                        <a:ext cx="3062132" cy="742335"/>
                      </a:xfrm>
                      <a:prstGeom prst="rect">
                        <a:avLst/>
                      </a:prstGeom>
                    </p:spPr>
                  </p:pic>
                </p:oleObj>
              </mc:Fallback>
            </mc:AlternateContent>
          </a:graphicData>
        </a:graphic>
      </p:graphicFrame>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10</a:t>
            </a:fld>
            <a:endParaRPr lang="sv-SE">
              <a:solidFill>
                <a:prstClr val="black">
                  <a:tint val="75000"/>
                </a:prstClr>
              </a:solidFill>
            </a:endParaRPr>
          </a:p>
        </p:txBody>
      </p:sp>
      <p:pic>
        <p:nvPicPr>
          <p:cNvPr id="5" name="Bildobjekt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44844" y="2108200"/>
            <a:ext cx="4248383" cy="4613275"/>
          </a:xfrm>
          <a:prstGeom prst="rect">
            <a:avLst/>
          </a:prstGeom>
        </p:spPr>
      </p:pic>
    </p:spTree>
    <p:extLst>
      <p:ext uri="{BB962C8B-B14F-4D97-AF65-F5344CB8AC3E}">
        <p14:creationId xmlns:p14="http://schemas.microsoft.com/office/powerpoint/2010/main" val="404419615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err="1">
                <a:solidFill>
                  <a:srgbClr val="00B050"/>
                </a:solidFill>
              </a:rPr>
              <a:t>References</a:t>
            </a:r>
            <a:r>
              <a:rPr lang="sv-SE" b="1" dirty="0">
                <a:solidFill>
                  <a:srgbClr val="00B050"/>
                </a:solidFill>
              </a:rPr>
              <a:t> </a:t>
            </a:r>
            <a:r>
              <a:rPr lang="sv-SE" b="1" dirty="0" smtClean="0">
                <a:solidFill>
                  <a:srgbClr val="00B050"/>
                </a:solidFill>
              </a:rPr>
              <a:t>(3)</a:t>
            </a:r>
            <a:endParaRPr lang="sv-SE" dirty="0"/>
          </a:p>
        </p:txBody>
      </p:sp>
      <p:sp>
        <p:nvSpPr>
          <p:cNvPr id="3" name="Platshållare för innehåll 2"/>
          <p:cNvSpPr>
            <a:spLocks noGrp="1"/>
          </p:cNvSpPr>
          <p:nvPr>
            <p:ph idx="1"/>
          </p:nvPr>
        </p:nvSpPr>
        <p:spPr/>
        <p:txBody>
          <a:bodyPr>
            <a:normAutofit fontScale="70000" lnSpcReduction="20000"/>
          </a:bodyPr>
          <a:lstStyle/>
          <a:p>
            <a:r>
              <a:rPr lang="en-US" dirty="0" err="1"/>
              <a:t>Lohmander</a:t>
            </a:r>
            <a:r>
              <a:rPr lang="en-US" dirty="0"/>
              <a:t>, P., Stochastic Dynamic Optimization of Forest Industry Company Management, INFORMS International Meeting 2007, Puerto Rico, Power Point Presentation, </a:t>
            </a:r>
            <a:r>
              <a:rPr lang="en-US" dirty="0">
                <a:hlinkClick r:id="rId2"/>
              </a:rPr>
              <a:t>http://</a:t>
            </a:r>
            <a:r>
              <a:rPr lang="en-US" dirty="0" smtClean="0">
                <a:hlinkClick r:id="rId2"/>
              </a:rPr>
              <a:t>www.Lohmander.com/SDO.ppt</a:t>
            </a:r>
            <a:r>
              <a:rPr lang="en-US" dirty="0" smtClean="0"/>
              <a:t> </a:t>
            </a:r>
            <a:endParaRPr lang="en-US" dirty="0"/>
          </a:p>
          <a:p>
            <a:r>
              <a:rPr lang="en-US" dirty="0" err="1"/>
              <a:t>Lohmander</a:t>
            </a:r>
            <a:r>
              <a:rPr lang="en-US" dirty="0"/>
              <a:t>, P., Adaptive Optimization of Forest Management in a Stochastic World, in Weintraub A. et al (Editors), Handbook of Operations Research in Natural Resources, Springer, Springer Science, International Series in Operations Research and Management Science, New York, USA, pp 525-544, 2007</a:t>
            </a:r>
          </a:p>
          <a:p>
            <a:r>
              <a:rPr lang="en-US" dirty="0" err="1"/>
              <a:t>Lohmander</a:t>
            </a:r>
            <a:r>
              <a:rPr lang="en-US" dirty="0"/>
              <a:t>, P., Guidelines for Economically Rational and Coordinated Dynamic Development of the Forest and Bio Energy Sectors with CO2 constraints, Proceedings from the 16th European Biomass Conference and Exhibition, Valencia, Spain, 02-06 June, 2008 (In the version in the link, below, an earlier misprint has been corrected. ) </a:t>
            </a:r>
            <a:r>
              <a:rPr lang="en-US" dirty="0">
                <a:hlinkClick r:id="rId3"/>
              </a:rPr>
              <a:t>http://</a:t>
            </a:r>
            <a:r>
              <a:rPr lang="en-US" dirty="0" smtClean="0">
                <a:hlinkClick r:id="rId3"/>
              </a:rPr>
              <a:t>www.Lohmander.com/Valencia2008.pdf</a:t>
            </a:r>
            <a:r>
              <a:rPr lang="en-US" dirty="0" smtClean="0"/>
              <a:t> </a:t>
            </a:r>
            <a:endParaRPr lang="en-US" dirty="0"/>
          </a:p>
          <a:p>
            <a:r>
              <a:rPr lang="en-US" dirty="0" err="1"/>
              <a:t>Lohmander</a:t>
            </a:r>
            <a:r>
              <a:rPr lang="en-US" dirty="0"/>
              <a:t>, P., Methodology for optimization of coordinated forestry, bioenergy and infrastructure investments with focus on Russian Federation, Plenary Report and Abstract, Forests of Eurasia, Publishing House of Moscow State Forest University, September 19 - 25, 2010, </a:t>
            </a:r>
            <a:r>
              <a:rPr lang="en-US" dirty="0">
                <a:hlinkClick r:id="rId4"/>
              </a:rPr>
              <a:t>http://</a:t>
            </a:r>
            <a:r>
              <a:rPr lang="en-US" dirty="0" smtClean="0">
                <a:hlinkClick r:id="rId4"/>
              </a:rPr>
              <a:t>www.lohmander.com/Moscow10/Moscow10_PL.pdf</a:t>
            </a:r>
            <a:r>
              <a:rPr lang="en-US" dirty="0" smtClean="0"/>
              <a:t> , </a:t>
            </a:r>
            <a:r>
              <a:rPr lang="en-US" dirty="0">
                <a:hlinkClick r:id="rId5"/>
              </a:rPr>
              <a:t>http://</a:t>
            </a:r>
            <a:r>
              <a:rPr lang="en-US" dirty="0" smtClean="0">
                <a:hlinkClick r:id="rId5"/>
              </a:rPr>
              <a:t>www.lohmander.com/Moscow_2010/Lohmander_Moscow_2010.ppt</a:t>
            </a:r>
            <a:r>
              <a:rPr lang="en-US" dirty="0" smtClean="0"/>
              <a:t> </a:t>
            </a:r>
            <a:endParaRPr lang="en-US" dirty="0"/>
          </a:p>
          <a:p>
            <a:endParaRPr lang="sv-SE" dirty="0"/>
          </a:p>
        </p:txBody>
      </p:sp>
      <p:sp>
        <p:nvSpPr>
          <p:cNvPr id="4" name="Platshållare för bildnummer 3"/>
          <p:cNvSpPr>
            <a:spLocks noGrp="1"/>
          </p:cNvSpPr>
          <p:nvPr>
            <p:ph type="sldNum" sz="quarter" idx="12"/>
          </p:nvPr>
        </p:nvSpPr>
        <p:spPr/>
        <p:txBody>
          <a:bodyPr/>
          <a:lstStyle/>
          <a:p>
            <a:fld id="{05AB504C-2EAE-4C1B-A3CB-68D7E240E4AC}" type="slidenum">
              <a:rPr lang="sv-SE" smtClean="0"/>
              <a:t>100</a:t>
            </a:fld>
            <a:endParaRPr lang="sv-SE"/>
          </a:p>
        </p:txBody>
      </p:sp>
    </p:spTree>
    <p:extLst>
      <p:ext uri="{BB962C8B-B14F-4D97-AF65-F5344CB8AC3E}">
        <p14:creationId xmlns:p14="http://schemas.microsoft.com/office/powerpoint/2010/main" val="9374202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err="1">
                <a:solidFill>
                  <a:srgbClr val="00B050"/>
                </a:solidFill>
              </a:rPr>
              <a:t>References</a:t>
            </a:r>
            <a:r>
              <a:rPr lang="sv-SE" b="1" dirty="0">
                <a:solidFill>
                  <a:srgbClr val="00B050"/>
                </a:solidFill>
              </a:rPr>
              <a:t> </a:t>
            </a:r>
            <a:r>
              <a:rPr lang="sv-SE" b="1" dirty="0" smtClean="0">
                <a:solidFill>
                  <a:srgbClr val="00B050"/>
                </a:solidFill>
              </a:rPr>
              <a:t>(4)</a:t>
            </a:r>
            <a:endParaRPr lang="sv-SE" dirty="0"/>
          </a:p>
        </p:txBody>
      </p:sp>
      <p:sp>
        <p:nvSpPr>
          <p:cNvPr id="3" name="Platshållare för innehåll 2"/>
          <p:cNvSpPr>
            <a:spLocks noGrp="1"/>
          </p:cNvSpPr>
          <p:nvPr>
            <p:ph idx="1"/>
          </p:nvPr>
        </p:nvSpPr>
        <p:spPr/>
        <p:txBody>
          <a:bodyPr>
            <a:normAutofit fontScale="77500" lnSpcReduction="20000"/>
          </a:bodyPr>
          <a:lstStyle/>
          <a:p>
            <a:r>
              <a:rPr lang="en-US" dirty="0" err="1"/>
              <a:t>Lohmander</a:t>
            </a:r>
            <a:r>
              <a:rPr lang="en-US" dirty="0"/>
              <a:t>, P., Optimization of the forest and bioenergy supply chain in Sweden, SSAFR-2011, 14th Symposium for Systems Analysis in Forestry, </a:t>
            </a:r>
            <a:r>
              <a:rPr lang="en-US" dirty="0" err="1"/>
              <a:t>Maitencillo</a:t>
            </a:r>
            <a:r>
              <a:rPr lang="en-US" dirty="0"/>
              <a:t>, Chile, March 8-11, 2011, </a:t>
            </a:r>
            <a:r>
              <a:rPr lang="en-US" dirty="0">
                <a:hlinkClick r:id="rId2"/>
              </a:rPr>
              <a:t>http://</a:t>
            </a:r>
            <a:r>
              <a:rPr lang="en-US" dirty="0" smtClean="0">
                <a:hlinkClick r:id="rId2"/>
              </a:rPr>
              <a:t>www.lohmander.com/Chile_2011/Chile_2011_Chain_Lohmander.ppt</a:t>
            </a:r>
            <a:r>
              <a:rPr lang="en-US" dirty="0" smtClean="0"/>
              <a:t> </a:t>
            </a:r>
            <a:endParaRPr lang="en-US" dirty="0"/>
          </a:p>
          <a:p>
            <a:r>
              <a:rPr lang="en-US" dirty="0" err="1"/>
              <a:t>Lohmander</a:t>
            </a:r>
            <a:r>
              <a:rPr lang="en-US" dirty="0"/>
              <a:t>, P., Methodology for optimization of coordinated forestry, bioenergy and infrastructure investments with focus on Russian Federation, Moscow State Forestry University Forest Bulletin, ISSN 1727-3749, No 84, Issue 1, 2012, </a:t>
            </a:r>
            <a:r>
              <a:rPr lang="en-US" dirty="0">
                <a:hlinkClick r:id="rId3"/>
              </a:rPr>
              <a:t>http://</a:t>
            </a:r>
            <a:r>
              <a:rPr lang="en-US" dirty="0" smtClean="0">
                <a:hlinkClick r:id="rId3"/>
              </a:rPr>
              <a:t>www.lohmander.com/PLMosc12.pdf</a:t>
            </a:r>
            <a:r>
              <a:rPr lang="en-US" dirty="0" smtClean="0"/>
              <a:t> </a:t>
            </a:r>
            <a:endParaRPr lang="en-US" dirty="0"/>
          </a:p>
          <a:p>
            <a:r>
              <a:rPr lang="en-US" dirty="0" err="1"/>
              <a:t>Lohmander</a:t>
            </a:r>
            <a:r>
              <a:rPr lang="en-US" dirty="0"/>
              <a:t>, P., Optimal present resource extraction under the influence of future risk, The 8th International Conference of Iranian Operations Research Society, Department of Mathematics, Ferdowsi University of Mashhad, Mashhad, Iran, 21-22 May 2015, </a:t>
            </a:r>
            <a:r>
              <a:rPr lang="en-US" dirty="0">
                <a:hlinkClick r:id="rId4"/>
              </a:rPr>
              <a:t>http://</a:t>
            </a:r>
            <a:r>
              <a:rPr lang="en-US" dirty="0" smtClean="0">
                <a:hlinkClick r:id="rId4"/>
              </a:rPr>
              <a:t>www.Lohmander.com/PL_IRAN_A_ABS_2015.pdf</a:t>
            </a:r>
            <a:r>
              <a:rPr lang="en-US" dirty="0" smtClean="0"/>
              <a:t> , </a:t>
            </a:r>
            <a:r>
              <a:rPr lang="en-US" dirty="0">
                <a:hlinkClick r:id="rId5"/>
              </a:rPr>
              <a:t>http://</a:t>
            </a:r>
            <a:r>
              <a:rPr lang="en-US" dirty="0" smtClean="0">
                <a:hlinkClick r:id="rId5"/>
              </a:rPr>
              <a:t>www.Lohmander.com/PL_IRAN_A_2015.pptx</a:t>
            </a:r>
            <a:r>
              <a:rPr lang="en-US" dirty="0" smtClean="0"/>
              <a:t> </a:t>
            </a:r>
            <a:endParaRPr lang="en-US" dirty="0"/>
          </a:p>
          <a:p>
            <a:r>
              <a:rPr lang="en-US" dirty="0" err="1"/>
              <a:t>Lohmander</a:t>
            </a:r>
            <a:r>
              <a:rPr lang="en-US" dirty="0"/>
              <a:t>, P., Optimal continuous natural resource extraction with increasing risk in prices and stock dynamics, WCBE 2015, BIT's 5th Annual World Congress of Bioenergy 2015, Xi'an, China, September 24-26, 2015, </a:t>
            </a:r>
            <a:r>
              <a:rPr lang="en-US" dirty="0">
                <a:hlinkClick r:id="rId6"/>
              </a:rPr>
              <a:t>http://</a:t>
            </a:r>
            <a:r>
              <a:rPr lang="en-US" dirty="0" smtClean="0">
                <a:hlinkClick r:id="rId6"/>
              </a:rPr>
              <a:t>www.Lohmander.com/PL_WCBE_2015.pptx</a:t>
            </a:r>
            <a:r>
              <a:rPr lang="en-US" dirty="0" smtClean="0"/>
              <a:t> </a:t>
            </a:r>
            <a:endParaRPr lang="en-US" dirty="0"/>
          </a:p>
          <a:p>
            <a:endParaRPr lang="sv-SE" dirty="0"/>
          </a:p>
        </p:txBody>
      </p:sp>
      <p:sp>
        <p:nvSpPr>
          <p:cNvPr id="4" name="Platshållare för bildnummer 3"/>
          <p:cNvSpPr>
            <a:spLocks noGrp="1"/>
          </p:cNvSpPr>
          <p:nvPr>
            <p:ph type="sldNum" sz="quarter" idx="12"/>
          </p:nvPr>
        </p:nvSpPr>
        <p:spPr/>
        <p:txBody>
          <a:bodyPr/>
          <a:lstStyle/>
          <a:p>
            <a:fld id="{05AB504C-2EAE-4C1B-A3CB-68D7E240E4AC}" type="slidenum">
              <a:rPr lang="sv-SE" smtClean="0"/>
              <a:t>101</a:t>
            </a:fld>
            <a:endParaRPr lang="sv-SE"/>
          </a:p>
        </p:txBody>
      </p:sp>
    </p:spTree>
    <p:extLst>
      <p:ext uri="{BB962C8B-B14F-4D97-AF65-F5344CB8AC3E}">
        <p14:creationId xmlns:p14="http://schemas.microsoft.com/office/powerpoint/2010/main" val="11569384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err="1">
                <a:solidFill>
                  <a:srgbClr val="00B050"/>
                </a:solidFill>
              </a:rPr>
              <a:t>References</a:t>
            </a:r>
            <a:r>
              <a:rPr lang="sv-SE" b="1" dirty="0">
                <a:solidFill>
                  <a:srgbClr val="00B050"/>
                </a:solidFill>
              </a:rPr>
              <a:t> </a:t>
            </a:r>
            <a:r>
              <a:rPr lang="sv-SE" b="1" dirty="0" smtClean="0">
                <a:solidFill>
                  <a:srgbClr val="00B050"/>
                </a:solidFill>
              </a:rPr>
              <a:t>(5)</a:t>
            </a:r>
            <a:endParaRPr lang="sv-SE" dirty="0"/>
          </a:p>
        </p:txBody>
      </p:sp>
      <p:sp>
        <p:nvSpPr>
          <p:cNvPr id="3" name="Platshållare för innehåll 2"/>
          <p:cNvSpPr>
            <a:spLocks noGrp="1"/>
          </p:cNvSpPr>
          <p:nvPr>
            <p:ph idx="1"/>
          </p:nvPr>
        </p:nvSpPr>
        <p:spPr/>
        <p:txBody>
          <a:bodyPr/>
          <a:lstStyle/>
          <a:p>
            <a:r>
              <a:rPr lang="sv-SE" dirty="0"/>
              <a:t>Ramade, F., </a:t>
            </a:r>
            <a:r>
              <a:rPr lang="sv-SE" dirty="0" err="1"/>
              <a:t>Ecology</a:t>
            </a:r>
            <a:r>
              <a:rPr lang="sv-SE" dirty="0"/>
              <a:t> </a:t>
            </a:r>
            <a:r>
              <a:rPr lang="sv-SE" dirty="0" err="1"/>
              <a:t>of</a:t>
            </a:r>
            <a:r>
              <a:rPr lang="sv-SE" dirty="0"/>
              <a:t> </a:t>
            </a:r>
            <a:r>
              <a:rPr lang="sv-SE" dirty="0" err="1"/>
              <a:t>natural</a:t>
            </a:r>
            <a:r>
              <a:rPr lang="sv-SE" dirty="0"/>
              <a:t> </a:t>
            </a:r>
            <a:r>
              <a:rPr lang="sv-SE" dirty="0" err="1"/>
              <a:t>resources</a:t>
            </a:r>
            <a:r>
              <a:rPr lang="sv-SE" dirty="0"/>
              <a:t>, John Wiley &amp; Sons Ltd, 1984 </a:t>
            </a:r>
          </a:p>
          <a:p>
            <a:r>
              <a:rPr lang="sv-SE" dirty="0"/>
              <a:t>Wen Z., </a:t>
            </a:r>
            <a:r>
              <a:rPr lang="sv-SE" dirty="0" err="1"/>
              <a:t>Durlofsky</a:t>
            </a:r>
            <a:r>
              <a:rPr lang="sv-SE" dirty="0"/>
              <a:t> L.J., Van Roy B., Aziz K., </a:t>
            </a:r>
            <a:r>
              <a:rPr lang="sv-SE" dirty="0" err="1"/>
              <a:t>Use</a:t>
            </a:r>
            <a:r>
              <a:rPr lang="sv-SE" dirty="0"/>
              <a:t> </a:t>
            </a:r>
            <a:r>
              <a:rPr lang="sv-SE" dirty="0" err="1"/>
              <a:t>of</a:t>
            </a:r>
            <a:r>
              <a:rPr lang="sv-SE" dirty="0"/>
              <a:t> </a:t>
            </a:r>
            <a:r>
              <a:rPr lang="sv-SE" dirty="0" err="1"/>
              <a:t>approximate</a:t>
            </a:r>
            <a:r>
              <a:rPr lang="sv-SE" dirty="0"/>
              <a:t> </a:t>
            </a:r>
            <a:r>
              <a:rPr lang="sv-SE" dirty="0" err="1"/>
              <a:t>dynamic</a:t>
            </a:r>
            <a:r>
              <a:rPr lang="sv-SE" dirty="0"/>
              <a:t> </a:t>
            </a:r>
            <a:r>
              <a:rPr lang="sv-SE" dirty="0" err="1"/>
              <a:t>programming</a:t>
            </a:r>
            <a:r>
              <a:rPr lang="sv-SE" dirty="0"/>
              <a:t> for </a:t>
            </a:r>
            <a:r>
              <a:rPr lang="sv-SE" dirty="0" err="1"/>
              <a:t>production</a:t>
            </a:r>
            <a:r>
              <a:rPr lang="sv-SE" dirty="0"/>
              <a:t> </a:t>
            </a:r>
            <a:r>
              <a:rPr lang="sv-SE" dirty="0" err="1"/>
              <a:t>optimization</a:t>
            </a:r>
            <a:r>
              <a:rPr lang="sv-SE" dirty="0"/>
              <a:t>, The 2011 SPE </a:t>
            </a:r>
            <a:r>
              <a:rPr lang="sv-SE" dirty="0" err="1"/>
              <a:t>Reservoir</a:t>
            </a:r>
            <a:r>
              <a:rPr lang="sv-SE" dirty="0"/>
              <a:t> Simulation Symposium </a:t>
            </a:r>
            <a:r>
              <a:rPr lang="sv-SE" dirty="0" err="1"/>
              <a:t>held</a:t>
            </a:r>
            <a:r>
              <a:rPr lang="sv-SE" dirty="0"/>
              <a:t> in Woodlands, Texas, U.S.A., 21-23 </a:t>
            </a:r>
            <a:r>
              <a:rPr lang="sv-SE" dirty="0" err="1"/>
              <a:t>February</a:t>
            </a:r>
            <a:r>
              <a:rPr lang="sv-SE" dirty="0"/>
              <a:t> 2011, Stanford University, Stanford, California, 94305 USA, </a:t>
            </a:r>
            <a:r>
              <a:rPr lang="sv-SE" dirty="0">
                <a:hlinkClick r:id="rId2"/>
              </a:rPr>
              <a:t>http://web.stanford.edu/~</a:t>
            </a:r>
            <a:r>
              <a:rPr lang="sv-SE" dirty="0" smtClean="0">
                <a:hlinkClick r:id="rId2"/>
              </a:rPr>
              <a:t>bvr/pubs/reservoirADP.pdf</a:t>
            </a:r>
            <a:r>
              <a:rPr lang="sv-SE" dirty="0" smtClean="0"/>
              <a:t> </a:t>
            </a:r>
            <a:endParaRPr lang="sv-SE" dirty="0"/>
          </a:p>
          <a:p>
            <a:endParaRPr lang="sv-SE" dirty="0"/>
          </a:p>
        </p:txBody>
      </p:sp>
      <p:sp>
        <p:nvSpPr>
          <p:cNvPr id="4" name="Platshållare för bildnummer 3"/>
          <p:cNvSpPr>
            <a:spLocks noGrp="1"/>
          </p:cNvSpPr>
          <p:nvPr>
            <p:ph type="sldNum" sz="quarter" idx="12"/>
          </p:nvPr>
        </p:nvSpPr>
        <p:spPr/>
        <p:txBody>
          <a:bodyPr/>
          <a:lstStyle/>
          <a:p>
            <a:fld id="{05AB504C-2EAE-4C1B-A3CB-68D7E240E4AC}" type="slidenum">
              <a:rPr lang="sv-SE" smtClean="0"/>
              <a:t>102</a:t>
            </a:fld>
            <a:endParaRPr lang="sv-SE"/>
          </a:p>
        </p:txBody>
      </p:sp>
    </p:spTree>
    <p:extLst>
      <p:ext uri="{BB962C8B-B14F-4D97-AF65-F5344CB8AC3E}">
        <p14:creationId xmlns:p14="http://schemas.microsoft.com/office/powerpoint/2010/main" val="20823454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78764" y="1533842"/>
            <a:ext cx="10634472" cy="2727261"/>
          </a:xfrm>
        </p:spPr>
        <p:txBody>
          <a:bodyPr>
            <a:normAutofit fontScale="90000"/>
          </a:bodyPr>
          <a:lstStyle/>
          <a:p>
            <a:pPr algn="l"/>
            <a:r>
              <a:rPr lang="en-US" sz="5300" b="1" dirty="0">
                <a:solidFill>
                  <a:srgbClr val="FF0000"/>
                </a:solidFill>
                <a:latin typeface="Times New Roman" panose="02020603050405020304" pitchFamily="18" charset="0"/>
                <a:cs typeface="Times New Roman" panose="02020603050405020304" pitchFamily="18" charset="0"/>
              </a:rPr>
              <a:t>Optimal adaptive stochastic control of large scale energy production under the influence of market </a:t>
            </a:r>
            <a:r>
              <a:rPr lang="en-US" sz="5300" b="1" dirty="0" smtClean="0">
                <a:solidFill>
                  <a:srgbClr val="FF0000"/>
                </a:solidFill>
                <a:latin typeface="Times New Roman" panose="02020603050405020304" pitchFamily="18" charset="0"/>
                <a:cs typeface="Times New Roman" panose="02020603050405020304" pitchFamily="18" charset="0"/>
              </a:rPr>
              <a:t>risk</a:t>
            </a:r>
            <a:br>
              <a:rPr lang="en-US" sz="5300" b="1" dirty="0" smtClean="0">
                <a:solidFill>
                  <a:srgbClr val="FF0000"/>
                </a:solidFill>
                <a:latin typeface="Times New Roman" panose="02020603050405020304" pitchFamily="18" charset="0"/>
                <a:cs typeface="Times New Roman" panose="02020603050405020304" pitchFamily="18" charset="0"/>
              </a:rPr>
            </a:br>
            <a:r>
              <a:rPr lang="en-US" sz="1100" b="1" i="1" dirty="0" smtClean="0">
                <a:latin typeface="Calibri" panose="020F0502020204030204"/>
                <a:ea typeface="+mn-ea"/>
                <a:cs typeface="+mn-cs"/>
              </a:rPr>
              <a:t>Version 160316</a:t>
            </a:r>
            <a:br>
              <a:rPr lang="en-US" sz="1100" b="1" i="1" dirty="0" smtClean="0">
                <a:latin typeface="Calibri" panose="020F0502020204030204"/>
                <a:ea typeface="+mn-ea"/>
                <a:cs typeface="+mn-cs"/>
              </a:rPr>
            </a:br>
            <a:r>
              <a:rPr lang="en-US" sz="1100" b="1" i="1" dirty="0">
                <a:latin typeface="Calibri" panose="020F0502020204030204"/>
                <a:ea typeface="+mn-ea"/>
                <a:cs typeface="+mn-cs"/>
              </a:rPr>
              <a:t/>
            </a:r>
            <a:br>
              <a:rPr lang="en-US" sz="1100" b="1" i="1" dirty="0">
                <a:latin typeface="Calibri" panose="020F0502020204030204"/>
                <a:ea typeface="+mn-ea"/>
                <a:cs typeface="+mn-cs"/>
              </a:rPr>
            </a:br>
            <a:r>
              <a:rPr lang="en-US" sz="1100" b="1" i="1" dirty="0" smtClean="0">
                <a:latin typeface="Calibri" panose="020F0502020204030204"/>
                <a:ea typeface="+mn-ea"/>
                <a:cs typeface="+mn-cs"/>
              </a:rPr>
              <a:t/>
            </a:r>
            <a:br>
              <a:rPr lang="en-US" sz="1100" b="1" i="1" dirty="0" smtClean="0">
                <a:latin typeface="Calibri" panose="020F0502020204030204"/>
                <a:ea typeface="+mn-ea"/>
                <a:cs typeface="+mn-cs"/>
              </a:rPr>
            </a:br>
            <a:r>
              <a:rPr lang="sv-SE" sz="1100" dirty="0">
                <a:latin typeface="Times New Roman" panose="02020603050405020304" pitchFamily="18" charset="0"/>
                <a:cs typeface="Times New Roman" panose="02020603050405020304" pitchFamily="18" charset="0"/>
              </a:rPr>
              <a:t/>
            </a:r>
            <a:br>
              <a:rPr lang="sv-SE" sz="1100"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Peter </a:t>
            </a:r>
            <a:r>
              <a:rPr lang="en-US" sz="4000" b="1" dirty="0" err="1" smtClean="0">
                <a:latin typeface="Times New Roman" panose="02020603050405020304" pitchFamily="18" charset="0"/>
                <a:cs typeface="Times New Roman" panose="02020603050405020304" pitchFamily="18" charset="0"/>
              </a:rPr>
              <a:t>Lohmander</a:t>
            </a:r>
            <a:r>
              <a:rPr lang="sv-SE" sz="4000" dirty="0">
                <a:latin typeface="Times New Roman" panose="02020603050405020304" pitchFamily="18" charset="0"/>
                <a:cs typeface="Times New Roman" panose="02020603050405020304" pitchFamily="18" charset="0"/>
              </a:rPr>
              <a:t/>
            </a:r>
            <a:br>
              <a:rPr lang="sv-SE" sz="4000" dirty="0">
                <a:latin typeface="Times New Roman" panose="02020603050405020304" pitchFamily="18" charset="0"/>
                <a:cs typeface="Times New Roman" panose="02020603050405020304" pitchFamily="18" charset="0"/>
              </a:rPr>
            </a:br>
            <a:r>
              <a:rPr lang="sv-SE" sz="2200" dirty="0">
                <a:latin typeface="Times New Roman" panose="02020603050405020304" pitchFamily="18" charset="0"/>
                <a:cs typeface="Times New Roman" panose="02020603050405020304" pitchFamily="18" charset="0"/>
              </a:rPr>
              <a:t>Professor Dr., Optimal Solutions &amp; </a:t>
            </a:r>
            <a:r>
              <a:rPr lang="sv-SE" sz="2200" dirty="0" err="1">
                <a:latin typeface="Times New Roman" panose="02020603050405020304" pitchFamily="18" charset="0"/>
                <a:cs typeface="Times New Roman" panose="02020603050405020304" pitchFamily="18" charset="0"/>
              </a:rPr>
              <a:t>Linnaeus</a:t>
            </a:r>
            <a:r>
              <a:rPr lang="sv-SE" sz="2200" dirty="0">
                <a:latin typeface="Times New Roman" panose="02020603050405020304" pitchFamily="18" charset="0"/>
                <a:cs typeface="Times New Roman" panose="02020603050405020304" pitchFamily="18" charset="0"/>
              </a:rPr>
              <a:t> University, </a:t>
            </a:r>
            <a:r>
              <a:rPr lang="sv-SE" sz="2200" dirty="0" smtClean="0">
                <a:latin typeface="Times New Roman" panose="02020603050405020304" pitchFamily="18" charset="0"/>
                <a:cs typeface="Times New Roman" panose="02020603050405020304" pitchFamily="18" charset="0"/>
              </a:rPr>
              <a:t>Sweden</a:t>
            </a:r>
            <a:br>
              <a:rPr lang="sv-SE" sz="2200" dirty="0" smtClean="0">
                <a:latin typeface="Times New Roman" panose="02020603050405020304" pitchFamily="18" charset="0"/>
                <a:cs typeface="Times New Roman" panose="02020603050405020304" pitchFamily="18" charset="0"/>
              </a:rPr>
            </a:br>
            <a:r>
              <a:rPr lang="sv-SE" sz="2200" dirty="0" smtClean="0">
                <a:latin typeface="Times New Roman" panose="02020603050405020304" pitchFamily="18" charset="0"/>
                <a:cs typeface="Times New Roman" panose="02020603050405020304" pitchFamily="18" charset="0"/>
                <a:hlinkClick r:id="rId2"/>
              </a:rPr>
              <a:t>www.Lohmander.com</a:t>
            </a:r>
            <a:r>
              <a:rPr lang="sv-SE" sz="2200" dirty="0" smtClean="0">
                <a:latin typeface="Times New Roman" panose="02020603050405020304" pitchFamily="18" charset="0"/>
                <a:cs typeface="Times New Roman" panose="02020603050405020304" pitchFamily="18" charset="0"/>
              </a:rPr>
              <a:t> &amp; </a:t>
            </a:r>
            <a:r>
              <a:rPr lang="sv-SE" sz="2200" dirty="0" smtClean="0">
                <a:latin typeface="Times New Roman" panose="02020603050405020304" pitchFamily="18" charset="0"/>
                <a:cs typeface="Times New Roman" panose="02020603050405020304" pitchFamily="18" charset="0"/>
                <a:hlinkClick r:id="rId3"/>
              </a:rPr>
              <a:t>Peter@Lohmander.com</a:t>
            </a:r>
            <a:r>
              <a:rPr lang="sv-SE" sz="2200" dirty="0" smtClean="0">
                <a:latin typeface="Times New Roman" panose="02020603050405020304" pitchFamily="18" charset="0"/>
                <a:cs typeface="Times New Roman" panose="02020603050405020304" pitchFamily="18" charset="0"/>
              </a:rPr>
              <a:t> </a:t>
            </a:r>
            <a:endParaRPr lang="sv-SE" sz="2200" dirty="0">
              <a:latin typeface="Times New Roman" panose="02020603050405020304" pitchFamily="18" charset="0"/>
              <a:cs typeface="Times New Roman" panose="02020603050405020304" pitchFamily="18" charset="0"/>
            </a:endParaRPr>
          </a:p>
        </p:txBody>
      </p:sp>
      <p:sp>
        <p:nvSpPr>
          <p:cNvPr id="3" name="Underrubrik 2"/>
          <p:cNvSpPr>
            <a:spLocks noGrp="1"/>
          </p:cNvSpPr>
          <p:nvPr>
            <p:ph type="subTitle" idx="1"/>
          </p:nvPr>
        </p:nvSpPr>
        <p:spPr>
          <a:xfrm>
            <a:off x="778764" y="4480560"/>
            <a:ext cx="5119116" cy="2130552"/>
          </a:xfrm>
        </p:spPr>
        <p:txBody>
          <a:bodyPr>
            <a:normAutofit fontScale="92500" lnSpcReduction="10000"/>
          </a:bodyPr>
          <a:lstStyle/>
          <a:p>
            <a:pPr algn="l"/>
            <a:r>
              <a:rPr lang="en-US" dirty="0" smtClean="0"/>
              <a:t>Keynote presentation at:</a:t>
            </a:r>
          </a:p>
          <a:p>
            <a:pPr algn="l"/>
            <a:r>
              <a:rPr lang="en-US" b="1" i="1" dirty="0" smtClean="0">
                <a:solidFill>
                  <a:srgbClr val="00B050"/>
                </a:solidFill>
              </a:rPr>
              <a:t>The </a:t>
            </a:r>
            <a:r>
              <a:rPr lang="en-US" b="1" i="1" dirty="0">
                <a:solidFill>
                  <a:srgbClr val="00B050"/>
                </a:solidFill>
              </a:rPr>
              <a:t>9th International Conference of Iranian Operations Research Society </a:t>
            </a:r>
          </a:p>
          <a:p>
            <a:pPr algn="l"/>
            <a:r>
              <a:rPr lang="en-US" dirty="0"/>
              <a:t>28-30 Apr. 2016, Shiraz, Iran </a:t>
            </a:r>
            <a:endParaRPr lang="en-US" dirty="0" smtClean="0"/>
          </a:p>
          <a:p>
            <a:pPr algn="l"/>
            <a:r>
              <a:rPr lang="sv-SE" dirty="0" smtClean="0">
                <a:hlinkClick r:id="rId4"/>
              </a:rPr>
              <a:t>www.iscconferences.ir/IORC2016</a:t>
            </a:r>
            <a:r>
              <a:rPr lang="sv-SE" dirty="0" smtClean="0"/>
              <a:t> &amp; </a:t>
            </a:r>
            <a:r>
              <a:rPr lang="sv-SE" dirty="0" smtClean="0">
                <a:hlinkClick r:id="rId5"/>
              </a:rPr>
              <a:t>IORC2016@sutech.ac.ir</a:t>
            </a:r>
            <a:r>
              <a:rPr lang="sv-SE" dirty="0" smtClean="0"/>
              <a:t>  </a:t>
            </a:r>
            <a:endParaRPr lang="sv-SE" dirty="0"/>
          </a:p>
        </p:txBody>
      </p:sp>
      <p:pic>
        <p:nvPicPr>
          <p:cNvPr id="4" name="Bildobjekt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1887" y="2271903"/>
            <a:ext cx="4180114" cy="4586097"/>
          </a:xfrm>
          <a:prstGeom prst="rect">
            <a:avLst/>
          </a:prstGeom>
        </p:spPr>
      </p:pic>
    </p:spTree>
    <p:extLst>
      <p:ext uri="{BB962C8B-B14F-4D97-AF65-F5344CB8AC3E}">
        <p14:creationId xmlns:p14="http://schemas.microsoft.com/office/powerpoint/2010/main" val="1123990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066800" y="6204858"/>
            <a:ext cx="9394371" cy="388696"/>
          </a:xfrm>
          <a:prstGeom prst="rect">
            <a:avLst/>
          </a:prstGeom>
        </p:spPr>
        <p:txBody>
          <a:bodyPr wrap="square">
            <a:spAutoFit/>
          </a:bodyPr>
          <a:lstStyle/>
          <a:p>
            <a:pPr>
              <a:lnSpc>
                <a:spcPct val="107000"/>
              </a:lnSpc>
              <a:spcAft>
                <a:spcPts val="800"/>
              </a:spcAft>
            </a:pPr>
            <a:r>
              <a:rPr lang="sv-SE" dirty="0" err="1">
                <a:solidFill>
                  <a:prstClr val="black"/>
                </a:solidFill>
                <a:latin typeface="Derive Unicode" panose="020B0609030204040204" pitchFamily="49" charset="0"/>
                <a:ea typeface="Calibri" panose="020F0502020204030204" pitchFamily="34" charset="0"/>
                <a:cs typeface="Times New Roman" panose="02020603050405020304" pitchFamily="18" charset="0"/>
              </a:rPr>
              <a:t>File</a:t>
            </a:r>
            <a:r>
              <a:rPr lang="sv-SE"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 </a:t>
            </a:r>
            <a:r>
              <a:rPr lang="sv-SE" dirty="0" err="1">
                <a:solidFill>
                  <a:prstClr val="black"/>
                </a:solidFill>
                <a:latin typeface="Derive Unicode" panose="020B0609030204040204" pitchFamily="49" charset="0"/>
                <a:ea typeface="Calibri" panose="020F0502020204030204" pitchFamily="34" charset="0"/>
                <a:cs typeface="Times New Roman" panose="02020603050405020304" pitchFamily="18" charset="0"/>
              </a:rPr>
              <a:t>PL_OptOil_cases</a:t>
            </a:r>
            <a:r>
              <a:rPr lang="sv-SE"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a:t>
            </a:r>
            <a:r>
              <a:rPr lang="sv-SE" dirty="0" smtClean="0">
                <a:solidFill>
                  <a:prstClr val="black"/>
                </a:solidFill>
                <a:latin typeface="Derive Unicode" panose="020B0609030204040204" pitchFamily="49" charset="0"/>
                <a:ea typeface="Calibri" panose="020F0502020204030204" pitchFamily="34" charset="0"/>
                <a:cs typeface="Times New Roman" panose="02020603050405020304" pitchFamily="18" charset="0"/>
              </a:rPr>
              <a:t>160219, </a:t>
            </a:r>
            <a:r>
              <a:rPr lang="sv-SE" b="1" dirty="0" err="1" smtClean="0">
                <a:solidFill>
                  <a:prstClr val="black"/>
                </a:solidFill>
                <a:latin typeface="Derive Unicode" panose="020B0609030204040204" pitchFamily="49" charset="0"/>
                <a:ea typeface="Calibri" panose="020F0502020204030204" pitchFamily="34" charset="0"/>
                <a:cs typeface="Times New Roman" panose="02020603050405020304" pitchFamily="18" charset="0"/>
              </a:rPr>
              <a:t>OptOil</a:t>
            </a:r>
            <a:r>
              <a:rPr lang="sv-SE" b="1" dirty="0" smtClean="0">
                <a:solidFill>
                  <a:prstClr val="black"/>
                </a:solidFill>
                <a:latin typeface="Derive Unicode" panose="020B0609030204040204" pitchFamily="49" charset="0"/>
                <a:ea typeface="Calibri" panose="020F0502020204030204" pitchFamily="34" charset="0"/>
                <a:cs typeface="Times New Roman" panose="02020603050405020304" pitchFamily="18" charset="0"/>
              </a:rPr>
              <a:t> Cases, </a:t>
            </a:r>
            <a:r>
              <a:rPr lang="sv-SE" b="1" i="1" dirty="0" smtClean="0">
                <a:solidFill>
                  <a:prstClr val="black"/>
                </a:solidFill>
                <a:latin typeface="Derive Unicode" panose="020B0609030204040204" pitchFamily="49" charset="0"/>
                <a:ea typeface="Calibri" panose="020F0502020204030204" pitchFamily="34" charset="0"/>
                <a:cs typeface="Times New Roman" panose="02020603050405020304" pitchFamily="18" charset="0"/>
              </a:rPr>
              <a:t>Peter </a:t>
            </a:r>
            <a:r>
              <a:rPr lang="sv-SE" b="1" i="1" dirty="0" err="1">
                <a:solidFill>
                  <a:prstClr val="black"/>
                </a:solidFill>
                <a:latin typeface="Derive Unicode" panose="020B0609030204040204" pitchFamily="49" charset="0"/>
                <a:ea typeface="Calibri" panose="020F0502020204030204" pitchFamily="34" charset="0"/>
                <a:cs typeface="Times New Roman" panose="02020603050405020304" pitchFamily="18" charset="0"/>
              </a:rPr>
              <a:t>Lohmander</a:t>
            </a:r>
            <a:r>
              <a:rPr lang="sv-SE"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a:t>
            </a:r>
            <a:r>
              <a:rPr lang="sv-SE" dirty="0" smtClean="0">
                <a:solidFill>
                  <a:prstClr val="black"/>
                </a:solidFill>
                <a:latin typeface="Derive Unicode" panose="020B0609030204040204" pitchFamily="49" charset="0"/>
                <a:ea typeface="Calibri" panose="020F0502020204030204" pitchFamily="34" charset="0"/>
                <a:cs typeface="Times New Roman" panose="02020603050405020304" pitchFamily="18" charset="0"/>
              </a:rPr>
              <a:t>2016-02-19  </a:t>
            </a:r>
            <a:endParaRPr lang="sv-SE" dirty="0">
              <a:solidFill>
                <a:prstClr val="black"/>
              </a:solidFill>
              <a:ea typeface="Calibri" panose="020F0502020204030204" pitchFamily="34" charset="0"/>
              <a:cs typeface="Times New Roman" panose="02020603050405020304" pitchFamily="18" charset="0"/>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3051912988"/>
              </p:ext>
            </p:extLst>
          </p:nvPr>
        </p:nvGraphicFramePr>
        <p:xfrm>
          <a:off x="882614" y="3459809"/>
          <a:ext cx="10771828" cy="2421832"/>
        </p:xfrm>
        <a:graphic>
          <a:graphicData uri="http://schemas.openxmlformats.org/presentationml/2006/ole">
            <mc:AlternateContent xmlns:mc="http://schemas.openxmlformats.org/markup-compatibility/2006">
              <mc:Choice xmlns:v="urn:schemas-microsoft-com:vml" Requires="v">
                <p:oleObj spid="_x0000_s20512" name="Equation" r:id="rId3" imgW="4406760" imgH="990360" progId="Equation.DSMT4">
                  <p:embed/>
                </p:oleObj>
              </mc:Choice>
              <mc:Fallback>
                <p:oleObj name="Equation" r:id="rId3" imgW="4406760" imgH="990360" progId="Equation.DSMT4">
                  <p:embed/>
                  <p:pic>
                    <p:nvPicPr>
                      <p:cNvPr id="0" name=""/>
                      <p:cNvPicPr/>
                      <p:nvPr/>
                    </p:nvPicPr>
                    <p:blipFill>
                      <a:blip r:embed="rId4"/>
                      <a:stretch>
                        <a:fillRect/>
                      </a:stretch>
                    </p:blipFill>
                    <p:spPr>
                      <a:xfrm>
                        <a:off x="882614" y="3459809"/>
                        <a:ext cx="10771828" cy="2421832"/>
                      </a:xfrm>
                      <a:prstGeom prst="rect">
                        <a:avLst/>
                      </a:prstGeom>
                    </p:spPr>
                  </p:pic>
                </p:oleObj>
              </mc:Fallback>
            </mc:AlternateContent>
          </a:graphicData>
        </a:graphic>
      </p:graphicFrame>
      <p:sp>
        <p:nvSpPr>
          <p:cNvPr id="6" name="textruta 5"/>
          <p:cNvSpPr txBox="1"/>
          <p:nvPr/>
        </p:nvSpPr>
        <p:spPr>
          <a:xfrm>
            <a:off x="903515" y="768806"/>
            <a:ext cx="7378477" cy="2246769"/>
          </a:xfrm>
          <a:prstGeom prst="rect">
            <a:avLst/>
          </a:prstGeom>
          <a:noFill/>
        </p:spPr>
        <p:txBody>
          <a:bodyPr wrap="square" rtlCol="0">
            <a:spAutoFit/>
          </a:bodyPr>
          <a:lstStyle/>
          <a:p>
            <a:r>
              <a:rPr lang="sv-SE" sz="2800" b="1" i="1" dirty="0" err="1" smtClean="0">
                <a:solidFill>
                  <a:srgbClr val="FF0000"/>
                </a:solidFill>
              </a:rPr>
              <a:t>Inclusion</a:t>
            </a:r>
            <a:r>
              <a:rPr lang="sv-SE" sz="2800" b="1" i="1" dirty="0" smtClean="0">
                <a:solidFill>
                  <a:srgbClr val="FF0000"/>
                </a:solidFill>
              </a:rPr>
              <a:t> </a:t>
            </a:r>
            <a:r>
              <a:rPr lang="sv-SE" sz="2800" b="1" i="1" dirty="0" err="1" smtClean="0">
                <a:solidFill>
                  <a:srgbClr val="FF0000"/>
                </a:solidFill>
              </a:rPr>
              <a:t>of</a:t>
            </a:r>
            <a:r>
              <a:rPr lang="sv-SE" sz="2800" b="1" i="1" dirty="0" smtClean="0">
                <a:solidFill>
                  <a:srgbClr val="FF0000"/>
                </a:solidFill>
              </a:rPr>
              <a:t>:</a:t>
            </a:r>
            <a:r>
              <a:rPr lang="sv-SE" sz="2800" b="1" dirty="0" smtClean="0">
                <a:solidFill>
                  <a:prstClr val="black"/>
                </a:solidFill>
              </a:rPr>
              <a:t> </a:t>
            </a:r>
          </a:p>
          <a:p>
            <a:r>
              <a:rPr lang="sv-SE" sz="2800" b="1" dirty="0" err="1" smtClean="0">
                <a:solidFill>
                  <a:prstClr val="black"/>
                </a:solidFill>
              </a:rPr>
              <a:t>Linear</a:t>
            </a:r>
            <a:r>
              <a:rPr lang="sv-SE" sz="2800" b="1" dirty="0" smtClean="0">
                <a:solidFill>
                  <a:prstClr val="black"/>
                </a:solidFill>
              </a:rPr>
              <a:t> and </a:t>
            </a:r>
            <a:r>
              <a:rPr lang="sv-SE" sz="2800" b="1" dirty="0" err="1" smtClean="0">
                <a:solidFill>
                  <a:prstClr val="black"/>
                </a:solidFill>
              </a:rPr>
              <a:t>quadratic</a:t>
            </a:r>
            <a:r>
              <a:rPr lang="sv-SE" sz="2800" b="1" dirty="0" smtClean="0">
                <a:solidFill>
                  <a:prstClr val="black"/>
                </a:solidFill>
              </a:rPr>
              <a:t> </a:t>
            </a:r>
            <a:r>
              <a:rPr lang="sv-SE" sz="2800" b="1" dirty="0" err="1" smtClean="0">
                <a:solidFill>
                  <a:prstClr val="black"/>
                </a:solidFill>
              </a:rPr>
              <a:t>programming</a:t>
            </a:r>
            <a:r>
              <a:rPr lang="sv-SE" sz="2800" b="1" dirty="0" smtClean="0">
                <a:solidFill>
                  <a:prstClr val="black"/>
                </a:solidFill>
              </a:rPr>
              <a:t> </a:t>
            </a:r>
            <a:endParaRPr lang="sv-SE" sz="2800" b="1" dirty="0" smtClean="0">
              <a:solidFill>
                <a:prstClr val="black"/>
              </a:solidFill>
            </a:endParaRPr>
          </a:p>
          <a:p>
            <a:r>
              <a:rPr lang="sv-SE" sz="2800" b="1" dirty="0" err="1" smtClean="0">
                <a:solidFill>
                  <a:prstClr val="black"/>
                </a:solidFill>
              </a:rPr>
              <a:t>sub</a:t>
            </a:r>
            <a:r>
              <a:rPr lang="sv-SE" sz="2800" b="1" dirty="0" smtClean="0">
                <a:solidFill>
                  <a:prstClr val="black"/>
                </a:solidFill>
              </a:rPr>
              <a:t> </a:t>
            </a:r>
            <a:r>
              <a:rPr lang="sv-SE" sz="2800" b="1" dirty="0" smtClean="0">
                <a:solidFill>
                  <a:prstClr val="black"/>
                </a:solidFill>
              </a:rPr>
              <a:t>problems</a:t>
            </a:r>
          </a:p>
          <a:p>
            <a:endParaRPr lang="sv-SE" sz="2800" b="1" dirty="0" smtClean="0">
              <a:solidFill>
                <a:prstClr val="black"/>
              </a:solidFill>
            </a:endParaRPr>
          </a:p>
          <a:p>
            <a:endParaRPr lang="sv-SE" sz="2800" b="1" dirty="0">
              <a:solidFill>
                <a:prstClr val="black"/>
              </a:solidFill>
            </a:endParaRPr>
          </a:p>
        </p:txBody>
      </p:sp>
      <p:cxnSp>
        <p:nvCxnSpPr>
          <p:cNvPr id="8" name="Vinklad  7"/>
          <p:cNvCxnSpPr/>
          <p:nvPr/>
        </p:nvCxnSpPr>
        <p:spPr>
          <a:xfrm rot="16200000" flipH="1">
            <a:off x="2715418" y="2313085"/>
            <a:ext cx="2554280" cy="1616083"/>
          </a:xfrm>
          <a:prstGeom prst="bentConnector3">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Platshållare för bildnummer 19"/>
          <p:cNvSpPr>
            <a:spLocks noGrp="1"/>
          </p:cNvSpPr>
          <p:nvPr>
            <p:ph type="sldNum" sz="quarter" idx="12"/>
          </p:nvPr>
        </p:nvSpPr>
        <p:spPr/>
        <p:txBody>
          <a:bodyPr/>
          <a:lstStyle/>
          <a:p>
            <a:fld id="{05AB504C-2EAE-4C1B-A3CB-68D7E240E4AC}" type="slidenum">
              <a:rPr lang="sv-SE" smtClean="0">
                <a:solidFill>
                  <a:prstClr val="black">
                    <a:tint val="75000"/>
                  </a:prstClr>
                </a:solidFill>
              </a:rPr>
              <a:pPr/>
              <a:t>11</a:t>
            </a:fld>
            <a:endParaRPr lang="sv-SE">
              <a:solidFill>
                <a:prstClr val="black">
                  <a:tint val="75000"/>
                </a:prstClr>
              </a:solidFill>
            </a:endParaRPr>
          </a:p>
        </p:txBody>
      </p:sp>
      <p:pic>
        <p:nvPicPr>
          <p:cNvPr id="13" name="Bildobjekt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4190" y="294097"/>
            <a:ext cx="655447" cy="711743"/>
          </a:xfrm>
          <a:prstGeom prst="rect">
            <a:avLst/>
          </a:prstGeom>
        </p:spPr>
      </p:pic>
      <p:pic>
        <p:nvPicPr>
          <p:cNvPr id="14" name="Bildobjekt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9271" y="271068"/>
            <a:ext cx="845233" cy="917829"/>
          </a:xfrm>
          <a:prstGeom prst="rect">
            <a:avLst/>
          </a:prstGeom>
        </p:spPr>
      </p:pic>
      <p:pic>
        <p:nvPicPr>
          <p:cNvPr id="15" name="Bildobjekt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65575" y="112321"/>
            <a:ext cx="604560" cy="656485"/>
          </a:xfrm>
          <a:prstGeom prst="rect">
            <a:avLst/>
          </a:prstGeom>
        </p:spPr>
      </p:pic>
      <p:pic>
        <p:nvPicPr>
          <p:cNvPr id="17" name="Bildobjekt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69554" y="191600"/>
            <a:ext cx="2786877" cy="2086350"/>
          </a:xfrm>
          <a:prstGeom prst="rect">
            <a:avLst/>
          </a:prstGeom>
        </p:spPr>
      </p:pic>
      <p:pic>
        <p:nvPicPr>
          <p:cNvPr id="18" name="Bildobjekt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30220" y="1686635"/>
            <a:ext cx="1144564" cy="472697"/>
          </a:xfrm>
          <a:prstGeom prst="rect">
            <a:avLst/>
          </a:prstGeom>
        </p:spPr>
      </p:pic>
      <p:pic>
        <p:nvPicPr>
          <p:cNvPr id="19" name="Bildobjekt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63814" y="1759909"/>
            <a:ext cx="1074803" cy="1125822"/>
          </a:xfrm>
          <a:prstGeom prst="rect">
            <a:avLst/>
          </a:prstGeom>
        </p:spPr>
      </p:pic>
      <p:pic>
        <p:nvPicPr>
          <p:cNvPr id="21" name="Bildobjekt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45348" y="2429442"/>
            <a:ext cx="2169319" cy="788186"/>
          </a:xfrm>
          <a:prstGeom prst="rect">
            <a:avLst/>
          </a:prstGeom>
        </p:spPr>
      </p:pic>
      <p:pic>
        <p:nvPicPr>
          <p:cNvPr id="22" name="Bildobjekt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80789" y="1092024"/>
            <a:ext cx="858372" cy="354502"/>
          </a:xfrm>
          <a:prstGeom prst="rect">
            <a:avLst/>
          </a:prstGeom>
        </p:spPr>
      </p:pic>
    </p:spTree>
    <p:extLst>
      <p:ext uri="{BB962C8B-B14F-4D97-AF65-F5344CB8AC3E}">
        <p14:creationId xmlns:p14="http://schemas.microsoft.com/office/powerpoint/2010/main" val="247641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62000" y="2155372"/>
            <a:ext cx="10564368" cy="3297936"/>
          </a:xfrm>
        </p:spPr>
        <p:txBody>
          <a:bodyPr>
            <a:normAutofit fontScale="90000"/>
          </a:bodyPr>
          <a:lstStyle/>
          <a:p>
            <a:pPr algn="ctr"/>
            <a:r>
              <a:rPr lang="en-US" b="1" i="1" dirty="0"/>
              <a:t>The global energy market prices may be considered as stochastic </a:t>
            </a:r>
            <a:r>
              <a:rPr lang="en-US" b="1" i="1" dirty="0" smtClean="0"/>
              <a:t>processes.</a:t>
            </a:r>
            <a:br>
              <a:rPr lang="en-US" b="1" i="1" dirty="0" smtClean="0"/>
            </a:br>
            <a:r>
              <a:rPr lang="en-US" b="1" dirty="0" smtClean="0"/>
              <a:t/>
            </a:r>
            <a:br>
              <a:rPr lang="en-US" b="1" dirty="0" smtClean="0"/>
            </a:br>
            <a:r>
              <a:rPr lang="sv-SE" b="1" dirty="0" err="1">
                <a:solidFill>
                  <a:srgbClr val="FF0000"/>
                </a:solidFill>
              </a:rPr>
              <a:t>Since</a:t>
            </a:r>
            <a:r>
              <a:rPr lang="sv-SE" b="1" dirty="0">
                <a:solidFill>
                  <a:srgbClr val="FF0000"/>
                </a:solidFill>
              </a:rPr>
              <a:t> the </a:t>
            </a:r>
            <a:r>
              <a:rPr lang="sv-SE" b="1" dirty="0" err="1">
                <a:solidFill>
                  <a:srgbClr val="FF0000"/>
                </a:solidFill>
              </a:rPr>
              <a:t>stochastic</a:t>
            </a:r>
            <a:r>
              <a:rPr lang="sv-SE" b="1" dirty="0">
                <a:solidFill>
                  <a:srgbClr val="FF0000"/>
                </a:solidFill>
              </a:rPr>
              <a:t> </a:t>
            </a:r>
            <a:r>
              <a:rPr lang="sv-SE" b="1" dirty="0" err="1">
                <a:solidFill>
                  <a:srgbClr val="FF0000"/>
                </a:solidFill>
              </a:rPr>
              <a:t>properties</a:t>
            </a:r>
            <a:r>
              <a:rPr lang="sv-SE" b="1" dirty="0">
                <a:solidFill>
                  <a:srgbClr val="FF0000"/>
                </a:solidFill>
              </a:rPr>
              <a:t> </a:t>
            </a:r>
            <a:r>
              <a:rPr lang="sv-SE" b="1" dirty="0" err="1">
                <a:solidFill>
                  <a:srgbClr val="FF0000"/>
                </a:solidFill>
              </a:rPr>
              <a:t>of</a:t>
            </a:r>
            <a:r>
              <a:rPr lang="sv-SE" b="1" dirty="0">
                <a:solidFill>
                  <a:srgbClr val="FF0000"/>
                </a:solidFill>
              </a:rPr>
              <a:t> </a:t>
            </a:r>
            <a:r>
              <a:rPr lang="sv-SE" b="1" dirty="0" err="1">
                <a:solidFill>
                  <a:srgbClr val="FF0000"/>
                </a:solidFill>
              </a:rPr>
              <a:t>these</a:t>
            </a:r>
            <a:r>
              <a:rPr lang="sv-SE" b="1" dirty="0">
                <a:solidFill>
                  <a:srgbClr val="FF0000"/>
                </a:solidFill>
              </a:rPr>
              <a:t> </a:t>
            </a:r>
            <a:r>
              <a:rPr lang="sv-SE" b="1" dirty="0" err="1">
                <a:solidFill>
                  <a:srgbClr val="FF0000"/>
                </a:solidFill>
              </a:rPr>
              <a:t>prices</a:t>
            </a:r>
            <a:r>
              <a:rPr lang="sv-SE" b="1" dirty="0">
                <a:solidFill>
                  <a:srgbClr val="FF0000"/>
                </a:solidFill>
              </a:rPr>
              <a:t> </a:t>
            </a:r>
            <a:r>
              <a:rPr lang="sv-SE" b="1" dirty="0" err="1">
                <a:solidFill>
                  <a:srgbClr val="FF0000"/>
                </a:solidFill>
              </a:rPr>
              <a:t>are</a:t>
            </a:r>
            <a:r>
              <a:rPr lang="sv-SE" b="1" dirty="0">
                <a:solidFill>
                  <a:srgbClr val="FF0000"/>
                </a:solidFill>
              </a:rPr>
              <a:t> </a:t>
            </a:r>
            <a:br>
              <a:rPr lang="sv-SE" b="1" dirty="0">
                <a:solidFill>
                  <a:srgbClr val="FF0000"/>
                </a:solidFill>
              </a:rPr>
            </a:br>
            <a:r>
              <a:rPr lang="sv-SE" b="1" dirty="0" err="1">
                <a:solidFill>
                  <a:srgbClr val="FF0000"/>
                </a:solidFill>
              </a:rPr>
              <a:t>of</a:t>
            </a:r>
            <a:r>
              <a:rPr lang="sv-SE" b="1" dirty="0">
                <a:solidFill>
                  <a:srgbClr val="FF0000"/>
                </a:solidFill>
              </a:rPr>
              <a:t> fundamental </a:t>
            </a:r>
            <a:r>
              <a:rPr lang="sv-SE" b="1" dirty="0" err="1">
                <a:solidFill>
                  <a:srgbClr val="FF0000"/>
                </a:solidFill>
              </a:rPr>
              <a:t>importance</a:t>
            </a:r>
            <a:r>
              <a:rPr lang="sv-SE" b="1" dirty="0">
                <a:solidFill>
                  <a:srgbClr val="FF0000"/>
                </a:solidFill>
              </a:rPr>
              <a:t> to optimal management </a:t>
            </a:r>
            <a:r>
              <a:rPr lang="sv-SE" b="1" dirty="0" err="1">
                <a:solidFill>
                  <a:srgbClr val="FF0000"/>
                </a:solidFill>
              </a:rPr>
              <a:t>of</a:t>
            </a:r>
            <a:r>
              <a:rPr lang="sv-SE" b="1" dirty="0">
                <a:solidFill>
                  <a:srgbClr val="FF0000"/>
                </a:solidFill>
              </a:rPr>
              <a:t/>
            </a:r>
            <a:br>
              <a:rPr lang="sv-SE" b="1" dirty="0">
                <a:solidFill>
                  <a:srgbClr val="FF0000"/>
                </a:solidFill>
              </a:rPr>
            </a:br>
            <a:r>
              <a:rPr lang="sv-SE" b="1" dirty="0" err="1">
                <a:solidFill>
                  <a:srgbClr val="FF0000"/>
                </a:solidFill>
              </a:rPr>
              <a:t>energy</a:t>
            </a:r>
            <a:r>
              <a:rPr lang="sv-SE" b="1" dirty="0">
                <a:solidFill>
                  <a:srgbClr val="FF0000"/>
                </a:solidFill>
              </a:rPr>
              <a:t> </a:t>
            </a:r>
            <a:r>
              <a:rPr lang="sv-SE" b="1" dirty="0" err="1">
                <a:solidFill>
                  <a:srgbClr val="FF0000"/>
                </a:solidFill>
              </a:rPr>
              <a:t>companies</a:t>
            </a:r>
            <a:r>
              <a:rPr lang="sv-SE" b="1" dirty="0">
                <a:solidFill>
                  <a:srgbClr val="FF0000"/>
                </a:solidFill>
              </a:rPr>
              <a:t> and to the </a:t>
            </a:r>
            <a:r>
              <a:rPr lang="sv-SE" b="1" dirty="0" err="1">
                <a:solidFill>
                  <a:srgbClr val="FF0000"/>
                </a:solidFill>
              </a:rPr>
              <a:t>economy</a:t>
            </a:r>
            <a:r>
              <a:rPr lang="sv-SE" b="1" dirty="0">
                <a:solidFill>
                  <a:srgbClr val="FF0000"/>
                </a:solidFill>
              </a:rPr>
              <a:t> in general,</a:t>
            </a:r>
            <a:br>
              <a:rPr lang="sv-SE" b="1" dirty="0">
                <a:solidFill>
                  <a:srgbClr val="FF0000"/>
                </a:solidFill>
              </a:rPr>
            </a:br>
            <a:r>
              <a:rPr lang="sv-SE" b="1" dirty="0" err="1">
                <a:solidFill>
                  <a:srgbClr val="FF0000"/>
                </a:solidFill>
              </a:rPr>
              <a:t>we</a:t>
            </a:r>
            <a:r>
              <a:rPr lang="sv-SE" b="1" dirty="0">
                <a:solidFill>
                  <a:srgbClr val="FF0000"/>
                </a:solidFill>
              </a:rPr>
              <a:t> start by </a:t>
            </a:r>
            <a:r>
              <a:rPr lang="sv-SE" b="1" dirty="0" err="1">
                <a:solidFill>
                  <a:srgbClr val="FF0000"/>
                </a:solidFill>
              </a:rPr>
              <a:t>investigating</a:t>
            </a:r>
            <a:r>
              <a:rPr lang="sv-SE" b="1" dirty="0">
                <a:solidFill>
                  <a:srgbClr val="FF0000"/>
                </a:solidFill>
              </a:rPr>
              <a:t> </a:t>
            </a:r>
            <a:r>
              <a:rPr lang="sv-SE" b="1" dirty="0" err="1">
                <a:solidFill>
                  <a:srgbClr val="FF0000"/>
                </a:solidFill>
              </a:rPr>
              <a:t>them</a:t>
            </a:r>
            <a:r>
              <a:rPr lang="sv-SE" b="1" dirty="0">
                <a:solidFill>
                  <a:srgbClr val="FF0000"/>
                </a:solidFill>
              </a:rPr>
              <a:t>.   </a:t>
            </a:r>
            <a:br>
              <a:rPr lang="sv-SE" b="1" dirty="0">
                <a:solidFill>
                  <a:srgbClr val="FF0000"/>
                </a:solidFill>
              </a:rPr>
            </a:br>
            <a:r>
              <a:rPr lang="en-US" dirty="0"/>
              <a:t/>
            </a:r>
            <a:br>
              <a:rPr lang="en-US" dirty="0"/>
            </a:br>
            <a:r>
              <a:rPr lang="en-US" i="1" dirty="0"/>
              <a:t/>
            </a:r>
            <a:br>
              <a:rPr lang="en-US" i="1" dirty="0"/>
            </a:br>
            <a:endParaRPr lang="sv-SE" i="1" dirty="0"/>
          </a:p>
        </p:txBody>
      </p:sp>
      <p:sp>
        <p:nvSpPr>
          <p:cNvPr id="4" name="Platshållare för bildnummer 3"/>
          <p:cNvSpPr>
            <a:spLocks noGrp="1"/>
          </p:cNvSpPr>
          <p:nvPr>
            <p:ph type="sldNum" sz="quarter" idx="12"/>
          </p:nvPr>
        </p:nvSpPr>
        <p:spPr/>
        <p:txBody>
          <a:bodyPr/>
          <a:lstStyle/>
          <a:p>
            <a:fld id="{05AB504C-2EAE-4C1B-A3CB-68D7E240E4AC}" type="slidenum">
              <a:rPr lang="sv-SE" smtClean="0"/>
              <a:t>12</a:t>
            </a:fld>
            <a:endParaRPr lang="sv-SE"/>
          </a:p>
        </p:txBody>
      </p:sp>
    </p:spTree>
    <p:extLst>
      <p:ext uri="{BB962C8B-B14F-4D97-AF65-F5344CB8AC3E}">
        <p14:creationId xmlns:p14="http://schemas.microsoft.com/office/powerpoint/2010/main" val="287831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5400" b="1" i="1" dirty="0" smtClean="0">
                <a:solidFill>
                  <a:srgbClr val="0070C0"/>
                </a:solidFill>
              </a:rPr>
              <a:t>Source </a:t>
            </a:r>
            <a:r>
              <a:rPr lang="sv-SE" sz="5400" b="1" i="1" dirty="0" err="1" smtClean="0">
                <a:solidFill>
                  <a:srgbClr val="0070C0"/>
                </a:solidFill>
              </a:rPr>
              <a:t>of</a:t>
            </a:r>
            <a:r>
              <a:rPr lang="sv-SE" sz="5400" b="1" i="1" dirty="0" smtClean="0">
                <a:solidFill>
                  <a:srgbClr val="0070C0"/>
                </a:solidFill>
              </a:rPr>
              <a:t> </a:t>
            </a:r>
            <a:r>
              <a:rPr lang="sv-SE" sz="5400" b="1" i="1" dirty="0" err="1" smtClean="0">
                <a:solidFill>
                  <a:srgbClr val="0070C0"/>
                </a:solidFill>
              </a:rPr>
              <a:t>oil</a:t>
            </a:r>
            <a:r>
              <a:rPr lang="sv-SE" sz="5400" b="1" i="1" dirty="0" smtClean="0">
                <a:solidFill>
                  <a:srgbClr val="0070C0"/>
                </a:solidFill>
              </a:rPr>
              <a:t> </a:t>
            </a:r>
            <a:r>
              <a:rPr lang="sv-SE" sz="5400" b="1" i="1" dirty="0" err="1" smtClean="0">
                <a:solidFill>
                  <a:srgbClr val="0070C0"/>
                </a:solidFill>
              </a:rPr>
              <a:t>prices</a:t>
            </a:r>
            <a:r>
              <a:rPr lang="sv-SE" sz="5400" b="1" i="1" dirty="0" smtClean="0">
                <a:solidFill>
                  <a:srgbClr val="0070C0"/>
                </a:solidFill>
              </a:rPr>
              <a:t>:</a:t>
            </a:r>
            <a:r>
              <a:rPr lang="sv-SE" b="1" i="1" dirty="0" smtClean="0"/>
              <a:t> </a:t>
            </a:r>
            <a:endParaRPr lang="sv-SE" b="1" i="1" dirty="0"/>
          </a:p>
        </p:txBody>
      </p:sp>
      <p:pic>
        <p:nvPicPr>
          <p:cNvPr id="4" name="Platshållare för innehåll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7696" y="2131414"/>
            <a:ext cx="9436608" cy="2457450"/>
          </a:xfrm>
        </p:spPr>
      </p:pic>
      <p:sp>
        <p:nvSpPr>
          <p:cNvPr id="5" name="Rektangel 4"/>
          <p:cNvSpPr/>
          <p:nvPr/>
        </p:nvSpPr>
        <p:spPr>
          <a:xfrm>
            <a:off x="3477225" y="6139934"/>
            <a:ext cx="6145745" cy="369332"/>
          </a:xfrm>
          <a:prstGeom prst="rect">
            <a:avLst/>
          </a:prstGeom>
        </p:spPr>
        <p:txBody>
          <a:bodyPr wrap="square">
            <a:spAutoFit/>
          </a:bodyPr>
          <a:lstStyle/>
          <a:p>
            <a:r>
              <a:rPr lang="sv-SE" dirty="0">
                <a:hlinkClick r:id="rId4"/>
              </a:rPr>
              <a:t>https://</a:t>
            </a:r>
            <a:r>
              <a:rPr lang="sv-SE" dirty="0" smtClean="0">
                <a:hlinkClick r:id="rId4"/>
              </a:rPr>
              <a:t>www.eia.gov/dnav/pet/pet_pri_spt_s1_m.htm</a:t>
            </a:r>
            <a:r>
              <a:rPr lang="sv-SE" dirty="0" smtClean="0"/>
              <a:t> </a:t>
            </a:r>
            <a:endParaRPr lang="sv-SE" dirty="0"/>
          </a:p>
        </p:txBody>
      </p:sp>
      <p:sp>
        <p:nvSpPr>
          <p:cNvPr id="6" name="textruta 5"/>
          <p:cNvSpPr txBox="1"/>
          <p:nvPr/>
        </p:nvSpPr>
        <p:spPr>
          <a:xfrm>
            <a:off x="2590800" y="5029590"/>
            <a:ext cx="6523517" cy="461665"/>
          </a:xfrm>
          <a:prstGeom prst="rect">
            <a:avLst/>
          </a:prstGeom>
          <a:noFill/>
        </p:spPr>
        <p:txBody>
          <a:bodyPr wrap="none" rtlCol="0">
            <a:spAutoFit/>
          </a:bodyPr>
          <a:lstStyle/>
          <a:p>
            <a:r>
              <a:rPr lang="sv-SE" sz="2400" b="1" dirty="0" smtClean="0"/>
              <a:t>(The </a:t>
            </a:r>
            <a:r>
              <a:rPr lang="sv-SE" sz="2400" b="1" dirty="0" err="1" smtClean="0"/>
              <a:t>following</a:t>
            </a:r>
            <a:r>
              <a:rPr lang="sv-SE" sz="2400" b="1" dirty="0" smtClean="0"/>
              <a:t> </a:t>
            </a:r>
            <a:r>
              <a:rPr lang="sv-SE" sz="2400" b="1" dirty="0" err="1" smtClean="0"/>
              <a:t>graphs</a:t>
            </a:r>
            <a:r>
              <a:rPr lang="sv-SE" sz="2400" b="1" dirty="0" smtClean="0"/>
              <a:t> </a:t>
            </a:r>
            <a:r>
              <a:rPr lang="sv-SE" sz="2400" b="1" dirty="0" err="1" smtClean="0"/>
              <a:t>will</a:t>
            </a:r>
            <a:r>
              <a:rPr lang="sv-SE" sz="2400" b="1" dirty="0" smtClean="0"/>
              <a:t> show </a:t>
            </a:r>
            <a:r>
              <a:rPr lang="sv-SE" sz="2400" b="1" dirty="0" err="1" smtClean="0"/>
              <a:t>annual</a:t>
            </a:r>
            <a:r>
              <a:rPr lang="sv-SE" sz="2400" b="1" dirty="0" smtClean="0"/>
              <a:t> </a:t>
            </a:r>
            <a:r>
              <a:rPr lang="sv-SE" sz="2400" b="1" dirty="0" err="1" smtClean="0"/>
              <a:t>averages</a:t>
            </a:r>
            <a:r>
              <a:rPr lang="sv-SE" sz="2400" b="1" dirty="0" smtClean="0"/>
              <a:t>.)</a:t>
            </a:r>
            <a:endParaRPr lang="sv-SE" sz="2400" b="1" dirty="0"/>
          </a:p>
        </p:txBody>
      </p:sp>
      <p:sp>
        <p:nvSpPr>
          <p:cNvPr id="7" name="Platshållare för bildnummer 6"/>
          <p:cNvSpPr>
            <a:spLocks noGrp="1"/>
          </p:cNvSpPr>
          <p:nvPr>
            <p:ph type="sldNum" sz="quarter" idx="12"/>
          </p:nvPr>
        </p:nvSpPr>
        <p:spPr/>
        <p:txBody>
          <a:bodyPr/>
          <a:lstStyle/>
          <a:p>
            <a:fld id="{05AB504C-2EAE-4C1B-A3CB-68D7E240E4AC}" type="slidenum">
              <a:rPr lang="sv-SE" smtClean="0"/>
              <a:t>13</a:t>
            </a:fld>
            <a:endParaRPr lang="sv-SE"/>
          </a:p>
        </p:txBody>
      </p:sp>
    </p:spTree>
    <p:extLst>
      <p:ext uri="{BB962C8B-B14F-4D97-AF65-F5344CB8AC3E}">
        <p14:creationId xmlns:p14="http://schemas.microsoft.com/office/powerpoint/2010/main" val="4113094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i="1" dirty="0" smtClean="0">
                <a:solidFill>
                  <a:srgbClr val="0070C0"/>
                </a:solidFill>
              </a:rPr>
              <a:t>Inflation </a:t>
            </a:r>
            <a:r>
              <a:rPr lang="sv-SE" b="1" i="1" dirty="0" err="1" smtClean="0">
                <a:solidFill>
                  <a:srgbClr val="0070C0"/>
                </a:solidFill>
              </a:rPr>
              <a:t>adjustments</a:t>
            </a:r>
            <a:r>
              <a:rPr lang="sv-SE" b="1" i="1" dirty="0" smtClean="0">
                <a:solidFill>
                  <a:srgbClr val="0070C0"/>
                </a:solidFill>
              </a:rPr>
              <a:t> via CPI:</a:t>
            </a:r>
            <a:endParaRPr lang="sv-SE" b="1" i="1" dirty="0">
              <a:solidFill>
                <a:srgbClr val="0070C0"/>
              </a:solidFill>
            </a:endParaRPr>
          </a:p>
        </p:txBody>
      </p:sp>
      <p:pic>
        <p:nvPicPr>
          <p:cNvPr id="4"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0517" y="3809304"/>
            <a:ext cx="3245208" cy="2123409"/>
          </a:xfrm>
        </p:spPr>
      </p:pic>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79117"/>
            <a:ext cx="9536990" cy="1574319"/>
          </a:xfrm>
          <a:prstGeom prst="rect">
            <a:avLst/>
          </a:prstGeom>
        </p:spPr>
      </p:pic>
      <p:sp>
        <p:nvSpPr>
          <p:cNvPr id="6" name="Rektangel 5"/>
          <p:cNvSpPr/>
          <p:nvPr/>
        </p:nvSpPr>
        <p:spPr>
          <a:xfrm>
            <a:off x="5772956" y="5443638"/>
            <a:ext cx="3746988" cy="369332"/>
          </a:xfrm>
          <a:prstGeom prst="rect">
            <a:avLst/>
          </a:prstGeom>
        </p:spPr>
        <p:txBody>
          <a:bodyPr wrap="none">
            <a:spAutoFit/>
          </a:bodyPr>
          <a:lstStyle/>
          <a:p>
            <a:r>
              <a:rPr lang="sv-SE" dirty="0" smtClean="0">
                <a:hlinkClick r:id="rId4"/>
              </a:rPr>
              <a:t>http</a:t>
            </a:r>
            <a:r>
              <a:rPr lang="sv-SE" dirty="0">
                <a:hlinkClick r:id="rId4"/>
              </a:rPr>
              <a:t>://</a:t>
            </a:r>
            <a:r>
              <a:rPr lang="sv-SE" dirty="0" smtClean="0">
                <a:hlinkClick r:id="rId4"/>
              </a:rPr>
              <a:t>www.bls.gov/cpi/cpid1601.pdf</a:t>
            </a:r>
            <a:r>
              <a:rPr lang="sv-SE" dirty="0" smtClean="0"/>
              <a:t> </a:t>
            </a:r>
            <a:endParaRPr lang="sv-SE" dirty="0"/>
          </a:p>
        </p:txBody>
      </p:sp>
      <p:sp>
        <p:nvSpPr>
          <p:cNvPr id="7" name="Platshållare för bildnummer 6"/>
          <p:cNvSpPr>
            <a:spLocks noGrp="1"/>
          </p:cNvSpPr>
          <p:nvPr>
            <p:ph type="sldNum" sz="quarter" idx="12"/>
          </p:nvPr>
        </p:nvSpPr>
        <p:spPr/>
        <p:txBody>
          <a:bodyPr/>
          <a:lstStyle/>
          <a:p>
            <a:fld id="{05AB504C-2EAE-4C1B-A3CB-68D7E240E4AC}" type="slidenum">
              <a:rPr lang="sv-SE" smtClean="0"/>
              <a:t>14</a:t>
            </a:fld>
            <a:endParaRPr lang="sv-SE"/>
          </a:p>
        </p:txBody>
      </p:sp>
    </p:spTree>
    <p:extLst>
      <p:ext uri="{BB962C8B-B14F-4D97-AF65-F5344CB8AC3E}">
        <p14:creationId xmlns:p14="http://schemas.microsoft.com/office/powerpoint/2010/main" val="160862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a:graphicFrameLocks/>
          </p:cNvGraphicFramePr>
          <p:nvPr>
            <p:extLst>
              <p:ext uri="{D42A27DB-BD31-4B8C-83A1-F6EECF244321}">
                <p14:modId xmlns:p14="http://schemas.microsoft.com/office/powerpoint/2010/main" val="4009028680"/>
              </p:ext>
            </p:extLst>
          </p:nvPr>
        </p:nvGraphicFramePr>
        <p:xfrm>
          <a:off x="1023257" y="141515"/>
          <a:ext cx="9829799" cy="6411686"/>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05AB504C-2EAE-4C1B-A3CB-68D7E240E4AC}" type="slidenum">
              <a:rPr lang="sv-SE" smtClean="0"/>
              <a:t>15</a:t>
            </a:fld>
            <a:endParaRPr lang="sv-SE"/>
          </a:p>
        </p:txBody>
      </p:sp>
    </p:spTree>
    <p:extLst>
      <p:ext uri="{BB962C8B-B14F-4D97-AF65-F5344CB8AC3E}">
        <p14:creationId xmlns:p14="http://schemas.microsoft.com/office/powerpoint/2010/main" val="453605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a:graphicFrameLocks/>
          </p:cNvGraphicFramePr>
          <p:nvPr>
            <p:extLst>
              <p:ext uri="{D42A27DB-BD31-4B8C-83A1-F6EECF244321}">
                <p14:modId xmlns:p14="http://schemas.microsoft.com/office/powerpoint/2010/main" val="2015329770"/>
              </p:ext>
            </p:extLst>
          </p:nvPr>
        </p:nvGraphicFramePr>
        <p:xfrm>
          <a:off x="1088571" y="315685"/>
          <a:ext cx="10058400" cy="6161315"/>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05AB504C-2EAE-4C1B-A3CB-68D7E240E4AC}" type="slidenum">
              <a:rPr lang="sv-SE" smtClean="0"/>
              <a:t>16</a:t>
            </a:fld>
            <a:endParaRPr lang="sv-SE"/>
          </a:p>
        </p:txBody>
      </p:sp>
    </p:spTree>
    <p:extLst>
      <p:ext uri="{BB962C8B-B14F-4D97-AF65-F5344CB8AC3E}">
        <p14:creationId xmlns:p14="http://schemas.microsoft.com/office/powerpoint/2010/main" val="2661000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17</a:t>
            </a:fld>
            <a:endParaRPr lang="sv-SE"/>
          </a:p>
        </p:txBody>
      </p:sp>
      <p:graphicFrame>
        <p:nvGraphicFramePr>
          <p:cNvPr id="3" name="Diagram 2"/>
          <p:cNvGraphicFramePr>
            <a:graphicFrameLocks/>
          </p:cNvGraphicFramePr>
          <p:nvPr>
            <p:extLst>
              <p:ext uri="{D42A27DB-BD31-4B8C-83A1-F6EECF244321}">
                <p14:modId xmlns:p14="http://schemas.microsoft.com/office/powerpoint/2010/main" val="2860143174"/>
              </p:ext>
            </p:extLst>
          </p:nvPr>
        </p:nvGraphicFramePr>
        <p:xfrm>
          <a:off x="402336" y="210312"/>
          <a:ext cx="10661904" cy="63459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0817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18</a:t>
            </a:fld>
            <a:endParaRPr lang="sv-SE"/>
          </a:p>
        </p:txBody>
      </p:sp>
      <p:graphicFrame>
        <p:nvGraphicFramePr>
          <p:cNvPr id="4" name="Diagram 3"/>
          <p:cNvGraphicFramePr>
            <a:graphicFrameLocks/>
          </p:cNvGraphicFramePr>
          <p:nvPr>
            <p:extLst>
              <p:ext uri="{D42A27DB-BD31-4B8C-83A1-F6EECF244321}">
                <p14:modId xmlns:p14="http://schemas.microsoft.com/office/powerpoint/2010/main" val="726582537"/>
              </p:ext>
            </p:extLst>
          </p:nvPr>
        </p:nvGraphicFramePr>
        <p:xfrm>
          <a:off x="841248" y="457200"/>
          <a:ext cx="10122408" cy="5989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4456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685"/>
            <a:ext cx="12192000" cy="6284969"/>
          </a:xfrm>
          <a:prstGeom prst="rect">
            <a:avLst/>
          </a:prstGeom>
        </p:spPr>
      </p:pic>
      <p:sp>
        <p:nvSpPr>
          <p:cNvPr id="6" name="Rektangel 5"/>
          <p:cNvSpPr/>
          <p:nvPr/>
        </p:nvSpPr>
        <p:spPr>
          <a:xfrm>
            <a:off x="4114799" y="6364654"/>
            <a:ext cx="6574972" cy="338554"/>
          </a:xfrm>
          <a:prstGeom prst="rect">
            <a:avLst/>
          </a:prstGeom>
        </p:spPr>
        <p:txBody>
          <a:bodyPr wrap="square">
            <a:spAutoFit/>
          </a:bodyPr>
          <a:lstStyle/>
          <a:p>
            <a:r>
              <a:rPr lang="sv-SE" sz="1600" b="1" dirty="0">
                <a:solidFill>
                  <a:schemeClr val="accent6">
                    <a:lumMod val="50000"/>
                  </a:schemeClr>
                </a:solidFill>
              </a:rPr>
              <a:t>http://www.eia.gov/dnav/pet/hist/LeafHandler.ashx?n=PET&amp;s=RWTC&amp;f=D</a:t>
            </a:r>
          </a:p>
        </p:txBody>
      </p:sp>
      <p:sp>
        <p:nvSpPr>
          <p:cNvPr id="2" name="Platshållare för bildnummer 1"/>
          <p:cNvSpPr>
            <a:spLocks noGrp="1"/>
          </p:cNvSpPr>
          <p:nvPr>
            <p:ph type="sldNum" sz="quarter" idx="12"/>
          </p:nvPr>
        </p:nvSpPr>
        <p:spPr/>
        <p:txBody>
          <a:bodyPr/>
          <a:lstStyle/>
          <a:p>
            <a:fld id="{05AB504C-2EAE-4C1B-A3CB-68D7E240E4AC}" type="slidenum">
              <a:rPr lang="sv-SE" smtClean="0"/>
              <a:t>19</a:t>
            </a:fld>
            <a:endParaRPr lang="sv-SE"/>
          </a:p>
        </p:txBody>
      </p:sp>
    </p:spTree>
    <p:extLst>
      <p:ext uri="{BB962C8B-B14F-4D97-AF65-F5344CB8AC3E}">
        <p14:creationId xmlns:p14="http://schemas.microsoft.com/office/powerpoint/2010/main" val="3827779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sz="2000" dirty="0" smtClean="0"/>
              <a:t/>
            </a:r>
            <a:br>
              <a:rPr lang="en-US" sz="2000" dirty="0" smtClean="0"/>
            </a:br>
            <a:r>
              <a:rPr lang="en-US" sz="2000" b="1" dirty="0" smtClean="0">
                <a:solidFill>
                  <a:srgbClr val="00B050"/>
                </a:solidFill>
              </a:rPr>
              <a:t>Optimal </a:t>
            </a:r>
            <a:r>
              <a:rPr lang="en-US" sz="2000" b="1" dirty="0">
                <a:solidFill>
                  <a:srgbClr val="00B050"/>
                </a:solidFill>
              </a:rPr>
              <a:t>adaptive stochastic control of large scale energy production under the influence of market risk</a:t>
            </a:r>
            <a:br>
              <a:rPr lang="en-US" sz="2000" b="1" dirty="0">
                <a:solidFill>
                  <a:srgbClr val="00B050"/>
                </a:solidFill>
              </a:rPr>
            </a:br>
            <a:r>
              <a:rPr lang="en-US" sz="2000" b="1" dirty="0" smtClean="0">
                <a:solidFill>
                  <a:srgbClr val="00B050"/>
                </a:solidFill>
              </a:rPr>
              <a:t>Peter </a:t>
            </a:r>
            <a:r>
              <a:rPr lang="en-US" sz="2000" b="1" dirty="0" err="1" smtClean="0">
                <a:solidFill>
                  <a:srgbClr val="00B050"/>
                </a:solidFill>
              </a:rPr>
              <a:t>Lohmander</a:t>
            </a:r>
            <a:r>
              <a:rPr lang="en-US" sz="2000" dirty="0" smtClean="0"/>
              <a:t/>
            </a:r>
            <a:br>
              <a:rPr lang="en-US" sz="2000" dirty="0" smtClean="0"/>
            </a:br>
            <a:r>
              <a:rPr lang="en-US" sz="2000" dirty="0" smtClean="0"/>
              <a:t/>
            </a:r>
            <a:br>
              <a:rPr lang="en-US" sz="2000" dirty="0" smtClean="0"/>
            </a:br>
            <a:r>
              <a:rPr lang="en-US" sz="3100" b="1" dirty="0" smtClean="0">
                <a:solidFill>
                  <a:srgbClr val="FF0000"/>
                </a:solidFill>
              </a:rPr>
              <a:t>Abstract</a:t>
            </a:r>
            <a:r>
              <a:rPr lang="en-US" b="1" dirty="0"/>
              <a:t/>
            </a:r>
            <a:br>
              <a:rPr lang="en-US" b="1" dirty="0"/>
            </a:br>
            <a:endParaRPr lang="sv-SE" b="1" dirty="0"/>
          </a:p>
        </p:txBody>
      </p:sp>
      <p:sp>
        <p:nvSpPr>
          <p:cNvPr id="3" name="Platshållare för innehåll 2"/>
          <p:cNvSpPr>
            <a:spLocks noGrp="1"/>
          </p:cNvSpPr>
          <p:nvPr>
            <p:ph idx="1"/>
          </p:nvPr>
        </p:nvSpPr>
        <p:spPr/>
        <p:txBody>
          <a:bodyPr>
            <a:normAutofit fontScale="70000" lnSpcReduction="20000"/>
          </a:bodyPr>
          <a:lstStyle/>
          <a:p>
            <a:pPr marL="0" indent="0">
              <a:buNone/>
            </a:pPr>
            <a:r>
              <a:rPr lang="en-US" dirty="0" smtClean="0"/>
              <a:t>The </a:t>
            </a:r>
            <a:r>
              <a:rPr lang="en-US" dirty="0"/>
              <a:t>global energy market prices may be considered as stochastic processes. These prices may be strongly influenced (partly controlled) by large producers and cartels, since production levels influence the price level. Under such conditions, optimal dynamic production plans have to be optimized using adaptive controls, derived via stochastic control theory and/or stochastic dynamic programming. This paper presents alternative modelling options and a detailed analysis of a sample problem. It is possible to use stochastic dynamic programming as a master problem in combination with detailed multidimensional solutions to production and logistics problems for each state and stage. This can be done in finite time and also in infinite time, via stochastic dynamic programming in Markov chains with linear programming as a solution method. A sample problem is defined as a stochastic dynamic programming problem for optimal adaptive control of energy production under the influence of market risk and energy reserve constraints. General results concerning how the optimal adaptive production decisions and expected resource values are affected by increasing risk in the energy markets are reported. The main results are presented in connection to the present modelling results. General conclusions are presented and suggestions for future research are given.</a:t>
            </a:r>
          </a:p>
          <a:p>
            <a:endParaRPr lang="en-US" dirty="0"/>
          </a:p>
          <a:p>
            <a:pPr marL="0" indent="0">
              <a:buNone/>
            </a:pPr>
            <a:r>
              <a:rPr lang="en-US" dirty="0">
                <a:solidFill>
                  <a:srgbClr val="FF0000"/>
                </a:solidFill>
              </a:rPr>
              <a:t>Keywords:</a:t>
            </a:r>
            <a:r>
              <a:rPr lang="en-US" dirty="0"/>
              <a:t> Optimal adaptive control; Stochastic dynamic programming; Market adapted oil production.</a:t>
            </a:r>
          </a:p>
          <a:p>
            <a:endParaRPr lang="sv-SE" dirty="0"/>
          </a:p>
        </p:txBody>
      </p:sp>
      <p:sp>
        <p:nvSpPr>
          <p:cNvPr id="4" name="Platshållare för bildnummer 3"/>
          <p:cNvSpPr>
            <a:spLocks noGrp="1"/>
          </p:cNvSpPr>
          <p:nvPr>
            <p:ph type="sldNum" sz="quarter" idx="12"/>
          </p:nvPr>
        </p:nvSpPr>
        <p:spPr/>
        <p:txBody>
          <a:bodyPr/>
          <a:lstStyle/>
          <a:p>
            <a:fld id="{05AB504C-2EAE-4C1B-A3CB-68D7E240E4AC}" type="slidenum">
              <a:rPr lang="sv-SE" smtClean="0"/>
              <a:t>2</a:t>
            </a:fld>
            <a:endParaRPr lang="sv-SE"/>
          </a:p>
        </p:txBody>
      </p:sp>
    </p:spTree>
    <p:extLst>
      <p:ext uri="{BB962C8B-B14F-4D97-AF65-F5344CB8AC3E}">
        <p14:creationId xmlns:p14="http://schemas.microsoft.com/office/powerpoint/2010/main" val="56203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372"/>
            <a:ext cx="12192000" cy="6321256"/>
          </a:xfrm>
          <a:prstGeom prst="rect">
            <a:avLst/>
          </a:prstGeom>
        </p:spPr>
      </p:pic>
      <p:sp>
        <p:nvSpPr>
          <p:cNvPr id="3" name="Platshållare för bildnummer 2"/>
          <p:cNvSpPr>
            <a:spLocks noGrp="1"/>
          </p:cNvSpPr>
          <p:nvPr>
            <p:ph type="sldNum" sz="quarter" idx="12"/>
          </p:nvPr>
        </p:nvSpPr>
        <p:spPr/>
        <p:txBody>
          <a:bodyPr/>
          <a:lstStyle/>
          <a:p>
            <a:fld id="{05AB504C-2EAE-4C1B-A3CB-68D7E240E4AC}" type="slidenum">
              <a:rPr lang="sv-SE" smtClean="0"/>
              <a:t>20</a:t>
            </a:fld>
            <a:endParaRPr lang="sv-SE"/>
          </a:p>
        </p:txBody>
      </p:sp>
    </p:spTree>
    <p:extLst>
      <p:ext uri="{BB962C8B-B14F-4D97-AF65-F5344CB8AC3E}">
        <p14:creationId xmlns:p14="http://schemas.microsoft.com/office/powerpoint/2010/main" val="915057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47344" y="4550537"/>
            <a:ext cx="10515600" cy="1009015"/>
          </a:xfrm>
        </p:spPr>
        <p:txBody>
          <a:bodyPr>
            <a:normAutofit/>
          </a:bodyPr>
          <a:lstStyle/>
          <a:p>
            <a:pPr marL="0" indent="0">
              <a:buNone/>
            </a:pPr>
            <a:r>
              <a:rPr lang="en-US" dirty="0" smtClean="0"/>
              <a:t>The </a:t>
            </a:r>
            <a:r>
              <a:rPr lang="en-US" dirty="0"/>
              <a:t>global energy market prices may be considered as stochastic processes. </a:t>
            </a:r>
            <a:endParaRPr lang="en-US" dirty="0" smtClean="0"/>
          </a:p>
          <a:p>
            <a:pPr marL="0" indent="0">
              <a:buNone/>
            </a:pPr>
            <a:endParaRPr lang="en-US" dirty="0"/>
          </a:p>
          <a:p>
            <a:endParaRPr lang="sv-SE" dirty="0"/>
          </a:p>
        </p:txBody>
      </p:sp>
      <p:pic>
        <p:nvPicPr>
          <p:cNvPr id="5" name="Bildobjekt 4"/>
          <p:cNvPicPr>
            <a:picLocks noChangeAspect="1"/>
          </p:cNvPicPr>
          <p:nvPr/>
        </p:nvPicPr>
        <p:blipFill>
          <a:blip r:embed="rId2"/>
          <a:stretch>
            <a:fillRect/>
          </a:stretch>
        </p:blipFill>
        <p:spPr>
          <a:xfrm>
            <a:off x="0" y="-118301"/>
            <a:ext cx="12402312" cy="6976301"/>
          </a:xfrm>
          <a:prstGeom prst="rect">
            <a:avLst/>
          </a:prstGeom>
        </p:spPr>
      </p:pic>
      <p:sp>
        <p:nvSpPr>
          <p:cNvPr id="2" name="Platshållare för bildnummer 1"/>
          <p:cNvSpPr>
            <a:spLocks noGrp="1"/>
          </p:cNvSpPr>
          <p:nvPr>
            <p:ph type="sldNum" sz="quarter" idx="12"/>
          </p:nvPr>
        </p:nvSpPr>
        <p:spPr/>
        <p:txBody>
          <a:bodyPr/>
          <a:lstStyle/>
          <a:p>
            <a:fld id="{05AB504C-2EAE-4C1B-A3CB-68D7E240E4AC}" type="slidenum">
              <a:rPr lang="sv-SE" smtClean="0"/>
              <a:t>21</a:t>
            </a:fld>
            <a:endParaRPr lang="sv-SE"/>
          </a:p>
        </p:txBody>
      </p:sp>
    </p:spTree>
    <p:extLst>
      <p:ext uri="{BB962C8B-B14F-4D97-AF65-F5344CB8AC3E}">
        <p14:creationId xmlns:p14="http://schemas.microsoft.com/office/powerpoint/2010/main" val="3911344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685165"/>
            <a:ext cx="10515600" cy="1325563"/>
          </a:xfrm>
        </p:spPr>
        <p:txBody>
          <a:bodyPr/>
          <a:lstStyle/>
          <a:p>
            <a:r>
              <a:rPr lang="sv-SE" b="1" i="1" dirty="0" err="1" smtClean="0">
                <a:solidFill>
                  <a:srgbClr val="FF0000"/>
                </a:solidFill>
              </a:rPr>
              <a:t>What</a:t>
            </a:r>
            <a:r>
              <a:rPr lang="sv-SE" b="1" i="1" dirty="0" smtClean="0">
                <a:solidFill>
                  <a:srgbClr val="FF0000"/>
                </a:solidFill>
              </a:rPr>
              <a:t> </a:t>
            </a:r>
            <a:r>
              <a:rPr lang="sv-SE" b="1" i="1" dirty="0" err="1" smtClean="0">
                <a:solidFill>
                  <a:srgbClr val="FF0000"/>
                </a:solidFill>
              </a:rPr>
              <a:t>method</a:t>
            </a:r>
            <a:r>
              <a:rPr lang="sv-SE" b="1" i="1" dirty="0" smtClean="0">
                <a:solidFill>
                  <a:srgbClr val="FF0000"/>
                </a:solidFill>
              </a:rPr>
              <a:t> is </a:t>
            </a:r>
            <a:r>
              <a:rPr lang="sv-SE" b="1" i="1" dirty="0" err="1" smtClean="0">
                <a:solidFill>
                  <a:srgbClr val="FF0000"/>
                </a:solidFill>
              </a:rPr>
              <a:t>used</a:t>
            </a:r>
            <a:r>
              <a:rPr lang="sv-SE" b="1" i="1" dirty="0" smtClean="0">
                <a:solidFill>
                  <a:srgbClr val="FF0000"/>
                </a:solidFill>
              </a:rPr>
              <a:t> by EIA to </a:t>
            </a:r>
            <a:r>
              <a:rPr lang="sv-SE" b="1" i="1" dirty="0" err="1" smtClean="0">
                <a:solidFill>
                  <a:srgbClr val="FF0000"/>
                </a:solidFill>
              </a:rPr>
              <a:t>calculate</a:t>
            </a:r>
            <a:r>
              <a:rPr lang="sv-SE" b="1" i="1" dirty="0" smtClean="0">
                <a:solidFill>
                  <a:srgbClr val="FF0000"/>
                </a:solidFill>
              </a:rPr>
              <a:t> the </a:t>
            </a:r>
            <a:r>
              <a:rPr lang="sv-SE" b="1" i="1" dirty="0" err="1" smtClean="0">
                <a:solidFill>
                  <a:srgbClr val="FF0000"/>
                </a:solidFill>
              </a:rPr>
              <a:t>probabilities</a:t>
            </a:r>
            <a:r>
              <a:rPr lang="sv-SE" b="1" i="1" dirty="0" smtClean="0">
                <a:solidFill>
                  <a:srgbClr val="FF0000"/>
                </a:solidFill>
              </a:rPr>
              <a:t>?</a:t>
            </a:r>
            <a:endParaRPr lang="sv-SE" b="1" i="1" dirty="0">
              <a:solidFill>
                <a:srgbClr val="FF0000"/>
              </a:solidFill>
            </a:endParaRPr>
          </a:p>
        </p:txBody>
      </p:sp>
      <p:sp>
        <p:nvSpPr>
          <p:cNvPr id="3" name="Platshållare för innehåll 2"/>
          <p:cNvSpPr>
            <a:spLocks noGrp="1"/>
          </p:cNvSpPr>
          <p:nvPr>
            <p:ph idx="1"/>
          </p:nvPr>
        </p:nvSpPr>
        <p:spPr>
          <a:xfrm>
            <a:off x="838200" y="2767457"/>
            <a:ext cx="10515600" cy="2682367"/>
          </a:xfrm>
        </p:spPr>
        <p:txBody>
          <a:bodyPr/>
          <a:lstStyle/>
          <a:p>
            <a:r>
              <a:rPr lang="sv-SE" dirty="0" smtClean="0"/>
              <a:t>Option </a:t>
            </a:r>
            <a:r>
              <a:rPr lang="sv-SE" dirty="0" err="1" smtClean="0"/>
              <a:t>prices</a:t>
            </a:r>
            <a:r>
              <a:rPr lang="sv-SE" dirty="0" smtClean="0"/>
              <a:t> </a:t>
            </a:r>
            <a:r>
              <a:rPr lang="sv-SE" dirty="0" err="1" smtClean="0"/>
              <a:t>are</a:t>
            </a:r>
            <a:r>
              <a:rPr lang="sv-SE" dirty="0" smtClean="0"/>
              <a:t> </a:t>
            </a:r>
            <a:r>
              <a:rPr lang="sv-SE" dirty="0" err="1" smtClean="0"/>
              <a:t>used</a:t>
            </a:r>
            <a:r>
              <a:rPr lang="sv-SE" dirty="0" smtClean="0"/>
              <a:t> to </a:t>
            </a:r>
            <a:r>
              <a:rPr lang="sv-SE" dirty="0" err="1" smtClean="0"/>
              <a:t>determine</a:t>
            </a:r>
            <a:r>
              <a:rPr lang="sv-SE" dirty="0" smtClean="0"/>
              <a:t> the parameters </a:t>
            </a:r>
            <a:r>
              <a:rPr lang="sv-SE" dirty="0" err="1" smtClean="0"/>
              <a:t>of</a:t>
            </a:r>
            <a:r>
              <a:rPr lang="sv-SE" dirty="0" smtClean="0"/>
              <a:t> a </a:t>
            </a:r>
            <a:r>
              <a:rPr lang="sv-SE" dirty="0" err="1" smtClean="0"/>
              <a:t>probability</a:t>
            </a:r>
            <a:r>
              <a:rPr lang="sv-SE" dirty="0" smtClean="0"/>
              <a:t> </a:t>
            </a:r>
            <a:r>
              <a:rPr lang="sv-SE" dirty="0" err="1" smtClean="0"/>
              <a:t>density</a:t>
            </a:r>
            <a:r>
              <a:rPr lang="sv-SE" dirty="0" smtClean="0"/>
              <a:t> </a:t>
            </a:r>
            <a:r>
              <a:rPr lang="sv-SE" dirty="0" err="1" smtClean="0"/>
              <a:t>function</a:t>
            </a:r>
            <a:r>
              <a:rPr lang="sv-SE" dirty="0" smtClean="0"/>
              <a:t> (and </a:t>
            </a:r>
            <a:r>
              <a:rPr lang="sv-SE" dirty="0" err="1" smtClean="0"/>
              <a:t>indirectly</a:t>
            </a:r>
            <a:r>
              <a:rPr lang="sv-SE" dirty="0" smtClean="0"/>
              <a:t> the </a:t>
            </a:r>
            <a:r>
              <a:rPr lang="sv-SE" dirty="0" err="1" smtClean="0"/>
              <a:t>probabilities</a:t>
            </a:r>
            <a:r>
              <a:rPr lang="sv-SE" dirty="0" smtClean="0"/>
              <a:t> </a:t>
            </a:r>
            <a:r>
              <a:rPr lang="sv-SE" dirty="0" err="1" smtClean="0"/>
              <a:t>of</a:t>
            </a:r>
            <a:r>
              <a:rPr lang="sv-SE" dirty="0" smtClean="0"/>
              <a:t> the </a:t>
            </a:r>
            <a:r>
              <a:rPr lang="sv-SE" dirty="0" err="1" smtClean="0"/>
              <a:t>oil</a:t>
            </a:r>
            <a:r>
              <a:rPr lang="sv-SE" dirty="0" smtClean="0"/>
              <a:t> </a:t>
            </a:r>
            <a:r>
              <a:rPr lang="sv-SE" dirty="0" err="1" smtClean="0"/>
              <a:t>price</a:t>
            </a:r>
            <a:r>
              <a:rPr lang="sv-SE" dirty="0" smtClean="0"/>
              <a:t> to be </a:t>
            </a:r>
            <a:r>
              <a:rPr lang="sv-SE" dirty="0" err="1" smtClean="0"/>
              <a:t>higher</a:t>
            </a:r>
            <a:r>
              <a:rPr lang="sv-SE" dirty="0" smtClean="0"/>
              <a:t> or </a:t>
            </a:r>
            <a:r>
              <a:rPr lang="sv-SE" dirty="0" err="1" smtClean="0"/>
              <a:t>lower</a:t>
            </a:r>
            <a:r>
              <a:rPr lang="sv-SE" dirty="0" smtClean="0"/>
              <a:t> </a:t>
            </a:r>
            <a:r>
              <a:rPr lang="sv-SE" dirty="0" err="1" smtClean="0"/>
              <a:t>than</a:t>
            </a:r>
            <a:r>
              <a:rPr lang="sv-SE" dirty="0" smtClean="0"/>
              <a:t> different limits.)</a:t>
            </a:r>
          </a:p>
          <a:p>
            <a:r>
              <a:rPr lang="sv-SE" dirty="0" err="1" smtClean="0"/>
              <a:t>Of</a:t>
            </a:r>
            <a:r>
              <a:rPr lang="sv-SE" dirty="0" smtClean="0"/>
              <a:t> </a:t>
            </a:r>
            <a:r>
              <a:rPr lang="sv-SE" dirty="0" err="1" smtClean="0"/>
              <a:t>course</a:t>
            </a:r>
            <a:r>
              <a:rPr lang="sv-SE" dirty="0" smtClean="0"/>
              <a:t>, </a:t>
            </a:r>
            <a:r>
              <a:rPr lang="sv-SE" dirty="0" err="1" smtClean="0"/>
              <a:t>one</a:t>
            </a:r>
            <a:r>
              <a:rPr lang="sv-SE" dirty="0" smtClean="0"/>
              <a:t> </a:t>
            </a:r>
            <a:r>
              <a:rPr lang="sv-SE" dirty="0" err="1" smtClean="0"/>
              <a:t>could</a:t>
            </a:r>
            <a:r>
              <a:rPr lang="sv-SE" dirty="0" smtClean="0"/>
              <a:t> </a:t>
            </a:r>
            <a:r>
              <a:rPr lang="sv-SE" dirty="0" err="1" smtClean="0"/>
              <a:t>also</a:t>
            </a:r>
            <a:r>
              <a:rPr lang="sv-SE" dirty="0" smtClean="0"/>
              <a:t> </a:t>
            </a:r>
            <a:r>
              <a:rPr lang="sv-SE" dirty="0" err="1" smtClean="0"/>
              <a:t>use</a:t>
            </a:r>
            <a:r>
              <a:rPr lang="sv-SE" dirty="0" smtClean="0"/>
              <a:t> </a:t>
            </a:r>
            <a:r>
              <a:rPr lang="sv-SE" dirty="0" err="1" smtClean="0"/>
              <a:t>other</a:t>
            </a:r>
            <a:r>
              <a:rPr lang="sv-SE" dirty="0" smtClean="0"/>
              <a:t> </a:t>
            </a:r>
            <a:r>
              <a:rPr lang="sv-SE" dirty="0" err="1" smtClean="0"/>
              <a:t>methods</a:t>
            </a:r>
            <a:r>
              <a:rPr lang="sv-SE" dirty="0" smtClean="0"/>
              <a:t>. For </a:t>
            </a:r>
            <a:r>
              <a:rPr lang="sv-SE" dirty="0" err="1" smtClean="0"/>
              <a:t>instance</a:t>
            </a:r>
            <a:r>
              <a:rPr lang="sv-SE" dirty="0" smtClean="0"/>
              <a:t>, </a:t>
            </a:r>
            <a:r>
              <a:rPr lang="sv-SE" dirty="0" err="1" smtClean="0"/>
              <a:t>one</a:t>
            </a:r>
            <a:r>
              <a:rPr lang="sv-SE" dirty="0" smtClean="0"/>
              <a:t> </a:t>
            </a:r>
            <a:r>
              <a:rPr lang="sv-SE" dirty="0" err="1" smtClean="0"/>
              <a:t>could</a:t>
            </a:r>
            <a:r>
              <a:rPr lang="sv-SE" dirty="0" smtClean="0"/>
              <a:t> look at the distribution </a:t>
            </a:r>
            <a:r>
              <a:rPr lang="sv-SE" dirty="0" err="1" smtClean="0"/>
              <a:t>of</a:t>
            </a:r>
            <a:r>
              <a:rPr lang="sv-SE" dirty="0" smtClean="0"/>
              <a:t> </a:t>
            </a:r>
            <a:r>
              <a:rPr lang="sv-SE" dirty="0" err="1" smtClean="0"/>
              <a:t>errors</a:t>
            </a:r>
            <a:r>
              <a:rPr lang="sv-SE" dirty="0" smtClean="0"/>
              <a:t> </a:t>
            </a:r>
            <a:r>
              <a:rPr lang="sv-SE" dirty="0" err="1" smtClean="0"/>
              <a:t>of</a:t>
            </a:r>
            <a:r>
              <a:rPr lang="sv-SE" dirty="0" smtClean="0"/>
              <a:t> </a:t>
            </a:r>
            <a:r>
              <a:rPr lang="sv-SE" dirty="0" err="1" smtClean="0"/>
              <a:t>price</a:t>
            </a:r>
            <a:r>
              <a:rPr lang="sv-SE" dirty="0" smtClean="0"/>
              <a:t> </a:t>
            </a:r>
            <a:r>
              <a:rPr lang="sv-SE" dirty="0" err="1" smtClean="0"/>
              <a:t>predictions</a:t>
            </a:r>
            <a:r>
              <a:rPr lang="sv-SE" dirty="0" smtClean="0"/>
              <a:t> in </a:t>
            </a:r>
            <a:r>
              <a:rPr lang="sv-SE" dirty="0" err="1" smtClean="0"/>
              <a:t>earlier</a:t>
            </a:r>
            <a:r>
              <a:rPr lang="sv-SE" dirty="0" smtClean="0"/>
              <a:t> periods.</a:t>
            </a:r>
          </a:p>
          <a:p>
            <a:endParaRPr lang="sv-SE" dirty="0" smtClean="0"/>
          </a:p>
          <a:p>
            <a:pPr marL="0" indent="0">
              <a:buNone/>
            </a:pPr>
            <a:endParaRPr lang="sv-SE" dirty="0"/>
          </a:p>
        </p:txBody>
      </p:sp>
      <p:sp>
        <p:nvSpPr>
          <p:cNvPr id="4" name="Platshållare för bildnummer 3"/>
          <p:cNvSpPr>
            <a:spLocks noGrp="1"/>
          </p:cNvSpPr>
          <p:nvPr>
            <p:ph type="sldNum" sz="quarter" idx="12"/>
          </p:nvPr>
        </p:nvSpPr>
        <p:spPr/>
        <p:txBody>
          <a:bodyPr/>
          <a:lstStyle/>
          <a:p>
            <a:fld id="{05AB504C-2EAE-4C1B-A3CB-68D7E240E4AC}" type="slidenum">
              <a:rPr lang="sv-SE" smtClean="0"/>
              <a:t>22</a:t>
            </a:fld>
            <a:endParaRPr lang="sv-SE"/>
          </a:p>
        </p:txBody>
      </p:sp>
    </p:spTree>
    <p:extLst>
      <p:ext uri="{BB962C8B-B14F-4D97-AF65-F5344CB8AC3E}">
        <p14:creationId xmlns:p14="http://schemas.microsoft.com/office/powerpoint/2010/main" val="4130059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i="1" dirty="0" smtClean="0">
                <a:solidFill>
                  <a:srgbClr val="0070C0"/>
                </a:solidFill>
              </a:rPr>
              <a:t>On the </a:t>
            </a:r>
            <a:r>
              <a:rPr lang="sv-SE" sz="3600" i="1" dirty="0" err="1" smtClean="0">
                <a:solidFill>
                  <a:srgbClr val="0070C0"/>
                </a:solidFill>
              </a:rPr>
              <a:t>next</a:t>
            </a:r>
            <a:r>
              <a:rPr lang="sv-SE" sz="3600" i="1" dirty="0" smtClean="0">
                <a:solidFill>
                  <a:srgbClr val="0070C0"/>
                </a:solidFill>
              </a:rPr>
              <a:t> pages, </a:t>
            </a:r>
            <a:r>
              <a:rPr lang="sv-SE" sz="3600" i="1" dirty="0" err="1" smtClean="0">
                <a:solidFill>
                  <a:srgbClr val="0070C0"/>
                </a:solidFill>
              </a:rPr>
              <a:t>some</a:t>
            </a:r>
            <a:r>
              <a:rPr lang="sv-SE" sz="3600" i="1" dirty="0" smtClean="0">
                <a:solidFill>
                  <a:srgbClr val="0070C0"/>
                </a:solidFill>
              </a:rPr>
              <a:t> </a:t>
            </a:r>
            <a:r>
              <a:rPr lang="sv-SE" sz="3600" i="1" dirty="0" err="1" smtClean="0">
                <a:solidFill>
                  <a:srgbClr val="0070C0"/>
                </a:solidFill>
              </a:rPr>
              <a:t>sections</a:t>
            </a:r>
            <a:r>
              <a:rPr lang="sv-SE" sz="3600" i="1" dirty="0" smtClean="0">
                <a:solidFill>
                  <a:srgbClr val="0070C0"/>
                </a:solidFill>
              </a:rPr>
              <a:t> </a:t>
            </a:r>
            <a:r>
              <a:rPr lang="sv-SE" sz="3600" i="1" dirty="0" err="1" smtClean="0">
                <a:solidFill>
                  <a:srgbClr val="0070C0"/>
                </a:solidFill>
              </a:rPr>
              <a:t>are</a:t>
            </a:r>
            <a:r>
              <a:rPr lang="sv-SE" sz="3600" i="1" dirty="0" smtClean="0">
                <a:solidFill>
                  <a:srgbClr val="0070C0"/>
                </a:solidFill>
              </a:rPr>
              <a:t> </a:t>
            </a:r>
            <a:r>
              <a:rPr lang="sv-SE" sz="3600" i="1" dirty="0" err="1" smtClean="0">
                <a:solidFill>
                  <a:srgbClr val="0070C0"/>
                </a:solidFill>
              </a:rPr>
              <a:t>copied</a:t>
            </a:r>
            <a:r>
              <a:rPr lang="sv-SE" sz="3600" i="1" dirty="0" smtClean="0">
                <a:solidFill>
                  <a:srgbClr val="0070C0"/>
                </a:solidFill>
              </a:rPr>
              <a:t> from:</a:t>
            </a:r>
            <a:endParaRPr lang="sv-SE" sz="3600" i="1" dirty="0">
              <a:solidFill>
                <a:srgbClr val="0070C0"/>
              </a:solidFill>
            </a:endParaRP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70624"/>
            <a:ext cx="12192000" cy="3886015"/>
          </a:xfrm>
          <a:prstGeom prst="rect">
            <a:avLst/>
          </a:prstGeom>
        </p:spPr>
      </p:pic>
      <p:sp>
        <p:nvSpPr>
          <p:cNvPr id="3" name="Platshållare för bildnummer 2"/>
          <p:cNvSpPr>
            <a:spLocks noGrp="1"/>
          </p:cNvSpPr>
          <p:nvPr>
            <p:ph type="sldNum" sz="quarter" idx="12"/>
          </p:nvPr>
        </p:nvSpPr>
        <p:spPr/>
        <p:txBody>
          <a:bodyPr/>
          <a:lstStyle/>
          <a:p>
            <a:fld id="{05AB504C-2EAE-4C1B-A3CB-68D7E240E4AC}" type="slidenum">
              <a:rPr lang="sv-SE" smtClean="0"/>
              <a:t>23</a:t>
            </a:fld>
            <a:endParaRPr lang="sv-SE"/>
          </a:p>
        </p:txBody>
      </p:sp>
    </p:spTree>
    <p:extLst>
      <p:ext uri="{BB962C8B-B14F-4D97-AF65-F5344CB8AC3E}">
        <p14:creationId xmlns:p14="http://schemas.microsoft.com/office/powerpoint/2010/main" val="24169942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1042416"/>
            <a:ext cx="10515600" cy="5134547"/>
          </a:xfrm>
        </p:spPr>
        <p:txBody>
          <a:bodyPr>
            <a:normAutofit fontScale="92500" lnSpcReduction="10000"/>
          </a:bodyPr>
          <a:lstStyle/>
          <a:p>
            <a:r>
              <a:rPr lang="en-US" b="1" dirty="0">
                <a:solidFill>
                  <a:srgbClr val="FF0000"/>
                </a:solidFill>
              </a:rPr>
              <a:t>Confidence intervals </a:t>
            </a:r>
            <a:r>
              <a:rPr lang="en-US" dirty="0">
                <a:solidFill>
                  <a:srgbClr val="0070C0"/>
                </a:solidFill>
              </a:rPr>
              <a:t>for expected prices can be calculated using a variety of </a:t>
            </a:r>
            <a:r>
              <a:rPr lang="en-US" b="1" dirty="0">
                <a:solidFill>
                  <a:srgbClr val="FF0000"/>
                </a:solidFill>
              </a:rPr>
              <a:t>alternative techniques</a:t>
            </a:r>
            <a:r>
              <a:rPr lang="en-US" dirty="0">
                <a:solidFill>
                  <a:srgbClr val="0070C0"/>
                </a:solidFill>
              </a:rPr>
              <a:t>, including estimates based on past price volatility, statistical analysis of past forecast errors, or estimates of parameter uncertainty in an econometric energy price forecasting equation.  </a:t>
            </a:r>
            <a:endParaRPr lang="en-US" dirty="0" smtClean="0">
              <a:solidFill>
                <a:srgbClr val="0070C0"/>
              </a:solidFill>
            </a:endParaRPr>
          </a:p>
          <a:p>
            <a:endParaRPr lang="en-US" dirty="0">
              <a:solidFill>
                <a:srgbClr val="0070C0"/>
              </a:solidFill>
            </a:endParaRPr>
          </a:p>
          <a:p>
            <a:r>
              <a:rPr lang="en-US" dirty="0" smtClean="0">
                <a:solidFill>
                  <a:srgbClr val="0070C0"/>
                </a:solidFill>
              </a:rPr>
              <a:t>Such </a:t>
            </a:r>
            <a:r>
              <a:rPr lang="en-US" dirty="0">
                <a:solidFill>
                  <a:srgbClr val="0070C0"/>
                </a:solidFill>
              </a:rPr>
              <a:t>backward-looking approaches, notwithstanding their merits, cannot reflect changes in current market conditions and expectations that may lead to greater or lesser uncertainty about the future at any given time</a:t>
            </a:r>
            <a:r>
              <a:rPr lang="en-US" dirty="0" smtClean="0">
                <a:solidFill>
                  <a:srgbClr val="0070C0"/>
                </a:solidFill>
              </a:rPr>
              <a:t>.</a:t>
            </a:r>
          </a:p>
          <a:p>
            <a:pPr marL="0" indent="0">
              <a:buNone/>
            </a:pPr>
            <a:r>
              <a:rPr lang="en-US" dirty="0" smtClean="0">
                <a:solidFill>
                  <a:srgbClr val="0070C0"/>
                </a:solidFill>
              </a:rPr>
              <a:t>  </a:t>
            </a:r>
            <a:endParaRPr lang="en-US" dirty="0">
              <a:solidFill>
                <a:srgbClr val="0070C0"/>
              </a:solidFill>
            </a:endParaRPr>
          </a:p>
          <a:p>
            <a:r>
              <a:rPr lang="en-US" dirty="0">
                <a:solidFill>
                  <a:srgbClr val="0070C0"/>
                </a:solidFill>
              </a:rPr>
              <a:t>The STEO </a:t>
            </a:r>
            <a:r>
              <a:rPr lang="en-US" dirty="0" smtClean="0">
                <a:solidFill>
                  <a:srgbClr val="0070C0"/>
                </a:solidFill>
              </a:rPr>
              <a:t>(Short-Term Energy Outlook) will </a:t>
            </a:r>
            <a:r>
              <a:rPr lang="en-US" dirty="0">
                <a:solidFill>
                  <a:srgbClr val="0070C0"/>
                </a:solidFill>
              </a:rPr>
              <a:t>instead focus on a measure of </a:t>
            </a:r>
            <a:r>
              <a:rPr lang="en-US" b="1" dirty="0">
                <a:solidFill>
                  <a:srgbClr val="FF0000"/>
                </a:solidFill>
              </a:rPr>
              <a:t>uncertainty derived from </a:t>
            </a:r>
            <a:r>
              <a:rPr lang="en-US" dirty="0">
                <a:solidFill>
                  <a:srgbClr val="0070C0"/>
                </a:solidFill>
              </a:rPr>
              <a:t>the New York Mercantile Exchange (NYMEX) light sweet </a:t>
            </a:r>
            <a:r>
              <a:rPr lang="en-US" b="1" dirty="0">
                <a:solidFill>
                  <a:srgbClr val="FF0000"/>
                </a:solidFill>
              </a:rPr>
              <a:t>crude oil options </a:t>
            </a:r>
            <a:r>
              <a:rPr lang="en-US" dirty="0">
                <a:solidFill>
                  <a:srgbClr val="0070C0"/>
                </a:solidFill>
              </a:rPr>
              <a:t>and natural gas options markets.  </a:t>
            </a:r>
            <a:endParaRPr lang="en-US" dirty="0" smtClean="0">
              <a:solidFill>
                <a:srgbClr val="0070C0"/>
              </a:solidFill>
            </a:endParaRPr>
          </a:p>
          <a:p>
            <a:endParaRPr lang="en-US" dirty="0"/>
          </a:p>
        </p:txBody>
      </p:sp>
      <p:sp>
        <p:nvSpPr>
          <p:cNvPr id="2" name="Platshållare för bildnummer 1"/>
          <p:cNvSpPr>
            <a:spLocks noGrp="1"/>
          </p:cNvSpPr>
          <p:nvPr>
            <p:ph type="sldNum" sz="quarter" idx="12"/>
          </p:nvPr>
        </p:nvSpPr>
        <p:spPr/>
        <p:txBody>
          <a:bodyPr/>
          <a:lstStyle/>
          <a:p>
            <a:fld id="{05AB504C-2EAE-4C1B-A3CB-68D7E240E4AC}" type="slidenum">
              <a:rPr lang="sv-SE" smtClean="0"/>
              <a:t>24</a:t>
            </a:fld>
            <a:endParaRPr lang="sv-SE"/>
          </a:p>
        </p:txBody>
      </p:sp>
    </p:spTree>
    <p:extLst>
      <p:ext uri="{BB962C8B-B14F-4D97-AF65-F5344CB8AC3E}">
        <p14:creationId xmlns:p14="http://schemas.microsoft.com/office/powerpoint/2010/main" val="465778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1042416"/>
            <a:ext cx="10515600" cy="5134547"/>
          </a:xfrm>
        </p:spPr>
        <p:txBody>
          <a:bodyPr>
            <a:normAutofit/>
          </a:bodyPr>
          <a:lstStyle/>
          <a:p>
            <a:r>
              <a:rPr lang="en-US" dirty="0" smtClean="0">
                <a:solidFill>
                  <a:srgbClr val="0070C0"/>
                </a:solidFill>
              </a:rPr>
              <a:t>EIA </a:t>
            </a:r>
            <a:r>
              <a:rPr lang="en-US" dirty="0">
                <a:solidFill>
                  <a:srgbClr val="0070C0"/>
                </a:solidFill>
              </a:rPr>
              <a:t>will </a:t>
            </a:r>
            <a:r>
              <a:rPr lang="en-US" b="1" dirty="0">
                <a:solidFill>
                  <a:srgbClr val="FF0000"/>
                </a:solidFill>
              </a:rPr>
              <a:t>derive confidence intervals </a:t>
            </a:r>
            <a:r>
              <a:rPr lang="en-US" dirty="0">
                <a:solidFill>
                  <a:srgbClr val="0070C0"/>
                </a:solidFill>
              </a:rPr>
              <a:t>around expected futures prices </a:t>
            </a:r>
            <a:r>
              <a:rPr lang="en-US" b="1" dirty="0">
                <a:solidFill>
                  <a:srgbClr val="FF0000"/>
                </a:solidFill>
              </a:rPr>
              <a:t>using</a:t>
            </a:r>
            <a:r>
              <a:rPr lang="en-US" dirty="0">
                <a:solidFill>
                  <a:srgbClr val="0070C0"/>
                </a:solidFill>
              </a:rPr>
              <a:t> the “implied volatilities” of these options.  Implied volatility is nothing more than a </a:t>
            </a:r>
            <a:r>
              <a:rPr lang="en-US" b="1" dirty="0">
                <a:solidFill>
                  <a:srgbClr val="FF0000"/>
                </a:solidFill>
              </a:rPr>
              <a:t>standard deviation </a:t>
            </a:r>
            <a:r>
              <a:rPr lang="en-US" dirty="0">
                <a:solidFill>
                  <a:srgbClr val="0070C0"/>
                </a:solidFill>
              </a:rPr>
              <a:t>for expected returns </a:t>
            </a:r>
            <a:r>
              <a:rPr lang="en-US" b="1" dirty="0">
                <a:solidFill>
                  <a:srgbClr val="FF0000"/>
                </a:solidFill>
              </a:rPr>
              <a:t>embedded in the option’s price</a:t>
            </a:r>
            <a:r>
              <a:rPr lang="en-US" dirty="0">
                <a:solidFill>
                  <a:srgbClr val="0070C0"/>
                </a:solidFill>
              </a:rPr>
              <a:t>.  </a:t>
            </a:r>
            <a:endParaRPr lang="en-US" dirty="0" smtClean="0">
              <a:solidFill>
                <a:srgbClr val="0070C0"/>
              </a:solidFill>
            </a:endParaRPr>
          </a:p>
          <a:p>
            <a:endParaRPr lang="en-US" dirty="0">
              <a:solidFill>
                <a:srgbClr val="0070C0"/>
              </a:solidFill>
            </a:endParaRPr>
          </a:p>
          <a:p>
            <a:r>
              <a:rPr lang="en-US" dirty="0" smtClean="0">
                <a:solidFill>
                  <a:srgbClr val="0070C0"/>
                </a:solidFill>
              </a:rPr>
              <a:t>If </a:t>
            </a:r>
            <a:r>
              <a:rPr lang="en-US" dirty="0">
                <a:solidFill>
                  <a:srgbClr val="0070C0"/>
                </a:solidFill>
              </a:rPr>
              <a:t>an </a:t>
            </a:r>
            <a:r>
              <a:rPr lang="en-US" b="1" dirty="0">
                <a:solidFill>
                  <a:srgbClr val="FF0000"/>
                </a:solidFill>
              </a:rPr>
              <a:t>option’s price </a:t>
            </a:r>
            <a:r>
              <a:rPr lang="en-US" dirty="0">
                <a:solidFill>
                  <a:srgbClr val="0070C0"/>
                </a:solidFill>
              </a:rPr>
              <a:t>is observed in the market, then a pricing model can be </a:t>
            </a:r>
            <a:r>
              <a:rPr lang="en-US" b="1" dirty="0">
                <a:solidFill>
                  <a:srgbClr val="FF0000"/>
                </a:solidFill>
              </a:rPr>
              <a:t>“run backwards” to calculate the volatility embedded </a:t>
            </a:r>
            <a:r>
              <a:rPr lang="en-US" dirty="0">
                <a:solidFill>
                  <a:srgbClr val="0070C0"/>
                </a:solidFill>
              </a:rPr>
              <a:t>in that price.  This represents a market-cleared estimate of implied volatility, i.e., a buyer and seller have agreed on the value of an option.</a:t>
            </a:r>
            <a:endParaRPr lang="sv-SE" dirty="0">
              <a:solidFill>
                <a:srgbClr val="0070C0"/>
              </a:solidFill>
            </a:endParaRPr>
          </a:p>
        </p:txBody>
      </p:sp>
      <p:sp>
        <p:nvSpPr>
          <p:cNvPr id="2" name="Platshållare för bildnummer 1"/>
          <p:cNvSpPr>
            <a:spLocks noGrp="1"/>
          </p:cNvSpPr>
          <p:nvPr>
            <p:ph type="sldNum" sz="quarter" idx="12"/>
          </p:nvPr>
        </p:nvSpPr>
        <p:spPr/>
        <p:txBody>
          <a:bodyPr/>
          <a:lstStyle/>
          <a:p>
            <a:fld id="{05AB504C-2EAE-4C1B-A3CB-68D7E240E4AC}" type="slidenum">
              <a:rPr lang="sv-SE" smtClean="0"/>
              <a:t>25</a:t>
            </a:fld>
            <a:endParaRPr lang="sv-SE"/>
          </a:p>
        </p:txBody>
      </p:sp>
    </p:spTree>
    <p:extLst>
      <p:ext uri="{BB962C8B-B14F-4D97-AF65-F5344CB8AC3E}">
        <p14:creationId xmlns:p14="http://schemas.microsoft.com/office/powerpoint/2010/main" val="4003652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37616" y="646048"/>
            <a:ext cx="10515600" cy="5398135"/>
          </a:xfrm>
        </p:spPr>
        <p:txBody>
          <a:bodyPr>
            <a:normAutofit lnSpcReduction="10000"/>
          </a:bodyPr>
          <a:lstStyle/>
          <a:p>
            <a:r>
              <a:rPr lang="en-US" dirty="0">
                <a:solidFill>
                  <a:srgbClr val="0070C0"/>
                </a:solidFill>
              </a:rPr>
              <a:t>A particular type of random walk is </a:t>
            </a:r>
            <a:r>
              <a:rPr lang="en-US" b="1" dirty="0">
                <a:solidFill>
                  <a:srgbClr val="FF0000"/>
                </a:solidFill>
              </a:rPr>
              <a:t>assumed</a:t>
            </a:r>
            <a:r>
              <a:rPr lang="en-US" dirty="0">
                <a:solidFill>
                  <a:srgbClr val="0070C0"/>
                </a:solidFill>
              </a:rPr>
              <a:t> in the B-S-M and Black models, known as a </a:t>
            </a:r>
            <a:r>
              <a:rPr lang="en-US" b="1" dirty="0">
                <a:solidFill>
                  <a:srgbClr val="FF0000"/>
                </a:solidFill>
              </a:rPr>
              <a:t>geometric Wiener process</a:t>
            </a:r>
            <a:r>
              <a:rPr lang="en-US" dirty="0" smtClean="0">
                <a:solidFill>
                  <a:srgbClr val="0070C0"/>
                </a:solidFill>
              </a:rPr>
              <a:t>.</a:t>
            </a:r>
          </a:p>
          <a:p>
            <a:pPr marL="0" indent="0">
              <a:buNone/>
            </a:pPr>
            <a:endParaRPr lang="en-US" dirty="0" smtClean="0">
              <a:solidFill>
                <a:srgbClr val="0070C0"/>
              </a:solidFill>
            </a:endParaRPr>
          </a:p>
          <a:p>
            <a:r>
              <a:rPr lang="en-US" dirty="0" smtClean="0">
                <a:solidFill>
                  <a:srgbClr val="0070C0"/>
                </a:solidFill>
              </a:rPr>
              <a:t>In </a:t>
            </a:r>
            <a:r>
              <a:rPr lang="en-US" dirty="0">
                <a:solidFill>
                  <a:srgbClr val="0070C0"/>
                </a:solidFill>
              </a:rPr>
              <a:t>such a process, the likelihood of a 1-percent upward move in an asset’s  price is equal to the likelihood of a 1-percent downward move over a very small time increment.  </a:t>
            </a:r>
            <a:endParaRPr lang="en-US" dirty="0" smtClean="0">
              <a:solidFill>
                <a:srgbClr val="0070C0"/>
              </a:solidFill>
            </a:endParaRPr>
          </a:p>
          <a:p>
            <a:endParaRPr lang="en-US" dirty="0">
              <a:solidFill>
                <a:srgbClr val="0070C0"/>
              </a:solidFill>
            </a:endParaRPr>
          </a:p>
          <a:p>
            <a:r>
              <a:rPr lang="en-US" dirty="0" smtClean="0">
                <a:solidFill>
                  <a:srgbClr val="0070C0"/>
                </a:solidFill>
              </a:rPr>
              <a:t>The </a:t>
            </a:r>
            <a:r>
              <a:rPr lang="en-US" dirty="0">
                <a:solidFill>
                  <a:srgbClr val="0070C0"/>
                </a:solidFill>
              </a:rPr>
              <a:t>most an asset can lose is 100% of its value (i.e., the price distribution is bounded at zero</a:t>
            </a:r>
            <a:r>
              <a:rPr lang="en-US" dirty="0" smtClean="0">
                <a:solidFill>
                  <a:srgbClr val="0070C0"/>
                </a:solidFill>
              </a:rPr>
              <a:t>).</a:t>
            </a:r>
          </a:p>
          <a:p>
            <a:pPr marL="0" indent="0">
              <a:buNone/>
            </a:pPr>
            <a:r>
              <a:rPr lang="en-US" dirty="0" smtClean="0">
                <a:solidFill>
                  <a:srgbClr val="0070C0"/>
                </a:solidFill>
              </a:rPr>
              <a:t>  </a:t>
            </a:r>
          </a:p>
          <a:p>
            <a:r>
              <a:rPr lang="en-US" dirty="0" smtClean="0">
                <a:solidFill>
                  <a:srgbClr val="0070C0"/>
                </a:solidFill>
              </a:rPr>
              <a:t>This </a:t>
            </a:r>
            <a:r>
              <a:rPr lang="en-US" dirty="0">
                <a:solidFill>
                  <a:srgbClr val="0070C0"/>
                </a:solidFill>
              </a:rPr>
              <a:t>means returns would be normally distributed, with constant volatility, while absolute </a:t>
            </a:r>
            <a:r>
              <a:rPr lang="en-US" b="1" dirty="0">
                <a:solidFill>
                  <a:srgbClr val="FF0000"/>
                </a:solidFill>
              </a:rPr>
              <a:t>prices would be log-normally distributed </a:t>
            </a:r>
            <a:r>
              <a:rPr lang="en-US" dirty="0">
                <a:solidFill>
                  <a:srgbClr val="0070C0"/>
                </a:solidFill>
              </a:rPr>
              <a:t>at the option’s </a:t>
            </a:r>
            <a:r>
              <a:rPr lang="en-US" dirty="0" smtClean="0">
                <a:solidFill>
                  <a:srgbClr val="0070C0"/>
                </a:solidFill>
              </a:rPr>
              <a:t>expiry. </a:t>
            </a:r>
          </a:p>
          <a:p>
            <a:endParaRPr lang="sv-SE" dirty="0"/>
          </a:p>
        </p:txBody>
      </p:sp>
      <p:sp>
        <p:nvSpPr>
          <p:cNvPr id="2" name="Platshållare för bildnummer 1"/>
          <p:cNvSpPr>
            <a:spLocks noGrp="1"/>
          </p:cNvSpPr>
          <p:nvPr>
            <p:ph type="sldNum" sz="quarter" idx="12"/>
          </p:nvPr>
        </p:nvSpPr>
        <p:spPr/>
        <p:txBody>
          <a:bodyPr/>
          <a:lstStyle/>
          <a:p>
            <a:fld id="{05AB504C-2EAE-4C1B-A3CB-68D7E240E4AC}" type="slidenum">
              <a:rPr lang="sv-SE" smtClean="0"/>
              <a:t>26</a:t>
            </a:fld>
            <a:endParaRPr lang="sv-SE"/>
          </a:p>
        </p:txBody>
      </p:sp>
    </p:spTree>
    <p:extLst>
      <p:ext uri="{BB962C8B-B14F-4D97-AF65-F5344CB8AC3E}">
        <p14:creationId xmlns:p14="http://schemas.microsoft.com/office/powerpoint/2010/main" val="40929330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960" y="2314956"/>
            <a:ext cx="10922000" cy="2209800"/>
          </a:xfrm>
          <a:prstGeom prst="rect">
            <a:avLst/>
          </a:prstGeom>
        </p:spPr>
      </p:pic>
      <p:sp>
        <p:nvSpPr>
          <p:cNvPr id="2" name="Platshållare för bildnummer 1"/>
          <p:cNvSpPr>
            <a:spLocks noGrp="1"/>
          </p:cNvSpPr>
          <p:nvPr>
            <p:ph type="sldNum" sz="quarter" idx="12"/>
          </p:nvPr>
        </p:nvSpPr>
        <p:spPr/>
        <p:txBody>
          <a:bodyPr/>
          <a:lstStyle/>
          <a:p>
            <a:fld id="{05AB504C-2EAE-4C1B-A3CB-68D7E240E4AC}" type="slidenum">
              <a:rPr lang="sv-SE" smtClean="0"/>
              <a:t>27</a:t>
            </a:fld>
            <a:endParaRPr lang="sv-SE"/>
          </a:p>
        </p:txBody>
      </p:sp>
    </p:spTree>
    <p:extLst>
      <p:ext uri="{BB962C8B-B14F-4D97-AF65-F5344CB8AC3E}">
        <p14:creationId xmlns:p14="http://schemas.microsoft.com/office/powerpoint/2010/main" val="19347318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104" y="296962"/>
            <a:ext cx="7964424" cy="6257762"/>
          </a:xfrm>
          <a:prstGeom prst="rect">
            <a:avLst/>
          </a:prstGeom>
        </p:spPr>
      </p:pic>
      <p:sp>
        <p:nvSpPr>
          <p:cNvPr id="3" name="Platshållare för bildnummer 2"/>
          <p:cNvSpPr>
            <a:spLocks noGrp="1"/>
          </p:cNvSpPr>
          <p:nvPr>
            <p:ph type="sldNum" sz="quarter" idx="12"/>
          </p:nvPr>
        </p:nvSpPr>
        <p:spPr/>
        <p:txBody>
          <a:bodyPr/>
          <a:lstStyle/>
          <a:p>
            <a:fld id="{05AB504C-2EAE-4C1B-A3CB-68D7E240E4AC}" type="slidenum">
              <a:rPr lang="sv-SE" smtClean="0"/>
              <a:t>28</a:t>
            </a:fld>
            <a:endParaRPr lang="sv-SE"/>
          </a:p>
        </p:txBody>
      </p:sp>
    </p:spTree>
    <p:extLst>
      <p:ext uri="{BB962C8B-B14F-4D97-AF65-F5344CB8AC3E}">
        <p14:creationId xmlns:p14="http://schemas.microsoft.com/office/powerpoint/2010/main" val="2424074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r>
              <a:rPr lang="en-US" dirty="0">
                <a:solidFill>
                  <a:srgbClr val="0070C0"/>
                </a:solidFill>
              </a:rPr>
              <a:t>The </a:t>
            </a:r>
            <a:r>
              <a:rPr lang="en-US" b="1" dirty="0">
                <a:solidFill>
                  <a:srgbClr val="FF0000"/>
                </a:solidFill>
              </a:rPr>
              <a:t>lognormal assumption </a:t>
            </a:r>
            <a:r>
              <a:rPr lang="en-US" dirty="0">
                <a:solidFill>
                  <a:srgbClr val="0070C0"/>
                </a:solidFill>
              </a:rPr>
              <a:t>for asset prices, which translates into a normal assumption for log returns, has been a </a:t>
            </a:r>
            <a:r>
              <a:rPr lang="en-US" b="1" dirty="0">
                <a:solidFill>
                  <a:srgbClr val="FF0000"/>
                </a:solidFill>
              </a:rPr>
              <a:t>source of debate </a:t>
            </a:r>
            <a:r>
              <a:rPr lang="en-US" dirty="0">
                <a:solidFill>
                  <a:srgbClr val="0070C0"/>
                </a:solidFill>
              </a:rPr>
              <a:t>since at least the early 1960s.  </a:t>
            </a:r>
            <a:endParaRPr lang="en-US" dirty="0" smtClean="0">
              <a:solidFill>
                <a:srgbClr val="0070C0"/>
              </a:solidFill>
            </a:endParaRPr>
          </a:p>
          <a:p>
            <a:pPr marL="0" indent="0">
              <a:buNone/>
            </a:pPr>
            <a:endParaRPr lang="en-US" dirty="0" smtClean="0">
              <a:solidFill>
                <a:srgbClr val="0070C0"/>
              </a:solidFill>
            </a:endParaRPr>
          </a:p>
          <a:p>
            <a:r>
              <a:rPr lang="en-US" dirty="0" smtClean="0">
                <a:solidFill>
                  <a:srgbClr val="0070C0"/>
                </a:solidFill>
              </a:rPr>
              <a:t>Numerous </a:t>
            </a:r>
            <a:r>
              <a:rPr lang="en-US" dirty="0">
                <a:solidFill>
                  <a:srgbClr val="0070C0"/>
                </a:solidFill>
              </a:rPr>
              <a:t>researchers have noted the distribution of daily returns of many assets is leptokurtic, i.e., “</a:t>
            </a:r>
            <a:r>
              <a:rPr lang="en-US" b="1" dirty="0">
                <a:solidFill>
                  <a:srgbClr val="FF0000"/>
                </a:solidFill>
              </a:rPr>
              <a:t>fat-tailed</a:t>
            </a:r>
            <a:r>
              <a:rPr lang="en-US" dirty="0">
                <a:solidFill>
                  <a:srgbClr val="0070C0"/>
                </a:solidFill>
              </a:rPr>
              <a:t>” and peaked.  </a:t>
            </a:r>
            <a:endParaRPr lang="en-US" dirty="0" smtClean="0">
              <a:solidFill>
                <a:srgbClr val="0070C0"/>
              </a:solidFill>
            </a:endParaRPr>
          </a:p>
          <a:p>
            <a:endParaRPr lang="en-US" dirty="0">
              <a:solidFill>
                <a:srgbClr val="0070C0"/>
              </a:solidFill>
            </a:endParaRPr>
          </a:p>
        </p:txBody>
      </p:sp>
      <p:sp>
        <p:nvSpPr>
          <p:cNvPr id="2" name="Platshållare för bildnummer 1"/>
          <p:cNvSpPr>
            <a:spLocks noGrp="1"/>
          </p:cNvSpPr>
          <p:nvPr>
            <p:ph type="sldNum" sz="quarter" idx="12"/>
          </p:nvPr>
        </p:nvSpPr>
        <p:spPr/>
        <p:txBody>
          <a:bodyPr/>
          <a:lstStyle/>
          <a:p>
            <a:fld id="{05AB504C-2EAE-4C1B-A3CB-68D7E240E4AC}" type="slidenum">
              <a:rPr lang="sv-SE" smtClean="0"/>
              <a:t>29</a:t>
            </a:fld>
            <a:endParaRPr lang="sv-SE"/>
          </a:p>
        </p:txBody>
      </p:sp>
    </p:spTree>
    <p:extLst>
      <p:ext uri="{BB962C8B-B14F-4D97-AF65-F5344CB8AC3E}">
        <p14:creationId xmlns:p14="http://schemas.microsoft.com/office/powerpoint/2010/main" val="788820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a:graphicFrameLocks/>
          </p:cNvGraphicFramePr>
          <p:nvPr>
            <p:extLst/>
          </p:nvPr>
        </p:nvGraphicFramePr>
        <p:xfrm>
          <a:off x="1023257" y="141515"/>
          <a:ext cx="9829799" cy="6411686"/>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05AB504C-2EAE-4C1B-A3CB-68D7E240E4AC}" type="slidenum">
              <a:rPr lang="sv-SE" smtClean="0">
                <a:solidFill>
                  <a:prstClr val="black">
                    <a:tint val="75000"/>
                  </a:prstClr>
                </a:solidFill>
              </a:rPr>
              <a:pPr/>
              <a:t>3</a:t>
            </a:fld>
            <a:endParaRPr lang="sv-SE">
              <a:solidFill>
                <a:prstClr val="black">
                  <a:tint val="75000"/>
                </a:prstClr>
              </a:solidFill>
            </a:endParaRPr>
          </a:p>
        </p:txBody>
      </p:sp>
    </p:spTree>
    <p:extLst>
      <p:ext uri="{BB962C8B-B14F-4D97-AF65-F5344CB8AC3E}">
        <p14:creationId xmlns:p14="http://schemas.microsoft.com/office/powerpoint/2010/main" val="3182937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a:graphicFrameLocks/>
          </p:cNvGraphicFramePr>
          <p:nvPr>
            <p:extLst/>
          </p:nvPr>
        </p:nvGraphicFramePr>
        <p:xfrm>
          <a:off x="1088571" y="315685"/>
          <a:ext cx="10058400" cy="6161315"/>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05AB504C-2EAE-4C1B-A3CB-68D7E240E4AC}" type="slidenum">
              <a:rPr lang="sv-SE" smtClean="0">
                <a:solidFill>
                  <a:prstClr val="black">
                    <a:tint val="75000"/>
                  </a:prstClr>
                </a:solidFill>
              </a:rPr>
              <a:pPr/>
              <a:t>30</a:t>
            </a:fld>
            <a:endParaRPr lang="sv-SE">
              <a:solidFill>
                <a:prstClr val="black">
                  <a:tint val="75000"/>
                </a:prstClr>
              </a:solidFill>
            </a:endParaRPr>
          </a:p>
        </p:txBody>
      </p:sp>
    </p:spTree>
    <p:extLst>
      <p:ext uri="{BB962C8B-B14F-4D97-AF65-F5344CB8AC3E}">
        <p14:creationId xmlns:p14="http://schemas.microsoft.com/office/powerpoint/2010/main" val="6780355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31</a:t>
            </a:fld>
            <a:endParaRPr lang="sv-SE">
              <a:solidFill>
                <a:prstClr val="black">
                  <a:tint val="75000"/>
                </a:prstClr>
              </a:solidFill>
            </a:endParaRPr>
          </a:p>
        </p:txBody>
      </p:sp>
      <p:graphicFrame>
        <p:nvGraphicFramePr>
          <p:cNvPr id="3" name="Diagram 2"/>
          <p:cNvGraphicFramePr>
            <a:graphicFrameLocks/>
          </p:cNvGraphicFramePr>
          <p:nvPr/>
        </p:nvGraphicFramePr>
        <p:xfrm>
          <a:off x="402336" y="210312"/>
          <a:ext cx="10661904" cy="63459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46570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32</a:t>
            </a:fld>
            <a:endParaRPr lang="sv-SE">
              <a:solidFill>
                <a:prstClr val="black">
                  <a:tint val="75000"/>
                </a:prstClr>
              </a:solidFill>
            </a:endParaRPr>
          </a:p>
        </p:txBody>
      </p:sp>
      <p:graphicFrame>
        <p:nvGraphicFramePr>
          <p:cNvPr id="4" name="Diagram 3"/>
          <p:cNvGraphicFramePr>
            <a:graphicFrameLocks/>
          </p:cNvGraphicFramePr>
          <p:nvPr/>
        </p:nvGraphicFramePr>
        <p:xfrm>
          <a:off x="841248" y="457200"/>
          <a:ext cx="10122408" cy="5989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25239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53440" y="889346"/>
            <a:ext cx="10515600" cy="1325563"/>
          </a:xfrm>
        </p:spPr>
        <p:txBody>
          <a:bodyPr>
            <a:normAutofit fontScale="90000"/>
          </a:bodyPr>
          <a:lstStyle/>
          <a:p>
            <a:r>
              <a:rPr lang="sv-SE" b="1" dirty="0" smtClean="0">
                <a:solidFill>
                  <a:schemeClr val="accent6">
                    <a:lumMod val="75000"/>
                  </a:schemeClr>
                </a:solidFill>
              </a:rPr>
              <a:t>Option </a:t>
            </a:r>
            <a:r>
              <a:rPr lang="sv-SE" b="1" dirty="0" err="1" smtClean="0">
                <a:solidFill>
                  <a:schemeClr val="accent6">
                    <a:lumMod val="75000"/>
                  </a:schemeClr>
                </a:solidFill>
              </a:rPr>
              <a:t>theory</a:t>
            </a:r>
            <a:r>
              <a:rPr lang="sv-SE" b="1" dirty="0" smtClean="0">
                <a:solidFill>
                  <a:schemeClr val="accent6">
                    <a:lumMod val="75000"/>
                  </a:schemeClr>
                </a:solidFill>
              </a:rPr>
              <a:t> for uniform </a:t>
            </a:r>
            <a:r>
              <a:rPr lang="sv-SE" b="1" dirty="0" err="1" smtClean="0">
                <a:solidFill>
                  <a:schemeClr val="accent6">
                    <a:lumMod val="75000"/>
                  </a:schemeClr>
                </a:solidFill>
              </a:rPr>
              <a:t>probability</a:t>
            </a:r>
            <a:r>
              <a:rPr lang="sv-SE" b="1" dirty="0" smtClean="0">
                <a:solidFill>
                  <a:schemeClr val="accent6">
                    <a:lumMod val="75000"/>
                  </a:schemeClr>
                </a:solidFill>
              </a:rPr>
              <a:t> </a:t>
            </a:r>
            <a:r>
              <a:rPr lang="sv-SE" b="1" dirty="0" err="1" smtClean="0">
                <a:solidFill>
                  <a:schemeClr val="accent6">
                    <a:lumMod val="75000"/>
                  </a:schemeClr>
                </a:solidFill>
              </a:rPr>
              <a:t>density</a:t>
            </a:r>
            <a:r>
              <a:rPr lang="sv-SE" b="1" dirty="0" smtClean="0">
                <a:solidFill>
                  <a:schemeClr val="accent6">
                    <a:lumMod val="75000"/>
                  </a:schemeClr>
                </a:solidFill>
              </a:rPr>
              <a:t> </a:t>
            </a:r>
            <a:r>
              <a:rPr lang="sv-SE" b="1" dirty="0" err="1" smtClean="0">
                <a:solidFill>
                  <a:schemeClr val="accent6">
                    <a:lumMod val="75000"/>
                  </a:schemeClr>
                </a:solidFill>
              </a:rPr>
              <a:t>functions</a:t>
            </a:r>
            <a:r>
              <a:rPr lang="sv-SE" b="1" dirty="0" smtClean="0">
                <a:solidFill>
                  <a:schemeClr val="accent6">
                    <a:lumMod val="75000"/>
                  </a:schemeClr>
                </a:solidFill>
              </a:rPr>
              <a:t> by Peter </a:t>
            </a:r>
            <a:r>
              <a:rPr lang="sv-SE" b="1" dirty="0" err="1" smtClean="0">
                <a:solidFill>
                  <a:schemeClr val="accent6">
                    <a:lumMod val="75000"/>
                  </a:schemeClr>
                </a:solidFill>
              </a:rPr>
              <a:t>Lohmander</a:t>
            </a:r>
            <a:r>
              <a:rPr lang="sv-SE" b="1" dirty="0" smtClean="0">
                <a:solidFill>
                  <a:schemeClr val="accent6">
                    <a:lumMod val="75000"/>
                  </a:schemeClr>
                </a:solidFill>
              </a:rPr>
              <a:t/>
            </a:r>
            <a:br>
              <a:rPr lang="sv-SE" b="1" dirty="0" smtClean="0">
                <a:solidFill>
                  <a:schemeClr val="accent6">
                    <a:lumMod val="75000"/>
                  </a:schemeClr>
                </a:solidFill>
              </a:rPr>
            </a:br>
            <a:r>
              <a:rPr lang="sv-SE" sz="3100" b="1" i="1" dirty="0" smtClean="0">
                <a:solidFill>
                  <a:srgbClr val="002060"/>
                </a:solidFill>
              </a:rPr>
              <a:t>(</a:t>
            </a:r>
            <a:r>
              <a:rPr lang="sv-SE" sz="3100" b="1" i="1" dirty="0" err="1" smtClean="0">
                <a:solidFill>
                  <a:srgbClr val="002060"/>
                </a:solidFill>
              </a:rPr>
              <a:t>Motivated</a:t>
            </a:r>
            <a:r>
              <a:rPr lang="sv-SE" sz="3100" b="1" i="1" dirty="0" smtClean="0">
                <a:solidFill>
                  <a:srgbClr val="002060"/>
                </a:solidFill>
              </a:rPr>
              <a:t> by international </a:t>
            </a:r>
            <a:r>
              <a:rPr lang="sv-SE" sz="3100" b="1" i="1" dirty="0" err="1" smtClean="0">
                <a:solidFill>
                  <a:srgbClr val="002060"/>
                </a:solidFill>
              </a:rPr>
              <a:t>prices</a:t>
            </a:r>
            <a:r>
              <a:rPr lang="sv-SE" sz="3100" b="1" i="1" dirty="0" smtClean="0">
                <a:solidFill>
                  <a:srgbClr val="002060"/>
                </a:solidFill>
              </a:rPr>
              <a:t> </a:t>
            </a:r>
            <a:r>
              <a:rPr lang="sv-SE" sz="3100" b="1" i="1" dirty="0" err="1" smtClean="0">
                <a:solidFill>
                  <a:srgbClr val="002060"/>
                </a:solidFill>
              </a:rPr>
              <a:t>of</a:t>
            </a:r>
            <a:r>
              <a:rPr lang="sv-SE" sz="3100" b="1" i="1" dirty="0" smtClean="0">
                <a:solidFill>
                  <a:srgbClr val="002060"/>
                </a:solidFill>
              </a:rPr>
              <a:t> </a:t>
            </a:r>
            <a:r>
              <a:rPr lang="sv-SE" sz="3100" b="1" i="1" dirty="0" err="1" smtClean="0">
                <a:solidFill>
                  <a:srgbClr val="002060"/>
                </a:solidFill>
              </a:rPr>
              <a:t>crude</a:t>
            </a:r>
            <a:r>
              <a:rPr lang="sv-SE" sz="3100" b="1" i="1" dirty="0" smtClean="0">
                <a:solidFill>
                  <a:srgbClr val="002060"/>
                </a:solidFill>
              </a:rPr>
              <a:t> </a:t>
            </a:r>
            <a:r>
              <a:rPr lang="sv-SE" sz="3100" b="1" i="1" dirty="0" err="1" smtClean="0">
                <a:solidFill>
                  <a:srgbClr val="002060"/>
                </a:solidFill>
              </a:rPr>
              <a:t>oil</a:t>
            </a:r>
            <a:r>
              <a:rPr lang="sv-SE" sz="3100" b="1" i="1" dirty="0" smtClean="0">
                <a:solidFill>
                  <a:srgbClr val="002060"/>
                </a:solidFill>
              </a:rPr>
              <a:t>)</a:t>
            </a:r>
            <a:r>
              <a:rPr lang="sv-SE" sz="3100" b="1" i="1" dirty="0" smtClean="0">
                <a:solidFill>
                  <a:schemeClr val="accent6">
                    <a:lumMod val="75000"/>
                  </a:schemeClr>
                </a:solidFill>
              </a:rPr>
              <a:t> </a:t>
            </a:r>
            <a:r>
              <a:rPr lang="sv-SE" sz="3100" b="1" i="1" dirty="0" smtClean="0">
                <a:solidFill>
                  <a:schemeClr val="accent6">
                    <a:lumMod val="75000"/>
                  </a:schemeClr>
                </a:solidFill>
              </a:rPr>
              <a:t/>
            </a:r>
            <a:br>
              <a:rPr lang="sv-SE" sz="3100" b="1" i="1" dirty="0" smtClean="0">
                <a:solidFill>
                  <a:schemeClr val="accent6">
                    <a:lumMod val="75000"/>
                  </a:schemeClr>
                </a:solidFill>
              </a:rPr>
            </a:br>
            <a:r>
              <a:rPr lang="sv-SE" b="1" dirty="0" smtClean="0">
                <a:solidFill>
                  <a:srgbClr val="0070C0"/>
                </a:solidFill>
              </a:rPr>
              <a:t/>
            </a:r>
            <a:br>
              <a:rPr lang="sv-SE" b="1" dirty="0" smtClean="0">
                <a:solidFill>
                  <a:srgbClr val="0070C0"/>
                </a:solidFill>
              </a:rPr>
            </a:br>
            <a:r>
              <a:rPr lang="sv-SE" sz="2200" b="1" dirty="0" smtClean="0"/>
              <a:t>The parameters </a:t>
            </a:r>
            <a:r>
              <a:rPr lang="sv-SE" sz="2200" b="1" dirty="0" err="1" smtClean="0"/>
              <a:t>of</a:t>
            </a:r>
            <a:r>
              <a:rPr lang="sv-SE" sz="2200" b="1" dirty="0" smtClean="0"/>
              <a:t> a uniform </a:t>
            </a:r>
            <a:r>
              <a:rPr lang="sv-SE" sz="2200" b="1" dirty="0" err="1" smtClean="0"/>
              <a:t>price</a:t>
            </a:r>
            <a:r>
              <a:rPr lang="sv-SE" sz="2200" b="1" dirty="0" smtClean="0"/>
              <a:t> </a:t>
            </a:r>
            <a:r>
              <a:rPr lang="sv-SE" sz="2200" b="1" dirty="0" err="1" smtClean="0"/>
              <a:t>probability</a:t>
            </a:r>
            <a:r>
              <a:rPr lang="sv-SE" sz="2200" b="1" dirty="0" smtClean="0"/>
              <a:t> </a:t>
            </a:r>
            <a:r>
              <a:rPr lang="sv-SE" sz="2200" b="1" dirty="0" err="1" smtClean="0"/>
              <a:t>density</a:t>
            </a:r>
            <a:r>
              <a:rPr lang="sv-SE" sz="2200" b="1" dirty="0" smtClean="0"/>
              <a:t> </a:t>
            </a:r>
            <a:r>
              <a:rPr lang="sv-SE" sz="2200" b="1" dirty="0" err="1" smtClean="0"/>
              <a:t>function</a:t>
            </a:r>
            <a:r>
              <a:rPr lang="sv-SE" sz="2200" b="1" dirty="0" smtClean="0"/>
              <a:t> </a:t>
            </a:r>
            <a:r>
              <a:rPr lang="sv-SE" sz="2200" b="1" dirty="0" err="1" smtClean="0"/>
              <a:t>may</a:t>
            </a:r>
            <a:r>
              <a:rPr lang="sv-SE" sz="2200" b="1" dirty="0" smtClean="0"/>
              <a:t> be </a:t>
            </a:r>
            <a:r>
              <a:rPr lang="sv-SE" sz="2200" b="1" dirty="0" err="1" smtClean="0"/>
              <a:t>derived</a:t>
            </a:r>
            <a:r>
              <a:rPr lang="sv-SE" sz="2200" b="1" dirty="0" smtClean="0"/>
              <a:t> via </a:t>
            </a:r>
            <a:r>
              <a:rPr lang="sv-SE" sz="2200" b="1" dirty="0" err="1" smtClean="0"/>
              <a:t>European</a:t>
            </a:r>
            <a:r>
              <a:rPr lang="sv-SE" sz="2200" b="1" dirty="0" smtClean="0"/>
              <a:t> call option </a:t>
            </a:r>
            <a:r>
              <a:rPr lang="sv-SE" sz="2200" b="1" dirty="0" err="1" smtClean="0"/>
              <a:t>prices</a:t>
            </a:r>
            <a:r>
              <a:rPr lang="sv-SE" sz="2200" b="1" dirty="0" smtClean="0"/>
              <a:t>. The rate </a:t>
            </a:r>
            <a:r>
              <a:rPr lang="sv-SE" sz="2200" b="1" dirty="0" err="1" smtClean="0"/>
              <a:t>of</a:t>
            </a:r>
            <a:r>
              <a:rPr lang="sv-SE" sz="2200" b="1" dirty="0" smtClean="0"/>
              <a:t> </a:t>
            </a:r>
            <a:r>
              <a:rPr lang="sv-SE" sz="2200" b="1" dirty="0" err="1" smtClean="0"/>
              <a:t>interest</a:t>
            </a:r>
            <a:r>
              <a:rPr lang="sv-SE" sz="2200" b="1" dirty="0" smtClean="0"/>
              <a:t> in the </a:t>
            </a:r>
            <a:r>
              <a:rPr lang="sv-SE" sz="2200" b="1" dirty="0" err="1" smtClean="0"/>
              <a:t>capital</a:t>
            </a:r>
            <a:r>
              <a:rPr lang="sv-SE" sz="2200" b="1" dirty="0" smtClean="0"/>
              <a:t> market is r and t is the </a:t>
            </a:r>
            <a:r>
              <a:rPr lang="sv-SE" sz="2200" b="1" dirty="0" err="1" smtClean="0"/>
              <a:t>time</a:t>
            </a:r>
            <a:r>
              <a:rPr lang="sv-SE" sz="2200" b="1" dirty="0" smtClean="0"/>
              <a:t> </a:t>
            </a:r>
            <a:r>
              <a:rPr lang="sv-SE" sz="2200" b="1" dirty="0" err="1" smtClean="0"/>
              <a:t>until</a:t>
            </a:r>
            <a:r>
              <a:rPr lang="sv-SE" sz="2200" b="1" dirty="0" smtClean="0"/>
              <a:t> the option </a:t>
            </a:r>
            <a:r>
              <a:rPr lang="sv-SE" sz="2200" b="1" dirty="0" err="1" smtClean="0"/>
              <a:t>expires</a:t>
            </a:r>
            <a:r>
              <a:rPr lang="sv-SE" sz="2200" b="1" dirty="0" smtClean="0"/>
              <a:t>. </a:t>
            </a:r>
            <a:endParaRPr lang="sv-SE" sz="2200" b="1" dirty="0"/>
          </a:p>
        </p:txBody>
      </p:sp>
      <p:graphicFrame>
        <p:nvGraphicFramePr>
          <p:cNvPr id="4" name="Objekt 3"/>
          <p:cNvGraphicFramePr>
            <a:graphicFrameLocks noChangeAspect="1"/>
          </p:cNvGraphicFramePr>
          <p:nvPr>
            <p:extLst>
              <p:ext uri="{D42A27DB-BD31-4B8C-83A1-F6EECF244321}">
                <p14:modId xmlns:p14="http://schemas.microsoft.com/office/powerpoint/2010/main" val="705859800"/>
              </p:ext>
            </p:extLst>
          </p:nvPr>
        </p:nvGraphicFramePr>
        <p:xfrm>
          <a:off x="2289373" y="2912214"/>
          <a:ext cx="6161088" cy="2271713"/>
        </p:xfrm>
        <a:graphic>
          <a:graphicData uri="http://schemas.openxmlformats.org/presentationml/2006/ole">
            <mc:AlternateContent xmlns:mc="http://schemas.openxmlformats.org/markup-compatibility/2006">
              <mc:Choice xmlns:v="urn:schemas-microsoft-com:vml" Requires="v">
                <p:oleObj spid="_x0000_s3187" name="Equation" r:id="rId3" imgW="1307880" imgH="482400" progId="Equation.DSMT4">
                  <p:embed/>
                </p:oleObj>
              </mc:Choice>
              <mc:Fallback>
                <p:oleObj name="Equation" r:id="rId3" imgW="1307880" imgH="482400" progId="Equation.DSMT4">
                  <p:embed/>
                  <p:pic>
                    <p:nvPicPr>
                      <p:cNvPr id="0" name=""/>
                      <p:cNvPicPr/>
                      <p:nvPr/>
                    </p:nvPicPr>
                    <p:blipFill>
                      <a:blip r:embed="rId4"/>
                      <a:stretch>
                        <a:fillRect/>
                      </a:stretch>
                    </p:blipFill>
                    <p:spPr>
                      <a:xfrm>
                        <a:off x="2289373" y="2912214"/>
                        <a:ext cx="6161088" cy="2271713"/>
                      </a:xfrm>
                      <a:prstGeom prst="rect">
                        <a:avLst/>
                      </a:prstGeom>
                    </p:spPr>
                  </p:pic>
                </p:oleObj>
              </mc:Fallback>
            </mc:AlternateContent>
          </a:graphicData>
        </a:graphic>
      </p:graphicFrame>
      <p:cxnSp>
        <p:nvCxnSpPr>
          <p:cNvPr id="6" name="Rak pil 5"/>
          <p:cNvCxnSpPr/>
          <p:nvPr/>
        </p:nvCxnSpPr>
        <p:spPr>
          <a:xfrm flipV="1">
            <a:off x="1404153" y="4398264"/>
            <a:ext cx="790534" cy="73456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Rak pil 7"/>
          <p:cNvCxnSpPr/>
          <p:nvPr/>
        </p:nvCxnSpPr>
        <p:spPr>
          <a:xfrm flipH="1" flipV="1">
            <a:off x="4087368" y="5132832"/>
            <a:ext cx="100584" cy="6665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Rak pil 8"/>
          <p:cNvCxnSpPr/>
          <p:nvPr/>
        </p:nvCxnSpPr>
        <p:spPr>
          <a:xfrm flipH="1" flipV="1">
            <a:off x="4820126" y="4306824"/>
            <a:ext cx="1699546" cy="175420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ak pil 9"/>
          <p:cNvCxnSpPr/>
          <p:nvPr/>
        </p:nvCxnSpPr>
        <p:spPr>
          <a:xfrm flipH="1" flipV="1">
            <a:off x="6519672" y="4306824"/>
            <a:ext cx="557784" cy="67456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ruta 23"/>
          <p:cNvSpPr txBox="1"/>
          <p:nvPr/>
        </p:nvSpPr>
        <p:spPr>
          <a:xfrm>
            <a:off x="464227" y="5106923"/>
            <a:ext cx="2690160" cy="1384995"/>
          </a:xfrm>
          <a:prstGeom prst="rect">
            <a:avLst/>
          </a:prstGeom>
          <a:noFill/>
        </p:spPr>
        <p:txBody>
          <a:bodyPr wrap="none" rtlCol="0">
            <a:spAutoFit/>
          </a:bodyPr>
          <a:lstStyle/>
          <a:p>
            <a:r>
              <a:rPr lang="sv-SE" sz="2800" b="1" dirty="0" smtClean="0">
                <a:solidFill>
                  <a:srgbClr val="FF0000"/>
                </a:solidFill>
              </a:rPr>
              <a:t>Option </a:t>
            </a:r>
            <a:r>
              <a:rPr lang="sv-SE" sz="2800" b="1" dirty="0" err="1" smtClean="0">
                <a:solidFill>
                  <a:srgbClr val="FF0000"/>
                </a:solidFill>
              </a:rPr>
              <a:t>price</a:t>
            </a:r>
            <a:endParaRPr lang="sv-SE" sz="2800" b="1" dirty="0" smtClean="0">
              <a:solidFill>
                <a:srgbClr val="FF0000"/>
              </a:solidFill>
            </a:endParaRPr>
          </a:p>
          <a:p>
            <a:r>
              <a:rPr lang="sv-SE" sz="2800" b="1" dirty="0" smtClean="0">
                <a:solidFill>
                  <a:srgbClr val="FF0000"/>
                </a:solidFill>
              </a:rPr>
              <a:t>= </a:t>
            </a:r>
            <a:r>
              <a:rPr lang="sv-SE" sz="2800" b="1" dirty="0" err="1" smtClean="0">
                <a:solidFill>
                  <a:srgbClr val="FF0000"/>
                </a:solidFill>
              </a:rPr>
              <a:t>Expected</a:t>
            </a:r>
            <a:r>
              <a:rPr lang="sv-SE" sz="2800" b="1" dirty="0" smtClean="0">
                <a:solidFill>
                  <a:srgbClr val="FF0000"/>
                </a:solidFill>
              </a:rPr>
              <a:t> </a:t>
            </a:r>
            <a:r>
              <a:rPr lang="sv-SE" sz="2800" b="1" dirty="0" err="1" smtClean="0">
                <a:solidFill>
                  <a:srgbClr val="FF0000"/>
                </a:solidFill>
              </a:rPr>
              <a:t>value</a:t>
            </a:r>
            <a:endParaRPr lang="sv-SE" sz="2800" b="1" dirty="0" smtClean="0">
              <a:solidFill>
                <a:srgbClr val="FF0000"/>
              </a:solidFill>
            </a:endParaRPr>
          </a:p>
          <a:p>
            <a:r>
              <a:rPr lang="sv-SE" sz="2800" b="1" dirty="0" err="1" smtClean="0">
                <a:solidFill>
                  <a:srgbClr val="FF0000"/>
                </a:solidFill>
              </a:rPr>
              <a:t>of</a:t>
            </a:r>
            <a:r>
              <a:rPr lang="sv-SE" sz="2800" b="1" dirty="0" smtClean="0">
                <a:solidFill>
                  <a:srgbClr val="FF0000"/>
                </a:solidFill>
              </a:rPr>
              <a:t> the option</a:t>
            </a:r>
            <a:endParaRPr lang="sv-SE" sz="2800" b="1" dirty="0">
              <a:solidFill>
                <a:srgbClr val="FF0000"/>
              </a:solidFill>
            </a:endParaRPr>
          </a:p>
        </p:txBody>
      </p:sp>
      <p:sp>
        <p:nvSpPr>
          <p:cNvPr id="28" name="textruta 27"/>
          <p:cNvSpPr txBox="1"/>
          <p:nvPr/>
        </p:nvSpPr>
        <p:spPr>
          <a:xfrm>
            <a:off x="3732833" y="5799420"/>
            <a:ext cx="1861215" cy="523220"/>
          </a:xfrm>
          <a:prstGeom prst="rect">
            <a:avLst/>
          </a:prstGeom>
          <a:noFill/>
        </p:spPr>
        <p:txBody>
          <a:bodyPr wrap="none" rtlCol="0">
            <a:spAutoFit/>
          </a:bodyPr>
          <a:lstStyle/>
          <a:p>
            <a:r>
              <a:rPr lang="sv-SE" sz="2800" b="1" dirty="0" smtClean="0">
                <a:solidFill>
                  <a:srgbClr val="FF0000"/>
                </a:solidFill>
              </a:rPr>
              <a:t>Strike Price</a:t>
            </a:r>
            <a:endParaRPr lang="sv-SE" sz="2800" b="1" dirty="0">
              <a:solidFill>
                <a:srgbClr val="FF0000"/>
              </a:solidFill>
            </a:endParaRPr>
          </a:p>
        </p:txBody>
      </p:sp>
      <p:sp>
        <p:nvSpPr>
          <p:cNvPr id="34" name="textruta 33"/>
          <p:cNvSpPr txBox="1"/>
          <p:nvPr/>
        </p:nvSpPr>
        <p:spPr>
          <a:xfrm>
            <a:off x="7334074" y="4952214"/>
            <a:ext cx="4306238" cy="954107"/>
          </a:xfrm>
          <a:prstGeom prst="rect">
            <a:avLst/>
          </a:prstGeom>
          <a:noFill/>
        </p:spPr>
        <p:txBody>
          <a:bodyPr wrap="square" rtlCol="0">
            <a:spAutoFit/>
          </a:bodyPr>
          <a:lstStyle/>
          <a:p>
            <a:r>
              <a:rPr lang="sv-SE" sz="2800" b="1" dirty="0" err="1" smtClean="0">
                <a:solidFill>
                  <a:srgbClr val="FF0000"/>
                </a:solidFill>
              </a:rPr>
              <a:t>Probability</a:t>
            </a:r>
            <a:r>
              <a:rPr lang="sv-SE" sz="2800" b="1" dirty="0" smtClean="0">
                <a:solidFill>
                  <a:srgbClr val="FF0000"/>
                </a:solidFill>
              </a:rPr>
              <a:t> </a:t>
            </a:r>
            <a:r>
              <a:rPr lang="sv-SE" sz="2800" b="1" dirty="0" err="1" smtClean="0">
                <a:solidFill>
                  <a:srgbClr val="FF0000"/>
                </a:solidFill>
              </a:rPr>
              <a:t>density</a:t>
            </a:r>
            <a:r>
              <a:rPr lang="sv-SE" sz="2800" b="1" dirty="0" smtClean="0">
                <a:solidFill>
                  <a:srgbClr val="FF0000"/>
                </a:solidFill>
              </a:rPr>
              <a:t> </a:t>
            </a:r>
            <a:r>
              <a:rPr lang="sv-SE" sz="2800" b="1" dirty="0" err="1" smtClean="0">
                <a:solidFill>
                  <a:srgbClr val="FF0000"/>
                </a:solidFill>
              </a:rPr>
              <a:t>function</a:t>
            </a:r>
            <a:r>
              <a:rPr lang="sv-SE" sz="2800" b="1" dirty="0" smtClean="0">
                <a:solidFill>
                  <a:srgbClr val="FF0000"/>
                </a:solidFill>
              </a:rPr>
              <a:t> </a:t>
            </a:r>
            <a:r>
              <a:rPr lang="sv-SE" sz="2800" b="1" dirty="0" err="1" smtClean="0">
                <a:solidFill>
                  <a:srgbClr val="FF0000"/>
                </a:solidFill>
              </a:rPr>
              <a:t>of</a:t>
            </a:r>
            <a:r>
              <a:rPr lang="sv-SE" sz="2800" b="1" dirty="0" smtClean="0">
                <a:solidFill>
                  <a:srgbClr val="FF0000"/>
                </a:solidFill>
              </a:rPr>
              <a:t> the </a:t>
            </a:r>
            <a:r>
              <a:rPr lang="sv-SE" sz="2800" b="1" dirty="0" err="1" smtClean="0">
                <a:solidFill>
                  <a:srgbClr val="FF0000"/>
                </a:solidFill>
              </a:rPr>
              <a:t>oil</a:t>
            </a:r>
            <a:r>
              <a:rPr lang="sv-SE" sz="2800" b="1" dirty="0" smtClean="0">
                <a:solidFill>
                  <a:srgbClr val="FF0000"/>
                </a:solidFill>
              </a:rPr>
              <a:t> </a:t>
            </a:r>
            <a:r>
              <a:rPr lang="sv-SE" sz="2800" b="1" dirty="0" err="1" smtClean="0">
                <a:solidFill>
                  <a:srgbClr val="FF0000"/>
                </a:solidFill>
              </a:rPr>
              <a:t>price</a:t>
            </a:r>
            <a:endParaRPr lang="sv-SE" sz="2800" b="1" dirty="0">
              <a:solidFill>
                <a:srgbClr val="FF0000"/>
              </a:solidFill>
            </a:endParaRPr>
          </a:p>
        </p:txBody>
      </p:sp>
      <p:sp>
        <p:nvSpPr>
          <p:cNvPr id="37" name="textruta 36"/>
          <p:cNvSpPr txBox="1"/>
          <p:nvPr/>
        </p:nvSpPr>
        <p:spPr>
          <a:xfrm>
            <a:off x="6592824" y="5906321"/>
            <a:ext cx="1719072" cy="523220"/>
          </a:xfrm>
          <a:prstGeom prst="rect">
            <a:avLst/>
          </a:prstGeom>
          <a:noFill/>
        </p:spPr>
        <p:txBody>
          <a:bodyPr wrap="square" rtlCol="0">
            <a:spAutoFit/>
          </a:bodyPr>
          <a:lstStyle/>
          <a:p>
            <a:r>
              <a:rPr lang="sv-SE" sz="2800" b="1" dirty="0" err="1" smtClean="0">
                <a:solidFill>
                  <a:srgbClr val="FF0000"/>
                </a:solidFill>
              </a:rPr>
              <a:t>Oil</a:t>
            </a:r>
            <a:r>
              <a:rPr lang="sv-SE" sz="2800" b="1" dirty="0" smtClean="0">
                <a:solidFill>
                  <a:srgbClr val="FF0000"/>
                </a:solidFill>
              </a:rPr>
              <a:t>  </a:t>
            </a:r>
            <a:r>
              <a:rPr lang="sv-SE" sz="2800" b="1" dirty="0" err="1" smtClean="0">
                <a:solidFill>
                  <a:srgbClr val="FF0000"/>
                </a:solidFill>
              </a:rPr>
              <a:t>price</a:t>
            </a:r>
            <a:endParaRPr lang="sv-SE" sz="2800" b="1" dirty="0">
              <a:solidFill>
                <a:srgbClr val="FF0000"/>
              </a:solidFill>
            </a:endParaRPr>
          </a:p>
        </p:txBody>
      </p:sp>
      <p:sp>
        <p:nvSpPr>
          <p:cNvPr id="3" name="Platshållare för bildnummer 2"/>
          <p:cNvSpPr>
            <a:spLocks noGrp="1"/>
          </p:cNvSpPr>
          <p:nvPr>
            <p:ph type="sldNum" sz="quarter" idx="12"/>
          </p:nvPr>
        </p:nvSpPr>
        <p:spPr/>
        <p:txBody>
          <a:bodyPr/>
          <a:lstStyle/>
          <a:p>
            <a:fld id="{05AB504C-2EAE-4C1B-A3CB-68D7E240E4AC}" type="slidenum">
              <a:rPr lang="sv-SE" smtClean="0"/>
              <a:t>33</a:t>
            </a:fld>
            <a:endParaRPr lang="sv-SE"/>
          </a:p>
        </p:txBody>
      </p:sp>
      <p:cxnSp>
        <p:nvCxnSpPr>
          <p:cNvPr id="14" name="Rak pil 13"/>
          <p:cNvCxnSpPr/>
          <p:nvPr/>
        </p:nvCxnSpPr>
        <p:spPr>
          <a:xfrm>
            <a:off x="2514600" y="3310128"/>
            <a:ext cx="1005840" cy="43866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ktangel 14"/>
          <p:cNvSpPr/>
          <p:nvPr/>
        </p:nvSpPr>
        <p:spPr>
          <a:xfrm>
            <a:off x="1207009" y="2898900"/>
            <a:ext cx="1371599" cy="523220"/>
          </a:xfrm>
          <a:prstGeom prst="rect">
            <a:avLst/>
          </a:prstGeom>
        </p:spPr>
        <p:txBody>
          <a:bodyPr wrap="square">
            <a:spAutoFit/>
          </a:bodyPr>
          <a:lstStyle/>
          <a:p>
            <a:r>
              <a:rPr lang="sv-SE" sz="2800" b="1" dirty="0" err="1" smtClean="0">
                <a:solidFill>
                  <a:srgbClr val="FF0000"/>
                </a:solidFill>
              </a:rPr>
              <a:t>exp</a:t>
            </a:r>
            <a:r>
              <a:rPr lang="sv-SE" sz="2800" b="1" dirty="0" smtClean="0">
                <a:solidFill>
                  <a:srgbClr val="FF0000"/>
                </a:solidFill>
              </a:rPr>
              <a:t>(-</a:t>
            </a:r>
            <a:r>
              <a:rPr lang="sv-SE" sz="2800" b="1" dirty="0" err="1" smtClean="0">
                <a:solidFill>
                  <a:srgbClr val="FF0000"/>
                </a:solidFill>
              </a:rPr>
              <a:t>rt</a:t>
            </a:r>
            <a:r>
              <a:rPr lang="sv-SE" sz="2800" b="1" dirty="0" smtClean="0">
                <a:solidFill>
                  <a:srgbClr val="FF0000"/>
                </a:solidFill>
              </a:rPr>
              <a:t>)</a:t>
            </a:r>
            <a:endParaRPr lang="sv-SE" sz="2800" b="1" dirty="0">
              <a:solidFill>
                <a:srgbClr val="FF0000"/>
              </a:solidFill>
            </a:endParaRPr>
          </a:p>
        </p:txBody>
      </p:sp>
    </p:spTree>
    <p:extLst>
      <p:ext uri="{BB962C8B-B14F-4D97-AF65-F5344CB8AC3E}">
        <p14:creationId xmlns:p14="http://schemas.microsoft.com/office/powerpoint/2010/main" val="38606939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ext uri="{D42A27DB-BD31-4B8C-83A1-F6EECF244321}">
                <p14:modId xmlns:p14="http://schemas.microsoft.com/office/powerpoint/2010/main" val="527079568"/>
              </p:ext>
            </p:extLst>
          </p:nvPr>
        </p:nvGraphicFramePr>
        <p:xfrm>
          <a:off x="2917825" y="561975"/>
          <a:ext cx="3211513" cy="1184275"/>
        </p:xfrm>
        <a:graphic>
          <a:graphicData uri="http://schemas.openxmlformats.org/presentationml/2006/ole">
            <mc:AlternateContent xmlns:mc="http://schemas.openxmlformats.org/markup-compatibility/2006">
              <mc:Choice xmlns:v="urn:schemas-microsoft-com:vml" Requires="v">
                <p:oleObj spid="_x0000_s4544" name="Equation" r:id="rId3" imgW="1307880" imgH="482400" progId="Equation.DSMT4">
                  <p:embed/>
                </p:oleObj>
              </mc:Choice>
              <mc:Fallback>
                <p:oleObj name="Equation" r:id="rId3" imgW="1307880" imgH="482400" progId="Equation.DSMT4">
                  <p:embed/>
                  <p:pic>
                    <p:nvPicPr>
                      <p:cNvPr id="0" name=""/>
                      <p:cNvPicPr/>
                      <p:nvPr/>
                    </p:nvPicPr>
                    <p:blipFill>
                      <a:blip r:embed="rId4"/>
                      <a:stretch>
                        <a:fillRect/>
                      </a:stretch>
                    </p:blipFill>
                    <p:spPr>
                      <a:xfrm>
                        <a:off x="2917825" y="561975"/>
                        <a:ext cx="3211513" cy="1184275"/>
                      </a:xfrm>
                      <a:prstGeom prst="rect">
                        <a:avLst/>
                      </a:prstGeom>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1181327634"/>
              </p:ext>
            </p:extLst>
          </p:nvPr>
        </p:nvGraphicFramePr>
        <p:xfrm>
          <a:off x="2916238" y="2136775"/>
          <a:ext cx="3348037" cy="1211263"/>
        </p:xfrm>
        <a:graphic>
          <a:graphicData uri="http://schemas.openxmlformats.org/presentationml/2006/ole">
            <mc:AlternateContent xmlns:mc="http://schemas.openxmlformats.org/markup-compatibility/2006">
              <mc:Choice xmlns:v="urn:schemas-microsoft-com:vml" Requires="v">
                <p:oleObj spid="_x0000_s4545" name="Equation" r:id="rId5" imgW="1333440" imgH="482400" progId="Equation.DSMT4">
                  <p:embed/>
                </p:oleObj>
              </mc:Choice>
              <mc:Fallback>
                <p:oleObj name="Equation" r:id="rId5" imgW="1333440" imgH="482400" progId="Equation.DSMT4">
                  <p:embed/>
                  <p:pic>
                    <p:nvPicPr>
                      <p:cNvPr id="0" name=""/>
                      <p:cNvPicPr/>
                      <p:nvPr/>
                    </p:nvPicPr>
                    <p:blipFill>
                      <a:blip r:embed="rId6"/>
                      <a:stretch>
                        <a:fillRect/>
                      </a:stretch>
                    </p:blipFill>
                    <p:spPr>
                      <a:xfrm>
                        <a:off x="2916238" y="2136775"/>
                        <a:ext cx="3348037" cy="1211263"/>
                      </a:xfrm>
                      <a:prstGeom prst="rect">
                        <a:avLst/>
                      </a:prstGeom>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2136887588"/>
              </p:ext>
            </p:extLst>
          </p:nvPr>
        </p:nvGraphicFramePr>
        <p:xfrm>
          <a:off x="2986088" y="3544888"/>
          <a:ext cx="3081337" cy="1365250"/>
        </p:xfrm>
        <a:graphic>
          <a:graphicData uri="http://schemas.openxmlformats.org/presentationml/2006/ole">
            <mc:AlternateContent xmlns:mc="http://schemas.openxmlformats.org/markup-compatibility/2006">
              <mc:Choice xmlns:v="urn:schemas-microsoft-com:vml" Requires="v">
                <p:oleObj spid="_x0000_s4546" name="Equation" r:id="rId7" imgW="1117440" imgH="495000" progId="Equation.DSMT4">
                  <p:embed/>
                </p:oleObj>
              </mc:Choice>
              <mc:Fallback>
                <p:oleObj name="Equation" r:id="rId7" imgW="1117440" imgH="495000" progId="Equation.DSMT4">
                  <p:embed/>
                  <p:pic>
                    <p:nvPicPr>
                      <p:cNvPr id="0" name=""/>
                      <p:cNvPicPr/>
                      <p:nvPr/>
                    </p:nvPicPr>
                    <p:blipFill>
                      <a:blip r:embed="rId8"/>
                      <a:stretch>
                        <a:fillRect/>
                      </a:stretch>
                    </p:blipFill>
                    <p:spPr>
                      <a:xfrm>
                        <a:off x="2986088" y="3544888"/>
                        <a:ext cx="3081337" cy="1365250"/>
                      </a:xfrm>
                      <a:prstGeom prst="rect">
                        <a:avLst/>
                      </a:prstGeom>
                    </p:spPr>
                  </p:pic>
                </p:oleObj>
              </mc:Fallback>
            </mc:AlternateContent>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598589500"/>
              </p:ext>
            </p:extLst>
          </p:nvPr>
        </p:nvGraphicFramePr>
        <p:xfrm>
          <a:off x="3066886" y="5145975"/>
          <a:ext cx="2913389" cy="1366775"/>
        </p:xfrm>
        <a:graphic>
          <a:graphicData uri="http://schemas.openxmlformats.org/presentationml/2006/ole">
            <mc:AlternateContent xmlns:mc="http://schemas.openxmlformats.org/markup-compatibility/2006">
              <mc:Choice xmlns:v="urn:schemas-microsoft-com:vml" Requires="v">
                <p:oleObj spid="_x0000_s4547" name="Equation" r:id="rId9" imgW="1028520" imgH="482400" progId="Equation.DSMT4">
                  <p:embed/>
                </p:oleObj>
              </mc:Choice>
              <mc:Fallback>
                <p:oleObj name="Equation" r:id="rId9" imgW="1028520" imgH="482400" progId="Equation.DSMT4">
                  <p:embed/>
                  <p:pic>
                    <p:nvPicPr>
                      <p:cNvPr id="0" name=""/>
                      <p:cNvPicPr/>
                      <p:nvPr/>
                    </p:nvPicPr>
                    <p:blipFill>
                      <a:blip r:embed="rId10"/>
                      <a:stretch>
                        <a:fillRect/>
                      </a:stretch>
                    </p:blipFill>
                    <p:spPr>
                      <a:xfrm>
                        <a:off x="3066886" y="5145975"/>
                        <a:ext cx="2913389" cy="1366775"/>
                      </a:xfrm>
                      <a:prstGeom prst="rect">
                        <a:avLst/>
                      </a:prstGeom>
                    </p:spPr>
                  </p:pic>
                </p:oleObj>
              </mc:Fallback>
            </mc:AlternateContent>
          </a:graphicData>
        </a:graphic>
      </p:graphicFrame>
      <p:sp>
        <p:nvSpPr>
          <p:cNvPr id="8" name="Rektangel 7"/>
          <p:cNvSpPr/>
          <p:nvPr/>
        </p:nvSpPr>
        <p:spPr>
          <a:xfrm>
            <a:off x="6815328" y="692478"/>
            <a:ext cx="4230624" cy="954107"/>
          </a:xfrm>
          <a:prstGeom prst="rect">
            <a:avLst/>
          </a:prstGeom>
        </p:spPr>
        <p:txBody>
          <a:bodyPr wrap="square">
            <a:spAutoFit/>
          </a:bodyPr>
          <a:lstStyle/>
          <a:p>
            <a:r>
              <a:rPr lang="sv-SE" sz="2800" b="1" dirty="0">
                <a:solidFill>
                  <a:srgbClr val="FF0000"/>
                </a:solidFill>
              </a:rPr>
              <a:t>Option </a:t>
            </a:r>
            <a:r>
              <a:rPr lang="sv-SE" sz="2800" b="1" dirty="0" err="1" smtClean="0">
                <a:solidFill>
                  <a:srgbClr val="FF0000"/>
                </a:solidFill>
              </a:rPr>
              <a:t>price</a:t>
            </a:r>
            <a:r>
              <a:rPr lang="sv-SE" sz="2800" b="1" dirty="0" smtClean="0">
                <a:solidFill>
                  <a:srgbClr val="FF0000"/>
                </a:solidFill>
              </a:rPr>
              <a:t> = </a:t>
            </a:r>
            <a:r>
              <a:rPr lang="sv-SE" sz="2800" b="1" dirty="0" err="1">
                <a:solidFill>
                  <a:srgbClr val="FF0000"/>
                </a:solidFill>
              </a:rPr>
              <a:t>Expected</a:t>
            </a:r>
            <a:r>
              <a:rPr lang="sv-SE" sz="2800" b="1" dirty="0">
                <a:solidFill>
                  <a:srgbClr val="FF0000"/>
                </a:solidFill>
              </a:rPr>
              <a:t> </a:t>
            </a:r>
            <a:r>
              <a:rPr lang="sv-SE" sz="2800" b="1" dirty="0" err="1" smtClean="0">
                <a:solidFill>
                  <a:srgbClr val="FF0000"/>
                </a:solidFill>
              </a:rPr>
              <a:t>value</a:t>
            </a:r>
            <a:r>
              <a:rPr lang="sv-SE" sz="2800" b="1" dirty="0" smtClean="0">
                <a:solidFill>
                  <a:srgbClr val="FF0000"/>
                </a:solidFill>
              </a:rPr>
              <a:t> </a:t>
            </a:r>
            <a:r>
              <a:rPr lang="sv-SE" sz="2800" b="1" dirty="0" err="1" smtClean="0">
                <a:solidFill>
                  <a:srgbClr val="FF0000"/>
                </a:solidFill>
              </a:rPr>
              <a:t>of</a:t>
            </a:r>
            <a:r>
              <a:rPr lang="sv-SE" sz="2800" b="1" dirty="0" smtClean="0">
                <a:solidFill>
                  <a:srgbClr val="FF0000"/>
                </a:solidFill>
              </a:rPr>
              <a:t> </a:t>
            </a:r>
            <a:r>
              <a:rPr lang="sv-SE" sz="2800" b="1" dirty="0">
                <a:solidFill>
                  <a:srgbClr val="FF0000"/>
                </a:solidFill>
              </a:rPr>
              <a:t>the option</a:t>
            </a:r>
          </a:p>
        </p:txBody>
      </p:sp>
      <p:sp>
        <p:nvSpPr>
          <p:cNvPr id="9" name="textruta 8"/>
          <p:cNvSpPr txBox="1"/>
          <p:nvPr/>
        </p:nvSpPr>
        <p:spPr>
          <a:xfrm>
            <a:off x="6815328" y="2425343"/>
            <a:ext cx="3505447" cy="2677656"/>
          </a:xfrm>
          <a:prstGeom prst="rect">
            <a:avLst/>
          </a:prstGeom>
          <a:noFill/>
        </p:spPr>
        <p:txBody>
          <a:bodyPr wrap="none" rtlCol="0">
            <a:spAutoFit/>
          </a:bodyPr>
          <a:lstStyle/>
          <a:p>
            <a:r>
              <a:rPr lang="sv-SE" sz="2800" b="1" dirty="0" err="1" smtClean="0">
                <a:solidFill>
                  <a:srgbClr val="FF0000"/>
                </a:solidFill>
              </a:rPr>
              <a:t>We</a:t>
            </a:r>
            <a:r>
              <a:rPr lang="sv-SE" sz="2800" b="1" dirty="0" smtClean="0">
                <a:solidFill>
                  <a:srgbClr val="FF0000"/>
                </a:solidFill>
              </a:rPr>
              <a:t> </a:t>
            </a:r>
            <a:r>
              <a:rPr lang="sv-SE" sz="2800" b="1" dirty="0" err="1" smtClean="0">
                <a:solidFill>
                  <a:srgbClr val="FF0000"/>
                </a:solidFill>
              </a:rPr>
              <a:t>assume</a:t>
            </a:r>
            <a:r>
              <a:rPr lang="sv-SE" sz="2800" b="1" dirty="0" smtClean="0">
                <a:solidFill>
                  <a:srgbClr val="FF0000"/>
                </a:solidFill>
              </a:rPr>
              <a:t> a uniform </a:t>
            </a:r>
          </a:p>
          <a:p>
            <a:r>
              <a:rPr lang="sv-SE" sz="2800" b="1" dirty="0" err="1" smtClean="0">
                <a:solidFill>
                  <a:srgbClr val="FF0000"/>
                </a:solidFill>
              </a:rPr>
              <a:t>probability</a:t>
            </a:r>
            <a:r>
              <a:rPr lang="sv-SE" sz="2800" b="1" dirty="0" smtClean="0">
                <a:solidFill>
                  <a:srgbClr val="FF0000"/>
                </a:solidFill>
              </a:rPr>
              <a:t> </a:t>
            </a:r>
          </a:p>
          <a:p>
            <a:r>
              <a:rPr lang="sv-SE" sz="2800" b="1" dirty="0" err="1" smtClean="0">
                <a:solidFill>
                  <a:srgbClr val="FF0000"/>
                </a:solidFill>
              </a:rPr>
              <a:t>density</a:t>
            </a:r>
            <a:r>
              <a:rPr lang="sv-SE" sz="2800" b="1" dirty="0" smtClean="0">
                <a:solidFill>
                  <a:srgbClr val="FF0000"/>
                </a:solidFill>
              </a:rPr>
              <a:t> </a:t>
            </a:r>
            <a:r>
              <a:rPr lang="sv-SE" sz="2800" b="1" dirty="0" err="1" smtClean="0">
                <a:solidFill>
                  <a:srgbClr val="FF0000"/>
                </a:solidFill>
              </a:rPr>
              <a:t>function</a:t>
            </a:r>
            <a:r>
              <a:rPr lang="sv-SE" sz="2800" b="1" dirty="0" smtClean="0">
                <a:solidFill>
                  <a:srgbClr val="FF0000"/>
                </a:solidFill>
              </a:rPr>
              <a:t>.</a:t>
            </a:r>
          </a:p>
          <a:p>
            <a:r>
              <a:rPr lang="sv-SE" sz="2800" b="1" dirty="0" err="1" smtClean="0">
                <a:solidFill>
                  <a:srgbClr val="FF0000"/>
                </a:solidFill>
              </a:rPr>
              <a:t>Expected</a:t>
            </a:r>
            <a:r>
              <a:rPr lang="sv-SE" sz="2800" b="1" dirty="0" smtClean="0">
                <a:solidFill>
                  <a:srgbClr val="FF0000"/>
                </a:solidFill>
              </a:rPr>
              <a:t> </a:t>
            </a:r>
            <a:r>
              <a:rPr lang="sv-SE" sz="2800" b="1" dirty="0" err="1" smtClean="0">
                <a:solidFill>
                  <a:srgbClr val="FF0000"/>
                </a:solidFill>
              </a:rPr>
              <a:t>price</a:t>
            </a:r>
            <a:r>
              <a:rPr lang="sv-SE" sz="2800" b="1" dirty="0" smtClean="0">
                <a:solidFill>
                  <a:srgbClr val="FF0000"/>
                </a:solidFill>
              </a:rPr>
              <a:t> = m. </a:t>
            </a:r>
          </a:p>
          <a:p>
            <a:r>
              <a:rPr lang="sv-SE" sz="2800" b="1" dirty="0" smtClean="0">
                <a:solidFill>
                  <a:srgbClr val="FF0000"/>
                </a:solidFill>
              </a:rPr>
              <a:t>Maximum deviation, </a:t>
            </a:r>
          </a:p>
          <a:p>
            <a:r>
              <a:rPr lang="sv-SE" sz="2800" b="1" dirty="0" err="1" smtClean="0">
                <a:solidFill>
                  <a:srgbClr val="FF0000"/>
                </a:solidFill>
              </a:rPr>
              <a:t>up</a:t>
            </a:r>
            <a:r>
              <a:rPr lang="sv-SE" sz="2800" b="1" dirty="0" smtClean="0">
                <a:solidFill>
                  <a:srgbClr val="FF0000"/>
                </a:solidFill>
              </a:rPr>
              <a:t> or down, is h.</a:t>
            </a:r>
          </a:p>
        </p:txBody>
      </p:sp>
      <p:sp>
        <p:nvSpPr>
          <p:cNvPr id="2" name="Platshållare för bildnummer 1"/>
          <p:cNvSpPr>
            <a:spLocks noGrp="1"/>
          </p:cNvSpPr>
          <p:nvPr>
            <p:ph type="sldNum" sz="quarter" idx="12"/>
          </p:nvPr>
        </p:nvSpPr>
        <p:spPr/>
        <p:txBody>
          <a:bodyPr/>
          <a:lstStyle/>
          <a:p>
            <a:fld id="{05AB504C-2EAE-4C1B-A3CB-68D7E240E4AC}" type="slidenum">
              <a:rPr lang="sv-SE" smtClean="0"/>
              <a:t>34</a:t>
            </a:fld>
            <a:endParaRPr lang="sv-SE"/>
          </a:p>
        </p:txBody>
      </p:sp>
    </p:spTree>
    <p:extLst>
      <p:ext uri="{BB962C8B-B14F-4D97-AF65-F5344CB8AC3E}">
        <p14:creationId xmlns:p14="http://schemas.microsoft.com/office/powerpoint/2010/main" val="26988022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ext uri="{D42A27DB-BD31-4B8C-83A1-F6EECF244321}">
                <p14:modId xmlns:p14="http://schemas.microsoft.com/office/powerpoint/2010/main" val="1124161788"/>
              </p:ext>
            </p:extLst>
          </p:nvPr>
        </p:nvGraphicFramePr>
        <p:xfrm>
          <a:off x="1480058" y="630430"/>
          <a:ext cx="3873688" cy="1301559"/>
        </p:xfrm>
        <a:graphic>
          <a:graphicData uri="http://schemas.openxmlformats.org/presentationml/2006/ole">
            <mc:AlternateContent xmlns:mc="http://schemas.openxmlformats.org/markup-compatibility/2006">
              <mc:Choice xmlns:v="urn:schemas-microsoft-com:vml" Requires="v">
                <p:oleObj spid="_x0000_s5564" name="Equation" r:id="rId3" imgW="1587240" imgH="533160" progId="Equation.DSMT4">
                  <p:embed/>
                </p:oleObj>
              </mc:Choice>
              <mc:Fallback>
                <p:oleObj name="Equation" r:id="rId3" imgW="1587240" imgH="533160" progId="Equation.DSMT4">
                  <p:embed/>
                  <p:pic>
                    <p:nvPicPr>
                      <p:cNvPr id="0" name=""/>
                      <p:cNvPicPr/>
                      <p:nvPr/>
                    </p:nvPicPr>
                    <p:blipFill>
                      <a:blip r:embed="rId4"/>
                      <a:stretch>
                        <a:fillRect/>
                      </a:stretch>
                    </p:blipFill>
                    <p:spPr>
                      <a:xfrm>
                        <a:off x="1480058" y="630430"/>
                        <a:ext cx="3873688" cy="1301559"/>
                      </a:xfrm>
                      <a:prstGeom prst="rect">
                        <a:avLst/>
                      </a:prstGeom>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2038521407"/>
              </p:ext>
            </p:extLst>
          </p:nvPr>
        </p:nvGraphicFramePr>
        <p:xfrm>
          <a:off x="1338263" y="2128838"/>
          <a:ext cx="3140075" cy="1270000"/>
        </p:xfrm>
        <a:graphic>
          <a:graphicData uri="http://schemas.openxmlformats.org/presentationml/2006/ole">
            <mc:AlternateContent xmlns:mc="http://schemas.openxmlformats.org/markup-compatibility/2006">
              <mc:Choice xmlns:v="urn:schemas-microsoft-com:vml" Requires="v">
                <p:oleObj spid="_x0000_s5565" name="Equation" r:id="rId5" imgW="1130040" imgH="457200" progId="Equation.DSMT4">
                  <p:embed/>
                </p:oleObj>
              </mc:Choice>
              <mc:Fallback>
                <p:oleObj name="Equation" r:id="rId5" imgW="1130040" imgH="457200" progId="Equation.DSMT4">
                  <p:embed/>
                  <p:pic>
                    <p:nvPicPr>
                      <p:cNvPr id="0" name=""/>
                      <p:cNvPicPr/>
                      <p:nvPr/>
                    </p:nvPicPr>
                    <p:blipFill>
                      <a:blip r:embed="rId6"/>
                      <a:stretch>
                        <a:fillRect/>
                      </a:stretch>
                    </p:blipFill>
                    <p:spPr>
                      <a:xfrm>
                        <a:off x="1338263" y="2128838"/>
                        <a:ext cx="3140075" cy="1270000"/>
                      </a:xfrm>
                      <a:prstGeom prst="rect">
                        <a:avLst/>
                      </a:prstGeom>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2799715480"/>
              </p:ext>
            </p:extLst>
          </p:nvPr>
        </p:nvGraphicFramePr>
        <p:xfrm>
          <a:off x="1480058" y="3705678"/>
          <a:ext cx="3717578" cy="1030925"/>
        </p:xfrm>
        <a:graphic>
          <a:graphicData uri="http://schemas.openxmlformats.org/presentationml/2006/ole">
            <mc:AlternateContent xmlns:mc="http://schemas.openxmlformats.org/markup-compatibility/2006">
              <mc:Choice xmlns:v="urn:schemas-microsoft-com:vml" Requires="v">
                <p:oleObj spid="_x0000_s5566" name="Equation" r:id="rId7" imgW="1511280" imgH="419040" progId="Equation.DSMT4">
                  <p:embed/>
                </p:oleObj>
              </mc:Choice>
              <mc:Fallback>
                <p:oleObj name="Equation" r:id="rId7" imgW="1511280" imgH="419040" progId="Equation.DSMT4">
                  <p:embed/>
                  <p:pic>
                    <p:nvPicPr>
                      <p:cNvPr id="0" name=""/>
                      <p:cNvPicPr/>
                      <p:nvPr/>
                    </p:nvPicPr>
                    <p:blipFill>
                      <a:blip r:embed="rId8"/>
                      <a:stretch>
                        <a:fillRect/>
                      </a:stretch>
                    </p:blipFill>
                    <p:spPr>
                      <a:xfrm>
                        <a:off x="1480058" y="3705678"/>
                        <a:ext cx="3717578" cy="1030925"/>
                      </a:xfrm>
                      <a:prstGeom prst="rect">
                        <a:avLst/>
                      </a:prstGeom>
                    </p:spPr>
                  </p:pic>
                </p:oleObj>
              </mc:Fallback>
            </mc:AlternateContent>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3090105223"/>
              </p:ext>
            </p:extLst>
          </p:nvPr>
        </p:nvGraphicFramePr>
        <p:xfrm>
          <a:off x="1480058" y="5043989"/>
          <a:ext cx="3755917" cy="1155667"/>
        </p:xfrm>
        <a:graphic>
          <a:graphicData uri="http://schemas.openxmlformats.org/presentationml/2006/ole">
            <mc:AlternateContent xmlns:mc="http://schemas.openxmlformats.org/markup-compatibility/2006">
              <mc:Choice xmlns:v="urn:schemas-microsoft-com:vml" Requires="v">
                <p:oleObj spid="_x0000_s5567" name="Equation" r:id="rId9" imgW="1485720" imgH="457200" progId="Equation.DSMT4">
                  <p:embed/>
                </p:oleObj>
              </mc:Choice>
              <mc:Fallback>
                <p:oleObj name="Equation" r:id="rId9" imgW="1485720" imgH="457200" progId="Equation.DSMT4">
                  <p:embed/>
                  <p:pic>
                    <p:nvPicPr>
                      <p:cNvPr id="0" name=""/>
                      <p:cNvPicPr/>
                      <p:nvPr/>
                    </p:nvPicPr>
                    <p:blipFill>
                      <a:blip r:embed="rId10"/>
                      <a:stretch>
                        <a:fillRect/>
                      </a:stretch>
                    </p:blipFill>
                    <p:spPr>
                      <a:xfrm>
                        <a:off x="1480058" y="5043989"/>
                        <a:ext cx="3755917" cy="1155667"/>
                      </a:xfrm>
                      <a:prstGeom prst="rect">
                        <a:avLst/>
                      </a:prstGeom>
                    </p:spPr>
                  </p:pic>
                </p:oleObj>
              </mc:Fallback>
            </mc:AlternateContent>
          </a:graphicData>
        </a:graphic>
      </p:graphicFrame>
      <p:sp>
        <p:nvSpPr>
          <p:cNvPr id="9" name="textruta 8"/>
          <p:cNvSpPr txBox="1"/>
          <p:nvPr/>
        </p:nvSpPr>
        <p:spPr>
          <a:xfrm>
            <a:off x="6302643" y="4492690"/>
            <a:ext cx="4091660" cy="1815882"/>
          </a:xfrm>
          <a:prstGeom prst="rect">
            <a:avLst/>
          </a:prstGeom>
          <a:noFill/>
        </p:spPr>
        <p:txBody>
          <a:bodyPr wrap="square" rtlCol="0">
            <a:spAutoFit/>
          </a:bodyPr>
          <a:lstStyle/>
          <a:p>
            <a:r>
              <a:rPr lang="sv-SE" sz="2800" b="1" dirty="0" smtClean="0">
                <a:solidFill>
                  <a:srgbClr val="FF0000"/>
                </a:solidFill>
              </a:rPr>
              <a:t>The </a:t>
            </a:r>
            <a:r>
              <a:rPr lang="sv-SE" sz="2800" b="1" dirty="0" err="1" smtClean="0">
                <a:solidFill>
                  <a:srgbClr val="FF0000"/>
                </a:solidFill>
              </a:rPr>
              <a:t>price</a:t>
            </a:r>
            <a:r>
              <a:rPr lang="sv-SE" sz="2800" b="1" dirty="0" smtClean="0">
                <a:solidFill>
                  <a:srgbClr val="FF0000"/>
                </a:solidFill>
              </a:rPr>
              <a:t> </a:t>
            </a:r>
            <a:r>
              <a:rPr lang="sv-SE" sz="2800" b="1" dirty="0" err="1" smtClean="0">
                <a:solidFill>
                  <a:srgbClr val="FF0000"/>
                </a:solidFill>
              </a:rPr>
              <a:t>of</a:t>
            </a:r>
            <a:r>
              <a:rPr lang="sv-SE" sz="2800" b="1" dirty="0" smtClean="0">
                <a:solidFill>
                  <a:srgbClr val="FF0000"/>
                </a:solidFill>
              </a:rPr>
              <a:t> the option is a </a:t>
            </a:r>
            <a:r>
              <a:rPr lang="sv-SE" sz="2800" b="1" dirty="0" err="1" smtClean="0">
                <a:solidFill>
                  <a:srgbClr val="FF0000"/>
                </a:solidFill>
              </a:rPr>
              <a:t>strictly</a:t>
            </a:r>
            <a:r>
              <a:rPr lang="sv-SE" sz="2800" b="1" dirty="0" smtClean="0">
                <a:solidFill>
                  <a:srgbClr val="FF0000"/>
                </a:solidFill>
              </a:rPr>
              <a:t> </a:t>
            </a:r>
            <a:r>
              <a:rPr lang="sv-SE" sz="2800" b="1" dirty="0" err="1" smtClean="0">
                <a:solidFill>
                  <a:srgbClr val="FF0000"/>
                </a:solidFill>
              </a:rPr>
              <a:t>decreasing</a:t>
            </a:r>
            <a:endParaRPr lang="sv-SE" sz="2800" b="1" dirty="0" smtClean="0">
              <a:solidFill>
                <a:srgbClr val="FF0000"/>
              </a:solidFill>
            </a:endParaRPr>
          </a:p>
          <a:p>
            <a:r>
              <a:rPr lang="sv-SE" sz="2800" b="1" dirty="0" err="1" smtClean="0">
                <a:solidFill>
                  <a:srgbClr val="FF0000"/>
                </a:solidFill>
              </a:rPr>
              <a:t>function</a:t>
            </a:r>
            <a:r>
              <a:rPr lang="sv-SE" sz="2800" b="1" dirty="0" smtClean="0">
                <a:solidFill>
                  <a:srgbClr val="FF0000"/>
                </a:solidFill>
              </a:rPr>
              <a:t> </a:t>
            </a:r>
            <a:r>
              <a:rPr lang="sv-SE" sz="2800" b="1" dirty="0" err="1" smtClean="0">
                <a:solidFill>
                  <a:srgbClr val="FF0000"/>
                </a:solidFill>
              </a:rPr>
              <a:t>of</a:t>
            </a:r>
            <a:r>
              <a:rPr lang="sv-SE" sz="2800" b="1" dirty="0" smtClean="0">
                <a:solidFill>
                  <a:srgbClr val="FF0000"/>
                </a:solidFill>
              </a:rPr>
              <a:t> the strike </a:t>
            </a:r>
            <a:r>
              <a:rPr lang="sv-SE" sz="2800" b="1" dirty="0" err="1" smtClean="0">
                <a:solidFill>
                  <a:srgbClr val="FF0000"/>
                </a:solidFill>
              </a:rPr>
              <a:t>price</a:t>
            </a:r>
            <a:r>
              <a:rPr lang="sv-SE" sz="2800" b="1" dirty="0" smtClean="0">
                <a:solidFill>
                  <a:srgbClr val="FF0000"/>
                </a:solidFill>
              </a:rPr>
              <a:t>.</a:t>
            </a:r>
            <a:endParaRPr lang="sv-SE" sz="2800" b="1" dirty="0">
              <a:solidFill>
                <a:srgbClr val="FF0000"/>
              </a:solidFill>
            </a:endParaRPr>
          </a:p>
        </p:txBody>
      </p:sp>
      <p:sp>
        <p:nvSpPr>
          <p:cNvPr id="2" name="Platshållare för bildnummer 1"/>
          <p:cNvSpPr>
            <a:spLocks noGrp="1"/>
          </p:cNvSpPr>
          <p:nvPr>
            <p:ph type="sldNum" sz="quarter" idx="12"/>
          </p:nvPr>
        </p:nvSpPr>
        <p:spPr/>
        <p:txBody>
          <a:bodyPr/>
          <a:lstStyle/>
          <a:p>
            <a:fld id="{05AB504C-2EAE-4C1B-A3CB-68D7E240E4AC}" type="slidenum">
              <a:rPr lang="sv-SE" smtClean="0"/>
              <a:t>35</a:t>
            </a:fld>
            <a:endParaRPr lang="sv-SE"/>
          </a:p>
        </p:txBody>
      </p:sp>
    </p:spTree>
    <p:extLst>
      <p:ext uri="{BB962C8B-B14F-4D97-AF65-F5344CB8AC3E}">
        <p14:creationId xmlns:p14="http://schemas.microsoft.com/office/powerpoint/2010/main" val="28904628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ext uri="{D42A27DB-BD31-4B8C-83A1-F6EECF244321}">
                <p14:modId xmlns:p14="http://schemas.microsoft.com/office/powerpoint/2010/main" val="332971197"/>
              </p:ext>
            </p:extLst>
          </p:nvPr>
        </p:nvGraphicFramePr>
        <p:xfrm>
          <a:off x="2533650" y="373063"/>
          <a:ext cx="3325813" cy="1346200"/>
        </p:xfrm>
        <a:graphic>
          <a:graphicData uri="http://schemas.openxmlformats.org/presentationml/2006/ole">
            <mc:AlternateContent xmlns:mc="http://schemas.openxmlformats.org/markup-compatibility/2006">
              <mc:Choice xmlns:v="urn:schemas-microsoft-com:vml" Requires="v">
                <p:oleObj spid="_x0000_s6568" name="Equation" r:id="rId3" imgW="1130040" imgH="457200" progId="Equation.DSMT4">
                  <p:embed/>
                </p:oleObj>
              </mc:Choice>
              <mc:Fallback>
                <p:oleObj name="Equation" r:id="rId3" imgW="1130040" imgH="457200" progId="Equation.DSMT4">
                  <p:embed/>
                  <p:pic>
                    <p:nvPicPr>
                      <p:cNvPr id="0" name=""/>
                      <p:cNvPicPr/>
                      <p:nvPr/>
                    </p:nvPicPr>
                    <p:blipFill>
                      <a:blip r:embed="rId4"/>
                      <a:stretch>
                        <a:fillRect/>
                      </a:stretch>
                    </p:blipFill>
                    <p:spPr>
                      <a:xfrm>
                        <a:off x="2533650" y="373063"/>
                        <a:ext cx="3325813" cy="1346200"/>
                      </a:xfrm>
                      <a:prstGeom prst="rect">
                        <a:avLst/>
                      </a:prstGeom>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1609048178"/>
              </p:ext>
            </p:extLst>
          </p:nvPr>
        </p:nvGraphicFramePr>
        <p:xfrm>
          <a:off x="2439988" y="1719263"/>
          <a:ext cx="7369175" cy="1352550"/>
        </p:xfrm>
        <a:graphic>
          <a:graphicData uri="http://schemas.openxmlformats.org/presentationml/2006/ole">
            <mc:AlternateContent xmlns:mc="http://schemas.openxmlformats.org/markup-compatibility/2006">
              <mc:Choice xmlns:v="urn:schemas-microsoft-com:vml" Requires="v">
                <p:oleObj spid="_x0000_s6569" name="Equation" r:id="rId5" imgW="2489040" imgH="457200" progId="Equation.DSMT4">
                  <p:embed/>
                </p:oleObj>
              </mc:Choice>
              <mc:Fallback>
                <p:oleObj name="Equation" r:id="rId5" imgW="2489040" imgH="457200" progId="Equation.DSMT4">
                  <p:embed/>
                  <p:pic>
                    <p:nvPicPr>
                      <p:cNvPr id="0" name=""/>
                      <p:cNvPicPr/>
                      <p:nvPr/>
                    </p:nvPicPr>
                    <p:blipFill>
                      <a:blip r:embed="rId6"/>
                      <a:stretch>
                        <a:fillRect/>
                      </a:stretch>
                    </p:blipFill>
                    <p:spPr>
                      <a:xfrm>
                        <a:off x="2439988" y="1719263"/>
                        <a:ext cx="7369175" cy="1352550"/>
                      </a:xfrm>
                      <a:prstGeom prst="rect">
                        <a:avLst/>
                      </a:prstGeom>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149753200"/>
              </p:ext>
            </p:extLst>
          </p:nvPr>
        </p:nvGraphicFramePr>
        <p:xfrm>
          <a:off x="2443163" y="3189288"/>
          <a:ext cx="6600825" cy="1327150"/>
        </p:xfrm>
        <a:graphic>
          <a:graphicData uri="http://schemas.openxmlformats.org/presentationml/2006/ole">
            <mc:AlternateContent xmlns:mc="http://schemas.openxmlformats.org/markup-compatibility/2006">
              <mc:Choice xmlns:v="urn:schemas-microsoft-com:vml" Requires="v">
                <p:oleObj spid="_x0000_s6570" name="Equation" r:id="rId7" imgW="2273040" imgH="457200" progId="Equation.DSMT4">
                  <p:embed/>
                </p:oleObj>
              </mc:Choice>
              <mc:Fallback>
                <p:oleObj name="Equation" r:id="rId7" imgW="2273040" imgH="457200" progId="Equation.DSMT4">
                  <p:embed/>
                  <p:pic>
                    <p:nvPicPr>
                      <p:cNvPr id="0" name=""/>
                      <p:cNvPicPr/>
                      <p:nvPr/>
                    </p:nvPicPr>
                    <p:blipFill>
                      <a:blip r:embed="rId8"/>
                      <a:stretch>
                        <a:fillRect/>
                      </a:stretch>
                    </p:blipFill>
                    <p:spPr>
                      <a:xfrm>
                        <a:off x="2443163" y="3189288"/>
                        <a:ext cx="6600825" cy="1327150"/>
                      </a:xfrm>
                      <a:prstGeom prst="rect">
                        <a:avLst/>
                      </a:prstGeom>
                    </p:spPr>
                  </p:pic>
                </p:oleObj>
              </mc:Fallback>
            </mc:AlternateContent>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409258016"/>
              </p:ext>
            </p:extLst>
          </p:nvPr>
        </p:nvGraphicFramePr>
        <p:xfrm>
          <a:off x="2522538" y="4891088"/>
          <a:ext cx="7439025" cy="1327150"/>
        </p:xfrm>
        <a:graphic>
          <a:graphicData uri="http://schemas.openxmlformats.org/presentationml/2006/ole">
            <mc:AlternateContent xmlns:mc="http://schemas.openxmlformats.org/markup-compatibility/2006">
              <mc:Choice xmlns:v="urn:schemas-microsoft-com:vml" Requires="v">
                <p:oleObj spid="_x0000_s6571" name="Equation" r:id="rId9" imgW="2349360" imgH="419040" progId="Equation.DSMT4">
                  <p:embed/>
                </p:oleObj>
              </mc:Choice>
              <mc:Fallback>
                <p:oleObj name="Equation" r:id="rId9" imgW="2349360" imgH="419040" progId="Equation.DSMT4">
                  <p:embed/>
                  <p:pic>
                    <p:nvPicPr>
                      <p:cNvPr id="0" name=""/>
                      <p:cNvPicPr/>
                      <p:nvPr/>
                    </p:nvPicPr>
                    <p:blipFill>
                      <a:blip r:embed="rId10"/>
                      <a:stretch>
                        <a:fillRect/>
                      </a:stretch>
                    </p:blipFill>
                    <p:spPr>
                      <a:xfrm>
                        <a:off x="2522538" y="4891088"/>
                        <a:ext cx="7439025" cy="1327150"/>
                      </a:xfrm>
                      <a:prstGeom prst="rect">
                        <a:avLst/>
                      </a:prstGeom>
                    </p:spPr>
                  </p:pic>
                </p:oleObj>
              </mc:Fallback>
            </mc:AlternateContent>
          </a:graphicData>
        </a:graphic>
      </p:graphicFrame>
      <p:sp>
        <p:nvSpPr>
          <p:cNvPr id="2" name="Platshållare för bildnummer 1"/>
          <p:cNvSpPr>
            <a:spLocks noGrp="1"/>
          </p:cNvSpPr>
          <p:nvPr>
            <p:ph type="sldNum" sz="quarter" idx="12"/>
          </p:nvPr>
        </p:nvSpPr>
        <p:spPr/>
        <p:txBody>
          <a:bodyPr/>
          <a:lstStyle/>
          <a:p>
            <a:fld id="{05AB504C-2EAE-4C1B-A3CB-68D7E240E4AC}" type="slidenum">
              <a:rPr lang="sv-SE" smtClean="0"/>
              <a:t>36</a:t>
            </a:fld>
            <a:endParaRPr lang="sv-SE"/>
          </a:p>
        </p:txBody>
      </p:sp>
    </p:spTree>
    <p:extLst>
      <p:ext uri="{BB962C8B-B14F-4D97-AF65-F5344CB8AC3E}">
        <p14:creationId xmlns:p14="http://schemas.microsoft.com/office/powerpoint/2010/main" val="42213538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975408380"/>
              </p:ext>
            </p:extLst>
          </p:nvPr>
        </p:nvGraphicFramePr>
        <p:xfrm>
          <a:off x="579438" y="639763"/>
          <a:ext cx="6324600" cy="1128712"/>
        </p:xfrm>
        <a:graphic>
          <a:graphicData uri="http://schemas.openxmlformats.org/presentationml/2006/ole">
            <mc:AlternateContent xmlns:mc="http://schemas.openxmlformats.org/markup-compatibility/2006">
              <mc:Choice xmlns:v="urn:schemas-microsoft-com:vml" Requires="v">
                <p:oleObj spid="_x0000_s7484" name="Equation" r:id="rId3" imgW="2349360" imgH="419040" progId="Equation.DSMT4">
                  <p:embed/>
                </p:oleObj>
              </mc:Choice>
              <mc:Fallback>
                <p:oleObj name="Equation" r:id="rId3" imgW="2349360" imgH="419040" progId="Equation.DSMT4">
                  <p:embed/>
                  <p:pic>
                    <p:nvPicPr>
                      <p:cNvPr id="0" name=""/>
                      <p:cNvPicPr/>
                      <p:nvPr/>
                    </p:nvPicPr>
                    <p:blipFill>
                      <a:blip r:embed="rId4"/>
                      <a:stretch>
                        <a:fillRect/>
                      </a:stretch>
                    </p:blipFill>
                    <p:spPr>
                      <a:xfrm>
                        <a:off x="579438" y="639763"/>
                        <a:ext cx="6324600" cy="1128712"/>
                      </a:xfrm>
                      <a:prstGeom prst="rect">
                        <a:avLst/>
                      </a:prstGeom>
                    </p:spPr>
                  </p:pic>
                </p:oleObj>
              </mc:Fallback>
            </mc:AlternateContent>
          </a:graphicData>
        </a:graphic>
      </p:graphicFrame>
      <p:graphicFrame>
        <p:nvGraphicFramePr>
          <p:cNvPr id="4" name="Objekt 3"/>
          <p:cNvGraphicFramePr>
            <a:graphicFrameLocks noChangeAspect="1"/>
          </p:cNvGraphicFramePr>
          <p:nvPr>
            <p:extLst>
              <p:ext uri="{D42A27DB-BD31-4B8C-83A1-F6EECF244321}">
                <p14:modId xmlns:p14="http://schemas.microsoft.com/office/powerpoint/2010/main" val="2004439387"/>
              </p:ext>
            </p:extLst>
          </p:nvPr>
        </p:nvGraphicFramePr>
        <p:xfrm>
          <a:off x="577850" y="2093913"/>
          <a:ext cx="5010150" cy="1139825"/>
        </p:xfrm>
        <a:graphic>
          <a:graphicData uri="http://schemas.openxmlformats.org/presentationml/2006/ole">
            <mc:AlternateContent xmlns:mc="http://schemas.openxmlformats.org/markup-compatibility/2006">
              <mc:Choice xmlns:v="urn:schemas-microsoft-com:vml" Requires="v">
                <p:oleObj spid="_x0000_s7485" name="Equation" r:id="rId5" imgW="1841400" imgH="419040" progId="Equation.DSMT4">
                  <p:embed/>
                </p:oleObj>
              </mc:Choice>
              <mc:Fallback>
                <p:oleObj name="Equation" r:id="rId5" imgW="1841400" imgH="419040" progId="Equation.DSMT4">
                  <p:embed/>
                  <p:pic>
                    <p:nvPicPr>
                      <p:cNvPr id="0" name=""/>
                      <p:cNvPicPr/>
                      <p:nvPr/>
                    </p:nvPicPr>
                    <p:blipFill>
                      <a:blip r:embed="rId6"/>
                      <a:stretch>
                        <a:fillRect/>
                      </a:stretch>
                    </p:blipFill>
                    <p:spPr>
                      <a:xfrm>
                        <a:off x="577850" y="2093913"/>
                        <a:ext cx="5010150" cy="1139825"/>
                      </a:xfrm>
                      <a:prstGeom prst="rect">
                        <a:avLst/>
                      </a:prstGeom>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3681934848"/>
              </p:ext>
            </p:extLst>
          </p:nvPr>
        </p:nvGraphicFramePr>
        <p:xfrm>
          <a:off x="716025" y="3673223"/>
          <a:ext cx="6974079" cy="1360796"/>
        </p:xfrm>
        <a:graphic>
          <a:graphicData uri="http://schemas.openxmlformats.org/presentationml/2006/ole">
            <mc:AlternateContent xmlns:mc="http://schemas.openxmlformats.org/markup-compatibility/2006">
              <mc:Choice xmlns:v="urn:schemas-microsoft-com:vml" Requires="v">
                <p:oleObj spid="_x0000_s7486" name="Equation" r:id="rId7" imgW="2603160" imgH="507960" progId="Equation.DSMT4">
                  <p:embed/>
                </p:oleObj>
              </mc:Choice>
              <mc:Fallback>
                <p:oleObj name="Equation" r:id="rId7" imgW="2603160" imgH="507960" progId="Equation.DSMT4">
                  <p:embed/>
                  <p:pic>
                    <p:nvPicPr>
                      <p:cNvPr id="0" name=""/>
                      <p:cNvPicPr/>
                      <p:nvPr/>
                    </p:nvPicPr>
                    <p:blipFill>
                      <a:blip r:embed="rId8"/>
                      <a:stretch>
                        <a:fillRect/>
                      </a:stretch>
                    </p:blipFill>
                    <p:spPr>
                      <a:xfrm>
                        <a:off x="716025" y="3673223"/>
                        <a:ext cx="6974079" cy="1360796"/>
                      </a:xfrm>
                      <a:prstGeom prst="rect">
                        <a:avLst/>
                      </a:prstGeom>
                    </p:spPr>
                  </p:pic>
                </p:oleObj>
              </mc:Fallback>
            </mc:AlternateContent>
          </a:graphicData>
        </a:graphic>
      </p:graphicFrame>
      <p:sp>
        <p:nvSpPr>
          <p:cNvPr id="10" name="textruta 9"/>
          <p:cNvSpPr txBox="1"/>
          <p:nvPr/>
        </p:nvSpPr>
        <p:spPr>
          <a:xfrm>
            <a:off x="642222" y="5212916"/>
            <a:ext cx="10922605" cy="1077218"/>
          </a:xfrm>
          <a:prstGeom prst="rect">
            <a:avLst/>
          </a:prstGeom>
          <a:noFill/>
        </p:spPr>
        <p:txBody>
          <a:bodyPr wrap="none" rtlCol="0">
            <a:spAutoFit/>
          </a:bodyPr>
          <a:lstStyle/>
          <a:p>
            <a:r>
              <a:rPr lang="sv-SE" sz="3200" b="1" dirty="0" smtClean="0">
                <a:solidFill>
                  <a:srgbClr val="FF0000"/>
                </a:solidFill>
              </a:rPr>
              <a:t>The option </a:t>
            </a:r>
            <a:r>
              <a:rPr lang="sv-SE" sz="3200" b="1" dirty="0" err="1" smtClean="0">
                <a:solidFill>
                  <a:srgbClr val="FF0000"/>
                </a:solidFill>
              </a:rPr>
              <a:t>price</a:t>
            </a:r>
            <a:r>
              <a:rPr lang="sv-SE" sz="3200" b="1" dirty="0" smtClean="0">
                <a:solidFill>
                  <a:srgbClr val="FF0000"/>
                </a:solidFill>
              </a:rPr>
              <a:t> is a </a:t>
            </a:r>
            <a:r>
              <a:rPr lang="sv-SE" sz="3200" b="1" dirty="0" err="1" smtClean="0">
                <a:solidFill>
                  <a:srgbClr val="FF0000"/>
                </a:solidFill>
              </a:rPr>
              <a:t>strictly</a:t>
            </a:r>
            <a:r>
              <a:rPr lang="sv-SE" sz="3200" b="1" dirty="0" smtClean="0">
                <a:solidFill>
                  <a:srgbClr val="FF0000"/>
                </a:solidFill>
              </a:rPr>
              <a:t> </a:t>
            </a:r>
            <a:r>
              <a:rPr lang="sv-SE" sz="3200" b="1" dirty="0" err="1" smtClean="0">
                <a:solidFill>
                  <a:srgbClr val="FF0000"/>
                </a:solidFill>
              </a:rPr>
              <a:t>increasing</a:t>
            </a:r>
            <a:r>
              <a:rPr lang="sv-SE" sz="3200" b="1" dirty="0" smtClean="0">
                <a:solidFill>
                  <a:srgbClr val="FF0000"/>
                </a:solidFill>
              </a:rPr>
              <a:t> </a:t>
            </a:r>
            <a:r>
              <a:rPr lang="sv-SE" sz="3200" b="1" dirty="0" err="1" smtClean="0">
                <a:solidFill>
                  <a:srgbClr val="FF0000"/>
                </a:solidFill>
              </a:rPr>
              <a:t>function</a:t>
            </a:r>
            <a:r>
              <a:rPr lang="sv-SE" sz="3200" b="1" dirty="0" smtClean="0">
                <a:solidFill>
                  <a:srgbClr val="FF0000"/>
                </a:solidFill>
              </a:rPr>
              <a:t> </a:t>
            </a:r>
            <a:r>
              <a:rPr lang="sv-SE" sz="3200" b="1" dirty="0" err="1" smtClean="0">
                <a:solidFill>
                  <a:srgbClr val="FF0000"/>
                </a:solidFill>
              </a:rPr>
              <a:t>of</a:t>
            </a:r>
            <a:r>
              <a:rPr lang="sv-SE" sz="3200" b="1" dirty="0" smtClean="0">
                <a:solidFill>
                  <a:srgbClr val="FF0000"/>
                </a:solidFill>
              </a:rPr>
              <a:t> the </a:t>
            </a:r>
            <a:r>
              <a:rPr lang="sv-SE" sz="3200" b="1" dirty="0" err="1" smtClean="0">
                <a:solidFill>
                  <a:srgbClr val="FF0000"/>
                </a:solidFill>
              </a:rPr>
              <a:t>price</a:t>
            </a:r>
            <a:r>
              <a:rPr lang="sv-SE" sz="3200" b="1" dirty="0" smtClean="0">
                <a:solidFill>
                  <a:srgbClr val="FF0000"/>
                </a:solidFill>
              </a:rPr>
              <a:t> </a:t>
            </a:r>
          </a:p>
          <a:p>
            <a:r>
              <a:rPr lang="sv-SE" sz="3200" b="1" dirty="0" smtClean="0">
                <a:solidFill>
                  <a:srgbClr val="FF0000"/>
                </a:solidFill>
              </a:rPr>
              <a:t>standard deviation, </a:t>
            </a:r>
            <a:r>
              <a:rPr lang="sv-SE" sz="3200" b="1" dirty="0" err="1" smtClean="0">
                <a:solidFill>
                  <a:srgbClr val="FF0000"/>
                </a:solidFill>
              </a:rPr>
              <a:t>which</a:t>
            </a:r>
            <a:r>
              <a:rPr lang="sv-SE" sz="3200" b="1" dirty="0" smtClean="0">
                <a:solidFill>
                  <a:srgbClr val="FF0000"/>
                </a:solidFill>
              </a:rPr>
              <a:t> is a </a:t>
            </a:r>
            <a:r>
              <a:rPr lang="sv-SE" sz="3200" b="1" dirty="0" err="1" smtClean="0">
                <a:solidFill>
                  <a:srgbClr val="FF0000"/>
                </a:solidFill>
              </a:rPr>
              <a:t>strictly</a:t>
            </a:r>
            <a:r>
              <a:rPr lang="sv-SE" sz="3200" b="1" dirty="0" smtClean="0">
                <a:solidFill>
                  <a:srgbClr val="FF0000"/>
                </a:solidFill>
              </a:rPr>
              <a:t> </a:t>
            </a:r>
            <a:r>
              <a:rPr lang="sv-SE" sz="3200" b="1" dirty="0" err="1" smtClean="0">
                <a:solidFill>
                  <a:srgbClr val="FF0000"/>
                </a:solidFill>
              </a:rPr>
              <a:t>increasing</a:t>
            </a:r>
            <a:r>
              <a:rPr lang="sv-SE" sz="3200" b="1" dirty="0" smtClean="0">
                <a:solidFill>
                  <a:srgbClr val="FF0000"/>
                </a:solidFill>
              </a:rPr>
              <a:t> </a:t>
            </a:r>
            <a:r>
              <a:rPr lang="sv-SE" sz="3200" b="1" dirty="0" err="1" smtClean="0">
                <a:solidFill>
                  <a:srgbClr val="FF0000"/>
                </a:solidFill>
              </a:rPr>
              <a:t>function</a:t>
            </a:r>
            <a:r>
              <a:rPr lang="sv-SE" sz="3200" b="1" dirty="0" smtClean="0">
                <a:solidFill>
                  <a:srgbClr val="FF0000"/>
                </a:solidFill>
              </a:rPr>
              <a:t> </a:t>
            </a:r>
            <a:r>
              <a:rPr lang="sv-SE" sz="3200" b="1" dirty="0" err="1" smtClean="0">
                <a:solidFill>
                  <a:srgbClr val="FF0000"/>
                </a:solidFill>
              </a:rPr>
              <a:t>of</a:t>
            </a:r>
            <a:r>
              <a:rPr lang="sv-SE" sz="3200" b="1" dirty="0" smtClean="0">
                <a:solidFill>
                  <a:srgbClr val="FF0000"/>
                </a:solidFill>
              </a:rPr>
              <a:t> h. </a:t>
            </a:r>
            <a:endParaRPr lang="sv-SE" sz="3200" b="1" dirty="0">
              <a:solidFill>
                <a:srgbClr val="FF0000"/>
              </a:solidFill>
            </a:endParaRPr>
          </a:p>
        </p:txBody>
      </p:sp>
      <p:sp>
        <p:nvSpPr>
          <p:cNvPr id="3" name="Platshållare för bildnummer 2"/>
          <p:cNvSpPr>
            <a:spLocks noGrp="1"/>
          </p:cNvSpPr>
          <p:nvPr>
            <p:ph type="sldNum" sz="quarter" idx="12"/>
          </p:nvPr>
        </p:nvSpPr>
        <p:spPr/>
        <p:txBody>
          <a:bodyPr/>
          <a:lstStyle/>
          <a:p>
            <a:fld id="{05AB504C-2EAE-4C1B-A3CB-68D7E240E4AC}" type="slidenum">
              <a:rPr lang="sv-SE" smtClean="0"/>
              <a:t>37</a:t>
            </a:fld>
            <a:endParaRPr lang="sv-SE"/>
          </a:p>
        </p:txBody>
      </p:sp>
    </p:spTree>
    <p:extLst>
      <p:ext uri="{BB962C8B-B14F-4D97-AF65-F5344CB8AC3E}">
        <p14:creationId xmlns:p14="http://schemas.microsoft.com/office/powerpoint/2010/main" val="4253255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3988542876"/>
              </p:ext>
            </p:extLst>
          </p:nvPr>
        </p:nvGraphicFramePr>
        <p:xfrm>
          <a:off x="1216797" y="1790530"/>
          <a:ext cx="8151813" cy="1227138"/>
        </p:xfrm>
        <a:graphic>
          <a:graphicData uri="http://schemas.openxmlformats.org/presentationml/2006/ole">
            <mc:AlternateContent xmlns:mc="http://schemas.openxmlformats.org/markup-compatibility/2006">
              <mc:Choice xmlns:v="urn:schemas-microsoft-com:vml" Requires="v">
                <p:oleObj spid="_x0000_s8704" name="Equation" r:id="rId3" imgW="3035160" imgH="457200" progId="Equation.DSMT4">
                  <p:embed/>
                </p:oleObj>
              </mc:Choice>
              <mc:Fallback>
                <p:oleObj name="Equation" r:id="rId3" imgW="3035160" imgH="457200" progId="Equation.DSMT4">
                  <p:embed/>
                  <p:pic>
                    <p:nvPicPr>
                      <p:cNvPr id="0" name=""/>
                      <p:cNvPicPr/>
                      <p:nvPr/>
                    </p:nvPicPr>
                    <p:blipFill>
                      <a:blip r:embed="rId4"/>
                      <a:stretch>
                        <a:fillRect/>
                      </a:stretch>
                    </p:blipFill>
                    <p:spPr>
                      <a:xfrm>
                        <a:off x="1216797" y="1790530"/>
                        <a:ext cx="8151813" cy="1227138"/>
                      </a:xfrm>
                      <a:prstGeom prst="rect">
                        <a:avLst/>
                      </a:prstGeom>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3105124812"/>
              </p:ext>
            </p:extLst>
          </p:nvPr>
        </p:nvGraphicFramePr>
        <p:xfrm>
          <a:off x="1216797" y="3017668"/>
          <a:ext cx="3302822" cy="816428"/>
        </p:xfrm>
        <a:graphic>
          <a:graphicData uri="http://schemas.openxmlformats.org/presentationml/2006/ole">
            <mc:AlternateContent xmlns:mc="http://schemas.openxmlformats.org/markup-compatibility/2006">
              <mc:Choice xmlns:v="urn:schemas-microsoft-com:vml" Requires="v">
                <p:oleObj spid="_x0000_s8705" name="Equation" r:id="rId5" imgW="1130040" imgH="279360" progId="Equation.DSMT4">
                  <p:embed/>
                </p:oleObj>
              </mc:Choice>
              <mc:Fallback>
                <p:oleObj name="Equation" r:id="rId5" imgW="1130040" imgH="279360" progId="Equation.DSMT4">
                  <p:embed/>
                  <p:pic>
                    <p:nvPicPr>
                      <p:cNvPr id="0" name=""/>
                      <p:cNvPicPr/>
                      <p:nvPr/>
                    </p:nvPicPr>
                    <p:blipFill>
                      <a:blip r:embed="rId6"/>
                      <a:stretch>
                        <a:fillRect/>
                      </a:stretch>
                    </p:blipFill>
                    <p:spPr>
                      <a:xfrm>
                        <a:off x="1216797" y="3017668"/>
                        <a:ext cx="3302822" cy="816428"/>
                      </a:xfrm>
                      <a:prstGeom prst="rect">
                        <a:avLst/>
                      </a:prstGeom>
                    </p:spPr>
                  </p:pic>
                </p:oleObj>
              </mc:Fallback>
            </mc:AlternateContent>
          </a:graphicData>
        </a:graphic>
      </p:graphicFrame>
      <p:graphicFrame>
        <p:nvGraphicFramePr>
          <p:cNvPr id="4" name="Objekt 3"/>
          <p:cNvGraphicFramePr>
            <a:graphicFrameLocks noChangeAspect="1"/>
          </p:cNvGraphicFramePr>
          <p:nvPr>
            <p:extLst>
              <p:ext uri="{D42A27DB-BD31-4B8C-83A1-F6EECF244321}">
                <p14:modId xmlns:p14="http://schemas.microsoft.com/office/powerpoint/2010/main" val="2493226752"/>
              </p:ext>
            </p:extLst>
          </p:nvPr>
        </p:nvGraphicFramePr>
        <p:xfrm>
          <a:off x="1216797" y="3942148"/>
          <a:ext cx="6683619" cy="653832"/>
        </p:xfrm>
        <a:graphic>
          <a:graphicData uri="http://schemas.openxmlformats.org/presentationml/2006/ole">
            <mc:AlternateContent xmlns:mc="http://schemas.openxmlformats.org/markup-compatibility/2006">
              <mc:Choice xmlns:v="urn:schemas-microsoft-com:vml" Requires="v">
                <p:oleObj spid="_x0000_s8706" name="Equation" r:id="rId7" imgW="2336760" imgH="228600" progId="Equation.DSMT4">
                  <p:embed/>
                </p:oleObj>
              </mc:Choice>
              <mc:Fallback>
                <p:oleObj name="Equation" r:id="rId7" imgW="2336760" imgH="228600" progId="Equation.DSMT4">
                  <p:embed/>
                  <p:pic>
                    <p:nvPicPr>
                      <p:cNvPr id="0" name=""/>
                      <p:cNvPicPr/>
                      <p:nvPr/>
                    </p:nvPicPr>
                    <p:blipFill>
                      <a:blip r:embed="rId8"/>
                      <a:stretch>
                        <a:fillRect/>
                      </a:stretch>
                    </p:blipFill>
                    <p:spPr>
                      <a:xfrm>
                        <a:off x="1216797" y="3942148"/>
                        <a:ext cx="6683619" cy="653832"/>
                      </a:xfrm>
                      <a:prstGeom prst="rect">
                        <a:avLst/>
                      </a:prstGeom>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190020969"/>
              </p:ext>
            </p:extLst>
          </p:nvPr>
        </p:nvGraphicFramePr>
        <p:xfrm>
          <a:off x="1231900" y="4926013"/>
          <a:ext cx="6770688" cy="609600"/>
        </p:xfrm>
        <a:graphic>
          <a:graphicData uri="http://schemas.openxmlformats.org/presentationml/2006/ole">
            <mc:AlternateContent xmlns:mc="http://schemas.openxmlformats.org/markup-compatibility/2006">
              <mc:Choice xmlns:v="urn:schemas-microsoft-com:vml" Requires="v">
                <p:oleObj spid="_x0000_s8707" name="Equation" r:id="rId9" imgW="2539800" imgH="228600" progId="Equation.DSMT4">
                  <p:embed/>
                </p:oleObj>
              </mc:Choice>
              <mc:Fallback>
                <p:oleObj name="Equation" r:id="rId9" imgW="2539800" imgH="228600" progId="Equation.DSMT4">
                  <p:embed/>
                  <p:pic>
                    <p:nvPicPr>
                      <p:cNvPr id="0" name=""/>
                      <p:cNvPicPr/>
                      <p:nvPr/>
                    </p:nvPicPr>
                    <p:blipFill>
                      <a:blip r:embed="rId10"/>
                      <a:stretch>
                        <a:fillRect/>
                      </a:stretch>
                    </p:blipFill>
                    <p:spPr>
                      <a:xfrm>
                        <a:off x="1231900" y="4926013"/>
                        <a:ext cx="6770688" cy="609600"/>
                      </a:xfrm>
                      <a:prstGeom prst="rect">
                        <a:avLst/>
                      </a:prstGeom>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1477780788"/>
              </p:ext>
            </p:extLst>
          </p:nvPr>
        </p:nvGraphicFramePr>
        <p:xfrm>
          <a:off x="1233488" y="5792788"/>
          <a:ext cx="7399337" cy="666750"/>
        </p:xfrm>
        <a:graphic>
          <a:graphicData uri="http://schemas.openxmlformats.org/presentationml/2006/ole">
            <mc:AlternateContent xmlns:mc="http://schemas.openxmlformats.org/markup-compatibility/2006">
              <mc:Choice xmlns:v="urn:schemas-microsoft-com:vml" Requires="v">
                <p:oleObj spid="_x0000_s8708" name="Equation" r:id="rId11" imgW="2539800" imgH="228600" progId="Equation.DSMT4">
                  <p:embed/>
                </p:oleObj>
              </mc:Choice>
              <mc:Fallback>
                <p:oleObj name="Equation" r:id="rId11" imgW="2539800" imgH="228600" progId="Equation.DSMT4">
                  <p:embed/>
                  <p:pic>
                    <p:nvPicPr>
                      <p:cNvPr id="0" name=""/>
                      <p:cNvPicPr/>
                      <p:nvPr/>
                    </p:nvPicPr>
                    <p:blipFill>
                      <a:blip r:embed="rId12"/>
                      <a:stretch>
                        <a:fillRect/>
                      </a:stretch>
                    </p:blipFill>
                    <p:spPr>
                      <a:xfrm>
                        <a:off x="1233488" y="5792788"/>
                        <a:ext cx="7399337" cy="666750"/>
                      </a:xfrm>
                      <a:prstGeom prst="rect">
                        <a:avLst/>
                      </a:prstGeom>
                    </p:spPr>
                  </p:pic>
                </p:oleObj>
              </mc:Fallback>
            </mc:AlternateContent>
          </a:graphicData>
        </a:graphic>
      </p:graphicFrame>
      <p:sp>
        <p:nvSpPr>
          <p:cNvPr id="7" name="textruta 6"/>
          <p:cNvSpPr txBox="1"/>
          <p:nvPr/>
        </p:nvSpPr>
        <p:spPr>
          <a:xfrm>
            <a:off x="859472" y="360932"/>
            <a:ext cx="9829864" cy="1077218"/>
          </a:xfrm>
          <a:prstGeom prst="rect">
            <a:avLst/>
          </a:prstGeom>
          <a:noFill/>
        </p:spPr>
        <p:txBody>
          <a:bodyPr wrap="square" rtlCol="0">
            <a:spAutoFit/>
          </a:bodyPr>
          <a:lstStyle/>
          <a:p>
            <a:r>
              <a:rPr lang="sv-SE" sz="3200" b="1" dirty="0" err="1" smtClean="0">
                <a:solidFill>
                  <a:srgbClr val="FF0000"/>
                </a:solidFill>
              </a:rPr>
              <a:t>Let</a:t>
            </a:r>
            <a:r>
              <a:rPr lang="sv-SE" sz="3200" b="1" dirty="0" smtClean="0">
                <a:solidFill>
                  <a:srgbClr val="FF0000"/>
                </a:solidFill>
              </a:rPr>
              <a:t> </a:t>
            </a:r>
            <a:r>
              <a:rPr lang="sv-SE" sz="3200" b="1" dirty="0" err="1" smtClean="0">
                <a:solidFill>
                  <a:srgbClr val="FF0000"/>
                </a:solidFill>
              </a:rPr>
              <a:t>us</a:t>
            </a:r>
            <a:r>
              <a:rPr lang="sv-SE" sz="3200" b="1" dirty="0" smtClean="0">
                <a:solidFill>
                  <a:srgbClr val="FF0000"/>
                </a:solidFill>
              </a:rPr>
              <a:t> </a:t>
            </a:r>
            <a:r>
              <a:rPr lang="sv-SE" sz="3200" b="1" dirty="0" err="1" smtClean="0">
                <a:solidFill>
                  <a:srgbClr val="FF0000"/>
                </a:solidFill>
              </a:rPr>
              <a:t>derive</a:t>
            </a:r>
            <a:r>
              <a:rPr lang="sv-SE" sz="3200" b="1" dirty="0" smtClean="0">
                <a:solidFill>
                  <a:srgbClr val="FF0000"/>
                </a:solidFill>
              </a:rPr>
              <a:t> the </a:t>
            </a:r>
            <a:r>
              <a:rPr lang="sv-SE" sz="3200" b="1" dirty="0" err="1" smtClean="0">
                <a:solidFill>
                  <a:srgbClr val="FF0000"/>
                </a:solidFill>
              </a:rPr>
              <a:t>value</a:t>
            </a:r>
            <a:r>
              <a:rPr lang="sv-SE" sz="3200" b="1" dirty="0" smtClean="0">
                <a:solidFill>
                  <a:srgbClr val="FF0000"/>
                </a:solidFill>
              </a:rPr>
              <a:t> </a:t>
            </a:r>
            <a:r>
              <a:rPr lang="sv-SE" sz="3200" b="1" dirty="0" err="1" smtClean="0">
                <a:solidFill>
                  <a:srgbClr val="FF0000"/>
                </a:solidFill>
              </a:rPr>
              <a:t>of</a:t>
            </a:r>
            <a:r>
              <a:rPr lang="sv-SE" sz="3200" b="1" dirty="0" smtClean="0">
                <a:solidFill>
                  <a:srgbClr val="FF0000"/>
                </a:solidFill>
              </a:rPr>
              <a:t> h (</a:t>
            </a:r>
            <a:r>
              <a:rPr lang="sv-SE" sz="3200" b="1" dirty="0" err="1" smtClean="0">
                <a:solidFill>
                  <a:srgbClr val="FF0000"/>
                </a:solidFill>
              </a:rPr>
              <a:t>which</a:t>
            </a:r>
            <a:r>
              <a:rPr lang="sv-SE" sz="3200" b="1" dirty="0" smtClean="0">
                <a:solidFill>
                  <a:srgbClr val="FF0000"/>
                </a:solidFill>
              </a:rPr>
              <a:t> </a:t>
            </a:r>
            <a:r>
              <a:rPr lang="sv-SE" sz="3200" b="1" dirty="0" err="1" smtClean="0">
                <a:solidFill>
                  <a:srgbClr val="FF0000"/>
                </a:solidFill>
              </a:rPr>
              <a:t>can</a:t>
            </a:r>
            <a:r>
              <a:rPr lang="sv-SE" sz="3200" b="1" dirty="0" smtClean="0">
                <a:solidFill>
                  <a:srgbClr val="FF0000"/>
                </a:solidFill>
              </a:rPr>
              <a:t> </a:t>
            </a:r>
            <a:r>
              <a:rPr lang="sv-SE" sz="3200" b="1" dirty="0" err="1" smtClean="0">
                <a:solidFill>
                  <a:srgbClr val="FF0000"/>
                </a:solidFill>
              </a:rPr>
              <a:t>give</a:t>
            </a:r>
            <a:r>
              <a:rPr lang="sv-SE" sz="3200" b="1" dirty="0" smtClean="0">
                <a:solidFill>
                  <a:srgbClr val="FF0000"/>
                </a:solidFill>
              </a:rPr>
              <a:t> the </a:t>
            </a:r>
          </a:p>
          <a:p>
            <a:r>
              <a:rPr lang="sv-SE" sz="3200" b="1" dirty="0" smtClean="0">
                <a:solidFill>
                  <a:srgbClr val="FF0000"/>
                </a:solidFill>
              </a:rPr>
              <a:t>standard deviation etc.) from the option </a:t>
            </a:r>
            <a:r>
              <a:rPr lang="sv-SE" sz="3200" b="1" dirty="0" err="1" smtClean="0">
                <a:solidFill>
                  <a:srgbClr val="FF0000"/>
                </a:solidFill>
              </a:rPr>
              <a:t>price</a:t>
            </a:r>
            <a:r>
              <a:rPr lang="sv-SE" sz="3200" b="1" dirty="0" smtClean="0">
                <a:solidFill>
                  <a:srgbClr val="FF0000"/>
                </a:solidFill>
              </a:rPr>
              <a:t>! </a:t>
            </a:r>
            <a:endParaRPr lang="sv-SE" sz="3200" b="1" dirty="0">
              <a:solidFill>
                <a:srgbClr val="FF0000"/>
              </a:solidFill>
            </a:endParaRPr>
          </a:p>
        </p:txBody>
      </p:sp>
      <p:sp>
        <p:nvSpPr>
          <p:cNvPr id="8" name="Platshållare för bildnummer 7"/>
          <p:cNvSpPr>
            <a:spLocks noGrp="1"/>
          </p:cNvSpPr>
          <p:nvPr>
            <p:ph type="sldNum" sz="quarter" idx="12"/>
          </p:nvPr>
        </p:nvSpPr>
        <p:spPr/>
        <p:txBody>
          <a:bodyPr/>
          <a:lstStyle/>
          <a:p>
            <a:fld id="{05AB504C-2EAE-4C1B-A3CB-68D7E240E4AC}" type="slidenum">
              <a:rPr lang="sv-SE" smtClean="0"/>
              <a:t>38</a:t>
            </a:fld>
            <a:endParaRPr lang="sv-SE"/>
          </a:p>
        </p:txBody>
      </p:sp>
    </p:spTree>
    <p:extLst>
      <p:ext uri="{BB962C8B-B14F-4D97-AF65-F5344CB8AC3E}">
        <p14:creationId xmlns:p14="http://schemas.microsoft.com/office/powerpoint/2010/main" val="40989939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1175631167"/>
              </p:ext>
            </p:extLst>
          </p:nvPr>
        </p:nvGraphicFramePr>
        <p:xfrm>
          <a:off x="1758950" y="958850"/>
          <a:ext cx="9150350" cy="985838"/>
        </p:xfrm>
        <a:graphic>
          <a:graphicData uri="http://schemas.openxmlformats.org/presentationml/2006/ole">
            <mc:AlternateContent xmlns:mc="http://schemas.openxmlformats.org/markup-compatibility/2006">
              <mc:Choice xmlns:v="urn:schemas-microsoft-com:vml" Requires="v">
                <p:oleObj spid="_x0000_s9622" name="Equation" r:id="rId3" imgW="2590560" imgH="279360" progId="Equation.DSMT4">
                  <p:embed/>
                </p:oleObj>
              </mc:Choice>
              <mc:Fallback>
                <p:oleObj name="Equation" r:id="rId3" imgW="2590560" imgH="279360" progId="Equation.DSMT4">
                  <p:embed/>
                  <p:pic>
                    <p:nvPicPr>
                      <p:cNvPr id="0" name=""/>
                      <p:cNvPicPr/>
                      <p:nvPr/>
                    </p:nvPicPr>
                    <p:blipFill>
                      <a:blip r:embed="rId4"/>
                      <a:stretch>
                        <a:fillRect/>
                      </a:stretch>
                    </p:blipFill>
                    <p:spPr>
                      <a:xfrm>
                        <a:off x="1758950" y="958850"/>
                        <a:ext cx="9150350" cy="985838"/>
                      </a:xfrm>
                      <a:prstGeom prst="rect">
                        <a:avLst/>
                      </a:prstGeom>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3372273650"/>
              </p:ext>
            </p:extLst>
          </p:nvPr>
        </p:nvGraphicFramePr>
        <p:xfrm>
          <a:off x="1737284" y="2115684"/>
          <a:ext cx="3708838" cy="867001"/>
        </p:xfrm>
        <a:graphic>
          <a:graphicData uri="http://schemas.openxmlformats.org/presentationml/2006/ole">
            <mc:AlternateContent xmlns:mc="http://schemas.openxmlformats.org/markup-compatibility/2006">
              <mc:Choice xmlns:v="urn:schemas-microsoft-com:vml" Requires="v">
                <p:oleObj spid="_x0000_s9623" name="Equation" r:id="rId5" imgW="977760" imgH="228600" progId="Equation.DSMT4">
                  <p:embed/>
                </p:oleObj>
              </mc:Choice>
              <mc:Fallback>
                <p:oleObj name="Equation" r:id="rId5" imgW="977760" imgH="228600" progId="Equation.DSMT4">
                  <p:embed/>
                  <p:pic>
                    <p:nvPicPr>
                      <p:cNvPr id="0" name=""/>
                      <p:cNvPicPr/>
                      <p:nvPr/>
                    </p:nvPicPr>
                    <p:blipFill>
                      <a:blip r:embed="rId6"/>
                      <a:stretch>
                        <a:fillRect/>
                      </a:stretch>
                    </p:blipFill>
                    <p:spPr>
                      <a:xfrm>
                        <a:off x="1737284" y="2115684"/>
                        <a:ext cx="3708838" cy="867001"/>
                      </a:xfrm>
                      <a:prstGeom prst="rect">
                        <a:avLst/>
                      </a:prstGeom>
                    </p:spPr>
                  </p:pic>
                </p:oleObj>
              </mc:Fallback>
            </mc:AlternateContent>
          </a:graphicData>
        </a:graphic>
      </p:graphicFrame>
      <p:graphicFrame>
        <p:nvGraphicFramePr>
          <p:cNvPr id="4" name="Objekt 3"/>
          <p:cNvGraphicFramePr>
            <a:graphicFrameLocks noChangeAspect="1"/>
          </p:cNvGraphicFramePr>
          <p:nvPr>
            <p:extLst>
              <p:ext uri="{D42A27DB-BD31-4B8C-83A1-F6EECF244321}">
                <p14:modId xmlns:p14="http://schemas.microsoft.com/office/powerpoint/2010/main" val="1966299098"/>
              </p:ext>
            </p:extLst>
          </p:nvPr>
        </p:nvGraphicFramePr>
        <p:xfrm>
          <a:off x="2377620" y="3153269"/>
          <a:ext cx="4133012" cy="1516702"/>
        </p:xfrm>
        <a:graphic>
          <a:graphicData uri="http://schemas.openxmlformats.org/presentationml/2006/ole">
            <mc:AlternateContent xmlns:mc="http://schemas.openxmlformats.org/markup-compatibility/2006">
              <mc:Choice xmlns:v="urn:schemas-microsoft-com:vml" Requires="v">
                <p:oleObj spid="_x0000_s9624" name="Equation" r:id="rId7" imgW="1384200" imgH="507960" progId="Equation.DSMT4">
                  <p:embed/>
                </p:oleObj>
              </mc:Choice>
              <mc:Fallback>
                <p:oleObj name="Equation" r:id="rId7" imgW="1384200" imgH="507960" progId="Equation.DSMT4">
                  <p:embed/>
                  <p:pic>
                    <p:nvPicPr>
                      <p:cNvPr id="0" name=""/>
                      <p:cNvPicPr/>
                      <p:nvPr/>
                    </p:nvPicPr>
                    <p:blipFill>
                      <a:blip r:embed="rId8"/>
                      <a:stretch>
                        <a:fillRect/>
                      </a:stretch>
                    </p:blipFill>
                    <p:spPr>
                      <a:xfrm>
                        <a:off x="2377620" y="3153269"/>
                        <a:ext cx="4133012" cy="1516702"/>
                      </a:xfrm>
                      <a:prstGeom prst="rect">
                        <a:avLst/>
                      </a:prstGeom>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1021490787"/>
              </p:ext>
            </p:extLst>
          </p:nvPr>
        </p:nvGraphicFramePr>
        <p:xfrm>
          <a:off x="2377620" y="4840555"/>
          <a:ext cx="3957866" cy="1439224"/>
        </p:xfrm>
        <a:graphic>
          <a:graphicData uri="http://schemas.openxmlformats.org/presentationml/2006/ole">
            <mc:AlternateContent xmlns:mc="http://schemas.openxmlformats.org/markup-compatibility/2006">
              <mc:Choice xmlns:v="urn:schemas-microsoft-com:vml" Requires="v">
                <p:oleObj spid="_x0000_s9625" name="Equation" r:id="rId9" imgW="1396800" imgH="507960" progId="Equation.DSMT4">
                  <p:embed/>
                </p:oleObj>
              </mc:Choice>
              <mc:Fallback>
                <p:oleObj name="Equation" r:id="rId9" imgW="1396800" imgH="507960" progId="Equation.DSMT4">
                  <p:embed/>
                  <p:pic>
                    <p:nvPicPr>
                      <p:cNvPr id="0" name=""/>
                      <p:cNvPicPr/>
                      <p:nvPr/>
                    </p:nvPicPr>
                    <p:blipFill>
                      <a:blip r:embed="rId10"/>
                      <a:stretch>
                        <a:fillRect/>
                      </a:stretch>
                    </p:blipFill>
                    <p:spPr>
                      <a:xfrm>
                        <a:off x="2377620" y="4840555"/>
                        <a:ext cx="3957866" cy="1439224"/>
                      </a:xfrm>
                      <a:prstGeom prst="rect">
                        <a:avLst/>
                      </a:prstGeom>
                    </p:spPr>
                  </p:pic>
                </p:oleObj>
              </mc:Fallback>
            </mc:AlternateContent>
          </a:graphicData>
        </a:graphic>
      </p:graphicFrame>
      <p:sp>
        <p:nvSpPr>
          <p:cNvPr id="6" name="Platshållare för bildnummer 5"/>
          <p:cNvSpPr>
            <a:spLocks noGrp="1"/>
          </p:cNvSpPr>
          <p:nvPr>
            <p:ph type="sldNum" sz="quarter" idx="12"/>
          </p:nvPr>
        </p:nvSpPr>
        <p:spPr/>
        <p:txBody>
          <a:bodyPr/>
          <a:lstStyle/>
          <a:p>
            <a:fld id="{05AB504C-2EAE-4C1B-A3CB-68D7E240E4AC}" type="slidenum">
              <a:rPr lang="sv-SE" smtClean="0"/>
              <a:t>39</a:t>
            </a:fld>
            <a:endParaRPr lang="sv-SE"/>
          </a:p>
        </p:txBody>
      </p:sp>
    </p:spTree>
    <p:extLst>
      <p:ext uri="{BB962C8B-B14F-4D97-AF65-F5344CB8AC3E}">
        <p14:creationId xmlns:p14="http://schemas.microsoft.com/office/powerpoint/2010/main" val="1269167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05AB504C-2EAE-4C1B-A3CB-68D7E240E4AC}" type="slidenum">
              <a:rPr lang="sv-SE" smtClean="0"/>
              <a:t>4</a:t>
            </a:fld>
            <a:endParaRPr lang="sv-SE"/>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750" y="1993394"/>
            <a:ext cx="3933660" cy="4271520"/>
          </a:xfrm>
          <a:prstGeom prst="rect">
            <a:avLst/>
          </a:prstGeom>
        </p:spPr>
      </p:pic>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2472" y="1514730"/>
            <a:ext cx="1325215" cy="1439037"/>
          </a:xfrm>
          <a:prstGeom prst="rect">
            <a:avLst/>
          </a:prstGeom>
        </p:spPr>
      </p:pic>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752" y="1368683"/>
            <a:ext cx="1594208" cy="1731133"/>
          </a:xfrm>
          <a:prstGeom prst="rect">
            <a:avLst/>
          </a:prstGeom>
        </p:spPr>
      </p:pic>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549" y="1304675"/>
            <a:ext cx="1145221" cy="1243584"/>
          </a:xfrm>
          <a:prstGeom prst="rect">
            <a:avLst/>
          </a:prstGeom>
        </p:spPr>
      </p:pic>
      <p:sp>
        <p:nvSpPr>
          <p:cNvPr id="9" name="textruta 8"/>
          <p:cNvSpPr txBox="1"/>
          <p:nvPr/>
        </p:nvSpPr>
        <p:spPr>
          <a:xfrm>
            <a:off x="552296" y="4288536"/>
            <a:ext cx="4824911" cy="707886"/>
          </a:xfrm>
          <a:prstGeom prst="rect">
            <a:avLst/>
          </a:prstGeom>
          <a:noFill/>
        </p:spPr>
        <p:txBody>
          <a:bodyPr wrap="none" rtlCol="0">
            <a:spAutoFit/>
          </a:bodyPr>
          <a:lstStyle/>
          <a:p>
            <a:r>
              <a:rPr lang="sv-SE" sz="4000" b="1" dirty="0" smtClean="0">
                <a:solidFill>
                  <a:srgbClr val="FF0000"/>
                </a:solidFill>
              </a:rPr>
              <a:t>Optimal </a:t>
            </a:r>
            <a:r>
              <a:rPr lang="sv-SE" sz="4000" b="1" dirty="0" err="1" smtClean="0">
                <a:solidFill>
                  <a:srgbClr val="FF0000"/>
                </a:solidFill>
              </a:rPr>
              <a:t>oil</a:t>
            </a:r>
            <a:r>
              <a:rPr lang="sv-SE" sz="4000" b="1" dirty="0" smtClean="0">
                <a:solidFill>
                  <a:srgbClr val="FF0000"/>
                </a:solidFill>
              </a:rPr>
              <a:t> </a:t>
            </a:r>
            <a:r>
              <a:rPr lang="sv-SE" sz="4000" b="1" dirty="0" err="1" smtClean="0">
                <a:solidFill>
                  <a:srgbClr val="FF0000"/>
                </a:solidFill>
              </a:rPr>
              <a:t>extraction</a:t>
            </a:r>
            <a:endParaRPr lang="sv-SE" sz="4000" b="1" dirty="0">
              <a:solidFill>
                <a:srgbClr val="FF0000"/>
              </a:solidFill>
            </a:endParaRPr>
          </a:p>
        </p:txBody>
      </p:sp>
    </p:spTree>
    <p:extLst>
      <p:ext uri="{BB962C8B-B14F-4D97-AF65-F5344CB8AC3E}">
        <p14:creationId xmlns:p14="http://schemas.microsoft.com/office/powerpoint/2010/main" val="9780318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ext uri="{D42A27DB-BD31-4B8C-83A1-F6EECF244321}">
                <p14:modId xmlns:p14="http://schemas.microsoft.com/office/powerpoint/2010/main" val="617388651"/>
              </p:ext>
            </p:extLst>
          </p:nvPr>
        </p:nvGraphicFramePr>
        <p:xfrm>
          <a:off x="1393825" y="817563"/>
          <a:ext cx="9688513" cy="1076325"/>
        </p:xfrm>
        <a:graphic>
          <a:graphicData uri="http://schemas.openxmlformats.org/presentationml/2006/ole">
            <mc:AlternateContent xmlns:mc="http://schemas.openxmlformats.org/markup-compatibility/2006">
              <mc:Choice xmlns:v="urn:schemas-microsoft-com:vml" Requires="v">
                <p:oleObj spid="_x0000_s10636" name="Equation" r:id="rId3" imgW="3085920" imgH="342720" progId="Equation.DSMT4">
                  <p:embed/>
                </p:oleObj>
              </mc:Choice>
              <mc:Fallback>
                <p:oleObj name="Equation" r:id="rId3" imgW="3085920" imgH="342720" progId="Equation.DSMT4">
                  <p:embed/>
                  <p:pic>
                    <p:nvPicPr>
                      <p:cNvPr id="0" name=""/>
                      <p:cNvPicPr/>
                      <p:nvPr/>
                    </p:nvPicPr>
                    <p:blipFill>
                      <a:blip r:embed="rId4"/>
                      <a:stretch>
                        <a:fillRect/>
                      </a:stretch>
                    </p:blipFill>
                    <p:spPr>
                      <a:xfrm>
                        <a:off x="1393825" y="817563"/>
                        <a:ext cx="9688513" cy="1076325"/>
                      </a:xfrm>
                      <a:prstGeom prst="rect">
                        <a:avLst/>
                      </a:prstGeom>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4115542387"/>
              </p:ext>
            </p:extLst>
          </p:nvPr>
        </p:nvGraphicFramePr>
        <p:xfrm>
          <a:off x="1393825" y="2363788"/>
          <a:ext cx="9629775" cy="1065212"/>
        </p:xfrm>
        <a:graphic>
          <a:graphicData uri="http://schemas.openxmlformats.org/presentationml/2006/ole">
            <mc:AlternateContent xmlns:mc="http://schemas.openxmlformats.org/markup-compatibility/2006">
              <mc:Choice xmlns:v="urn:schemas-microsoft-com:vml" Requires="v">
                <p:oleObj spid="_x0000_s10637" name="Equation" r:id="rId5" imgW="3098520" imgH="342720" progId="Equation.DSMT4">
                  <p:embed/>
                </p:oleObj>
              </mc:Choice>
              <mc:Fallback>
                <p:oleObj name="Equation" r:id="rId5" imgW="3098520" imgH="342720" progId="Equation.DSMT4">
                  <p:embed/>
                  <p:pic>
                    <p:nvPicPr>
                      <p:cNvPr id="0" name=""/>
                      <p:cNvPicPr/>
                      <p:nvPr/>
                    </p:nvPicPr>
                    <p:blipFill>
                      <a:blip r:embed="rId6"/>
                      <a:stretch>
                        <a:fillRect/>
                      </a:stretch>
                    </p:blipFill>
                    <p:spPr>
                      <a:xfrm>
                        <a:off x="1393825" y="2363788"/>
                        <a:ext cx="9629775" cy="1065212"/>
                      </a:xfrm>
                      <a:prstGeom prst="rect">
                        <a:avLst/>
                      </a:prstGeom>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800577363"/>
              </p:ext>
            </p:extLst>
          </p:nvPr>
        </p:nvGraphicFramePr>
        <p:xfrm>
          <a:off x="1441450" y="3768725"/>
          <a:ext cx="9769475" cy="660400"/>
        </p:xfrm>
        <a:graphic>
          <a:graphicData uri="http://schemas.openxmlformats.org/presentationml/2006/ole">
            <mc:AlternateContent xmlns:mc="http://schemas.openxmlformats.org/markup-compatibility/2006">
              <mc:Choice xmlns:v="urn:schemas-microsoft-com:vml" Requires="v">
                <p:oleObj spid="_x0000_s10638" name="Equation" r:id="rId7" imgW="4140000" imgH="279360" progId="Equation.DSMT4">
                  <p:embed/>
                </p:oleObj>
              </mc:Choice>
              <mc:Fallback>
                <p:oleObj name="Equation" r:id="rId7" imgW="4140000" imgH="279360" progId="Equation.DSMT4">
                  <p:embed/>
                  <p:pic>
                    <p:nvPicPr>
                      <p:cNvPr id="0" name=""/>
                      <p:cNvPicPr/>
                      <p:nvPr/>
                    </p:nvPicPr>
                    <p:blipFill>
                      <a:blip r:embed="rId8"/>
                      <a:stretch>
                        <a:fillRect/>
                      </a:stretch>
                    </p:blipFill>
                    <p:spPr>
                      <a:xfrm>
                        <a:off x="1441450" y="3768725"/>
                        <a:ext cx="9769475" cy="660400"/>
                      </a:xfrm>
                      <a:prstGeom prst="rect">
                        <a:avLst/>
                      </a:prstGeom>
                    </p:spPr>
                  </p:pic>
                </p:oleObj>
              </mc:Fallback>
            </mc:AlternateContent>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1174820763"/>
              </p:ext>
            </p:extLst>
          </p:nvPr>
        </p:nvGraphicFramePr>
        <p:xfrm>
          <a:off x="1443038" y="4964113"/>
          <a:ext cx="10098087" cy="679450"/>
        </p:xfrm>
        <a:graphic>
          <a:graphicData uri="http://schemas.openxmlformats.org/presentationml/2006/ole">
            <mc:AlternateContent xmlns:mc="http://schemas.openxmlformats.org/markup-compatibility/2006">
              <mc:Choice xmlns:v="urn:schemas-microsoft-com:vml" Requires="v">
                <p:oleObj spid="_x0000_s10639" name="Equation" r:id="rId9" imgW="4152600" imgH="279360" progId="Equation.DSMT4">
                  <p:embed/>
                </p:oleObj>
              </mc:Choice>
              <mc:Fallback>
                <p:oleObj name="Equation" r:id="rId9" imgW="4152600" imgH="279360" progId="Equation.DSMT4">
                  <p:embed/>
                  <p:pic>
                    <p:nvPicPr>
                      <p:cNvPr id="0" name=""/>
                      <p:cNvPicPr/>
                      <p:nvPr/>
                    </p:nvPicPr>
                    <p:blipFill>
                      <a:blip r:embed="rId10"/>
                      <a:stretch>
                        <a:fillRect/>
                      </a:stretch>
                    </p:blipFill>
                    <p:spPr>
                      <a:xfrm>
                        <a:off x="1443038" y="4964113"/>
                        <a:ext cx="10098087" cy="679450"/>
                      </a:xfrm>
                      <a:prstGeom prst="rect">
                        <a:avLst/>
                      </a:prstGeom>
                    </p:spPr>
                  </p:pic>
                </p:oleObj>
              </mc:Fallback>
            </mc:AlternateContent>
          </a:graphicData>
        </a:graphic>
      </p:graphicFrame>
      <p:sp>
        <p:nvSpPr>
          <p:cNvPr id="2" name="Platshållare för bildnummer 1"/>
          <p:cNvSpPr>
            <a:spLocks noGrp="1"/>
          </p:cNvSpPr>
          <p:nvPr>
            <p:ph type="sldNum" sz="quarter" idx="12"/>
          </p:nvPr>
        </p:nvSpPr>
        <p:spPr/>
        <p:txBody>
          <a:bodyPr/>
          <a:lstStyle/>
          <a:p>
            <a:fld id="{05AB504C-2EAE-4C1B-A3CB-68D7E240E4AC}" type="slidenum">
              <a:rPr lang="sv-SE" smtClean="0"/>
              <a:t>40</a:t>
            </a:fld>
            <a:endParaRPr lang="sv-SE"/>
          </a:p>
        </p:txBody>
      </p:sp>
    </p:spTree>
    <p:extLst>
      <p:ext uri="{BB962C8B-B14F-4D97-AF65-F5344CB8AC3E}">
        <p14:creationId xmlns:p14="http://schemas.microsoft.com/office/powerpoint/2010/main" val="36878399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4150494079"/>
              </p:ext>
            </p:extLst>
          </p:nvPr>
        </p:nvGraphicFramePr>
        <p:xfrm>
          <a:off x="2032000" y="903288"/>
          <a:ext cx="6019800" cy="784225"/>
        </p:xfrm>
        <a:graphic>
          <a:graphicData uri="http://schemas.openxmlformats.org/presentationml/2006/ole">
            <mc:AlternateContent xmlns:mc="http://schemas.openxmlformats.org/markup-compatibility/2006">
              <mc:Choice xmlns:v="urn:schemas-microsoft-com:vml" Requires="v">
                <p:oleObj spid="_x0000_s11654" name="Equation" r:id="rId3" imgW="2145960" imgH="279360" progId="Equation.DSMT4">
                  <p:embed/>
                </p:oleObj>
              </mc:Choice>
              <mc:Fallback>
                <p:oleObj name="Equation" r:id="rId3" imgW="2145960" imgH="279360" progId="Equation.DSMT4">
                  <p:embed/>
                  <p:pic>
                    <p:nvPicPr>
                      <p:cNvPr id="0" name=""/>
                      <p:cNvPicPr/>
                      <p:nvPr/>
                    </p:nvPicPr>
                    <p:blipFill>
                      <a:blip r:embed="rId4"/>
                      <a:stretch>
                        <a:fillRect/>
                      </a:stretch>
                    </p:blipFill>
                    <p:spPr>
                      <a:xfrm>
                        <a:off x="2032000" y="903288"/>
                        <a:ext cx="6019800" cy="784225"/>
                      </a:xfrm>
                      <a:prstGeom prst="rect">
                        <a:avLst/>
                      </a:prstGeom>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591268840"/>
              </p:ext>
            </p:extLst>
          </p:nvPr>
        </p:nvGraphicFramePr>
        <p:xfrm>
          <a:off x="2030413" y="1949450"/>
          <a:ext cx="5942012" cy="768350"/>
        </p:xfrm>
        <a:graphic>
          <a:graphicData uri="http://schemas.openxmlformats.org/presentationml/2006/ole">
            <mc:AlternateContent xmlns:mc="http://schemas.openxmlformats.org/markup-compatibility/2006">
              <mc:Choice xmlns:v="urn:schemas-microsoft-com:vml" Requires="v">
                <p:oleObj spid="_x0000_s11655" name="Equation" r:id="rId5" imgW="2158920" imgH="279360" progId="Equation.DSMT4">
                  <p:embed/>
                </p:oleObj>
              </mc:Choice>
              <mc:Fallback>
                <p:oleObj name="Equation" r:id="rId5" imgW="2158920" imgH="279360" progId="Equation.DSMT4">
                  <p:embed/>
                  <p:pic>
                    <p:nvPicPr>
                      <p:cNvPr id="0" name=""/>
                      <p:cNvPicPr/>
                      <p:nvPr/>
                    </p:nvPicPr>
                    <p:blipFill>
                      <a:blip r:embed="rId6"/>
                      <a:stretch>
                        <a:fillRect/>
                      </a:stretch>
                    </p:blipFill>
                    <p:spPr>
                      <a:xfrm>
                        <a:off x="2030413" y="1949450"/>
                        <a:ext cx="5942012" cy="768350"/>
                      </a:xfrm>
                      <a:prstGeom prst="rect">
                        <a:avLst/>
                      </a:prstGeom>
                    </p:spPr>
                  </p:pic>
                </p:oleObj>
              </mc:Fallback>
            </mc:AlternateContent>
          </a:graphicData>
        </a:graphic>
      </p:graphicFrame>
      <p:graphicFrame>
        <p:nvGraphicFramePr>
          <p:cNvPr id="4" name="Objekt 3"/>
          <p:cNvGraphicFramePr>
            <a:graphicFrameLocks noChangeAspect="1"/>
          </p:cNvGraphicFramePr>
          <p:nvPr>
            <p:extLst>
              <p:ext uri="{D42A27DB-BD31-4B8C-83A1-F6EECF244321}">
                <p14:modId xmlns:p14="http://schemas.microsoft.com/office/powerpoint/2010/main" val="320049080"/>
              </p:ext>
            </p:extLst>
          </p:nvPr>
        </p:nvGraphicFramePr>
        <p:xfrm>
          <a:off x="2011363" y="3568700"/>
          <a:ext cx="5299075" cy="684213"/>
        </p:xfrm>
        <a:graphic>
          <a:graphicData uri="http://schemas.openxmlformats.org/presentationml/2006/ole">
            <mc:AlternateContent xmlns:mc="http://schemas.openxmlformats.org/markup-compatibility/2006">
              <mc:Choice xmlns:v="urn:schemas-microsoft-com:vml" Requires="v">
                <p:oleObj spid="_x0000_s11656" name="Equation" r:id="rId7" imgW="1968480" imgH="253800" progId="Equation.DSMT4">
                  <p:embed/>
                </p:oleObj>
              </mc:Choice>
              <mc:Fallback>
                <p:oleObj name="Equation" r:id="rId7" imgW="1968480" imgH="253800" progId="Equation.DSMT4">
                  <p:embed/>
                  <p:pic>
                    <p:nvPicPr>
                      <p:cNvPr id="0" name=""/>
                      <p:cNvPicPr/>
                      <p:nvPr/>
                    </p:nvPicPr>
                    <p:blipFill>
                      <a:blip r:embed="rId8"/>
                      <a:stretch>
                        <a:fillRect/>
                      </a:stretch>
                    </p:blipFill>
                    <p:spPr>
                      <a:xfrm>
                        <a:off x="2011363" y="3568700"/>
                        <a:ext cx="5299075" cy="684213"/>
                      </a:xfrm>
                      <a:prstGeom prst="rect">
                        <a:avLst/>
                      </a:prstGeom>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1737844224"/>
              </p:ext>
            </p:extLst>
          </p:nvPr>
        </p:nvGraphicFramePr>
        <p:xfrm>
          <a:off x="1993900" y="4598988"/>
          <a:ext cx="5334000" cy="679450"/>
        </p:xfrm>
        <a:graphic>
          <a:graphicData uri="http://schemas.openxmlformats.org/presentationml/2006/ole">
            <mc:AlternateContent xmlns:mc="http://schemas.openxmlformats.org/markup-compatibility/2006">
              <mc:Choice xmlns:v="urn:schemas-microsoft-com:vml" Requires="v">
                <p:oleObj spid="_x0000_s11657" name="Equation" r:id="rId9" imgW="1993680" imgH="253800" progId="Equation.DSMT4">
                  <p:embed/>
                </p:oleObj>
              </mc:Choice>
              <mc:Fallback>
                <p:oleObj name="Equation" r:id="rId9" imgW="1993680" imgH="253800" progId="Equation.DSMT4">
                  <p:embed/>
                  <p:pic>
                    <p:nvPicPr>
                      <p:cNvPr id="0" name=""/>
                      <p:cNvPicPr/>
                      <p:nvPr/>
                    </p:nvPicPr>
                    <p:blipFill>
                      <a:blip r:embed="rId10"/>
                      <a:stretch>
                        <a:fillRect/>
                      </a:stretch>
                    </p:blipFill>
                    <p:spPr>
                      <a:xfrm>
                        <a:off x="1993900" y="4598988"/>
                        <a:ext cx="5334000" cy="679450"/>
                      </a:xfrm>
                      <a:prstGeom prst="rect">
                        <a:avLst/>
                      </a:prstGeom>
                    </p:spPr>
                  </p:pic>
                </p:oleObj>
              </mc:Fallback>
            </mc:AlternateContent>
          </a:graphicData>
        </a:graphic>
      </p:graphicFrame>
      <p:sp>
        <p:nvSpPr>
          <p:cNvPr id="6" name="Platshållare för bildnummer 5"/>
          <p:cNvSpPr>
            <a:spLocks noGrp="1"/>
          </p:cNvSpPr>
          <p:nvPr>
            <p:ph type="sldNum" sz="quarter" idx="12"/>
          </p:nvPr>
        </p:nvSpPr>
        <p:spPr/>
        <p:txBody>
          <a:bodyPr/>
          <a:lstStyle/>
          <a:p>
            <a:fld id="{05AB504C-2EAE-4C1B-A3CB-68D7E240E4AC}" type="slidenum">
              <a:rPr lang="sv-SE" smtClean="0"/>
              <a:t>41</a:t>
            </a:fld>
            <a:endParaRPr lang="sv-SE"/>
          </a:p>
        </p:txBody>
      </p:sp>
    </p:spTree>
    <p:extLst>
      <p:ext uri="{BB962C8B-B14F-4D97-AF65-F5344CB8AC3E}">
        <p14:creationId xmlns:p14="http://schemas.microsoft.com/office/powerpoint/2010/main" val="34611328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p:cNvGraphicFramePr>
            <a:graphicFrameLocks noChangeAspect="1"/>
          </p:cNvGraphicFramePr>
          <p:nvPr>
            <p:extLst>
              <p:ext uri="{D42A27DB-BD31-4B8C-83A1-F6EECF244321}">
                <p14:modId xmlns:p14="http://schemas.microsoft.com/office/powerpoint/2010/main" val="3864999803"/>
              </p:ext>
            </p:extLst>
          </p:nvPr>
        </p:nvGraphicFramePr>
        <p:xfrm>
          <a:off x="4953907" y="537255"/>
          <a:ext cx="1826065" cy="801687"/>
        </p:xfrm>
        <a:graphic>
          <a:graphicData uri="http://schemas.openxmlformats.org/presentationml/2006/ole">
            <mc:AlternateContent xmlns:mc="http://schemas.openxmlformats.org/markup-compatibility/2006">
              <mc:Choice xmlns:v="urn:schemas-microsoft-com:vml" Requires="v">
                <p:oleObj spid="_x0000_s12674" name="Equation" r:id="rId3" imgW="520560" imgH="228600" progId="Equation.DSMT4">
                  <p:embed/>
                </p:oleObj>
              </mc:Choice>
              <mc:Fallback>
                <p:oleObj name="Equation" r:id="rId3" imgW="520560" imgH="228600" progId="Equation.DSMT4">
                  <p:embed/>
                  <p:pic>
                    <p:nvPicPr>
                      <p:cNvPr id="0" name=""/>
                      <p:cNvPicPr/>
                      <p:nvPr/>
                    </p:nvPicPr>
                    <p:blipFill>
                      <a:blip r:embed="rId4"/>
                      <a:stretch>
                        <a:fillRect/>
                      </a:stretch>
                    </p:blipFill>
                    <p:spPr>
                      <a:xfrm>
                        <a:off x="4953907" y="537255"/>
                        <a:ext cx="1826065" cy="801687"/>
                      </a:xfrm>
                      <a:prstGeom prst="rect">
                        <a:avLst/>
                      </a:prstGeom>
                      <a:solidFill>
                        <a:srgbClr val="FFFF00"/>
                      </a:solidFill>
                    </p:spPr>
                  </p:pic>
                </p:oleObj>
              </mc:Fallback>
            </mc:AlternateContent>
          </a:graphicData>
        </a:graphic>
      </p:graphicFrame>
      <p:graphicFrame>
        <p:nvGraphicFramePr>
          <p:cNvPr id="4" name="Objekt 3"/>
          <p:cNvGraphicFramePr>
            <a:graphicFrameLocks noChangeAspect="1"/>
          </p:cNvGraphicFramePr>
          <p:nvPr>
            <p:extLst>
              <p:ext uri="{D42A27DB-BD31-4B8C-83A1-F6EECF244321}">
                <p14:modId xmlns:p14="http://schemas.microsoft.com/office/powerpoint/2010/main" val="277547737"/>
              </p:ext>
            </p:extLst>
          </p:nvPr>
        </p:nvGraphicFramePr>
        <p:xfrm>
          <a:off x="1604963" y="1943100"/>
          <a:ext cx="6697662" cy="1241425"/>
        </p:xfrm>
        <a:graphic>
          <a:graphicData uri="http://schemas.openxmlformats.org/presentationml/2006/ole">
            <mc:AlternateContent xmlns:mc="http://schemas.openxmlformats.org/markup-compatibility/2006">
              <mc:Choice xmlns:v="urn:schemas-microsoft-com:vml" Requires="v">
                <p:oleObj spid="_x0000_s12675" name="Equation" r:id="rId5" imgW="2603160" imgH="482400" progId="Equation.DSMT4">
                  <p:embed/>
                </p:oleObj>
              </mc:Choice>
              <mc:Fallback>
                <p:oleObj name="Equation" r:id="rId5" imgW="2603160" imgH="482400" progId="Equation.DSMT4">
                  <p:embed/>
                  <p:pic>
                    <p:nvPicPr>
                      <p:cNvPr id="0" name=""/>
                      <p:cNvPicPr/>
                      <p:nvPr/>
                    </p:nvPicPr>
                    <p:blipFill>
                      <a:blip r:embed="rId6"/>
                      <a:stretch>
                        <a:fillRect/>
                      </a:stretch>
                    </p:blipFill>
                    <p:spPr>
                      <a:xfrm>
                        <a:off x="1604963" y="1943100"/>
                        <a:ext cx="6697662" cy="1241425"/>
                      </a:xfrm>
                      <a:prstGeom prst="rect">
                        <a:avLst/>
                      </a:prstGeom>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3223930799"/>
              </p:ext>
            </p:extLst>
          </p:nvPr>
        </p:nvGraphicFramePr>
        <p:xfrm>
          <a:off x="1665288" y="3606800"/>
          <a:ext cx="6575425" cy="928688"/>
        </p:xfrm>
        <a:graphic>
          <a:graphicData uri="http://schemas.openxmlformats.org/presentationml/2006/ole">
            <mc:AlternateContent xmlns:mc="http://schemas.openxmlformats.org/markup-compatibility/2006">
              <mc:Choice xmlns:v="urn:schemas-microsoft-com:vml" Requires="v">
                <p:oleObj spid="_x0000_s12676" name="Equation" r:id="rId7" imgW="2158920" imgH="304560" progId="Equation.DSMT4">
                  <p:embed/>
                </p:oleObj>
              </mc:Choice>
              <mc:Fallback>
                <p:oleObj name="Equation" r:id="rId7" imgW="2158920" imgH="304560" progId="Equation.DSMT4">
                  <p:embed/>
                  <p:pic>
                    <p:nvPicPr>
                      <p:cNvPr id="0" name=""/>
                      <p:cNvPicPr/>
                      <p:nvPr/>
                    </p:nvPicPr>
                    <p:blipFill>
                      <a:blip r:embed="rId8"/>
                      <a:stretch>
                        <a:fillRect/>
                      </a:stretch>
                    </p:blipFill>
                    <p:spPr>
                      <a:xfrm>
                        <a:off x="1665288" y="3606800"/>
                        <a:ext cx="6575425" cy="928688"/>
                      </a:xfrm>
                      <a:prstGeom prst="rect">
                        <a:avLst/>
                      </a:prstGeom>
                    </p:spPr>
                  </p:pic>
                </p:oleObj>
              </mc:Fallback>
            </mc:AlternateContent>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3637056464"/>
              </p:ext>
            </p:extLst>
          </p:nvPr>
        </p:nvGraphicFramePr>
        <p:xfrm>
          <a:off x="1647825" y="4959350"/>
          <a:ext cx="6462713" cy="944563"/>
        </p:xfrm>
        <a:graphic>
          <a:graphicData uri="http://schemas.openxmlformats.org/presentationml/2006/ole">
            <mc:AlternateContent xmlns:mc="http://schemas.openxmlformats.org/markup-compatibility/2006">
              <mc:Choice xmlns:v="urn:schemas-microsoft-com:vml" Requires="v">
                <p:oleObj spid="_x0000_s12677" name="Equation" r:id="rId9" imgW="2082600" imgH="304560" progId="Equation.DSMT4">
                  <p:embed/>
                </p:oleObj>
              </mc:Choice>
              <mc:Fallback>
                <p:oleObj name="Equation" r:id="rId9" imgW="2082600" imgH="304560" progId="Equation.DSMT4">
                  <p:embed/>
                  <p:pic>
                    <p:nvPicPr>
                      <p:cNvPr id="0" name=""/>
                      <p:cNvPicPr/>
                      <p:nvPr/>
                    </p:nvPicPr>
                    <p:blipFill>
                      <a:blip r:embed="rId10"/>
                      <a:stretch>
                        <a:fillRect/>
                      </a:stretch>
                    </p:blipFill>
                    <p:spPr>
                      <a:xfrm>
                        <a:off x="1647825" y="4959350"/>
                        <a:ext cx="6462713" cy="944563"/>
                      </a:xfrm>
                      <a:prstGeom prst="rect">
                        <a:avLst/>
                      </a:prstGeom>
                    </p:spPr>
                  </p:pic>
                </p:oleObj>
              </mc:Fallback>
            </mc:AlternateContent>
          </a:graphicData>
        </a:graphic>
      </p:graphicFrame>
      <p:sp>
        <p:nvSpPr>
          <p:cNvPr id="8" name="textruta 7"/>
          <p:cNvSpPr txBox="1"/>
          <p:nvPr/>
        </p:nvSpPr>
        <p:spPr>
          <a:xfrm>
            <a:off x="8750487" y="2209545"/>
            <a:ext cx="1409360" cy="707886"/>
          </a:xfrm>
          <a:prstGeom prst="rect">
            <a:avLst/>
          </a:prstGeom>
          <a:noFill/>
        </p:spPr>
        <p:txBody>
          <a:bodyPr wrap="none" rtlCol="0">
            <a:spAutoFit/>
          </a:bodyPr>
          <a:lstStyle/>
          <a:p>
            <a:r>
              <a:rPr lang="sv-SE" sz="4000" b="1" dirty="0" smtClean="0">
                <a:solidFill>
                  <a:srgbClr val="00B050"/>
                </a:solidFill>
              </a:rPr>
              <a:t>h = 4z</a:t>
            </a:r>
            <a:endParaRPr lang="sv-SE" sz="4000" b="1" dirty="0">
              <a:solidFill>
                <a:srgbClr val="00B050"/>
              </a:solidFill>
            </a:endParaRPr>
          </a:p>
        </p:txBody>
      </p:sp>
      <p:sp>
        <p:nvSpPr>
          <p:cNvPr id="9" name="Rektangel 8"/>
          <p:cNvSpPr/>
          <p:nvPr/>
        </p:nvSpPr>
        <p:spPr>
          <a:xfrm>
            <a:off x="8750487" y="3717434"/>
            <a:ext cx="1738383" cy="707886"/>
          </a:xfrm>
          <a:prstGeom prst="rect">
            <a:avLst/>
          </a:prstGeom>
        </p:spPr>
        <p:txBody>
          <a:bodyPr wrap="square">
            <a:spAutoFit/>
          </a:bodyPr>
          <a:lstStyle/>
          <a:p>
            <a:r>
              <a:rPr lang="sv-SE" sz="4000" b="1" dirty="0">
                <a:solidFill>
                  <a:srgbClr val="00B050"/>
                </a:solidFill>
              </a:rPr>
              <a:t>h = </a:t>
            </a:r>
            <a:r>
              <a:rPr lang="sv-SE" sz="4000" b="1" dirty="0" smtClean="0">
                <a:solidFill>
                  <a:srgbClr val="00B050"/>
                </a:solidFill>
              </a:rPr>
              <a:t>4z</a:t>
            </a:r>
            <a:endParaRPr lang="sv-SE" sz="4000" b="1" dirty="0">
              <a:solidFill>
                <a:srgbClr val="00B050"/>
              </a:solidFill>
            </a:endParaRPr>
          </a:p>
        </p:txBody>
      </p:sp>
      <p:sp>
        <p:nvSpPr>
          <p:cNvPr id="10" name="Rektangel 9"/>
          <p:cNvSpPr/>
          <p:nvPr/>
        </p:nvSpPr>
        <p:spPr>
          <a:xfrm>
            <a:off x="8872315" y="5002336"/>
            <a:ext cx="1205779" cy="707886"/>
          </a:xfrm>
          <a:prstGeom prst="rect">
            <a:avLst/>
          </a:prstGeom>
        </p:spPr>
        <p:txBody>
          <a:bodyPr wrap="none">
            <a:spAutoFit/>
          </a:bodyPr>
          <a:lstStyle/>
          <a:p>
            <a:r>
              <a:rPr lang="sv-SE" sz="4000" b="1" dirty="0">
                <a:solidFill>
                  <a:srgbClr val="FF0000"/>
                </a:solidFill>
              </a:rPr>
              <a:t>h = </a:t>
            </a:r>
            <a:r>
              <a:rPr lang="sv-SE" sz="4000" b="1" dirty="0" smtClean="0">
                <a:solidFill>
                  <a:srgbClr val="FF0000"/>
                </a:solidFill>
              </a:rPr>
              <a:t>0</a:t>
            </a:r>
            <a:endParaRPr lang="sv-SE" sz="4000" b="1" dirty="0">
              <a:solidFill>
                <a:srgbClr val="FF0000"/>
              </a:solidFill>
            </a:endParaRPr>
          </a:p>
        </p:txBody>
      </p:sp>
      <p:sp>
        <p:nvSpPr>
          <p:cNvPr id="11" name="Höger 10"/>
          <p:cNvSpPr/>
          <p:nvPr/>
        </p:nvSpPr>
        <p:spPr>
          <a:xfrm flipH="1">
            <a:off x="10657113" y="3820886"/>
            <a:ext cx="859972" cy="604434"/>
          </a:xfrm>
          <a:prstGeom prst="rightArrow">
            <a:avLst/>
          </a:prstGeom>
          <a:solidFill>
            <a:srgbClr val="FFFF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p:cNvSpPr txBox="1"/>
          <p:nvPr/>
        </p:nvSpPr>
        <p:spPr>
          <a:xfrm>
            <a:off x="10440369" y="5092970"/>
            <a:ext cx="1490921" cy="584775"/>
          </a:xfrm>
          <a:prstGeom prst="rect">
            <a:avLst/>
          </a:prstGeom>
          <a:noFill/>
        </p:spPr>
        <p:txBody>
          <a:bodyPr wrap="none" rtlCol="0">
            <a:spAutoFit/>
          </a:bodyPr>
          <a:lstStyle/>
          <a:p>
            <a:r>
              <a:rPr lang="sv-SE" sz="3200" dirty="0" smtClean="0">
                <a:solidFill>
                  <a:srgbClr val="FF0000"/>
                </a:solidFill>
              </a:rPr>
              <a:t>(</a:t>
            </a:r>
            <a:r>
              <a:rPr lang="sv-SE" sz="3200" dirty="0" err="1" smtClean="0">
                <a:solidFill>
                  <a:srgbClr val="FF0000"/>
                </a:solidFill>
              </a:rPr>
              <a:t>wrong</a:t>
            </a:r>
            <a:r>
              <a:rPr lang="sv-SE" sz="3200" dirty="0" smtClean="0">
                <a:solidFill>
                  <a:srgbClr val="FF0000"/>
                </a:solidFill>
              </a:rPr>
              <a:t>)</a:t>
            </a:r>
            <a:endParaRPr lang="sv-SE" sz="3200" dirty="0">
              <a:solidFill>
                <a:srgbClr val="FF0000"/>
              </a:solidFill>
            </a:endParaRPr>
          </a:p>
        </p:txBody>
      </p:sp>
      <p:sp>
        <p:nvSpPr>
          <p:cNvPr id="2" name="Platshållare för bildnummer 1"/>
          <p:cNvSpPr>
            <a:spLocks noGrp="1"/>
          </p:cNvSpPr>
          <p:nvPr>
            <p:ph type="sldNum" sz="quarter" idx="12"/>
          </p:nvPr>
        </p:nvSpPr>
        <p:spPr/>
        <p:txBody>
          <a:bodyPr/>
          <a:lstStyle/>
          <a:p>
            <a:fld id="{05AB504C-2EAE-4C1B-A3CB-68D7E240E4AC}" type="slidenum">
              <a:rPr lang="sv-SE" smtClean="0"/>
              <a:t>42</a:t>
            </a:fld>
            <a:endParaRPr lang="sv-SE"/>
          </a:p>
        </p:txBody>
      </p:sp>
    </p:spTree>
    <p:extLst>
      <p:ext uri="{BB962C8B-B14F-4D97-AF65-F5344CB8AC3E}">
        <p14:creationId xmlns:p14="http://schemas.microsoft.com/office/powerpoint/2010/main" val="42593060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ext uri="{D42A27DB-BD31-4B8C-83A1-F6EECF244321}">
                <p14:modId xmlns:p14="http://schemas.microsoft.com/office/powerpoint/2010/main" val="3929430113"/>
              </p:ext>
            </p:extLst>
          </p:nvPr>
        </p:nvGraphicFramePr>
        <p:xfrm>
          <a:off x="1968500" y="1691682"/>
          <a:ext cx="8210550" cy="1068388"/>
        </p:xfrm>
        <a:graphic>
          <a:graphicData uri="http://schemas.openxmlformats.org/presentationml/2006/ole">
            <mc:AlternateContent xmlns:mc="http://schemas.openxmlformats.org/markup-compatibility/2006">
              <mc:Choice xmlns:v="urn:schemas-microsoft-com:vml" Requires="v">
                <p:oleObj spid="_x0000_s13442" name="Equation" r:id="rId3" imgW="1955520" imgH="253800" progId="Equation.DSMT4">
                  <p:embed/>
                </p:oleObj>
              </mc:Choice>
              <mc:Fallback>
                <p:oleObj name="Equation" r:id="rId3" imgW="1955520" imgH="253800" progId="Equation.DSMT4">
                  <p:embed/>
                  <p:pic>
                    <p:nvPicPr>
                      <p:cNvPr id="0" name=""/>
                      <p:cNvPicPr/>
                      <p:nvPr/>
                    </p:nvPicPr>
                    <p:blipFill>
                      <a:blip r:embed="rId4"/>
                      <a:stretch>
                        <a:fillRect/>
                      </a:stretch>
                    </p:blipFill>
                    <p:spPr>
                      <a:xfrm>
                        <a:off x="1968500" y="1691682"/>
                        <a:ext cx="8210550" cy="1068388"/>
                      </a:xfrm>
                      <a:prstGeom prst="rect">
                        <a:avLst/>
                      </a:prstGeom>
                    </p:spPr>
                  </p:pic>
                </p:oleObj>
              </mc:Fallback>
            </mc:AlternateContent>
          </a:graphicData>
        </a:graphic>
      </p:graphicFrame>
      <p:sp>
        <p:nvSpPr>
          <p:cNvPr id="6" name="textruta 5"/>
          <p:cNvSpPr txBox="1"/>
          <p:nvPr/>
        </p:nvSpPr>
        <p:spPr>
          <a:xfrm>
            <a:off x="1968500" y="369126"/>
            <a:ext cx="7310784" cy="954107"/>
          </a:xfrm>
          <a:prstGeom prst="rect">
            <a:avLst/>
          </a:prstGeom>
          <a:noFill/>
        </p:spPr>
        <p:txBody>
          <a:bodyPr wrap="none" rtlCol="0">
            <a:spAutoFit/>
          </a:bodyPr>
          <a:lstStyle/>
          <a:p>
            <a:r>
              <a:rPr lang="sv-SE" sz="2800" b="1" dirty="0" err="1" smtClean="0">
                <a:solidFill>
                  <a:srgbClr val="FF0000"/>
                </a:solidFill>
              </a:rPr>
              <a:t>This</a:t>
            </a:r>
            <a:r>
              <a:rPr lang="sv-SE" sz="2800" b="1" dirty="0" smtClean="0">
                <a:solidFill>
                  <a:srgbClr val="FF0000"/>
                </a:solidFill>
              </a:rPr>
              <a:t> </a:t>
            </a:r>
            <a:r>
              <a:rPr lang="sv-SE" sz="2800" b="1" dirty="0" err="1" smtClean="0">
                <a:solidFill>
                  <a:srgbClr val="FF0000"/>
                </a:solidFill>
              </a:rPr>
              <a:t>formula</a:t>
            </a:r>
            <a:r>
              <a:rPr lang="sv-SE" sz="2800" b="1" dirty="0" smtClean="0">
                <a:solidFill>
                  <a:srgbClr val="FF0000"/>
                </a:solidFill>
              </a:rPr>
              <a:t> gives the ”</a:t>
            </a:r>
            <a:r>
              <a:rPr lang="sv-SE" sz="2800" b="1" dirty="0" err="1" smtClean="0">
                <a:solidFill>
                  <a:srgbClr val="FF0000"/>
                </a:solidFill>
              </a:rPr>
              <a:t>spread</a:t>
            </a:r>
            <a:r>
              <a:rPr lang="sv-SE" sz="2800" b="1" dirty="0" smtClean="0">
                <a:solidFill>
                  <a:srgbClr val="FF0000"/>
                </a:solidFill>
              </a:rPr>
              <a:t> parameter” h </a:t>
            </a:r>
          </a:p>
          <a:p>
            <a:r>
              <a:rPr lang="sv-SE" sz="2800" b="1" dirty="0" err="1" smtClean="0">
                <a:solidFill>
                  <a:srgbClr val="FF0000"/>
                </a:solidFill>
              </a:rPr>
              <a:t>of</a:t>
            </a:r>
            <a:r>
              <a:rPr lang="sv-SE" sz="2800" b="1" dirty="0" smtClean="0">
                <a:solidFill>
                  <a:srgbClr val="FF0000"/>
                </a:solidFill>
              </a:rPr>
              <a:t> a uniform </a:t>
            </a:r>
            <a:r>
              <a:rPr lang="sv-SE" sz="2800" b="1" dirty="0" err="1" smtClean="0">
                <a:solidFill>
                  <a:srgbClr val="FF0000"/>
                </a:solidFill>
              </a:rPr>
              <a:t>price</a:t>
            </a:r>
            <a:r>
              <a:rPr lang="sv-SE" sz="2800" b="1" dirty="0" smtClean="0">
                <a:solidFill>
                  <a:srgbClr val="FF0000"/>
                </a:solidFill>
              </a:rPr>
              <a:t> </a:t>
            </a:r>
            <a:r>
              <a:rPr lang="sv-SE" sz="2800" b="1" dirty="0" err="1" smtClean="0">
                <a:solidFill>
                  <a:srgbClr val="FF0000"/>
                </a:solidFill>
              </a:rPr>
              <a:t>probability</a:t>
            </a:r>
            <a:r>
              <a:rPr lang="sv-SE" sz="2800" b="1" dirty="0" smtClean="0">
                <a:solidFill>
                  <a:srgbClr val="FF0000"/>
                </a:solidFill>
              </a:rPr>
              <a:t> </a:t>
            </a:r>
            <a:r>
              <a:rPr lang="sv-SE" sz="2800" b="1" dirty="0" err="1" smtClean="0">
                <a:solidFill>
                  <a:srgbClr val="FF0000"/>
                </a:solidFill>
              </a:rPr>
              <a:t>density</a:t>
            </a:r>
            <a:r>
              <a:rPr lang="sv-SE" sz="2800" b="1" dirty="0" smtClean="0">
                <a:solidFill>
                  <a:srgbClr val="FF0000"/>
                </a:solidFill>
              </a:rPr>
              <a:t> </a:t>
            </a:r>
            <a:r>
              <a:rPr lang="sv-SE" sz="2800" b="1" dirty="0" err="1" smtClean="0">
                <a:solidFill>
                  <a:srgbClr val="FF0000"/>
                </a:solidFill>
              </a:rPr>
              <a:t>function</a:t>
            </a:r>
            <a:r>
              <a:rPr lang="sv-SE" sz="2800" b="1" dirty="0">
                <a:solidFill>
                  <a:srgbClr val="FF0000"/>
                </a:solidFill>
              </a:rPr>
              <a:t>.</a:t>
            </a:r>
          </a:p>
        </p:txBody>
      </p:sp>
      <p:sp>
        <p:nvSpPr>
          <p:cNvPr id="7" name="textruta 6"/>
          <p:cNvSpPr txBox="1"/>
          <p:nvPr/>
        </p:nvSpPr>
        <p:spPr>
          <a:xfrm>
            <a:off x="7292993" y="3430369"/>
            <a:ext cx="4566775" cy="3108543"/>
          </a:xfrm>
          <a:prstGeom prst="rect">
            <a:avLst/>
          </a:prstGeom>
          <a:noFill/>
        </p:spPr>
        <p:txBody>
          <a:bodyPr wrap="square" rtlCol="0">
            <a:spAutoFit/>
          </a:bodyPr>
          <a:lstStyle/>
          <a:p>
            <a:r>
              <a:rPr lang="sv-SE" sz="2800" dirty="0" smtClean="0">
                <a:solidFill>
                  <a:srgbClr val="0070C0"/>
                </a:solidFill>
              </a:rPr>
              <a:t>m-h = </a:t>
            </a:r>
            <a:r>
              <a:rPr lang="sv-SE" sz="2800" dirty="0" err="1" smtClean="0">
                <a:solidFill>
                  <a:srgbClr val="0070C0"/>
                </a:solidFill>
              </a:rPr>
              <a:t>lowest</a:t>
            </a:r>
            <a:r>
              <a:rPr lang="sv-SE" sz="2800" dirty="0" smtClean="0">
                <a:solidFill>
                  <a:srgbClr val="0070C0"/>
                </a:solidFill>
              </a:rPr>
              <a:t> </a:t>
            </a:r>
            <a:r>
              <a:rPr lang="sv-SE" sz="2800" dirty="0" err="1" smtClean="0">
                <a:solidFill>
                  <a:srgbClr val="0070C0"/>
                </a:solidFill>
              </a:rPr>
              <a:t>possible</a:t>
            </a:r>
            <a:r>
              <a:rPr lang="sv-SE" sz="2800" dirty="0" smtClean="0">
                <a:solidFill>
                  <a:srgbClr val="0070C0"/>
                </a:solidFill>
              </a:rPr>
              <a:t> </a:t>
            </a:r>
            <a:r>
              <a:rPr lang="sv-SE" sz="2800" dirty="0" err="1" smtClean="0">
                <a:solidFill>
                  <a:srgbClr val="0070C0"/>
                </a:solidFill>
              </a:rPr>
              <a:t>price</a:t>
            </a:r>
            <a:endParaRPr lang="sv-SE" sz="2800" dirty="0" smtClean="0">
              <a:solidFill>
                <a:srgbClr val="0070C0"/>
              </a:solidFill>
            </a:endParaRPr>
          </a:p>
          <a:p>
            <a:r>
              <a:rPr lang="sv-SE" sz="2800" dirty="0" err="1" smtClean="0">
                <a:solidFill>
                  <a:srgbClr val="0070C0"/>
                </a:solidFill>
              </a:rPr>
              <a:t>m+h</a:t>
            </a:r>
            <a:r>
              <a:rPr lang="sv-SE" sz="2800" dirty="0" smtClean="0">
                <a:solidFill>
                  <a:srgbClr val="0070C0"/>
                </a:solidFill>
              </a:rPr>
              <a:t> = </a:t>
            </a:r>
            <a:r>
              <a:rPr lang="sv-SE" sz="2800" dirty="0" err="1" smtClean="0">
                <a:solidFill>
                  <a:srgbClr val="0070C0"/>
                </a:solidFill>
              </a:rPr>
              <a:t>highest</a:t>
            </a:r>
            <a:r>
              <a:rPr lang="sv-SE" sz="2800" dirty="0" smtClean="0">
                <a:solidFill>
                  <a:srgbClr val="0070C0"/>
                </a:solidFill>
              </a:rPr>
              <a:t> </a:t>
            </a:r>
            <a:r>
              <a:rPr lang="sv-SE" sz="2800" dirty="0" err="1" smtClean="0">
                <a:solidFill>
                  <a:srgbClr val="0070C0"/>
                </a:solidFill>
              </a:rPr>
              <a:t>possible</a:t>
            </a:r>
            <a:r>
              <a:rPr lang="sv-SE" sz="2800" dirty="0" smtClean="0">
                <a:solidFill>
                  <a:srgbClr val="0070C0"/>
                </a:solidFill>
              </a:rPr>
              <a:t> </a:t>
            </a:r>
            <a:r>
              <a:rPr lang="sv-SE" sz="2800" dirty="0" err="1" smtClean="0">
                <a:solidFill>
                  <a:srgbClr val="0070C0"/>
                </a:solidFill>
              </a:rPr>
              <a:t>price</a:t>
            </a:r>
            <a:endParaRPr lang="sv-SE" sz="2800" dirty="0" smtClean="0">
              <a:solidFill>
                <a:srgbClr val="0070C0"/>
              </a:solidFill>
            </a:endParaRPr>
          </a:p>
          <a:p>
            <a:r>
              <a:rPr lang="sv-SE" sz="2800" dirty="0" smtClean="0">
                <a:solidFill>
                  <a:srgbClr val="0070C0"/>
                </a:solidFill>
              </a:rPr>
              <a:t>y = option </a:t>
            </a:r>
            <a:r>
              <a:rPr lang="sv-SE" sz="2800" dirty="0" err="1" smtClean="0">
                <a:solidFill>
                  <a:srgbClr val="0070C0"/>
                </a:solidFill>
              </a:rPr>
              <a:t>price</a:t>
            </a:r>
            <a:endParaRPr lang="sv-SE" sz="2800" dirty="0" smtClean="0">
              <a:solidFill>
                <a:srgbClr val="0070C0"/>
              </a:solidFill>
            </a:endParaRPr>
          </a:p>
          <a:p>
            <a:r>
              <a:rPr lang="sv-SE" sz="2800" dirty="0" smtClean="0">
                <a:solidFill>
                  <a:srgbClr val="0070C0"/>
                </a:solidFill>
              </a:rPr>
              <a:t>q = strike </a:t>
            </a:r>
            <a:r>
              <a:rPr lang="sv-SE" sz="2800" dirty="0" err="1" smtClean="0">
                <a:solidFill>
                  <a:srgbClr val="0070C0"/>
                </a:solidFill>
              </a:rPr>
              <a:t>price</a:t>
            </a:r>
            <a:endParaRPr lang="sv-SE" sz="2800" dirty="0" smtClean="0">
              <a:solidFill>
                <a:srgbClr val="0070C0"/>
              </a:solidFill>
            </a:endParaRPr>
          </a:p>
          <a:p>
            <a:r>
              <a:rPr lang="sv-SE" sz="2800" dirty="0" smtClean="0">
                <a:solidFill>
                  <a:srgbClr val="0070C0"/>
                </a:solidFill>
              </a:rPr>
              <a:t>m = </a:t>
            </a:r>
            <a:r>
              <a:rPr lang="sv-SE" sz="2800" dirty="0" err="1" smtClean="0">
                <a:solidFill>
                  <a:srgbClr val="0070C0"/>
                </a:solidFill>
              </a:rPr>
              <a:t>expected</a:t>
            </a:r>
            <a:r>
              <a:rPr lang="sv-SE" sz="2800" dirty="0" smtClean="0">
                <a:solidFill>
                  <a:srgbClr val="0070C0"/>
                </a:solidFill>
              </a:rPr>
              <a:t> </a:t>
            </a:r>
            <a:r>
              <a:rPr lang="sv-SE" sz="2800" dirty="0" err="1" smtClean="0">
                <a:solidFill>
                  <a:srgbClr val="0070C0"/>
                </a:solidFill>
              </a:rPr>
              <a:t>price</a:t>
            </a:r>
            <a:endParaRPr lang="sv-SE" sz="2800" dirty="0" smtClean="0">
              <a:solidFill>
                <a:srgbClr val="0070C0"/>
              </a:solidFill>
            </a:endParaRPr>
          </a:p>
          <a:p>
            <a:r>
              <a:rPr lang="sv-SE" sz="2800" dirty="0" smtClean="0">
                <a:solidFill>
                  <a:srgbClr val="0070C0"/>
                </a:solidFill>
              </a:rPr>
              <a:t>r = rate </a:t>
            </a:r>
            <a:r>
              <a:rPr lang="sv-SE" sz="2800" dirty="0" err="1" smtClean="0">
                <a:solidFill>
                  <a:srgbClr val="0070C0"/>
                </a:solidFill>
              </a:rPr>
              <a:t>of</a:t>
            </a:r>
            <a:r>
              <a:rPr lang="sv-SE" sz="2800" dirty="0" smtClean="0">
                <a:solidFill>
                  <a:srgbClr val="0070C0"/>
                </a:solidFill>
              </a:rPr>
              <a:t> </a:t>
            </a:r>
            <a:r>
              <a:rPr lang="sv-SE" sz="2800" dirty="0" err="1" smtClean="0">
                <a:solidFill>
                  <a:srgbClr val="0070C0"/>
                </a:solidFill>
              </a:rPr>
              <a:t>interest</a:t>
            </a:r>
            <a:r>
              <a:rPr lang="sv-SE" sz="2800" dirty="0" smtClean="0">
                <a:solidFill>
                  <a:srgbClr val="0070C0"/>
                </a:solidFill>
              </a:rPr>
              <a:t> </a:t>
            </a:r>
          </a:p>
          <a:p>
            <a:r>
              <a:rPr lang="sv-SE" sz="2800" dirty="0">
                <a:solidFill>
                  <a:srgbClr val="0070C0"/>
                </a:solidFill>
              </a:rPr>
              <a:t>t</a:t>
            </a:r>
            <a:r>
              <a:rPr lang="sv-SE" sz="2800" dirty="0" smtClean="0">
                <a:solidFill>
                  <a:srgbClr val="0070C0"/>
                </a:solidFill>
              </a:rPr>
              <a:t> = </a:t>
            </a:r>
            <a:r>
              <a:rPr lang="sv-SE" sz="2800" dirty="0" err="1" smtClean="0">
                <a:solidFill>
                  <a:srgbClr val="0070C0"/>
                </a:solidFill>
              </a:rPr>
              <a:t>time</a:t>
            </a:r>
            <a:r>
              <a:rPr lang="sv-SE" sz="2800" dirty="0" smtClean="0">
                <a:solidFill>
                  <a:srgbClr val="0070C0"/>
                </a:solidFill>
              </a:rPr>
              <a:t> </a:t>
            </a:r>
            <a:r>
              <a:rPr lang="sv-SE" sz="2800" dirty="0" err="1" smtClean="0">
                <a:solidFill>
                  <a:srgbClr val="0070C0"/>
                </a:solidFill>
              </a:rPr>
              <a:t>until</a:t>
            </a:r>
            <a:r>
              <a:rPr lang="sv-SE" sz="2800" dirty="0" smtClean="0">
                <a:solidFill>
                  <a:srgbClr val="0070C0"/>
                </a:solidFill>
              </a:rPr>
              <a:t> </a:t>
            </a:r>
            <a:r>
              <a:rPr lang="sv-SE" sz="2800" dirty="0" err="1" smtClean="0">
                <a:solidFill>
                  <a:srgbClr val="0070C0"/>
                </a:solidFill>
              </a:rPr>
              <a:t>expiration</a:t>
            </a:r>
            <a:endParaRPr lang="sv-SE" sz="2800" dirty="0">
              <a:solidFill>
                <a:srgbClr val="0070C0"/>
              </a:solidFill>
            </a:endParaRPr>
          </a:p>
        </p:txBody>
      </p:sp>
      <p:sp>
        <p:nvSpPr>
          <p:cNvPr id="2" name="Platshållare för bildnummer 1"/>
          <p:cNvSpPr>
            <a:spLocks noGrp="1"/>
          </p:cNvSpPr>
          <p:nvPr>
            <p:ph type="sldNum" sz="quarter" idx="12"/>
          </p:nvPr>
        </p:nvSpPr>
        <p:spPr/>
        <p:txBody>
          <a:bodyPr/>
          <a:lstStyle/>
          <a:p>
            <a:fld id="{05AB504C-2EAE-4C1B-A3CB-68D7E240E4AC}" type="slidenum">
              <a:rPr lang="sv-SE" smtClean="0"/>
              <a:t>43</a:t>
            </a:fld>
            <a:endParaRPr lang="sv-SE"/>
          </a:p>
        </p:txBody>
      </p:sp>
      <p:graphicFrame>
        <p:nvGraphicFramePr>
          <p:cNvPr id="9" name="Objekt 8"/>
          <p:cNvGraphicFramePr>
            <a:graphicFrameLocks noChangeAspect="1"/>
          </p:cNvGraphicFramePr>
          <p:nvPr>
            <p:extLst>
              <p:ext uri="{D42A27DB-BD31-4B8C-83A1-F6EECF244321}">
                <p14:modId xmlns:p14="http://schemas.microsoft.com/office/powerpoint/2010/main" val="2866324595"/>
              </p:ext>
            </p:extLst>
          </p:nvPr>
        </p:nvGraphicFramePr>
        <p:xfrm>
          <a:off x="1968500" y="3128519"/>
          <a:ext cx="4797425" cy="1655762"/>
        </p:xfrm>
        <a:graphic>
          <a:graphicData uri="http://schemas.openxmlformats.org/presentationml/2006/ole">
            <mc:AlternateContent xmlns:mc="http://schemas.openxmlformats.org/markup-compatibility/2006">
              <mc:Choice xmlns:v="urn:schemas-microsoft-com:vml" Requires="v">
                <p:oleObj spid="_x0000_s13443" name="Equation" r:id="rId5" imgW="1143000" imgH="393480" progId="Equation.DSMT4">
                  <p:embed/>
                </p:oleObj>
              </mc:Choice>
              <mc:Fallback>
                <p:oleObj name="Equation" r:id="rId5" imgW="1143000" imgH="393480" progId="Equation.DSMT4">
                  <p:embed/>
                  <p:pic>
                    <p:nvPicPr>
                      <p:cNvPr id="0" name=""/>
                      <p:cNvPicPr/>
                      <p:nvPr/>
                    </p:nvPicPr>
                    <p:blipFill>
                      <a:blip r:embed="rId6"/>
                      <a:stretch>
                        <a:fillRect/>
                      </a:stretch>
                    </p:blipFill>
                    <p:spPr>
                      <a:xfrm>
                        <a:off x="1968500" y="3128519"/>
                        <a:ext cx="4797425" cy="1655762"/>
                      </a:xfrm>
                      <a:prstGeom prst="rect">
                        <a:avLst/>
                      </a:prstGeom>
                    </p:spPr>
                  </p:pic>
                </p:oleObj>
              </mc:Fallback>
            </mc:AlternateContent>
          </a:graphicData>
        </a:graphic>
      </p:graphicFrame>
    </p:spTree>
    <p:extLst>
      <p:ext uri="{BB962C8B-B14F-4D97-AF65-F5344CB8AC3E}">
        <p14:creationId xmlns:p14="http://schemas.microsoft.com/office/powerpoint/2010/main" val="24010421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272322" y="769400"/>
            <a:ext cx="7957458" cy="369332"/>
          </a:xfrm>
          <a:prstGeom prst="rect">
            <a:avLst/>
          </a:prstGeom>
        </p:spPr>
        <p:txBody>
          <a:bodyPr wrap="square">
            <a:spAutoFit/>
          </a:bodyPr>
          <a:lstStyle/>
          <a:p>
            <a:r>
              <a:rPr lang="sv-SE" dirty="0"/>
              <a:t>https://www.eia.gov/forecasts/steo/uncertainty/pdf/uncertainty_past_wti.pdf</a:t>
            </a:r>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8504" y="1299213"/>
            <a:ext cx="6986725" cy="5449930"/>
          </a:xfrm>
          <a:prstGeom prst="rect">
            <a:avLst/>
          </a:prstGeom>
        </p:spPr>
      </p:pic>
      <p:sp>
        <p:nvSpPr>
          <p:cNvPr id="2" name="Platshållare för bildnummer 1"/>
          <p:cNvSpPr>
            <a:spLocks noGrp="1"/>
          </p:cNvSpPr>
          <p:nvPr>
            <p:ph type="sldNum" sz="quarter" idx="12"/>
          </p:nvPr>
        </p:nvSpPr>
        <p:spPr/>
        <p:txBody>
          <a:bodyPr/>
          <a:lstStyle/>
          <a:p>
            <a:fld id="{05AB504C-2EAE-4C1B-A3CB-68D7E240E4AC}" type="slidenum">
              <a:rPr lang="sv-SE" smtClean="0"/>
              <a:t>44</a:t>
            </a:fld>
            <a:endParaRPr lang="sv-SE"/>
          </a:p>
        </p:txBody>
      </p:sp>
      <p:sp>
        <p:nvSpPr>
          <p:cNvPr id="3" name="textruta 2"/>
          <p:cNvSpPr txBox="1"/>
          <p:nvPr/>
        </p:nvSpPr>
        <p:spPr>
          <a:xfrm>
            <a:off x="1051560" y="4919472"/>
            <a:ext cx="10236913" cy="1477328"/>
          </a:xfrm>
          <a:prstGeom prst="rect">
            <a:avLst/>
          </a:prstGeom>
          <a:noFill/>
        </p:spPr>
        <p:txBody>
          <a:bodyPr wrap="square" rtlCol="0">
            <a:spAutoFit/>
          </a:bodyPr>
          <a:lstStyle/>
          <a:p>
            <a:r>
              <a:rPr lang="sv-SE" b="1" dirty="0" smtClean="0">
                <a:solidFill>
                  <a:srgbClr val="FF0000"/>
                </a:solidFill>
              </a:rPr>
              <a:t>Obs!</a:t>
            </a:r>
          </a:p>
          <a:p>
            <a:r>
              <a:rPr lang="sv-SE" b="1" dirty="0" smtClean="0">
                <a:solidFill>
                  <a:srgbClr val="FF0000"/>
                </a:solidFill>
              </a:rPr>
              <a:t>The </a:t>
            </a:r>
            <a:r>
              <a:rPr lang="sv-SE" b="1" dirty="0" err="1" smtClean="0">
                <a:solidFill>
                  <a:srgbClr val="FF0000"/>
                </a:solidFill>
              </a:rPr>
              <a:t>following</a:t>
            </a:r>
            <a:r>
              <a:rPr lang="sv-SE" b="1" dirty="0" smtClean="0">
                <a:solidFill>
                  <a:srgbClr val="FF0000"/>
                </a:solidFill>
              </a:rPr>
              <a:t> </a:t>
            </a:r>
            <a:r>
              <a:rPr lang="sv-SE" b="1" dirty="0" err="1" smtClean="0">
                <a:solidFill>
                  <a:srgbClr val="FF0000"/>
                </a:solidFill>
              </a:rPr>
              <a:t>two</a:t>
            </a:r>
            <a:r>
              <a:rPr lang="sv-SE" b="1" dirty="0" smtClean="0">
                <a:solidFill>
                  <a:srgbClr val="FF0000"/>
                </a:solidFill>
              </a:rPr>
              <a:t> </a:t>
            </a:r>
            <a:r>
              <a:rPr lang="sv-SE" b="1" dirty="0" err="1" smtClean="0">
                <a:solidFill>
                  <a:srgbClr val="FF0000"/>
                </a:solidFill>
              </a:rPr>
              <a:t>graphs</a:t>
            </a:r>
            <a:r>
              <a:rPr lang="sv-SE" b="1" dirty="0" smtClean="0">
                <a:solidFill>
                  <a:srgbClr val="FF0000"/>
                </a:solidFill>
              </a:rPr>
              <a:t> </a:t>
            </a:r>
            <a:r>
              <a:rPr lang="sv-SE" b="1" dirty="0" err="1" smtClean="0">
                <a:solidFill>
                  <a:srgbClr val="FF0000"/>
                </a:solidFill>
              </a:rPr>
              <a:t>are</a:t>
            </a:r>
            <a:r>
              <a:rPr lang="sv-SE" b="1" dirty="0" smtClean="0">
                <a:solidFill>
                  <a:srgbClr val="FF0000"/>
                </a:solidFill>
              </a:rPr>
              <a:t> </a:t>
            </a:r>
            <a:r>
              <a:rPr lang="sv-SE" b="1" dirty="0" err="1" smtClean="0">
                <a:solidFill>
                  <a:srgbClr val="FF0000"/>
                </a:solidFill>
              </a:rPr>
              <a:t>derived</a:t>
            </a:r>
            <a:r>
              <a:rPr lang="sv-SE" b="1" dirty="0" smtClean="0">
                <a:solidFill>
                  <a:srgbClr val="FF0000"/>
                </a:solidFill>
              </a:rPr>
              <a:t> via </a:t>
            </a:r>
          </a:p>
          <a:p>
            <a:r>
              <a:rPr lang="sv-SE" b="1" dirty="0" smtClean="0">
                <a:solidFill>
                  <a:srgbClr val="FF0000"/>
                </a:solidFill>
              </a:rPr>
              <a:t>lognormal </a:t>
            </a:r>
            <a:r>
              <a:rPr lang="sv-SE" b="1" dirty="0" err="1" smtClean="0">
                <a:solidFill>
                  <a:srgbClr val="FF0000"/>
                </a:solidFill>
              </a:rPr>
              <a:t>price</a:t>
            </a:r>
            <a:r>
              <a:rPr lang="sv-SE" b="1" dirty="0" smtClean="0">
                <a:solidFill>
                  <a:srgbClr val="FF0000"/>
                </a:solidFill>
              </a:rPr>
              <a:t> </a:t>
            </a:r>
            <a:r>
              <a:rPr lang="sv-SE" b="1" dirty="0" err="1" smtClean="0">
                <a:solidFill>
                  <a:srgbClr val="FF0000"/>
                </a:solidFill>
              </a:rPr>
              <a:t>probability</a:t>
            </a:r>
            <a:r>
              <a:rPr lang="sv-SE" b="1" dirty="0" smtClean="0">
                <a:solidFill>
                  <a:srgbClr val="FF0000"/>
                </a:solidFill>
              </a:rPr>
              <a:t> </a:t>
            </a:r>
            <a:r>
              <a:rPr lang="sv-SE" b="1" dirty="0" err="1" smtClean="0">
                <a:solidFill>
                  <a:srgbClr val="FF0000"/>
                </a:solidFill>
              </a:rPr>
              <a:t>density</a:t>
            </a:r>
            <a:r>
              <a:rPr lang="sv-SE" b="1" dirty="0" smtClean="0">
                <a:solidFill>
                  <a:srgbClr val="FF0000"/>
                </a:solidFill>
              </a:rPr>
              <a:t> </a:t>
            </a:r>
            <a:r>
              <a:rPr lang="sv-SE" b="1" dirty="0" err="1" smtClean="0">
                <a:solidFill>
                  <a:srgbClr val="FF0000"/>
                </a:solidFill>
              </a:rPr>
              <a:t>function</a:t>
            </a:r>
            <a:endParaRPr lang="sv-SE" b="1" dirty="0" smtClean="0">
              <a:solidFill>
                <a:srgbClr val="FF0000"/>
              </a:solidFill>
            </a:endParaRPr>
          </a:p>
          <a:p>
            <a:r>
              <a:rPr lang="sv-SE" b="1" dirty="0" err="1" smtClean="0">
                <a:solidFill>
                  <a:srgbClr val="FF0000"/>
                </a:solidFill>
              </a:rPr>
              <a:t>assumptions</a:t>
            </a:r>
            <a:r>
              <a:rPr lang="sv-SE" b="1" dirty="0" smtClean="0">
                <a:solidFill>
                  <a:srgbClr val="FF0000"/>
                </a:solidFill>
              </a:rPr>
              <a:t>.</a:t>
            </a:r>
          </a:p>
          <a:p>
            <a:r>
              <a:rPr lang="sv-SE" b="1" dirty="0" err="1" smtClean="0">
                <a:solidFill>
                  <a:srgbClr val="FF0000"/>
                </a:solidFill>
              </a:rPr>
              <a:t>Comment</a:t>
            </a:r>
            <a:r>
              <a:rPr lang="sv-SE" b="1" dirty="0" smtClean="0">
                <a:solidFill>
                  <a:srgbClr val="FF0000"/>
                </a:solidFill>
              </a:rPr>
              <a:t> by Peter </a:t>
            </a:r>
            <a:r>
              <a:rPr lang="sv-SE" b="1" dirty="0" err="1" smtClean="0">
                <a:solidFill>
                  <a:srgbClr val="FF0000"/>
                </a:solidFill>
              </a:rPr>
              <a:t>Lohmander</a:t>
            </a:r>
            <a:endParaRPr lang="sv-SE" b="1" dirty="0">
              <a:solidFill>
                <a:srgbClr val="FF0000"/>
              </a:solidFill>
            </a:endParaRPr>
          </a:p>
        </p:txBody>
      </p:sp>
    </p:spTree>
    <p:extLst>
      <p:ext uri="{BB962C8B-B14F-4D97-AF65-F5344CB8AC3E}">
        <p14:creationId xmlns:p14="http://schemas.microsoft.com/office/powerpoint/2010/main" val="36698367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886" y="150182"/>
            <a:ext cx="8930286" cy="6707817"/>
          </a:xfrm>
          <a:prstGeom prst="rect">
            <a:avLst/>
          </a:prstGeom>
        </p:spPr>
      </p:pic>
      <p:sp>
        <p:nvSpPr>
          <p:cNvPr id="2" name="Platshållare för bildnummer 1"/>
          <p:cNvSpPr>
            <a:spLocks noGrp="1"/>
          </p:cNvSpPr>
          <p:nvPr>
            <p:ph type="sldNum" sz="quarter" idx="12"/>
          </p:nvPr>
        </p:nvSpPr>
        <p:spPr/>
        <p:txBody>
          <a:bodyPr/>
          <a:lstStyle/>
          <a:p>
            <a:fld id="{05AB504C-2EAE-4C1B-A3CB-68D7E240E4AC}" type="slidenum">
              <a:rPr lang="sv-SE" smtClean="0"/>
              <a:t>45</a:t>
            </a:fld>
            <a:endParaRPr lang="sv-SE"/>
          </a:p>
        </p:txBody>
      </p:sp>
    </p:spTree>
    <p:extLst>
      <p:ext uri="{BB962C8B-B14F-4D97-AF65-F5344CB8AC3E}">
        <p14:creationId xmlns:p14="http://schemas.microsoft.com/office/powerpoint/2010/main" val="1482447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753" y="68200"/>
            <a:ext cx="9126818" cy="6789799"/>
          </a:xfrm>
          <a:prstGeom prst="rect">
            <a:avLst/>
          </a:prstGeom>
        </p:spPr>
      </p:pic>
      <p:sp>
        <p:nvSpPr>
          <p:cNvPr id="2" name="Platshållare för bildnummer 1"/>
          <p:cNvSpPr>
            <a:spLocks noGrp="1"/>
          </p:cNvSpPr>
          <p:nvPr>
            <p:ph type="sldNum" sz="quarter" idx="12"/>
          </p:nvPr>
        </p:nvSpPr>
        <p:spPr/>
        <p:txBody>
          <a:bodyPr/>
          <a:lstStyle/>
          <a:p>
            <a:fld id="{05AB504C-2EAE-4C1B-A3CB-68D7E240E4AC}" type="slidenum">
              <a:rPr lang="sv-SE" smtClean="0"/>
              <a:t>46</a:t>
            </a:fld>
            <a:endParaRPr lang="sv-SE"/>
          </a:p>
        </p:txBody>
      </p:sp>
    </p:spTree>
    <p:extLst>
      <p:ext uri="{BB962C8B-B14F-4D97-AF65-F5344CB8AC3E}">
        <p14:creationId xmlns:p14="http://schemas.microsoft.com/office/powerpoint/2010/main" val="21283807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1825625"/>
            <a:ext cx="10515600" cy="1744889"/>
          </a:xfrm>
        </p:spPr>
        <p:txBody>
          <a:bodyPr>
            <a:normAutofit/>
          </a:bodyPr>
          <a:lstStyle/>
          <a:p>
            <a:pPr marL="0" indent="0">
              <a:buNone/>
            </a:pPr>
            <a:endParaRPr lang="en-US" dirty="0">
              <a:solidFill>
                <a:srgbClr val="0070C0"/>
              </a:solidFill>
            </a:endParaRPr>
          </a:p>
          <a:p>
            <a:endParaRPr lang="sv-SE" dirty="0"/>
          </a:p>
        </p:txBody>
      </p:sp>
      <p:sp>
        <p:nvSpPr>
          <p:cNvPr id="2" name="textruta 1"/>
          <p:cNvSpPr txBox="1"/>
          <p:nvPr/>
        </p:nvSpPr>
        <p:spPr>
          <a:xfrm>
            <a:off x="2199645" y="2185519"/>
            <a:ext cx="7792646" cy="1815882"/>
          </a:xfrm>
          <a:prstGeom prst="rect">
            <a:avLst/>
          </a:prstGeom>
          <a:noFill/>
        </p:spPr>
        <p:txBody>
          <a:bodyPr wrap="none" rtlCol="0">
            <a:spAutoFit/>
          </a:bodyPr>
          <a:lstStyle/>
          <a:p>
            <a:pPr algn="r"/>
            <a:r>
              <a:rPr lang="sv-SE" sz="2800" b="1" i="1" dirty="0" err="1" smtClean="0">
                <a:solidFill>
                  <a:srgbClr val="FF0000"/>
                </a:solidFill>
              </a:rPr>
              <a:t>Please</a:t>
            </a:r>
            <a:r>
              <a:rPr lang="sv-SE" sz="2800" b="1" i="1" dirty="0" smtClean="0">
                <a:solidFill>
                  <a:srgbClr val="FF0000"/>
                </a:solidFill>
              </a:rPr>
              <a:t> note </a:t>
            </a:r>
            <a:r>
              <a:rPr lang="sv-SE" sz="2800" b="1" i="1" dirty="0" err="1" smtClean="0">
                <a:solidFill>
                  <a:srgbClr val="FF0000"/>
                </a:solidFill>
              </a:rPr>
              <a:t>that</a:t>
            </a:r>
            <a:r>
              <a:rPr lang="sv-SE" sz="2800" b="1" i="1" dirty="0" smtClean="0">
                <a:solidFill>
                  <a:srgbClr val="FF0000"/>
                </a:solidFill>
              </a:rPr>
              <a:t> </a:t>
            </a:r>
            <a:r>
              <a:rPr lang="sv-SE" sz="2800" b="1" i="1" dirty="0" err="1" smtClean="0">
                <a:solidFill>
                  <a:srgbClr val="FF0000"/>
                </a:solidFill>
              </a:rPr>
              <a:t>several</a:t>
            </a:r>
            <a:r>
              <a:rPr lang="sv-SE" sz="2800" b="1" i="1" dirty="0" smtClean="0">
                <a:solidFill>
                  <a:srgbClr val="FF0000"/>
                </a:solidFill>
              </a:rPr>
              <a:t> alternative interpretations</a:t>
            </a:r>
          </a:p>
          <a:p>
            <a:pPr algn="r"/>
            <a:r>
              <a:rPr lang="sv-SE" sz="2800" b="1" i="1" dirty="0" err="1" smtClean="0">
                <a:solidFill>
                  <a:srgbClr val="FF0000"/>
                </a:solidFill>
              </a:rPr>
              <a:t>of</a:t>
            </a:r>
            <a:r>
              <a:rPr lang="sv-SE" sz="2800" b="1" i="1" dirty="0" smtClean="0">
                <a:solidFill>
                  <a:srgbClr val="FF0000"/>
                </a:solidFill>
              </a:rPr>
              <a:t> the </a:t>
            </a:r>
            <a:r>
              <a:rPr lang="sv-SE" sz="2800" b="1" i="1" dirty="0" err="1" smtClean="0">
                <a:solidFill>
                  <a:srgbClr val="FF0000"/>
                </a:solidFill>
              </a:rPr>
              <a:t>graph</a:t>
            </a:r>
            <a:r>
              <a:rPr lang="sv-SE" sz="2800" b="1" i="1" dirty="0" smtClean="0">
                <a:solidFill>
                  <a:srgbClr val="FF0000"/>
                </a:solidFill>
              </a:rPr>
              <a:t> on the </a:t>
            </a:r>
            <a:r>
              <a:rPr lang="sv-SE" sz="2800" b="1" i="1" dirty="0" err="1" smtClean="0">
                <a:solidFill>
                  <a:srgbClr val="FF0000"/>
                </a:solidFill>
              </a:rPr>
              <a:t>next</a:t>
            </a:r>
            <a:r>
              <a:rPr lang="sv-SE" sz="2800" b="1" i="1" dirty="0" smtClean="0">
                <a:solidFill>
                  <a:srgbClr val="FF0000"/>
                </a:solidFill>
              </a:rPr>
              <a:t> </a:t>
            </a:r>
            <a:r>
              <a:rPr lang="sv-SE" sz="2800" b="1" i="1" dirty="0" err="1" smtClean="0">
                <a:solidFill>
                  <a:srgbClr val="FF0000"/>
                </a:solidFill>
              </a:rPr>
              <a:t>slide</a:t>
            </a:r>
            <a:r>
              <a:rPr lang="sv-SE" sz="2800" b="1" i="1" dirty="0" smtClean="0">
                <a:solidFill>
                  <a:srgbClr val="FF0000"/>
                </a:solidFill>
              </a:rPr>
              <a:t> </a:t>
            </a:r>
            <a:r>
              <a:rPr lang="sv-SE" sz="2800" b="1" i="1" dirty="0" err="1" smtClean="0">
                <a:solidFill>
                  <a:srgbClr val="FF0000"/>
                </a:solidFill>
              </a:rPr>
              <a:t>can</a:t>
            </a:r>
            <a:r>
              <a:rPr lang="sv-SE" sz="2800" b="1" i="1" dirty="0" smtClean="0">
                <a:solidFill>
                  <a:srgbClr val="FF0000"/>
                </a:solidFill>
              </a:rPr>
              <a:t> be </a:t>
            </a:r>
            <a:r>
              <a:rPr lang="sv-SE" sz="2800" b="1" i="1" dirty="0" err="1" smtClean="0">
                <a:solidFill>
                  <a:srgbClr val="FF0000"/>
                </a:solidFill>
              </a:rPr>
              <a:t>made</a:t>
            </a:r>
            <a:r>
              <a:rPr lang="sv-SE" sz="2800" b="1" i="1" dirty="0" smtClean="0">
                <a:solidFill>
                  <a:srgbClr val="FF0000"/>
                </a:solidFill>
              </a:rPr>
              <a:t>.</a:t>
            </a:r>
          </a:p>
          <a:p>
            <a:pPr algn="r"/>
            <a:endParaRPr lang="sv-SE" sz="2800" b="1" i="1" dirty="0" smtClean="0">
              <a:solidFill>
                <a:srgbClr val="FF0000"/>
              </a:solidFill>
            </a:endParaRPr>
          </a:p>
          <a:p>
            <a:pPr algn="r"/>
            <a:r>
              <a:rPr lang="sv-SE" sz="2800" b="1" i="1" dirty="0" smtClean="0">
                <a:solidFill>
                  <a:srgbClr val="FF0000"/>
                </a:solidFill>
              </a:rPr>
              <a:t>Peter </a:t>
            </a:r>
            <a:r>
              <a:rPr lang="sv-SE" sz="2800" b="1" i="1" dirty="0" err="1" smtClean="0">
                <a:solidFill>
                  <a:srgbClr val="FF0000"/>
                </a:solidFill>
              </a:rPr>
              <a:t>Lohmander</a:t>
            </a:r>
            <a:endParaRPr lang="sv-SE" sz="2800" b="1" i="1" dirty="0">
              <a:solidFill>
                <a:srgbClr val="FF0000"/>
              </a:solidFill>
            </a:endParaRPr>
          </a:p>
        </p:txBody>
      </p:sp>
      <p:sp>
        <p:nvSpPr>
          <p:cNvPr id="4" name="Platshållare för bildnummer 3"/>
          <p:cNvSpPr>
            <a:spLocks noGrp="1"/>
          </p:cNvSpPr>
          <p:nvPr>
            <p:ph type="sldNum" sz="quarter" idx="12"/>
          </p:nvPr>
        </p:nvSpPr>
        <p:spPr/>
        <p:txBody>
          <a:bodyPr/>
          <a:lstStyle/>
          <a:p>
            <a:fld id="{05AB504C-2EAE-4C1B-A3CB-68D7E240E4AC}" type="slidenum">
              <a:rPr lang="sv-SE" smtClean="0"/>
              <a:t>47</a:t>
            </a:fld>
            <a:endParaRPr lang="sv-SE"/>
          </a:p>
        </p:txBody>
      </p:sp>
    </p:spTree>
    <p:extLst>
      <p:ext uri="{BB962C8B-B14F-4D97-AF65-F5344CB8AC3E}">
        <p14:creationId xmlns:p14="http://schemas.microsoft.com/office/powerpoint/2010/main" val="23206469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963" y="360510"/>
            <a:ext cx="8397849" cy="6229174"/>
          </a:xfrm>
          <a:prstGeom prst="rect">
            <a:avLst/>
          </a:prstGeom>
        </p:spPr>
      </p:pic>
      <p:sp>
        <p:nvSpPr>
          <p:cNvPr id="2" name="Rektangel 1"/>
          <p:cNvSpPr/>
          <p:nvPr/>
        </p:nvSpPr>
        <p:spPr>
          <a:xfrm>
            <a:off x="4930252" y="5161961"/>
            <a:ext cx="5430654" cy="369332"/>
          </a:xfrm>
          <a:prstGeom prst="rect">
            <a:avLst/>
          </a:prstGeom>
        </p:spPr>
        <p:txBody>
          <a:bodyPr wrap="none">
            <a:spAutoFit/>
          </a:bodyPr>
          <a:lstStyle/>
          <a:p>
            <a:r>
              <a:rPr lang="sv-SE" dirty="0"/>
              <a:t>https://www.eia.gov/finance/markets/supply­-</a:t>
            </a:r>
            <a:r>
              <a:rPr lang="sv-SE" dirty="0" smtClean="0"/>
              <a:t>opec.cfm </a:t>
            </a:r>
            <a:endParaRPr lang="sv-SE" dirty="0"/>
          </a:p>
        </p:txBody>
      </p:sp>
      <p:sp>
        <p:nvSpPr>
          <p:cNvPr id="3" name="Platshållare för bildnummer 2"/>
          <p:cNvSpPr>
            <a:spLocks noGrp="1"/>
          </p:cNvSpPr>
          <p:nvPr>
            <p:ph type="sldNum" sz="quarter" idx="12"/>
          </p:nvPr>
        </p:nvSpPr>
        <p:spPr/>
        <p:txBody>
          <a:bodyPr/>
          <a:lstStyle/>
          <a:p>
            <a:fld id="{05AB504C-2EAE-4C1B-A3CB-68D7E240E4AC}" type="slidenum">
              <a:rPr lang="sv-SE" smtClean="0"/>
              <a:t>48</a:t>
            </a:fld>
            <a:endParaRPr lang="sv-SE"/>
          </a:p>
        </p:txBody>
      </p:sp>
    </p:spTree>
    <p:extLst>
      <p:ext uri="{BB962C8B-B14F-4D97-AF65-F5344CB8AC3E}">
        <p14:creationId xmlns:p14="http://schemas.microsoft.com/office/powerpoint/2010/main" val="8338424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19912" y="996696"/>
            <a:ext cx="10523002" cy="5197275"/>
          </a:xfrm>
        </p:spPr>
        <p:txBody>
          <a:bodyPr>
            <a:normAutofit fontScale="92500" lnSpcReduction="10000"/>
          </a:bodyPr>
          <a:lstStyle/>
          <a:p>
            <a:pPr marL="0" indent="0">
              <a:buNone/>
            </a:pPr>
            <a:r>
              <a:rPr lang="en-US" dirty="0" smtClean="0"/>
              <a:t>Energy prices </a:t>
            </a:r>
            <a:r>
              <a:rPr lang="en-US" dirty="0"/>
              <a:t>may be strongly influenced (partly controlled) by large producers and cartels, since production levels influence the price level.</a:t>
            </a:r>
            <a:endParaRPr lang="en-US" dirty="0" smtClean="0"/>
          </a:p>
          <a:p>
            <a:pPr marL="0" indent="0">
              <a:buNone/>
            </a:pPr>
            <a:endParaRPr lang="en-US" dirty="0"/>
          </a:p>
          <a:p>
            <a:pPr marL="0" indent="0">
              <a:buNone/>
            </a:pPr>
            <a:r>
              <a:rPr lang="en-US" dirty="0" smtClean="0"/>
              <a:t>Under </a:t>
            </a:r>
            <a:r>
              <a:rPr lang="en-US" dirty="0"/>
              <a:t>such conditions, optimal dynamic production plans have to be optimized using adaptive controls, derived via stochastic control theory and/or stochastic dynamic programming. </a:t>
            </a:r>
            <a:endParaRPr lang="en-US" dirty="0" smtClean="0"/>
          </a:p>
          <a:p>
            <a:pPr marL="0" indent="0">
              <a:buNone/>
            </a:pPr>
            <a:endParaRPr lang="en-US" dirty="0"/>
          </a:p>
          <a:p>
            <a:pPr marL="0" indent="0">
              <a:buNone/>
            </a:pPr>
            <a:r>
              <a:rPr lang="en-US" dirty="0" smtClean="0"/>
              <a:t>This </a:t>
            </a:r>
            <a:r>
              <a:rPr lang="en-US" dirty="0"/>
              <a:t>paper presents alternative modelling options and a detailed analysis of a sample problem. </a:t>
            </a:r>
            <a:endParaRPr lang="en-US" dirty="0" smtClean="0"/>
          </a:p>
          <a:p>
            <a:pPr marL="0" indent="0">
              <a:buNone/>
            </a:pPr>
            <a:endParaRPr lang="en-US" dirty="0"/>
          </a:p>
          <a:p>
            <a:pPr marL="0" indent="0">
              <a:buNone/>
            </a:pPr>
            <a:r>
              <a:rPr lang="en-US" dirty="0" smtClean="0"/>
              <a:t>It </a:t>
            </a:r>
            <a:r>
              <a:rPr lang="en-US" dirty="0"/>
              <a:t>is possible to use stochastic dynamic programming as a master problem in combination with detailed multidimensional solutions to production and logistics problems for each state and stage. </a:t>
            </a:r>
            <a:endParaRPr lang="en-US" dirty="0" smtClean="0"/>
          </a:p>
          <a:p>
            <a:pPr marL="0" indent="0">
              <a:buNone/>
            </a:pPr>
            <a:endParaRPr lang="en-US" dirty="0"/>
          </a:p>
          <a:p>
            <a:endParaRPr lang="sv-SE" dirty="0"/>
          </a:p>
        </p:txBody>
      </p:sp>
      <p:sp>
        <p:nvSpPr>
          <p:cNvPr id="2" name="Platshållare för bildnummer 1"/>
          <p:cNvSpPr>
            <a:spLocks noGrp="1"/>
          </p:cNvSpPr>
          <p:nvPr>
            <p:ph type="sldNum" sz="quarter" idx="12"/>
          </p:nvPr>
        </p:nvSpPr>
        <p:spPr/>
        <p:txBody>
          <a:bodyPr/>
          <a:lstStyle/>
          <a:p>
            <a:fld id="{05AB504C-2EAE-4C1B-A3CB-68D7E240E4AC}" type="slidenum">
              <a:rPr lang="sv-SE" smtClean="0"/>
              <a:t>49</a:t>
            </a:fld>
            <a:endParaRPr lang="sv-SE"/>
          </a:p>
        </p:txBody>
      </p:sp>
    </p:spTree>
    <p:extLst>
      <p:ext uri="{BB962C8B-B14F-4D97-AF65-F5344CB8AC3E}">
        <p14:creationId xmlns:p14="http://schemas.microsoft.com/office/powerpoint/2010/main" val="3463548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5</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1818" y="3315688"/>
            <a:ext cx="8244585" cy="3405787"/>
          </a:xfrm>
          <a:prstGeom prst="rect">
            <a:avLst/>
          </a:prstGeom>
        </p:spPr>
      </p:pic>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5944" y="1373145"/>
            <a:ext cx="2868168" cy="1183161"/>
          </a:xfrm>
          <a:prstGeom prst="rect">
            <a:avLst/>
          </a:prstGeom>
        </p:spPr>
      </p:pic>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081" y="105713"/>
            <a:ext cx="3478221" cy="3643327"/>
          </a:xfrm>
          <a:prstGeom prst="rect">
            <a:avLst/>
          </a:prstGeom>
        </p:spPr>
      </p:pic>
      <p:sp>
        <p:nvSpPr>
          <p:cNvPr id="8" name="Rektangel 7"/>
          <p:cNvSpPr/>
          <p:nvPr/>
        </p:nvSpPr>
        <p:spPr>
          <a:xfrm>
            <a:off x="4352617" y="403649"/>
            <a:ext cx="2525691" cy="1938992"/>
          </a:xfrm>
          <a:prstGeom prst="rect">
            <a:avLst/>
          </a:prstGeom>
        </p:spPr>
        <p:txBody>
          <a:bodyPr wrap="none">
            <a:spAutoFit/>
          </a:bodyPr>
          <a:lstStyle/>
          <a:p>
            <a:pPr lvl="0"/>
            <a:r>
              <a:rPr lang="sv-SE" sz="4000" b="1" dirty="0">
                <a:solidFill>
                  <a:srgbClr val="FF0000"/>
                </a:solidFill>
              </a:rPr>
              <a:t>Optimal </a:t>
            </a:r>
            <a:endParaRPr lang="sv-SE" sz="4000" b="1" dirty="0" smtClean="0">
              <a:solidFill>
                <a:srgbClr val="FF0000"/>
              </a:solidFill>
            </a:endParaRPr>
          </a:p>
          <a:p>
            <a:pPr lvl="0"/>
            <a:r>
              <a:rPr lang="sv-SE" sz="4000" b="1" dirty="0" err="1" smtClean="0">
                <a:solidFill>
                  <a:srgbClr val="FF0000"/>
                </a:solidFill>
              </a:rPr>
              <a:t>domestic</a:t>
            </a:r>
            <a:r>
              <a:rPr lang="sv-SE" sz="4000" b="1" dirty="0" smtClean="0">
                <a:solidFill>
                  <a:srgbClr val="FF0000"/>
                </a:solidFill>
              </a:rPr>
              <a:t> </a:t>
            </a:r>
          </a:p>
          <a:p>
            <a:pPr lvl="0"/>
            <a:r>
              <a:rPr lang="sv-SE" sz="4000" b="1" dirty="0" err="1" smtClean="0">
                <a:solidFill>
                  <a:srgbClr val="FF0000"/>
                </a:solidFill>
              </a:rPr>
              <a:t>oil</a:t>
            </a:r>
            <a:r>
              <a:rPr lang="sv-SE" sz="4000" b="1" dirty="0" smtClean="0">
                <a:solidFill>
                  <a:srgbClr val="FF0000"/>
                </a:solidFill>
              </a:rPr>
              <a:t> </a:t>
            </a:r>
            <a:r>
              <a:rPr lang="sv-SE" sz="4000" b="1" dirty="0" err="1" smtClean="0">
                <a:solidFill>
                  <a:srgbClr val="FF0000"/>
                </a:solidFill>
              </a:rPr>
              <a:t>logistics</a:t>
            </a:r>
            <a:endParaRPr lang="sv-SE" sz="4000" b="1" dirty="0">
              <a:solidFill>
                <a:srgbClr val="FF0000"/>
              </a:solidFill>
            </a:endParaRPr>
          </a:p>
        </p:txBody>
      </p:sp>
    </p:spTree>
    <p:extLst>
      <p:ext uri="{BB962C8B-B14F-4D97-AF65-F5344CB8AC3E}">
        <p14:creationId xmlns:p14="http://schemas.microsoft.com/office/powerpoint/2010/main" val="31693321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pPr marL="0" indent="0">
              <a:buNone/>
            </a:pPr>
            <a:r>
              <a:rPr lang="en-US" dirty="0" smtClean="0"/>
              <a:t>This </a:t>
            </a:r>
            <a:r>
              <a:rPr lang="en-US" dirty="0"/>
              <a:t>can be done in finite time and also in infinite time, via stochastic dynamic programming in Markov chains with linear programming as a solution method. </a:t>
            </a:r>
            <a:endParaRPr lang="en-US" dirty="0" smtClean="0"/>
          </a:p>
          <a:p>
            <a:endParaRPr lang="en-US" dirty="0"/>
          </a:p>
          <a:p>
            <a:endParaRPr lang="sv-SE" dirty="0"/>
          </a:p>
        </p:txBody>
      </p:sp>
      <p:sp>
        <p:nvSpPr>
          <p:cNvPr id="2" name="Platshållare för bildnummer 1"/>
          <p:cNvSpPr>
            <a:spLocks noGrp="1"/>
          </p:cNvSpPr>
          <p:nvPr>
            <p:ph type="sldNum" sz="quarter" idx="12"/>
          </p:nvPr>
        </p:nvSpPr>
        <p:spPr/>
        <p:txBody>
          <a:bodyPr/>
          <a:lstStyle/>
          <a:p>
            <a:fld id="{05AB504C-2EAE-4C1B-A3CB-68D7E240E4AC}" type="slidenum">
              <a:rPr lang="sv-SE" smtClean="0"/>
              <a:t>50</a:t>
            </a:fld>
            <a:endParaRPr lang="sv-SE"/>
          </a:p>
        </p:txBody>
      </p:sp>
    </p:spTree>
    <p:extLst>
      <p:ext uri="{BB962C8B-B14F-4D97-AF65-F5344CB8AC3E}">
        <p14:creationId xmlns:p14="http://schemas.microsoft.com/office/powerpoint/2010/main" val="38486354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pPr marL="0" indent="0">
              <a:buNone/>
            </a:pPr>
            <a:r>
              <a:rPr lang="en-US" dirty="0" smtClean="0"/>
              <a:t>A </a:t>
            </a:r>
            <a:r>
              <a:rPr lang="en-US" dirty="0"/>
              <a:t>sample problem is defined as a stochastic dynamic programming problem for optimal adaptive control of energy production under the influence of market risk and energy reserve constraints. </a:t>
            </a:r>
            <a:endParaRPr lang="en-US" dirty="0" smtClean="0"/>
          </a:p>
          <a:p>
            <a:endParaRPr lang="en-US" dirty="0"/>
          </a:p>
          <a:p>
            <a:endParaRPr lang="sv-SE" dirty="0"/>
          </a:p>
        </p:txBody>
      </p:sp>
      <p:sp>
        <p:nvSpPr>
          <p:cNvPr id="2" name="Platshållare för bildnummer 1"/>
          <p:cNvSpPr>
            <a:spLocks noGrp="1"/>
          </p:cNvSpPr>
          <p:nvPr>
            <p:ph type="sldNum" sz="quarter" idx="12"/>
          </p:nvPr>
        </p:nvSpPr>
        <p:spPr/>
        <p:txBody>
          <a:bodyPr/>
          <a:lstStyle/>
          <a:p>
            <a:fld id="{05AB504C-2EAE-4C1B-A3CB-68D7E240E4AC}" type="slidenum">
              <a:rPr lang="sv-SE" smtClean="0"/>
              <a:t>51</a:t>
            </a:fld>
            <a:endParaRPr lang="sv-SE"/>
          </a:p>
        </p:txBody>
      </p:sp>
    </p:spTree>
    <p:extLst>
      <p:ext uri="{BB962C8B-B14F-4D97-AF65-F5344CB8AC3E}">
        <p14:creationId xmlns:p14="http://schemas.microsoft.com/office/powerpoint/2010/main" val="19924444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156997" y="1380930"/>
            <a:ext cx="1704108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6" name="Rectangle 4"/>
          <p:cNvSpPr>
            <a:spLocks noChangeArrowheads="1"/>
          </p:cNvSpPr>
          <p:nvPr/>
        </p:nvSpPr>
        <p:spPr bwMode="auto">
          <a:xfrm>
            <a:off x="1240972" y="3442995"/>
            <a:ext cx="137052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nvPr>
        </p:nvGraphicFramePr>
        <p:xfrm>
          <a:off x="558564" y="1547534"/>
          <a:ext cx="10738862" cy="1333100"/>
        </p:xfrm>
        <a:graphic>
          <a:graphicData uri="http://schemas.openxmlformats.org/presentationml/2006/ole">
            <mc:AlternateContent xmlns:mc="http://schemas.openxmlformats.org/markup-compatibility/2006">
              <mc:Choice xmlns:v="urn:schemas-microsoft-com:vml" Requires="v">
                <p:oleObj spid="_x0000_s14508" name="Equation" r:id="rId3" imgW="3682800" imgH="457200" progId="Equation.DSMT4">
                  <p:embed/>
                </p:oleObj>
              </mc:Choice>
              <mc:Fallback>
                <p:oleObj name="Equation" r:id="rId3" imgW="3682800" imgH="457200" progId="Equation.DSMT4">
                  <p:embed/>
                  <p:pic>
                    <p:nvPicPr>
                      <p:cNvPr id="0" name=""/>
                      <p:cNvPicPr/>
                      <p:nvPr/>
                    </p:nvPicPr>
                    <p:blipFill>
                      <a:blip r:embed="rId4"/>
                      <a:stretch>
                        <a:fillRect/>
                      </a:stretch>
                    </p:blipFill>
                    <p:spPr>
                      <a:xfrm>
                        <a:off x="558564" y="1547534"/>
                        <a:ext cx="10738862" cy="1333100"/>
                      </a:xfrm>
                      <a:prstGeom prst="rect">
                        <a:avLst/>
                      </a:prstGeom>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3142820673"/>
              </p:ext>
            </p:extLst>
          </p:nvPr>
        </p:nvGraphicFramePr>
        <p:xfrm>
          <a:off x="558564" y="3330094"/>
          <a:ext cx="3062132" cy="742335"/>
        </p:xfrm>
        <a:graphic>
          <a:graphicData uri="http://schemas.openxmlformats.org/presentationml/2006/ole">
            <mc:AlternateContent xmlns:mc="http://schemas.openxmlformats.org/markup-compatibility/2006">
              <mc:Choice xmlns:v="urn:schemas-microsoft-com:vml" Requires="v">
                <p:oleObj spid="_x0000_s14509" name="Equation" r:id="rId5" imgW="838080" imgH="203040" progId="Equation.DSMT4">
                  <p:embed/>
                </p:oleObj>
              </mc:Choice>
              <mc:Fallback>
                <p:oleObj name="Equation" r:id="rId5" imgW="838080" imgH="203040" progId="Equation.DSMT4">
                  <p:embed/>
                  <p:pic>
                    <p:nvPicPr>
                      <p:cNvPr id="0" name=""/>
                      <p:cNvPicPr/>
                      <p:nvPr/>
                    </p:nvPicPr>
                    <p:blipFill>
                      <a:blip r:embed="rId6"/>
                      <a:stretch>
                        <a:fillRect/>
                      </a:stretch>
                    </p:blipFill>
                    <p:spPr>
                      <a:xfrm>
                        <a:off x="558564" y="3330094"/>
                        <a:ext cx="3062132" cy="742335"/>
                      </a:xfrm>
                      <a:prstGeom prst="rect">
                        <a:avLst/>
                      </a:prstGeom>
                    </p:spPr>
                  </p:pic>
                </p:oleObj>
              </mc:Fallback>
            </mc:AlternateContent>
          </a:graphicData>
        </a:graphic>
      </p:graphicFrame>
      <p:sp>
        <p:nvSpPr>
          <p:cNvPr id="2" name="Platshållare för bildnummer 1"/>
          <p:cNvSpPr>
            <a:spLocks noGrp="1"/>
          </p:cNvSpPr>
          <p:nvPr>
            <p:ph type="sldNum" sz="quarter" idx="12"/>
          </p:nvPr>
        </p:nvSpPr>
        <p:spPr/>
        <p:txBody>
          <a:bodyPr/>
          <a:lstStyle/>
          <a:p>
            <a:fld id="{05AB504C-2EAE-4C1B-A3CB-68D7E240E4AC}" type="slidenum">
              <a:rPr lang="sv-SE" smtClean="0"/>
              <a:t>52</a:t>
            </a:fld>
            <a:endParaRPr lang="sv-SE"/>
          </a:p>
        </p:txBody>
      </p:sp>
      <p:pic>
        <p:nvPicPr>
          <p:cNvPr id="3" name="Bildobjekt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03104" y="3077353"/>
            <a:ext cx="3105150" cy="3371850"/>
          </a:xfrm>
          <a:prstGeom prst="rect">
            <a:avLst/>
          </a:prstGeom>
        </p:spPr>
      </p:pic>
    </p:spTree>
    <p:extLst>
      <p:ext uri="{BB962C8B-B14F-4D97-AF65-F5344CB8AC3E}">
        <p14:creationId xmlns:p14="http://schemas.microsoft.com/office/powerpoint/2010/main" val="38308896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nvPr>
        </p:nvGraphicFramePr>
        <p:xfrm>
          <a:off x="2684420" y="2614998"/>
          <a:ext cx="5449076" cy="743056"/>
        </p:xfrm>
        <a:graphic>
          <a:graphicData uri="http://schemas.openxmlformats.org/presentationml/2006/ole">
            <mc:AlternateContent xmlns:mc="http://schemas.openxmlformats.org/markup-compatibility/2006">
              <mc:Choice xmlns:v="urn:schemas-microsoft-com:vml" Requires="v">
                <p:oleObj spid="_x0000_s15447" name="Equation" r:id="rId3" imgW="1637589" imgH="203112" progId="Equation.DSMT4">
                  <p:embed/>
                </p:oleObj>
              </mc:Choice>
              <mc:Fallback>
                <p:oleObj name="Equation" r:id="rId3" imgW="1637589" imgH="203112"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4420" y="2614998"/>
                        <a:ext cx="5449076" cy="743056"/>
                      </a:xfrm>
                      <a:prstGeom prst="rect">
                        <a:avLst/>
                      </a:prstGeom>
                      <a:noFill/>
                    </p:spPr>
                  </p:pic>
                </p:oleObj>
              </mc:Fallback>
            </mc:AlternateContent>
          </a:graphicData>
        </a:graphic>
      </p:graphicFrame>
      <p:sp>
        <p:nvSpPr>
          <p:cNvPr id="2" name="Platshållare för bildnummer 1"/>
          <p:cNvSpPr>
            <a:spLocks noGrp="1"/>
          </p:cNvSpPr>
          <p:nvPr>
            <p:ph type="sldNum" sz="quarter" idx="12"/>
          </p:nvPr>
        </p:nvSpPr>
        <p:spPr/>
        <p:txBody>
          <a:bodyPr/>
          <a:lstStyle/>
          <a:p>
            <a:fld id="{05AB504C-2EAE-4C1B-A3CB-68D7E240E4AC}" type="slidenum">
              <a:rPr lang="sv-SE" smtClean="0"/>
              <a:t>53</a:t>
            </a:fld>
            <a:endParaRPr lang="sv-SE"/>
          </a:p>
        </p:txBody>
      </p:sp>
    </p:spTree>
    <p:extLst>
      <p:ext uri="{BB962C8B-B14F-4D97-AF65-F5344CB8AC3E}">
        <p14:creationId xmlns:p14="http://schemas.microsoft.com/office/powerpoint/2010/main" val="18409926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ig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50" y="743839"/>
            <a:ext cx="10878314" cy="519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bildnummer 1"/>
          <p:cNvSpPr>
            <a:spLocks noGrp="1"/>
          </p:cNvSpPr>
          <p:nvPr>
            <p:ph type="sldNum" sz="quarter" idx="12"/>
          </p:nvPr>
        </p:nvSpPr>
        <p:spPr/>
        <p:txBody>
          <a:bodyPr/>
          <a:lstStyle/>
          <a:p>
            <a:fld id="{05AB504C-2EAE-4C1B-A3CB-68D7E240E4AC}" type="slidenum">
              <a:rPr lang="sv-SE" smtClean="0"/>
              <a:t>54</a:t>
            </a:fld>
            <a:endParaRPr lang="sv-SE"/>
          </a:p>
        </p:txBody>
      </p:sp>
    </p:spTree>
    <p:extLst>
      <p:ext uri="{BB962C8B-B14F-4D97-AF65-F5344CB8AC3E}">
        <p14:creationId xmlns:p14="http://schemas.microsoft.com/office/powerpoint/2010/main" val="16027116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3" name="Objekt 2"/>
          <p:cNvGraphicFramePr>
            <a:graphicFrameLocks noChangeAspect="1"/>
          </p:cNvGraphicFramePr>
          <p:nvPr>
            <p:extLst>
              <p:ext uri="{D42A27DB-BD31-4B8C-83A1-F6EECF244321}">
                <p14:modId xmlns:p14="http://schemas.microsoft.com/office/powerpoint/2010/main" val="4040796351"/>
              </p:ext>
            </p:extLst>
          </p:nvPr>
        </p:nvGraphicFramePr>
        <p:xfrm>
          <a:off x="1631187" y="345858"/>
          <a:ext cx="2119718" cy="2834455"/>
        </p:xfrm>
        <a:graphic>
          <a:graphicData uri="http://schemas.openxmlformats.org/presentationml/2006/ole">
            <mc:AlternateContent xmlns:mc="http://schemas.openxmlformats.org/markup-compatibility/2006">
              <mc:Choice xmlns:v="urn:schemas-microsoft-com:vml" Requires="v">
                <p:oleObj spid="_x0000_s17665" name="Equation" r:id="rId3" imgW="736560" imgH="888840" progId="Equation.DSMT4">
                  <p:embed/>
                </p:oleObj>
              </mc:Choice>
              <mc:Fallback>
                <p:oleObj name="Equation" r:id="rId3" imgW="736560" imgH="888840" progId="Equation.DSMT4">
                  <p:embed/>
                  <p:pic>
                    <p:nvPicPr>
                      <p:cNvPr id="0" name="Object 1"/>
                      <p:cNvPicPr>
                        <a:picLocks noChangeAspect="1" noChangeArrowheads="1"/>
                      </p:cNvPicPr>
                      <p:nvPr/>
                    </p:nvPicPr>
                    <p:blipFill>
                      <a:blip r:embed="rId4"/>
                      <a:srcRect/>
                      <a:stretch>
                        <a:fillRect/>
                      </a:stretch>
                    </p:blipFill>
                    <p:spPr bwMode="auto">
                      <a:xfrm>
                        <a:off x="1631187" y="345858"/>
                        <a:ext cx="2119718" cy="2834455"/>
                      </a:xfrm>
                      <a:prstGeom prst="rect">
                        <a:avLst/>
                      </a:prstGeom>
                      <a:noFill/>
                    </p:spPr>
                  </p:pic>
                </p:oleObj>
              </mc:Fallback>
            </mc:AlternateContent>
          </a:graphicData>
        </a:graphic>
      </p:graphicFrame>
      <p:sp>
        <p:nvSpPr>
          <p:cNvPr id="4" name="Rectangle 4"/>
          <p:cNvSpPr>
            <a:spLocks noChangeArrowheads="1"/>
          </p:cNvSpPr>
          <p:nvPr/>
        </p:nvSpPr>
        <p:spPr bwMode="auto">
          <a:xfrm>
            <a:off x="1631187" y="4389801"/>
            <a:ext cx="224928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951489357"/>
              </p:ext>
            </p:extLst>
          </p:nvPr>
        </p:nvGraphicFramePr>
        <p:xfrm>
          <a:off x="1631187" y="3526170"/>
          <a:ext cx="3383564" cy="1127854"/>
        </p:xfrm>
        <a:graphic>
          <a:graphicData uri="http://schemas.openxmlformats.org/presentationml/2006/ole">
            <mc:AlternateContent xmlns:mc="http://schemas.openxmlformats.org/markup-compatibility/2006">
              <mc:Choice xmlns:v="urn:schemas-microsoft-com:vml" Requires="v">
                <p:oleObj spid="_x0000_s17666" name="Equation" r:id="rId5" imgW="1193800" imgH="393700" progId="Equation.DSMT4">
                  <p:embed/>
                </p:oleObj>
              </mc:Choice>
              <mc:Fallback>
                <p:oleObj name="Equation" r:id="rId5" imgW="1193800" imgH="3937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1187" y="3526170"/>
                        <a:ext cx="3383564" cy="1127854"/>
                      </a:xfrm>
                      <a:prstGeom prst="rect">
                        <a:avLst/>
                      </a:prstGeom>
                      <a:noFill/>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2458999466"/>
              </p:ext>
            </p:extLst>
          </p:nvPr>
        </p:nvGraphicFramePr>
        <p:xfrm>
          <a:off x="1501393" y="5060844"/>
          <a:ext cx="4499025" cy="607748"/>
        </p:xfrm>
        <a:graphic>
          <a:graphicData uri="http://schemas.openxmlformats.org/presentationml/2006/ole">
            <mc:AlternateContent xmlns:mc="http://schemas.openxmlformats.org/markup-compatibility/2006">
              <mc:Choice xmlns:v="urn:schemas-microsoft-com:vml" Requires="v">
                <p:oleObj spid="_x0000_s17667" name="Equation" r:id="rId7" imgW="1651000" imgH="203200" progId="Equation.DSMT4">
                  <p:embed/>
                </p:oleObj>
              </mc:Choice>
              <mc:Fallback>
                <p:oleObj name="Equation" r:id="rId7" imgW="1651000" imgH="203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1393" y="5060844"/>
                        <a:ext cx="4499025" cy="607748"/>
                      </a:xfrm>
                      <a:prstGeom prst="rect">
                        <a:avLst/>
                      </a:prstGeom>
                      <a:noFill/>
                    </p:spPr>
                  </p:pic>
                </p:oleObj>
              </mc:Fallback>
            </mc:AlternateContent>
          </a:graphicData>
        </a:graphic>
      </p:graphicFrame>
      <p:sp>
        <p:nvSpPr>
          <p:cNvPr id="7" name="Platshållare för bildnummer 6"/>
          <p:cNvSpPr>
            <a:spLocks noGrp="1"/>
          </p:cNvSpPr>
          <p:nvPr>
            <p:ph type="sldNum" sz="quarter" idx="12"/>
          </p:nvPr>
        </p:nvSpPr>
        <p:spPr/>
        <p:txBody>
          <a:bodyPr/>
          <a:lstStyle/>
          <a:p>
            <a:fld id="{05AB504C-2EAE-4C1B-A3CB-68D7E240E4AC}" type="slidenum">
              <a:rPr lang="sv-SE" smtClean="0"/>
              <a:t>55</a:t>
            </a:fld>
            <a:endParaRPr lang="sv-SE"/>
          </a:p>
        </p:txBody>
      </p:sp>
    </p:spTree>
    <p:extLst>
      <p:ext uri="{BB962C8B-B14F-4D97-AF65-F5344CB8AC3E}">
        <p14:creationId xmlns:p14="http://schemas.microsoft.com/office/powerpoint/2010/main" val="30935681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307920" y="2558275"/>
            <a:ext cx="28672523" cy="205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pic>
        <p:nvPicPr>
          <p:cNvPr id="18435" name="Picture 3" descr="Fig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78" y="449864"/>
            <a:ext cx="10158332" cy="58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bildnummer 2"/>
          <p:cNvSpPr>
            <a:spLocks noGrp="1"/>
          </p:cNvSpPr>
          <p:nvPr>
            <p:ph type="sldNum" sz="quarter" idx="12"/>
          </p:nvPr>
        </p:nvSpPr>
        <p:spPr/>
        <p:txBody>
          <a:bodyPr/>
          <a:lstStyle/>
          <a:p>
            <a:fld id="{05AB504C-2EAE-4C1B-A3CB-68D7E240E4AC}" type="slidenum">
              <a:rPr lang="sv-SE" smtClean="0"/>
              <a:t>56</a:t>
            </a:fld>
            <a:endParaRPr lang="sv-SE"/>
          </a:p>
        </p:txBody>
      </p:sp>
    </p:spTree>
    <p:extLst>
      <p:ext uri="{BB962C8B-B14F-4D97-AF65-F5344CB8AC3E}">
        <p14:creationId xmlns:p14="http://schemas.microsoft.com/office/powerpoint/2010/main" val="21676509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pPr marL="0" indent="0">
              <a:buNone/>
            </a:pPr>
            <a:r>
              <a:rPr lang="en-US" dirty="0" smtClean="0"/>
              <a:t>General </a:t>
            </a:r>
            <a:r>
              <a:rPr lang="en-US" dirty="0"/>
              <a:t>results concerning how the optimal adaptive production decisions and expected resource values are affected by increasing risk in the energy markets are reported. </a:t>
            </a:r>
            <a:endParaRPr lang="en-US" dirty="0" smtClean="0"/>
          </a:p>
          <a:p>
            <a:pPr marL="0" indent="0">
              <a:buNone/>
            </a:pPr>
            <a:r>
              <a:rPr lang="en-US" dirty="0" smtClean="0"/>
              <a:t>The </a:t>
            </a:r>
            <a:r>
              <a:rPr lang="en-US" dirty="0"/>
              <a:t>main results are presented in connection to the present modelling results. </a:t>
            </a:r>
            <a:endParaRPr lang="en-US" dirty="0" smtClean="0"/>
          </a:p>
          <a:p>
            <a:endParaRPr lang="en-US" dirty="0"/>
          </a:p>
          <a:p>
            <a:endParaRPr lang="sv-SE" dirty="0"/>
          </a:p>
        </p:txBody>
      </p:sp>
      <p:sp>
        <p:nvSpPr>
          <p:cNvPr id="2" name="Platshållare för bildnummer 1"/>
          <p:cNvSpPr>
            <a:spLocks noGrp="1"/>
          </p:cNvSpPr>
          <p:nvPr>
            <p:ph type="sldNum" sz="quarter" idx="12"/>
          </p:nvPr>
        </p:nvSpPr>
        <p:spPr/>
        <p:txBody>
          <a:bodyPr/>
          <a:lstStyle/>
          <a:p>
            <a:fld id="{05AB504C-2EAE-4C1B-A3CB-68D7E240E4AC}" type="slidenum">
              <a:rPr lang="sv-SE" smtClean="0"/>
              <a:t>57</a:t>
            </a:fld>
            <a:endParaRPr lang="sv-SE"/>
          </a:p>
        </p:txBody>
      </p:sp>
    </p:spTree>
    <p:extLst>
      <p:ext uri="{BB962C8B-B14F-4D97-AF65-F5344CB8AC3E}">
        <p14:creationId xmlns:p14="http://schemas.microsoft.com/office/powerpoint/2010/main" val="5297035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rmAutofit fontScale="90000"/>
          </a:bodyPr>
          <a:lstStyle/>
          <a:p>
            <a:r>
              <a:rPr lang="en-GB" sz="3100" b="1" dirty="0">
                <a:solidFill>
                  <a:srgbClr val="00B050"/>
                </a:solidFill>
              </a:rPr>
              <a:t>Table 1 – Optimal extraction table for t = 0</a:t>
            </a:r>
            <a:r>
              <a:rPr lang="en-GB" sz="3100" b="1" dirty="0" smtClean="0">
                <a:solidFill>
                  <a:srgbClr val="00B050"/>
                </a:solidFill>
              </a:rPr>
              <a:t>.</a:t>
            </a:r>
            <a:br>
              <a:rPr lang="en-GB" sz="3100" b="1" dirty="0" smtClean="0">
                <a:solidFill>
                  <a:srgbClr val="00B050"/>
                </a:solidFill>
              </a:rPr>
            </a:br>
            <a:r>
              <a:rPr lang="en-GB" sz="3100" b="1" dirty="0">
                <a:solidFill>
                  <a:srgbClr val="FF0000"/>
                </a:solidFill>
              </a:rPr>
              <a:t>We find that the optimal extraction level is an increasing function of the market state and of the size of the remaining reserve. </a:t>
            </a:r>
            <a:endParaRPr lang="sv-SE" dirty="0">
              <a:solidFill>
                <a:srgbClr val="FF0000"/>
              </a:solidFill>
            </a:endParaRPr>
          </a:p>
        </p:txBody>
      </p:sp>
      <p:pic>
        <p:nvPicPr>
          <p:cNvPr id="19459" name="Picture 3" descr="Table1_ra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882" y="1690688"/>
            <a:ext cx="8605078" cy="486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bildnummer 1"/>
          <p:cNvSpPr>
            <a:spLocks noGrp="1"/>
          </p:cNvSpPr>
          <p:nvPr>
            <p:ph type="sldNum" sz="quarter" idx="12"/>
          </p:nvPr>
        </p:nvSpPr>
        <p:spPr/>
        <p:txBody>
          <a:bodyPr/>
          <a:lstStyle/>
          <a:p>
            <a:fld id="{05AB504C-2EAE-4C1B-A3CB-68D7E240E4AC}" type="slidenum">
              <a:rPr lang="sv-SE" smtClean="0"/>
              <a:t>58</a:t>
            </a:fld>
            <a:endParaRPr lang="sv-SE"/>
          </a:p>
        </p:txBody>
      </p:sp>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0953" y="4040696"/>
            <a:ext cx="1932677" cy="2098674"/>
          </a:xfrm>
          <a:prstGeom prst="rect">
            <a:avLst/>
          </a:prstGeom>
        </p:spPr>
      </p:pic>
    </p:spTree>
    <p:extLst>
      <p:ext uri="{BB962C8B-B14F-4D97-AF65-F5344CB8AC3E}">
        <p14:creationId xmlns:p14="http://schemas.microsoft.com/office/powerpoint/2010/main" val="42262701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rmAutofit fontScale="90000"/>
          </a:bodyPr>
          <a:lstStyle/>
          <a:p>
            <a:r>
              <a:rPr lang="sv-SE" sz="2800" dirty="0"/>
              <a:t/>
            </a:r>
            <a:br>
              <a:rPr lang="sv-SE" sz="2800" dirty="0"/>
            </a:br>
            <a:r>
              <a:rPr lang="en-GB" sz="3100" b="1" dirty="0">
                <a:solidFill>
                  <a:srgbClr val="00B050"/>
                </a:solidFill>
              </a:rPr>
              <a:t>Table 2 – Optimal expected present value table for t = 0.</a:t>
            </a:r>
            <a:r>
              <a:rPr lang="sv-SE" sz="3100" b="1" dirty="0">
                <a:solidFill>
                  <a:srgbClr val="00B050"/>
                </a:solidFill>
              </a:rPr>
              <a:t/>
            </a:r>
            <a:br>
              <a:rPr lang="sv-SE" sz="3100" b="1" dirty="0">
                <a:solidFill>
                  <a:srgbClr val="00B050"/>
                </a:solidFill>
              </a:rPr>
            </a:br>
            <a:r>
              <a:rPr lang="en-GB" sz="3100" b="1" dirty="0" smtClean="0">
                <a:solidFill>
                  <a:srgbClr val="FF0000"/>
                </a:solidFill>
              </a:rPr>
              <a:t>The </a:t>
            </a:r>
            <a:r>
              <a:rPr lang="en-GB" sz="3100" b="1" dirty="0">
                <a:solidFill>
                  <a:srgbClr val="FF0000"/>
                </a:solidFill>
              </a:rPr>
              <a:t>optimal expected present value is an increasing function of the market state and of the size of the remaining reserve. </a:t>
            </a:r>
            <a:r>
              <a:rPr lang="sv-SE" sz="2800" dirty="0"/>
              <a:t/>
            </a:r>
            <a:br>
              <a:rPr lang="sv-SE" sz="2800" dirty="0"/>
            </a:br>
            <a:endParaRPr lang="sv-SE" sz="2800" dirty="0"/>
          </a:p>
        </p:txBody>
      </p:sp>
      <p:pic>
        <p:nvPicPr>
          <p:cNvPr id="20482" name="Picture 2" descr="Table2_ra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55" y="2039112"/>
            <a:ext cx="11258439" cy="401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bildnummer 1"/>
          <p:cNvSpPr>
            <a:spLocks noGrp="1"/>
          </p:cNvSpPr>
          <p:nvPr>
            <p:ph type="sldNum" sz="quarter" idx="12"/>
          </p:nvPr>
        </p:nvSpPr>
        <p:spPr/>
        <p:txBody>
          <a:bodyPr/>
          <a:lstStyle/>
          <a:p>
            <a:fld id="{05AB504C-2EAE-4C1B-A3CB-68D7E240E4AC}" type="slidenum">
              <a:rPr lang="sv-SE" smtClean="0"/>
              <a:t>59</a:t>
            </a:fld>
            <a:endParaRPr lang="sv-SE"/>
          </a:p>
        </p:txBody>
      </p:sp>
    </p:spTree>
    <p:extLst>
      <p:ext uri="{BB962C8B-B14F-4D97-AF65-F5344CB8AC3E}">
        <p14:creationId xmlns:p14="http://schemas.microsoft.com/office/powerpoint/2010/main" val="3977403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6</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8385" y="0"/>
            <a:ext cx="9160686" cy="6858000"/>
          </a:xfrm>
          <a:prstGeom prst="rect">
            <a:avLst/>
          </a:prstGeom>
        </p:spPr>
      </p:pic>
      <p:sp>
        <p:nvSpPr>
          <p:cNvPr id="4" name="Rektangel 3"/>
          <p:cNvSpPr/>
          <p:nvPr/>
        </p:nvSpPr>
        <p:spPr>
          <a:xfrm>
            <a:off x="338328" y="414153"/>
            <a:ext cx="2021323" cy="1938992"/>
          </a:xfrm>
          <a:prstGeom prst="rect">
            <a:avLst/>
          </a:prstGeom>
        </p:spPr>
        <p:txBody>
          <a:bodyPr wrap="none">
            <a:spAutoFit/>
          </a:bodyPr>
          <a:lstStyle/>
          <a:p>
            <a:pPr lvl="0"/>
            <a:r>
              <a:rPr lang="sv-SE" sz="4000" b="1" dirty="0">
                <a:solidFill>
                  <a:srgbClr val="FF0000"/>
                </a:solidFill>
              </a:rPr>
              <a:t>Optimal </a:t>
            </a:r>
            <a:endParaRPr lang="sv-SE" sz="4000" b="1" dirty="0" smtClean="0">
              <a:solidFill>
                <a:srgbClr val="FF0000"/>
              </a:solidFill>
            </a:endParaRPr>
          </a:p>
          <a:p>
            <a:pPr lvl="0"/>
            <a:r>
              <a:rPr lang="sv-SE" sz="4000" b="1" dirty="0" err="1" smtClean="0">
                <a:solidFill>
                  <a:srgbClr val="FF0000"/>
                </a:solidFill>
              </a:rPr>
              <a:t>oil</a:t>
            </a:r>
            <a:r>
              <a:rPr lang="sv-SE" sz="4000" b="1" dirty="0" smtClean="0">
                <a:solidFill>
                  <a:srgbClr val="FF0000"/>
                </a:solidFill>
              </a:rPr>
              <a:t> </a:t>
            </a:r>
          </a:p>
          <a:p>
            <a:pPr lvl="0"/>
            <a:r>
              <a:rPr lang="sv-SE" sz="4000" b="1" dirty="0" err="1" smtClean="0">
                <a:solidFill>
                  <a:srgbClr val="FF0000"/>
                </a:solidFill>
              </a:rPr>
              <a:t>refining</a:t>
            </a:r>
            <a:endParaRPr lang="sv-SE" sz="4000" b="1" dirty="0">
              <a:solidFill>
                <a:srgbClr val="FF0000"/>
              </a:solidFill>
            </a:endParaRPr>
          </a:p>
        </p:txBody>
      </p:sp>
    </p:spTree>
    <p:extLst>
      <p:ext uri="{BB962C8B-B14F-4D97-AF65-F5344CB8AC3E}">
        <p14:creationId xmlns:p14="http://schemas.microsoft.com/office/powerpoint/2010/main" val="20660328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i="1" dirty="0" smtClean="0">
                <a:solidFill>
                  <a:srgbClr val="FF0000"/>
                </a:solidFill>
              </a:rPr>
              <a:t>Optimal </a:t>
            </a:r>
            <a:r>
              <a:rPr lang="sv-SE" b="1" i="1" dirty="0" err="1" smtClean="0">
                <a:solidFill>
                  <a:srgbClr val="FF0000"/>
                </a:solidFill>
              </a:rPr>
              <a:t>decisions</a:t>
            </a:r>
            <a:r>
              <a:rPr lang="sv-SE" b="1" i="1" dirty="0" smtClean="0">
                <a:solidFill>
                  <a:srgbClr val="FF0000"/>
                </a:solidFill>
              </a:rPr>
              <a:t> in period 0 and 5:</a:t>
            </a:r>
            <a:endParaRPr lang="sv-SE" b="1" i="1" dirty="0">
              <a:solidFill>
                <a:srgbClr val="FF0000"/>
              </a:solidFill>
            </a:endParaRPr>
          </a:p>
        </p:txBody>
      </p:sp>
      <p:sp>
        <p:nvSpPr>
          <p:cNvPr id="3" name="Platshållare för innehåll 2"/>
          <p:cNvSpPr>
            <a:spLocks noGrp="1"/>
          </p:cNvSpPr>
          <p:nvPr>
            <p:ph idx="1"/>
          </p:nvPr>
        </p:nvSpPr>
        <p:spPr/>
        <p:txBody>
          <a:bodyPr>
            <a:normAutofit fontScale="85000" lnSpcReduction="20000"/>
          </a:bodyPr>
          <a:lstStyle/>
          <a:p>
            <a:r>
              <a:rPr lang="en-GB" dirty="0"/>
              <a:t>Table 3 contains similar information as Table 1. However, in Table 3, we have reached period 5. </a:t>
            </a:r>
            <a:endParaRPr lang="en-GB" dirty="0" smtClean="0"/>
          </a:p>
          <a:p>
            <a:r>
              <a:rPr lang="en-GB" dirty="0" smtClean="0"/>
              <a:t>The </a:t>
            </a:r>
            <a:r>
              <a:rPr lang="en-GB" b="1" dirty="0">
                <a:solidFill>
                  <a:srgbClr val="FF0000"/>
                </a:solidFill>
              </a:rPr>
              <a:t>general tendencies are the same in period 0 and period 5, but in period 5 we should extract more </a:t>
            </a:r>
            <a:r>
              <a:rPr lang="en-GB" dirty="0"/>
              <a:t>of the resource than in </a:t>
            </a:r>
            <a:r>
              <a:rPr lang="en-GB" dirty="0" smtClean="0"/>
              <a:t>period </a:t>
            </a:r>
            <a:r>
              <a:rPr lang="en-GB" dirty="0"/>
              <a:t>0, in case the market state and the reserve level are the same</a:t>
            </a:r>
            <a:r>
              <a:rPr lang="en-GB" dirty="0" smtClean="0"/>
              <a:t>.</a:t>
            </a:r>
          </a:p>
          <a:p>
            <a:r>
              <a:rPr lang="en-GB" dirty="0" smtClean="0"/>
              <a:t>This </a:t>
            </a:r>
            <a:r>
              <a:rPr lang="en-GB" dirty="0"/>
              <a:t>is understandable, since in period 5, the </a:t>
            </a:r>
            <a:r>
              <a:rPr lang="en-GB" b="1" dirty="0">
                <a:solidFill>
                  <a:srgbClr val="0070C0"/>
                </a:solidFill>
              </a:rPr>
              <a:t>number of remaining periods is lower. </a:t>
            </a:r>
            <a:endParaRPr lang="en-GB" b="1" dirty="0" smtClean="0">
              <a:solidFill>
                <a:srgbClr val="0070C0"/>
              </a:solidFill>
            </a:endParaRPr>
          </a:p>
          <a:p>
            <a:r>
              <a:rPr lang="en-GB" dirty="0" smtClean="0"/>
              <a:t>Hence</a:t>
            </a:r>
            <a:r>
              <a:rPr lang="en-GB" dirty="0"/>
              <a:t>, the </a:t>
            </a:r>
            <a:r>
              <a:rPr lang="en-GB" b="1" dirty="0">
                <a:solidFill>
                  <a:srgbClr val="0070C0"/>
                </a:solidFill>
              </a:rPr>
              <a:t>probability</a:t>
            </a:r>
            <a:r>
              <a:rPr lang="en-GB" dirty="0"/>
              <a:t> that we will be able to sell the resource at a much higher price in the future is reduced. </a:t>
            </a:r>
            <a:endParaRPr lang="en-GB" dirty="0" smtClean="0"/>
          </a:p>
          <a:p>
            <a:r>
              <a:rPr lang="en-GB" dirty="0" smtClean="0"/>
              <a:t>Furthermore</a:t>
            </a:r>
            <a:r>
              <a:rPr lang="en-GB" dirty="0"/>
              <a:t>, if we plan to strongly increase extraction in the near future, this will reduce the </a:t>
            </a:r>
            <a:r>
              <a:rPr lang="en-GB" b="1" dirty="0">
                <a:solidFill>
                  <a:srgbClr val="0070C0"/>
                </a:solidFill>
              </a:rPr>
              <a:t>price level </a:t>
            </a:r>
            <a:r>
              <a:rPr lang="en-GB" dirty="0"/>
              <a:t>very much. </a:t>
            </a:r>
            <a:endParaRPr lang="en-GB" dirty="0" smtClean="0"/>
          </a:p>
          <a:p>
            <a:r>
              <a:rPr lang="en-GB" dirty="0" smtClean="0"/>
              <a:t>For </a:t>
            </a:r>
            <a:r>
              <a:rPr lang="en-GB" dirty="0"/>
              <a:t>these reasons, it is better to extract more of the resource in period 5, even if the prices are not very good and even if we have not a very large remaining resource.    </a:t>
            </a:r>
            <a:endParaRPr lang="sv-SE" dirty="0"/>
          </a:p>
          <a:p>
            <a:endParaRPr lang="sv-SE" dirty="0"/>
          </a:p>
          <a:p>
            <a:endParaRPr lang="sv-SE" dirty="0"/>
          </a:p>
        </p:txBody>
      </p:sp>
      <p:sp>
        <p:nvSpPr>
          <p:cNvPr id="4" name="Platshållare för bildnummer 3"/>
          <p:cNvSpPr>
            <a:spLocks noGrp="1"/>
          </p:cNvSpPr>
          <p:nvPr>
            <p:ph type="sldNum" sz="quarter" idx="12"/>
          </p:nvPr>
        </p:nvSpPr>
        <p:spPr/>
        <p:txBody>
          <a:bodyPr/>
          <a:lstStyle/>
          <a:p>
            <a:fld id="{05AB504C-2EAE-4C1B-A3CB-68D7E240E4AC}" type="slidenum">
              <a:rPr lang="sv-SE" smtClean="0"/>
              <a:t>60</a:t>
            </a:fld>
            <a:endParaRPr lang="sv-SE"/>
          </a:p>
        </p:txBody>
      </p:sp>
    </p:spTree>
    <p:extLst>
      <p:ext uri="{BB962C8B-B14F-4D97-AF65-F5344CB8AC3E}">
        <p14:creationId xmlns:p14="http://schemas.microsoft.com/office/powerpoint/2010/main" val="27863004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GB" sz="2800" b="1" dirty="0">
                <a:solidFill>
                  <a:srgbClr val="00B050"/>
                </a:solidFill>
              </a:rPr>
              <a:t>Table 3 – Optimal extraction table for t = 5.</a:t>
            </a:r>
            <a:r>
              <a:rPr lang="sv-SE" sz="2800" b="1" dirty="0">
                <a:solidFill>
                  <a:srgbClr val="00B050"/>
                </a:solidFill>
              </a:rPr>
              <a:t/>
            </a:r>
            <a:br>
              <a:rPr lang="sv-SE" sz="2800" b="1" dirty="0">
                <a:solidFill>
                  <a:srgbClr val="00B050"/>
                </a:solidFill>
              </a:rPr>
            </a:br>
            <a:endParaRPr lang="sv-SE" sz="2800" b="1" dirty="0">
              <a:solidFill>
                <a:srgbClr val="00B050"/>
              </a:solidFill>
            </a:endParaRPr>
          </a:p>
        </p:txBody>
      </p:sp>
      <p:pic>
        <p:nvPicPr>
          <p:cNvPr id="21506" name="Picture 2" descr="Table3_ra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48" y="1542717"/>
            <a:ext cx="8828341" cy="499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bildnummer 2"/>
          <p:cNvSpPr>
            <a:spLocks noGrp="1"/>
          </p:cNvSpPr>
          <p:nvPr>
            <p:ph type="sldNum" sz="quarter" idx="12"/>
          </p:nvPr>
        </p:nvSpPr>
        <p:spPr/>
        <p:txBody>
          <a:bodyPr/>
          <a:lstStyle/>
          <a:p>
            <a:fld id="{05AB504C-2EAE-4C1B-A3CB-68D7E240E4AC}" type="slidenum">
              <a:rPr lang="sv-SE" smtClean="0"/>
              <a:t>61</a:t>
            </a:fld>
            <a:endParaRPr lang="sv-SE"/>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6541" y="256031"/>
            <a:ext cx="2158869" cy="2344293"/>
          </a:xfrm>
          <a:prstGeom prst="rect">
            <a:avLst/>
          </a:prstGeom>
        </p:spPr>
      </p:pic>
    </p:spTree>
    <p:extLst>
      <p:ext uri="{BB962C8B-B14F-4D97-AF65-F5344CB8AC3E}">
        <p14:creationId xmlns:p14="http://schemas.microsoft.com/office/powerpoint/2010/main" val="32120681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i="1" dirty="0">
                <a:solidFill>
                  <a:srgbClr val="FF0000"/>
                </a:solidFill>
              </a:rPr>
              <a:t>Optimal </a:t>
            </a:r>
            <a:r>
              <a:rPr lang="sv-SE" b="1" i="1" dirty="0" err="1" smtClean="0">
                <a:solidFill>
                  <a:srgbClr val="FF0000"/>
                </a:solidFill>
              </a:rPr>
              <a:t>expected</a:t>
            </a:r>
            <a:r>
              <a:rPr lang="sv-SE" b="1" i="1" dirty="0" smtClean="0">
                <a:solidFill>
                  <a:srgbClr val="FF0000"/>
                </a:solidFill>
              </a:rPr>
              <a:t> present </a:t>
            </a:r>
            <a:r>
              <a:rPr lang="sv-SE" b="1" i="1" dirty="0" err="1" smtClean="0">
                <a:solidFill>
                  <a:srgbClr val="FF0000"/>
                </a:solidFill>
              </a:rPr>
              <a:t>values</a:t>
            </a:r>
            <a:r>
              <a:rPr lang="sv-SE" b="1" i="1" dirty="0" smtClean="0">
                <a:solidFill>
                  <a:srgbClr val="FF0000"/>
                </a:solidFill>
              </a:rPr>
              <a:t> in </a:t>
            </a:r>
            <a:r>
              <a:rPr lang="sv-SE" b="1" i="1" dirty="0">
                <a:solidFill>
                  <a:srgbClr val="FF0000"/>
                </a:solidFill>
              </a:rPr>
              <a:t>period 0 and 5:</a:t>
            </a:r>
            <a:endParaRPr lang="sv-SE" dirty="0"/>
          </a:p>
        </p:txBody>
      </p:sp>
      <p:sp>
        <p:nvSpPr>
          <p:cNvPr id="3" name="Platshållare för innehåll 2"/>
          <p:cNvSpPr>
            <a:spLocks noGrp="1"/>
          </p:cNvSpPr>
          <p:nvPr>
            <p:ph idx="1"/>
          </p:nvPr>
        </p:nvSpPr>
        <p:spPr/>
        <p:txBody>
          <a:bodyPr>
            <a:normAutofit fontScale="92500"/>
          </a:bodyPr>
          <a:lstStyle/>
          <a:p>
            <a:r>
              <a:rPr lang="en-GB" dirty="0"/>
              <a:t>Table 4 corresponds to Table 2, but we have now reached period 5</a:t>
            </a:r>
            <a:r>
              <a:rPr lang="en-GB" dirty="0" smtClean="0"/>
              <a:t>.</a:t>
            </a:r>
          </a:p>
          <a:p>
            <a:r>
              <a:rPr lang="en-GB" dirty="0" smtClean="0"/>
              <a:t>The </a:t>
            </a:r>
            <a:r>
              <a:rPr lang="en-GB" b="1" dirty="0">
                <a:solidFill>
                  <a:srgbClr val="FF0000"/>
                </a:solidFill>
              </a:rPr>
              <a:t>optimal expected present values are still increasing functions of the market state and the size of the remaining reserve, but all values are lower </a:t>
            </a:r>
            <a:r>
              <a:rPr lang="en-GB" dirty="0"/>
              <a:t>than the corresponding values in period 0. </a:t>
            </a:r>
            <a:endParaRPr lang="en-GB" dirty="0" smtClean="0"/>
          </a:p>
          <a:p>
            <a:r>
              <a:rPr lang="en-GB" dirty="0" smtClean="0"/>
              <a:t>There </a:t>
            </a:r>
            <a:r>
              <a:rPr lang="en-GB" dirty="0"/>
              <a:t>are several reasons for this: </a:t>
            </a:r>
            <a:endParaRPr lang="en-GB" dirty="0" smtClean="0"/>
          </a:p>
          <a:p>
            <a:r>
              <a:rPr lang="en-GB" b="1" dirty="0" smtClean="0">
                <a:solidFill>
                  <a:srgbClr val="FF0000"/>
                </a:solidFill>
              </a:rPr>
              <a:t>Discounting</a:t>
            </a:r>
            <a:r>
              <a:rPr lang="en-GB" dirty="0" smtClean="0"/>
              <a:t> </a:t>
            </a:r>
            <a:r>
              <a:rPr lang="en-GB" dirty="0"/>
              <a:t>during five years reduces all profits. </a:t>
            </a:r>
            <a:endParaRPr lang="en-GB" dirty="0" smtClean="0"/>
          </a:p>
          <a:p>
            <a:r>
              <a:rPr lang="en-GB" dirty="0" smtClean="0"/>
              <a:t>Furthermore</a:t>
            </a:r>
            <a:r>
              <a:rPr lang="en-GB" dirty="0"/>
              <a:t>, since a lower number of periods remain, the </a:t>
            </a:r>
            <a:r>
              <a:rPr lang="en-GB" b="1" dirty="0">
                <a:solidFill>
                  <a:srgbClr val="FF0000"/>
                </a:solidFill>
              </a:rPr>
              <a:t>number of options to extract during very good market states </a:t>
            </a:r>
            <a:r>
              <a:rPr lang="en-GB" dirty="0"/>
              <a:t>has decreased. </a:t>
            </a:r>
            <a:endParaRPr lang="en-GB" dirty="0" smtClean="0"/>
          </a:p>
          <a:p>
            <a:r>
              <a:rPr lang="en-GB" dirty="0" smtClean="0"/>
              <a:t>Finally</a:t>
            </a:r>
            <a:r>
              <a:rPr lang="en-GB" dirty="0"/>
              <a:t>, the remaining reserve has to be distributed over a lower number of periods, which gives </a:t>
            </a:r>
            <a:r>
              <a:rPr lang="en-GB" b="1" dirty="0">
                <a:solidFill>
                  <a:srgbClr val="FF0000"/>
                </a:solidFill>
              </a:rPr>
              <a:t>more negative effects on the price level</a:t>
            </a:r>
            <a:r>
              <a:rPr lang="en-GB" dirty="0"/>
              <a:t>.   </a:t>
            </a:r>
            <a:endParaRPr lang="sv-SE" dirty="0"/>
          </a:p>
          <a:p>
            <a:endParaRPr lang="sv-SE" dirty="0"/>
          </a:p>
        </p:txBody>
      </p:sp>
      <p:sp>
        <p:nvSpPr>
          <p:cNvPr id="4" name="Platshållare för bildnummer 3"/>
          <p:cNvSpPr>
            <a:spLocks noGrp="1"/>
          </p:cNvSpPr>
          <p:nvPr>
            <p:ph type="sldNum" sz="quarter" idx="12"/>
          </p:nvPr>
        </p:nvSpPr>
        <p:spPr/>
        <p:txBody>
          <a:bodyPr/>
          <a:lstStyle/>
          <a:p>
            <a:fld id="{05AB504C-2EAE-4C1B-A3CB-68D7E240E4AC}" type="slidenum">
              <a:rPr lang="sv-SE" smtClean="0"/>
              <a:t>62</a:t>
            </a:fld>
            <a:endParaRPr lang="sv-SE"/>
          </a:p>
        </p:txBody>
      </p:sp>
    </p:spTree>
    <p:extLst>
      <p:ext uri="{BB962C8B-B14F-4D97-AF65-F5344CB8AC3E}">
        <p14:creationId xmlns:p14="http://schemas.microsoft.com/office/powerpoint/2010/main" val="32454822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GB" sz="2800" b="1" dirty="0">
                <a:solidFill>
                  <a:srgbClr val="00B050"/>
                </a:solidFill>
              </a:rPr>
              <a:t>Table 4 – Optimal expected present value table for t = 5.</a:t>
            </a:r>
            <a:r>
              <a:rPr lang="sv-SE" dirty="0"/>
              <a:t/>
            </a:r>
            <a:br>
              <a:rPr lang="sv-SE" dirty="0"/>
            </a:br>
            <a:endParaRPr lang="sv-SE" dirty="0"/>
          </a:p>
        </p:txBody>
      </p:sp>
      <p:pic>
        <p:nvPicPr>
          <p:cNvPr id="22530" name="Picture 2" descr="Table4_ra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197" y="1901000"/>
            <a:ext cx="10617605" cy="384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bildnummer 2"/>
          <p:cNvSpPr>
            <a:spLocks noGrp="1"/>
          </p:cNvSpPr>
          <p:nvPr>
            <p:ph type="sldNum" sz="quarter" idx="12"/>
          </p:nvPr>
        </p:nvSpPr>
        <p:spPr/>
        <p:txBody>
          <a:bodyPr/>
          <a:lstStyle/>
          <a:p>
            <a:fld id="{05AB504C-2EAE-4C1B-A3CB-68D7E240E4AC}" type="slidenum">
              <a:rPr lang="sv-SE" smtClean="0"/>
              <a:t>63</a:t>
            </a:fld>
            <a:endParaRPr lang="sv-SE"/>
          </a:p>
        </p:txBody>
      </p:sp>
    </p:spTree>
    <p:extLst>
      <p:ext uri="{BB962C8B-B14F-4D97-AF65-F5344CB8AC3E}">
        <p14:creationId xmlns:p14="http://schemas.microsoft.com/office/powerpoint/2010/main" val="22201994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64</a:t>
            </a:fld>
            <a:endParaRPr lang="sv-SE">
              <a:solidFill>
                <a:prstClr val="black">
                  <a:tint val="75000"/>
                </a:prstClr>
              </a:solidFill>
            </a:endParaRPr>
          </a:p>
        </p:txBody>
      </p:sp>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491" y="1541100"/>
            <a:ext cx="1288995" cy="1399706"/>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718" y="155900"/>
            <a:ext cx="1094698" cy="1188721"/>
          </a:xfrm>
          <a:prstGeom prst="rect">
            <a:avLst/>
          </a:prstGeom>
        </p:spPr>
      </p:pic>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913" y="3977640"/>
            <a:ext cx="1608363" cy="1746504"/>
          </a:xfrm>
          <a:prstGeom prst="rect">
            <a:avLst/>
          </a:prstGeom>
        </p:spPr>
      </p:pic>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1905" y="223308"/>
            <a:ext cx="942975" cy="1023967"/>
          </a:xfrm>
          <a:prstGeom prst="rect">
            <a:avLst/>
          </a:prstGeom>
        </p:spPr>
      </p:pic>
      <p:pic>
        <p:nvPicPr>
          <p:cNvPr id="7" name="Bildobjekt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0262" y="1053387"/>
            <a:ext cx="3992980" cy="2989280"/>
          </a:xfrm>
          <a:prstGeom prst="rect">
            <a:avLst/>
          </a:prstGeom>
        </p:spPr>
      </p:pic>
      <p:pic>
        <p:nvPicPr>
          <p:cNvPr id="8" name="Bildobjekt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5064" y="4491741"/>
            <a:ext cx="6129528" cy="2227062"/>
          </a:xfrm>
          <a:prstGeom prst="rect">
            <a:avLst/>
          </a:prstGeom>
        </p:spPr>
      </p:pic>
      <p:pic>
        <p:nvPicPr>
          <p:cNvPr id="9" name="Bildobjekt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1656" y="956949"/>
            <a:ext cx="2880418" cy="3017147"/>
          </a:xfrm>
          <a:prstGeom prst="rect">
            <a:avLst/>
          </a:prstGeom>
        </p:spPr>
      </p:pic>
      <p:pic>
        <p:nvPicPr>
          <p:cNvPr id="10" name="Bildobjekt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96602" y="1570881"/>
            <a:ext cx="1216152" cy="502262"/>
          </a:xfrm>
          <a:prstGeom prst="rect">
            <a:avLst/>
          </a:prstGeom>
        </p:spPr>
      </p:pic>
      <p:pic>
        <p:nvPicPr>
          <p:cNvPr id="11" name="Bildobjekt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90317" y="4198633"/>
            <a:ext cx="2741739" cy="1132319"/>
          </a:xfrm>
          <a:prstGeom prst="rect">
            <a:avLst/>
          </a:prstGeom>
        </p:spPr>
      </p:pic>
      <p:pic>
        <p:nvPicPr>
          <p:cNvPr id="12" name="Bildobjekt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04678" y="2479308"/>
            <a:ext cx="1216152" cy="502262"/>
          </a:xfrm>
          <a:prstGeom prst="rect">
            <a:avLst/>
          </a:prstGeom>
        </p:spPr>
      </p:pic>
      <p:pic>
        <p:nvPicPr>
          <p:cNvPr id="13" name="Bildobjekt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11394" y="3269903"/>
            <a:ext cx="1216152" cy="502262"/>
          </a:xfrm>
          <a:prstGeom prst="rect">
            <a:avLst/>
          </a:prstGeom>
        </p:spPr>
      </p:pic>
      <p:sp>
        <p:nvSpPr>
          <p:cNvPr id="14" name="Rektangel 13"/>
          <p:cNvSpPr/>
          <p:nvPr/>
        </p:nvSpPr>
        <p:spPr>
          <a:xfrm>
            <a:off x="3725434" y="155900"/>
            <a:ext cx="7359964" cy="707886"/>
          </a:xfrm>
          <a:prstGeom prst="rect">
            <a:avLst/>
          </a:prstGeom>
        </p:spPr>
        <p:txBody>
          <a:bodyPr wrap="none">
            <a:spAutoFit/>
          </a:bodyPr>
          <a:lstStyle/>
          <a:p>
            <a:r>
              <a:rPr lang="sv-SE" sz="4000" b="1" dirty="0">
                <a:solidFill>
                  <a:srgbClr val="FF0000"/>
                </a:solidFill>
              </a:rPr>
              <a:t>Optimal </a:t>
            </a:r>
            <a:r>
              <a:rPr lang="sv-SE" sz="4000" b="1" dirty="0" err="1">
                <a:solidFill>
                  <a:srgbClr val="FF0000"/>
                </a:solidFill>
              </a:rPr>
              <a:t>oil</a:t>
            </a:r>
            <a:r>
              <a:rPr lang="sv-SE" sz="4000" b="1" dirty="0">
                <a:solidFill>
                  <a:srgbClr val="FF0000"/>
                </a:solidFill>
              </a:rPr>
              <a:t> </a:t>
            </a:r>
            <a:r>
              <a:rPr lang="sv-SE" sz="4000" b="1" dirty="0" err="1" smtClean="0">
                <a:solidFill>
                  <a:srgbClr val="FF0000"/>
                </a:solidFill>
              </a:rPr>
              <a:t>industry</a:t>
            </a:r>
            <a:r>
              <a:rPr lang="sv-SE" sz="4000" b="1" dirty="0" smtClean="0">
                <a:solidFill>
                  <a:srgbClr val="FF0000"/>
                </a:solidFill>
              </a:rPr>
              <a:t> management</a:t>
            </a:r>
            <a:endParaRPr lang="sv-SE" sz="4000" b="1" dirty="0">
              <a:solidFill>
                <a:srgbClr val="FF0000"/>
              </a:solidFill>
            </a:endParaRPr>
          </a:p>
        </p:txBody>
      </p:sp>
    </p:spTree>
    <p:extLst>
      <p:ext uri="{BB962C8B-B14F-4D97-AF65-F5344CB8AC3E}">
        <p14:creationId xmlns:p14="http://schemas.microsoft.com/office/powerpoint/2010/main" val="2901098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066800" y="6204858"/>
            <a:ext cx="9394371" cy="388696"/>
          </a:xfrm>
          <a:prstGeom prst="rect">
            <a:avLst/>
          </a:prstGeom>
        </p:spPr>
        <p:txBody>
          <a:bodyPr wrap="square">
            <a:spAutoFit/>
          </a:bodyPr>
          <a:lstStyle/>
          <a:p>
            <a:pPr>
              <a:lnSpc>
                <a:spcPct val="107000"/>
              </a:lnSpc>
              <a:spcAft>
                <a:spcPts val="800"/>
              </a:spcAft>
            </a:pPr>
            <a:r>
              <a:rPr lang="sv-SE" dirty="0" err="1">
                <a:solidFill>
                  <a:prstClr val="black"/>
                </a:solidFill>
                <a:latin typeface="Derive Unicode" panose="020B0609030204040204" pitchFamily="49" charset="0"/>
                <a:ea typeface="Calibri" panose="020F0502020204030204" pitchFamily="34" charset="0"/>
                <a:cs typeface="Times New Roman" panose="02020603050405020304" pitchFamily="18" charset="0"/>
              </a:rPr>
              <a:t>File</a:t>
            </a:r>
            <a:r>
              <a:rPr lang="sv-SE"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 </a:t>
            </a:r>
            <a:r>
              <a:rPr lang="sv-SE" dirty="0" err="1">
                <a:solidFill>
                  <a:prstClr val="black"/>
                </a:solidFill>
                <a:latin typeface="Derive Unicode" panose="020B0609030204040204" pitchFamily="49" charset="0"/>
                <a:ea typeface="Calibri" panose="020F0502020204030204" pitchFamily="34" charset="0"/>
                <a:cs typeface="Times New Roman" panose="02020603050405020304" pitchFamily="18" charset="0"/>
              </a:rPr>
              <a:t>PL_OptOil_cases</a:t>
            </a:r>
            <a:r>
              <a:rPr lang="sv-SE"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a:t>
            </a:r>
            <a:r>
              <a:rPr lang="sv-SE" dirty="0" smtClean="0">
                <a:solidFill>
                  <a:prstClr val="black"/>
                </a:solidFill>
                <a:latin typeface="Derive Unicode" panose="020B0609030204040204" pitchFamily="49" charset="0"/>
                <a:ea typeface="Calibri" panose="020F0502020204030204" pitchFamily="34" charset="0"/>
                <a:cs typeface="Times New Roman" panose="02020603050405020304" pitchFamily="18" charset="0"/>
              </a:rPr>
              <a:t>160219, </a:t>
            </a:r>
            <a:r>
              <a:rPr lang="sv-SE" b="1" dirty="0" err="1" smtClean="0">
                <a:solidFill>
                  <a:prstClr val="black"/>
                </a:solidFill>
                <a:latin typeface="Derive Unicode" panose="020B0609030204040204" pitchFamily="49" charset="0"/>
                <a:ea typeface="Calibri" panose="020F0502020204030204" pitchFamily="34" charset="0"/>
                <a:cs typeface="Times New Roman" panose="02020603050405020304" pitchFamily="18" charset="0"/>
              </a:rPr>
              <a:t>OptOil</a:t>
            </a:r>
            <a:r>
              <a:rPr lang="sv-SE" b="1" dirty="0" smtClean="0">
                <a:solidFill>
                  <a:prstClr val="black"/>
                </a:solidFill>
                <a:latin typeface="Derive Unicode" panose="020B0609030204040204" pitchFamily="49" charset="0"/>
                <a:ea typeface="Calibri" panose="020F0502020204030204" pitchFamily="34" charset="0"/>
                <a:cs typeface="Times New Roman" panose="02020603050405020304" pitchFamily="18" charset="0"/>
              </a:rPr>
              <a:t> Cases, </a:t>
            </a:r>
            <a:r>
              <a:rPr lang="sv-SE" b="1" i="1" dirty="0" smtClean="0">
                <a:solidFill>
                  <a:prstClr val="black"/>
                </a:solidFill>
                <a:latin typeface="Derive Unicode" panose="020B0609030204040204" pitchFamily="49" charset="0"/>
                <a:ea typeface="Calibri" panose="020F0502020204030204" pitchFamily="34" charset="0"/>
                <a:cs typeface="Times New Roman" panose="02020603050405020304" pitchFamily="18" charset="0"/>
              </a:rPr>
              <a:t>Peter </a:t>
            </a:r>
            <a:r>
              <a:rPr lang="sv-SE" b="1" i="1" dirty="0" err="1">
                <a:solidFill>
                  <a:prstClr val="black"/>
                </a:solidFill>
                <a:latin typeface="Derive Unicode" panose="020B0609030204040204" pitchFamily="49" charset="0"/>
                <a:ea typeface="Calibri" panose="020F0502020204030204" pitchFamily="34" charset="0"/>
                <a:cs typeface="Times New Roman" panose="02020603050405020304" pitchFamily="18" charset="0"/>
              </a:rPr>
              <a:t>Lohmander</a:t>
            </a:r>
            <a:r>
              <a:rPr lang="sv-SE" dirty="0">
                <a:solidFill>
                  <a:prstClr val="black"/>
                </a:solidFill>
                <a:latin typeface="Derive Unicode" panose="020B0609030204040204" pitchFamily="49" charset="0"/>
                <a:ea typeface="Calibri" panose="020F0502020204030204" pitchFamily="34" charset="0"/>
                <a:cs typeface="Times New Roman" panose="02020603050405020304" pitchFamily="18" charset="0"/>
              </a:rPr>
              <a:t> </a:t>
            </a:r>
            <a:r>
              <a:rPr lang="sv-SE" dirty="0" smtClean="0">
                <a:solidFill>
                  <a:prstClr val="black"/>
                </a:solidFill>
                <a:latin typeface="Derive Unicode" panose="020B0609030204040204" pitchFamily="49" charset="0"/>
                <a:ea typeface="Calibri" panose="020F0502020204030204" pitchFamily="34" charset="0"/>
                <a:cs typeface="Times New Roman" panose="02020603050405020304" pitchFamily="18" charset="0"/>
              </a:rPr>
              <a:t>2016-02-19  </a:t>
            </a:r>
            <a:endParaRPr lang="sv-SE" dirty="0">
              <a:solidFill>
                <a:prstClr val="black"/>
              </a:solidFill>
              <a:ea typeface="Calibri" panose="020F0502020204030204" pitchFamily="34" charset="0"/>
              <a:cs typeface="Times New Roman" panose="02020603050405020304" pitchFamily="18" charset="0"/>
            </a:endParaRPr>
          </a:p>
        </p:txBody>
      </p:sp>
      <p:graphicFrame>
        <p:nvGraphicFramePr>
          <p:cNvPr id="5" name="Objekt 4"/>
          <p:cNvGraphicFramePr>
            <a:graphicFrameLocks noChangeAspect="1"/>
          </p:cNvGraphicFramePr>
          <p:nvPr>
            <p:extLst/>
          </p:nvPr>
        </p:nvGraphicFramePr>
        <p:xfrm>
          <a:off x="882614" y="3459809"/>
          <a:ext cx="10771828" cy="2421832"/>
        </p:xfrm>
        <a:graphic>
          <a:graphicData uri="http://schemas.openxmlformats.org/presentationml/2006/ole">
            <mc:AlternateContent xmlns:mc="http://schemas.openxmlformats.org/markup-compatibility/2006">
              <mc:Choice xmlns:v="urn:schemas-microsoft-com:vml" Requires="v">
                <p:oleObj spid="_x0000_s21523" name="Equation" r:id="rId3" imgW="4406760" imgH="990360" progId="Equation.DSMT4">
                  <p:embed/>
                </p:oleObj>
              </mc:Choice>
              <mc:Fallback>
                <p:oleObj name="Equation" r:id="rId3" imgW="4406760" imgH="990360" progId="Equation.DSMT4">
                  <p:embed/>
                  <p:pic>
                    <p:nvPicPr>
                      <p:cNvPr id="0" name=""/>
                      <p:cNvPicPr/>
                      <p:nvPr/>
                    </p:nvPicPr>
                    <p:blipFill>
                      <a:blip r:embed="rId4"/>
                      <a:stretch>
                        <a:fillRect/>
                      </a:stretch>
                    </p:blipFill>
                    <p:spPr>
                      <a:xfrm>
                        <a:off x="882614" y="3459809"/>
                        <a:ext cx="10771828" cy="2421832"/>
                      </a:xfrm>
                      <a:prstGeom prst="rect">
                        <a:avLst/>
                      </a:prstGeom>
                    </p:spPr>
                  </p:pic>
                </p:oleObj>
              </mc:Fallback>
            </mc:AlternateContent>
          </a:graphicData>
        </a:graphic>
      </p:graphicFrame>
      <p:sp>
        <p:nvSpPr>
          <p:cNvPr id="6" name="textruta 5"/>
          <p:cNvSpPr txBox="1"/>
          <p:nvPr/>
        </p:nvSpPr>
        <p:spPr>
          <a:xfrm>
            <a:off x="903515" y="768806"/>
            <a:ext cx="7378477" cy="2246769"/>
          </a:xfrm>
          <a:prstGeom prst="rect">
            <a:avLst/>
          </a:prstGeom>
          <a:noFill/>
        </p:spPr>
        <p:txBody>
          <a:bodyPr wrap="square" rtlCol="0">
            <a:spAutoFit/>
          </a:bodyPr>
          <a:lstStyle/>
          <a:p>
            <a:r>
              <a:rPr lang="sv-SE" sz="2800" b="1" i="1" dirty="0" err="1" smtClean="0">
                <a:solidFill>
                  <a:srgbClr val="FF0000"/>
                </a:solidFill>
              </a:rPr>
              <a:t>Inclusion</a:t>
            </a:r>
            <a:r>
              <a:rPr lang="sv-SE" sz="2800" b="1" i="1" dirty="0" smtClean="0">
                <a:solidFill>
                  <a:srgbClr val="FF0000"/>
                </a:solidFill>
              </a:rPr>
              <a:t> </a:t>
            </a:r>
            <a:r>
              <a:rPr lang="sv-SE" sz="2800" b="1" i="1" dirty="0" err="1" smtClean="0">
                <a:solidFill>
                  <a:srgbClr val="FF0000"/>
                </a:solidFill>
              </a:rPr>
              <a:t>of</a:t>
            </a:r>
            <a:r>
              <a:rPr lang="sv-SE" sz="2800" b="1" i="1" dirty="0" smtClean="0">
                <a:solidFill>
                  <a:srgbClr val="FF0000"/>
                </a:solidFill>
              </a:rPr>
              <a:t>:</a:t>
            </a:r>
            <a:r>
              <a:rPr lang="sv-SE" sz="2800" b="1" dirty="0" smtClean="0">
                <a:solidFill>
                  <a:prstClr val="black"/>
                </a:solidFill>
              </a:rPr>
              <a:t> </a:t>
            </a:r>
          </a:p>
          <a:p>
            <a:r>
              <a:rPr lang="sv-SE" sz="2800" b="1" dirty="0" err="1" smtClean="0">
                <a:solidFill>
                  <a:prstClr val="black"/>
                </a:solidFill>
              </a:rPr>
              <a:t>Linear</a:t>
            </a:r>
            <a:r>
              <a:rPr lang="sv-SE" sz="2800" b="1" dirty="0" smtClean="0">
                <a:solidFill>
                  <a:prstClr val="black"/>
                </a:solidFill>
              </a:rPr>
              <a:t> and </a:t>
            </a:r>
            <a:r>
              <a:rPr lang="sv-SE" sz="2800" b="1" dirty="0" err="1" smtClean="0">
                <a:solidFill>
                  <a:prstClr val="black"/>
                </a:solidFill>
              </a:rPr>
              <a:t>quadratic</a:t>
            </a:r>
            <a:r>
              <a:rPr lang="sv-SE" sz="2800" b="1" dirty="0" smtClean="0">
                <a:solidFill>
                  <a:prstClr val="black"/>
                </a:solidFill>
              </a:rPr>
              <a:t> </a:t>
            </a:r>
            <a:r>
              <a:rPr lang="sv-SE" sz="2800" b="1" dirty="0" err="1" smtClean="0">
                <a:solidFill>
                  <a:prstClr val="black"/>
                </a:solidFill>
              </a:rPr>
              <a:t>programming</a:t>
            </a:r>
            <a:r>
              <a:rPr lang="sv-SE" sz="2800" b="1" dirty="0" smtClean="0">
                <a:solidFill>
                  <a:prstClr val="black"/>
                </a:solidFill>
              </a:rPr>
              <a:t> </a:t>
            </a:r>
          </a:p>
          <a:p>
            <a:r>
              <a:rPr lang="sv-SE" sz="2800" b="1" dirty="0" err="1" smtClean="0">
                <a:solidFill>
                  <a:prstClr val="black"/>
                </a:solidFill>
              </a:rPr>
              <a:t>sub</a:t>
            </a:r>
            <a:r>
              <a:rPr lang="sv-SE" sz="2800" b="1" dirty="0" smtClean="0">
                <a:solidFill>
                  <a:prstClr val="black"/>
                </a:solidFill>
              </a:rPr>
              <a:t> problems</a:t>
            </a:r>
          </a:p>
          <a:p>
            <a:endParaRPr lang="sv-SE" sz="2800" b="1" dirty="0" smtClean="0">
              <a:solidFill>
                <a:prstClr val="black"/>
              </a:solidFill>
            </a:endParaRPr>
          </a:p>
          <a:p>
            <a:endParaRPr lang="sv-SE" sz="2800" b="1" dirty="0">
              <a:solidFill>
                <a:prstClr val="black"/>
              </a:solidFill>
            </a:endParaRPr>
          </a:p>
        </p:txBody>
      </p:sp>
      <p:cxnSp>
        <p:nvCxnSpPr>
          <p:cNvPr id="8" name="Vinklad  7"/>
          <p:cNvCxnSpPr/>
          <p:nvPr/>
        </p:nvCxnSpPr>
        <p:spPr>
          <a:xfrm rot="16200000" flipH="1">
            <a:off x="2715418" y="2313085"/>
            <a:ext cx="2554280" cy="1616083"/>
          </a:xfrm>
          <a:prstGeom prst="bentConnector3">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Platshållare för bildnummer 19"/>
          <p:cNvSpPr>
            <a:spLocks noGrp="1"/>
          </p:cNvSpPr>
          <p:nvPr>
            <p:ph type="sldNum" sz="quarter" idx="12"/>
          </p:nvPr>
        </p:nvSpPr>
        <p:spPr/>
        <p:txBody>
          <a:bodyPr/>
          <a:lstStyle/>
          <a:p>
            <a:fld id="{05AB504C-2EAE-4C1B-A3CB-68D7E240E4AC}" type="slidenum">
              <a:rPr lang="sv-SE" smtClean="0">
                <a:solidFill>
                  <a:prstClr val="black">
                    <a:tint val="75000"/>
                  </a:prstClr>
                </a:solidFill>
              </a:rPr>
              <a:pPr/>
              <a:t>65</a:t>
            </a:fld>
            <a:endParaRPr lang="sv-SE">
              <a:solidFill>
                <a:prstClr val="black">
                  <a:tint val="75000"/>
                </a:prstClr>
              </a:solidFill>
            </a:endParaRPr>
          </a:p>
        </p:txBody>
      </p:sp>
      <p:pic>
        <p:nvPicPr>
          <p:cNvPr id="13" name="Bildobjekt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4190" y="294097"/>
            <a:ext cx="655447" cy="711743"/>
          </a:xfrm>
          <a:prstGeom prst="rect">
            <a:avLst/>
          </a:prstGeom>
        </p:spPr>
      </p:pic>
      <p:pic>
        <p:nvPicPr>
          <p:cNvPr id="14" name="Bildobjekt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9271" y="271068"/>
            <a:ext cx="845233" cy="917829"/>
          </a:xfrm>
          <a:prstGeom prst="rect">
            <a:avLst/>
          </a:prstGeom>
        </p:spPr>
      </p:pic>
      <p:pic>
        <p:nvPicPr>
          <p:cNvPr id="15" name="Bildobjekt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65575" y="112321"/>
            <a:ext cx="604560" cy="656485"/>
          </a:xfrm>
          <a:prstGeom prst="rect">
            <a:avLst/>
          </a:prstGeom>
        </p:spPr>
      </p:pic>
      <p:pic>
        <p:nvPicPr>
          <p:cNvPr id="17" name="Bildobjekt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69554" y="191600"/>
            <a:ext cx="2786877" cy="2086350"/>
          </a:xfrm>
          <a:prstGeom prst="rect">
            <a:avLst/>
          </a:prstGeom>
        </p:spPr>
      </p:pic>
      <p:pic>
        <p:nvPicPr>
          <p:cNvPr id="18" name="Bildobjekt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30220" y="1686635"/>
            <a:ext cx="1144564" cy="472697"/>
          </a:xfrm>
          <a:prstGeom prst="rect">
            <a:avLst/>
          </a:prstGeom>
        </p:spPr>
      </p:pic>
      <p:pic>
        <p:nvPicPr>
          <p:cNvPr id="19" name="Bildobjekt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63814" y="1759909"/>
            <a:ext cx="1074803" cy="1125822"/>
          </a:xfrm>
          <a:prstGeom prst="rect">
            <a:avLst/>
          </a:prstGeom>
        </p:spPr>
      </p:pic>
      <p:pic>
        <p:nvPicPr>
          <p:cNvPr id="21" name="Bildobjekt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45348" y="2429442"/>
            <a:ext cx="2169319" cy="788186"/>
          </a:xfrm>
          <a:prstGeom prst="rect">
            <a:avLst/>
          </a:prstGeom>
        </p:spPr>
      </p:pic>
      <p:pic>
        <p:nvPicPr>
          <p:cNvPr id="22" name="Bildobjekt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80789" y="1092024"/>
            <a:ext cx="858372" cy="354502"/>
          </a:xfrm>
          <a:prstGeom prst="rect">
            <a:avLst/>
          </a:prstGeom>
        </p:spPr>
      </p:pic>
    </p:spTree>
    <p:extLst>
      <p:ext uri="{BB962C8B-B14F-4D97-AF65-F5344CB8AC3E}">
        <p14:creationId xmlns:p14="http://schemas.microsoft.com/office/powerpoint/2010/main" val="8376535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2993571" y="388314"/>
            <a:ext cx="6096000" cy="6147837"/>
          </a:xfrm>
          <a:prstGeom prst="rect">
            <a:avLst/>
          </a:prstGeom>
        </p:spPr>
        <p:txBody>
          <a:bodyPr>
            <a:spAutoFit/>
          </a:bodyPr>
          <a:lstStyle/>
          <a:p>
            <a:pPr>
              <a:lnSpc>
                <a:spcPct val="107000"/>
              </a:lnSpc>
              <a:spcAft>
                <a:spcPts val="0"/>
              </a:spcAft>
            </a:pPr>
            <a:r>
              <a:rPr lang="sv-SE" sz="1600" b="1" dirty="0">
                <a:solidFill>
                  <a:srgbClr val="00AF00"/>
                </a:solidFill>
                <a:latin typeface="Courier New" panose="02070309020205020404" pitchFamily="49" charset="0"/>
                <a:ea typeface="Calibri" panose="020F0502020204030204" pitchFamily="34" charset="0"/>
                <a:cs typeface="Times New Roman" panose="02020603050405020304" pitchFamily="18" charset="0"/>
              </a:rPr>
              <a:t>! </a:t>
            </a:r>
            <a:r>
              <a:rPr lang="sv-SE" sz="1600" b="1" dirty="0" err="1">
                <a:solidFill>
                  <a:srgbClr val="00AF00"/>
                </a:solidFill>
                <a:latin typeface="Courier New" panose="02070309020205020404" pitchFamily="49" charset="0"/>
                <a:ea typeface="Calibri" panose="020F0502020204030204" pitchFamily="34" charset="0"/>
                <a:cs typeface="Times New Roman" panose="02020603050405020304" pitchFamily="18" charset="0"/>
              </a:rPr>
              <a:t>OptOil</a:t>
            </a:r>
            <a:r>
              <a:rPr lang="sv-SE" sz="1600" b="1" dirty="0">
                <a:solidFill>
                  <a:srgbClr val="00AF00"/>
                </a:solidFill>
                <a:latin typeface="Courier New" panose="02070309020205020404" pitchFamily="49" charset="0"/>
                <a:ea typeface="Calibri" panose="020F0502020204030204" pitchFamily="34" charset="0"/>
                <a:cs typeface="Times New Roman" panose="02020603050405020304" pitchFamily="18" charset="0"/>
              </a:rPr>
              <a:t> 160219</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600" b="1" dirty="0">
                <a:solidFill>
                  <a:srgbClr val="00AF00"/>
                </a:solidFill>
                <a:latin typeface="Courier New" panose="02070309020205020404" pitchFamily="49" charset="0"/>
                <a:ea typeface="Calibri" panose="020F0502020204030204" pitchFamily="34" charset="0"/>
                <a:cs typeface="Times New Roman" panose="02020603050405020304" pitchFamily="18" charset="0"/>
              </a:rPr>
              <a:t>  Peter </a:t>
            </a:r>
            <a:r>
              <a:rPr lang="sv-SE" sz="1600" b="1" dirty="0" err="1">
                <a:solidFill>
                  <a:srgbClr val="00AF00"/>
                </a:solidFill>
                <a:latin typeface="Courier New" panose="02070309020205020404" pitchFamily="49" charset="0"/>
                <a:ea typeface="Calibri" panose="020F0502020204030204" pitchFamily="34" charset="0"/>
                <a:cs typeface="Times New Roman" panose="02020603050405020304" pitchFamily="18" charset="0"/>
              </a:rPr>
              <a:t>Lohmander</a:t>
            </a:r>
            <a:r>
              <a:rPr lang="sv-SE" sz="1600" b="1" dirty="0">
                <a:solidFill>
                  <a:srgbClr val="00AF00"/>
                </a:solidFill>
                <a:latin typeface="Courier New" panose="02070309020205020404" pitchFamily="49" charset="0"/>
                <a:ea typeface="Calibri" panose="020F0502020204030204" pitchFamily="34" charset="0"/>
                <a:cs typeface="Times New Roman" panose="02020603050405020304" pitchFamily="18" charset="0"/>
              </a:rPr>
              <a:t>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600"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model</a:t>
            </a: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600"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sets</a:t>
            </a: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6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time</a:t>
            </a: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/1..7/: </a:t>
            </a:r>
            <a:r>
              <a:rPr lang="sv-SE" sz="16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year,d</a:t>
            </a: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stock/1..11/:;</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market/1..9/:;</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6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sm</a:t>
            </a: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(stock, market):;</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6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tsm</a:t>
            </a: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sv-SE" sz="16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time</a:t>
            </a: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stock, market): f, </a:t>
            </a:r>
            <a:r>
              <a:rPr lang="sv-SE" sz="16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hopt</a:t>
            </a: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16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prof</a:t>
            </a: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600"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endsets</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600"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submodel</a:t>
            </a: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initial:</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600"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@for</a:t>
            </a: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sv-SE" sz="16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time</a:t>
            </a: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(t): </a:t>
            </a:r>
            <a:r>
              <a:rPr lang="sv-SE" sz="16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year</a:t>
            </a: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(t)=t-1;</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d(t)=</a:t>
            </a:r>
            <a:r>
              <a:rPr lang="sv-SE" sz="1600"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sz="1600"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exp</a:t>
            </a: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(-.05*(t-1))</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600"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@for</a:t>
            </a: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sv-SE" sz="16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tsm</a:t>
            </a: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sv-SE" sz="16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t,s,m</a:t>
            </a: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f(</a:t>
            </a:r>
            <a:r>
              <a:rPr lang="sv-SE" sz="16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t,s,m</a:t>
            </a: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0;</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16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hopt</a:t>
            </a: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sv-SE" sz="16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t,s,m</a:t>
            </a: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)=0;</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16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prof</a:t>
            </a: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sv-SE" sz="16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t,s,m</a:t>
            </a: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)=0;</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6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600"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endsubmodel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Platshållare för bildnummer 6"/>
          <p:cNvSpPr>
            <a:spLocks noGrp="1"/>
          </p:cNvSpPr>
          <p:nvPr>
            <p:ph type="sldNum" sz="quarter" idx="12"/>
          </p:nvPr>
        </p:nvSpPr>
        <p:spPr/>
        <p:txBody>
          <a:bodyPr/>
          <a:lstStyle/>
          <a:p>
            <a:fld id="{05AB504C-2EAE-4C1B-A3CB-68D7E240E4AC}" type="slidenum">
              <a:rPr lang="sv-SE" smtClean="0"/>
              <a:t>66</a:t>
            </a:fld>
            <a:endParaRPr lang="sv-SE"/>
          </a:p>
        </p:txBody>
      </p:sp>
    </p:spTree>
    <p:extLst>
      <p:ext uri="{BB962C8B-B14F-4D97-AF65-F5344CB8AC3E}">
        <p14:creationId xmlns:p14="http://schemas.microsoft.com/office/powerpoint/2010/main" val="13619999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710543" y="674914"/>
            <a:ext cx="6672943" cy="4834144"/>
          </a:xfrm>
          <a:prstGeom prst="rect">
            <a:avLst/>
          </a:prstGeom>
        </p:spPr>
        <p:txBody>
          <a:bodyPr wrap="square">
            <a:spAutoFit/>
          </a:bodyPr>
          <a:lstStyle/>
          <a:p>
            <a:pPr>
              <a:lnSpc>
                <a:spcPct val="107000"/>
              </a:lnSpc>
              <a:spcAft>
                <a:spcPts val="0"/>
              </a:spcAft>
            </a:pP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submodel</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loc1:</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max</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sv-SE"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locobj</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locobj</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sv-SE"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dloc</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*p*h + </a:t>
            </a:r>
            <a:r>
              <a:rPr lang="sv-SE"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fnext</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h = </a:t>
            </a:r>
            <a:r>
              <a:rPr lang="sv-SE"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hloc</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p = 30+(mloc-5)-h;</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endsubmodel</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submodel</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loc2:</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max</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sv-SE"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locobj</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locobj</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sv-SE"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dloc</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*(p1*x1 + p2*x2) + </a:t>
            </a:r>
            <a:r>
              <a:rPr lang="sv-SE"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fnext</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x1+x2 &lt;= </a:t>
            </a:r>
            <a:r>
              <a:rPr lang="sv-SE"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hloc</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x1 &lt;= 2;</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x2 &lt;= 1;</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p1 = 30+(mloc-5)-x1;</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p2 = 26-0.5*x2;</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endsubmodel</a:t>
            </a:r>
            <a:endParaRPr lang="sv-SE"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bildnummer 4"/>
          <p:cNvSpPr>
            <a:spLocks noGrp="1"/>
          </p:cNvSpPr>
          <p:nvPr>
            <p:ph type="sldNum" sz="quarter" idx="12"/>
          </p:nvPr>
        </p:nvSpPr>
        <p:spPr/>
        <p:txBody>
          <a:bodyPr/>
          <a:lstStyle/>
          <a:p>
            <a:fld id="{05AB504C-2EAE-4C1B-A3CB-68D7E240E4AC}" type="slidenum">
              <a:rPr lang="sv-SE" smtClean="0"/>
              <a:t>67</a:t>
            </a:fld>
            <a:endParaRPr lang="sv-SE"/>
          </a:p>
        </p:txBody>
      </p:sp>
    </p:spTree>
    <p:extLst>
      <p:ext uri="{BB962C8B-B14F-4D97-AF65-F5344CB8AC3E}">
        <p14:creationId xmlns:p14="http://schemas.microsoft.com/office/powerpoint/2010/main" val="8861564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307771" y="462221"/>
            <a:ext cx="6096000" cy="6313588"/>
          </a:xfrm>
          <a:prstGeom prst="rect">
            <a:avLst/>
          </a:prstGeom>
        </p:spPr>
        <p:txBody>
          <a:bodyPr>
            <a:spAutoFit/>
          </a:bodyPr>
          <a:lstStyle/>
          <a:p>
            <a:pPr>
              <a:lnSpc>
                <a:spcPct val="107000"/>
              </a:lnSpc>
              <a:spcAft>
                <a:spcPts val="0"/>
              </a:spcAft>
            </a:pPr>
            <a:r>
              <a:rPr lang="sv-SE" sz="900"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calc</a:t>
            </a: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@set</a:t>
            </a: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'TERSEO', 2);   </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sz="900"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solve</a:t>
            </a: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(initial);</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TMAX = 7;</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9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tloc</a:t>
            </a: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TMAX;</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900"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sz="900"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while</a:t>
            </a: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sv-SE" sz="9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tloc</a:t>
            </a: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#GE#2: </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9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tloc</a:t>
            </a: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tloc-1;</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900"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sz="900"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write</a:t>
            </a: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sv-SE" sz="900"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sz="900"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newline</a:t>
            </a: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(1));</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900"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@for</a:t>
            </a: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(stock(s):</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9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hmax</a:t>
            </a: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s-1;</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900"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@for</a:t>
            </a: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(market(m):</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m1 = m;   </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h=-1;</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900"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sz="900"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while</a:t>
            </a: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(h #LT# </a:t>
            </a:r>
            <a:r>
              <a:rPr lang="sv-SE" sz="9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hmax</a:t>
            </a: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h = h+1;</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9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fnext</a:t>
            </a: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0;</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m2 = 0;</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900"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sz="900"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while</a:t>
            </a: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(m2 #LT# 9:</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m2 = m2 + 1;</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9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fnext</a:t>
            </a: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sv-SE" sz="9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fnext</a:t>
            </a: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+ 1/9*f(tloc+1, s-h, m2);</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9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hloc</a:t>
            </a: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h;</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9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mloc</a:t>
            </a: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m;</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9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dloc</a:t>
            </a: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d(</a:t>
            </a:r>
            <a:r>
              <a:rPr lang="sv-SE" sz="9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tloc</a:t>
            </a: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900"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sz="900"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solve</a:t>
            </a: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(loc2);</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900"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sz="900"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ifc</a:t>
            </a: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sv-SE" sz="9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locobj</a:t>
            </a: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#GT# f(</a:t>
            </a:r>
            <a:r>
              <a:rPr lang="sv-SE" sz="9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tloc,s,m</a:t>
            </a: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f(</a:t>
            </a:r>
            <a:r>
              <a:rPr lang="sv-SE" sz="9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tloc,s,m</a:t>
            </a: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sv-SE" sz="9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locobj</a:t>
            </a: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9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hopt</a:t>
            </a: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sv-SE" sz="9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tloc,s,m</a:t>
            </a: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sv-SE" sz="9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hloc</a:t>
            </a: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9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ruta 4"/>
          <p:cNvSpPr txBox="1"/>
          <p:nvPr/>
        </p:nvSpPr>
        <p:spPr>
          <a:xfrm>
            <a:off x="6999514" y="707572"/>
            <a:ext cx="4337956" cy="2677656"/>
          </a:xfrm>
          <a:prstGeom prst="rect">
            <a:avLst/>
          </a:prstGeom>
          <a:noFill/>
        </p:spPr>
        <p:txBody>
          <a:bodyPr wrap="square" rtlCol="0">
            <a:spAutoFit/>
          </a:bodyPr>
          <a:lstStyle/>
          <a:p>
            <a:r>
              <a:rPr lang="sv-SE" sz="2800" b="1" i="1" dirty="0" smtClean="0">
                <a:solidFill>
                  <a:srgbClr val="FF0000"/>
                </a:solidFill>
              </a:rPr>
              <a:t>The </a:t>
            </a:r>
            <a:r>
              <a:rPr lang="sv-SE" sz="2800" b="1" i="1" dirty="0">
                <a:solidFill>
                  <a:srgbClr val="FF0000"/>
                </a:solidFill>
              </a:rPr>
              <a:t>MAIN </a:t>
            </a:r>
            <a:r>
              <a:rPr lang="sv-SE" sz="2800" b="1" i="1" dirty="0" smtClean="0">
                <a:solidFill>
                  <a:srgbClr val="FF0000"/>
                </a:solidFill>
              </a:rPr>
              <a:t>STDP LOOP</a:t>
            </a:r>
          </a:p>
          <a:p>
            <a:endParaRPr lang="sv-SE" sz="2800" b="1" i="1" dirty="0">
              <a:solidFill>
                <a:srgbClr val="FF0000"/>
              </a:solidFill>
            </a:endParaRPr>
          </a:p>
          <a:p>
            <a:r>
              <a:rPr lang="sv-SE" sz="2800" b="1" i="1" dirty="0" err="1" smtClean="0">
                <a:solidFill>
                  <a:srgbClr val="0070C0"/>
                </a:solidFill>
              </a:rPr>
              <a:t>Since</a:t>
            </a:r>
            <a:r>
              <a:rPr lang="sv-SE" sz="2800" b="1" i="1" dirty="0" smtClean="0">
                <a:solidFill>
                  <a:srgbClr val="0070C0"/>
                </a:solidFill>
              </a:rPr>
              <a:t> the format </a:t>
            </a:r>
            <a:r>
              <a:rPr lang="sv-SE" sz="2800" b="1" i="1" dirty="0" err="1" smtClean="0">
                <a:solidFill>
                  <a:srgbClr val="0070C0"/>
                </a:solidFill>
              </a:rPr>
              <a:t>of</a:t>
            </a:r>
            <a:r>
              <a:rPr lang="sv-SE" sz="2800" b="1" i="1" dirty="0" smtClean="0">
                <a:solidFill>
                  <a:srgbClr val="0070C0"/>
                </a:solidFill>
              </a:rPr>
              <a:t> </a:t>
            </a:r>
            <a:r>
              <a:rPr lang="sv-SE" sz="2800" b="1" i="1" dirty="0" err="1" smtClean="0">
                <a:solidFill>
                  <a:srgbClr val="0070C0"/>
                </a:solidFill>
              </a:rPr>
              <a:t>this</a:t>
            </a:r>
            <a:r>
              <a:rPr lang="sv-SE" sz="2800" b="1" i="1" dirty="0" smtClean="0">
                <a:solidFill>
                  <a:srgbClr val="0070C0"/>
                </a:solidFill>
              </a:rPr>
              <a:t> </a:t>
            </a:r>
            <a:r>
              <a:rPr lang="sv-SE" sz="2800" b="1" i="1" dirty="0" err="1" smtClean="0">
                <a:solidFill>
                  <a:srgbClr val="0070C0"/>
                </a:solidFill>
              </a:rPr>
              <a:t>section</a:t>
            </a:r>
            <a:r>
              <a:rPr lang="sv-SE" sz="2800" b="1" i="1" dirty="0" smtClean="0">
                <a:solidFill>
                  <a:srgbClr val="0070C0"/>
                </a:solidFill>
              </a:rPr>
              <a:t> is </a:t>
            </a:r>
            <a:r>
              <a:rPr lang="sv-SE" sz="2800" b="1" i="1" dirty="0" err="1" smtClean="0">
                <a:solidFill>
                  <a:srgbClr val="0070C0"/>
                </a:solidFill>
              </a:rPr>
              <a:t>very</a:t>
            </a:r>
            <a:r>
              <a:rPr lang="sv-SE" sz="2800" b="1" i="1" dirty="0" smtClean="0">
                <a:solidFill>
                  <a:srgbClr val="0070C0"/>
                </a:solidFill>
              </a:rPr>
              <a:t> small,</a:t>
            </a:r>
          </a:p>
          <a:p>
            <a:r>
              <a:rPr lang="sv-SE" sz="2800" b="1" i="1" dirty="0" smtClean="0">
                <a:solidFill>
                  <a:srgbClr val="0070C0"/>
                </a:solidFill>
              </a:rPr>
              <a:t>the </a:t>
            </a:r>
            <a:r>
              <a:rPr lang="sv-SE" sz="2800" b="1" i="1" dirty="0" err="1" smtClean="0">
                <a:solidFill>
                  <a:srgbClr val="0070C0"/>
                </a:solidFill>
              </a:rPr>
              <a:t>next</a:t>
            </a:r>
            <a:r>
              <a:rPr lang="sv-SE" sz="2800" b="1" i="1" dirty="0" smtClean="0">
                <a:solidFill>
                  <a:srgbClr val="0070C0"/>
                </a:solidFill>
              </a:rPr>
              <a:t> pages </a:t>
            </a:r>
            <a:r>
              <a:rPr lang="sv-SE" sz="2800" b="1" i="1" dirty="0" err="1" smtClean="0">
                <a:solidFill>
                  <a:srgbClr val="0070C0"/>
                </a:solidFill>
              </a:rPr>
              <a:t>include</a:t>
            </a:r>
            <a:r>
              <a:rPr lang="sv-SE" sz="2800" b="1" i="1" dirty="0" smtClean="0">
                <a:solidFill>
                  <a:srgbClr val="0070C0"/>
                </a:solidFill>
              </a:rPr>
              <a:t> the </a:t>
            </a:r>
            <a:r>
              <a:rPr lang="sv-SE" sz="2800" b="1" i="1" dirty="0" err="1" smtClean="0">
                <a:solidFill>
                  <a:srgbClr val="0070C0"/>
                </a:solidFill>
              </a:rPr>
              <a:t>details</a:t>
            </a:r>
            <a:r>
              <a:rPr lang="sv-SE" sz="2800" b="1" i="1" dirty="0" smtClean="0">
                <a:solidFill>
                  <a:srgbClr val="0070C0"/>
                </a:solidFill>
              </a:rPr>
              <a:t> in </a:t>
            </a:r>
            <a:r>
              <a:rPr lang="sv-SE" sz="2800" b="1" i="1" dirty="0" err="1" smtClean="0">
                <a:solidFill>
                  <a:srgbClr val="0070C0"/>
                </a:solidFill>
              </a:rPr>
              <a:t>large</a:t>
            </a:r>
            <a:r>
              <a:rPr lang="sv-SE" sz="2800" b="1" i="1" dirty="0" smtClean="0">
                <a:solidFill>
                  <a:srgbClr val="0070C0"/>
                </a:solidFill>
              </a:rPr>
              <a:t> format.</a:t>
            </a:r>
            <a:endParaRPr lang="sv-SE" sz="2800" b="1" i="1" dirty="0">
              <a:solidFill>
                <a:srgbClr val="0070C0"/>
              </a:solidFill>
            </a:endParaRPr>
          </a:p>
        </p:txBody>
      </p:sp>
      <p:sp>
        <p:nvSpPr>
          <p:cNvPr id="6" name="Platshållare för bildnummer 5"/>
          <p:cNvSpPr>
            <a:spLocks noGrp="1"/>
          </p:cNvSpPr>
          <p:nvPr>
            <p:ph type="sldNum" sz="quarter" idx="12"/>
          </p:nvPr>
        </p:nvSpPr>
        <p:spPr/>
        <p:txBody>
          <a:bodyPr/>
          <a:lstStyle/>
          <a:p>
            <a:fld id="{05AB504C-2EAE-4C1B-A3CB-68D7E240E4AC}" type="slidenum">
              <a:rPr lang="sv-SE" smtClean="0"/>
              <a:t>68</a:t>
            </a:fld>
            <a:endParaRPr lang="sv-SE"/>
          </a:p>
        </p:txBody>
      </p:sp>
    </p:spTree>
    <p:extLst>
      <p:ext uri="{BB962C8B-B14F-4D97-AF65-F5344CB8AC3E}">
        <p14:creationId xmlns:p14="http://schemas.microsoft.com/office/powerpoint/2010/main" val="42541206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460171" y="574731"/>
            <a:ext cx="6096000" cy="5223161"/>
          </a:xfrm>
          <a:prstGeom prst="rect">
            <a:avLst/>
          </a:prstGeom>
        </p:spPr>
        <p:txBody>
          <a:bodyPr>
            <a:spAutoFit/>
          </a:bodyPr>
          <a:lstStyle/>
          <a:p>
            <a:pPr>
              <a:lnSpc>
                <a:spcPct val="107000"/>
              </a:lnSpc>
              <a:spcAft>
                <a:spcPts val="0"/>
              </a:spcAft>
            </a:pPr>
            <a:r>
              <a:rPr lang="sv-SE" sz="2400"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calc</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@set</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'TERSEO', 2);   </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sz="2400"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solve</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(initial);</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TMAX = 7;</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24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tloc</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TMAX;</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2400"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sz="2400"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while</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sv-SE" sz="24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tloc</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#GE#2: </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24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tloc</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tloc-1;</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2400"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sz="2400"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write</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sv-SE" sz="2400"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sz="2400"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newline</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(1));</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2400"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@for</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(stock(s):</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24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hmax</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s-1;</a:t>
            </a: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bildnummer 4"/>
          <p:cNvSpPr>
            <a:spLocks noGrp="1"/>
          </p:cNvSpPr>
          <p:nvPr>
            <p:ph type="sldNum" sz="quarter" idx="12"/>
          </p:nvPr>
        </p:nvSpPr>
        <p:spPr/>
        <p:txBody>
          <a:bodyPr/>
          <a:lstStyle/>
          <a:p>
            <a:fld id="{05AB504C-2EAE-4C1B-A3CB-68D7E240E4AC}" type="slidenum">
              <a:rPr lang="sv-SE" smtClean="0"/>
              <a:t>69</a:t>
            </a:fld>
            <a:endParaRPr lang="sv-SE"/>
          </a:p>
        </p:txBody>
      </p:sp>
    </p:spTree>
    <p:extLst>
      <p:ext uri="{BB962C8B-B14F-4D97-AF65-F5344CB8AC3E}">
        <p14:creationId xmlns:p14="http://schemas.microsoft.com/office/powerpoint/2010/main" val="312429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7</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68" y="222608"/>
            <a:ext cx="2121408" cy="2222108"/>
          </a:xfrm>
          <a:prstGeom prst="rect">
            <a:avLst/>
          </a:prstGeom>
        </p:spPr>
      </p:pic>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568" y="2568575"/>
            <a:ext cx="11430000" cy="4152900"/>
          </a:xfrm>
          <a:prstGeom prst="rect">
            <a:avLst/>
          </a:prstGeom>
        </p:spPr>
      </p:pic>
      <p:sp>
        <p:nvSpPr>
          <p:cNvPr id="5" name="Rektangel 4"/>
          <p:cNvSpPr/>
          <p:nvPr/>
        </p:nvSpPr>
        <p:spPr>
          <a:xfrm>
            <a:off x="3363504" y="625776"/>
            <a:ext cx="7078989" cy="1323439"/>
          </a:xfrm>
          <a:prstGeom prst="rect">
            <a:avLst/>
          </a:prstGeom>
        </p:spPr>
        <p:txBody>
          <a:bodyPr wrap="none">
            <a:spAutoFit/>
          </a:bodyPr>
          <a:lstStyle/>
          <a:p>
            <a:pPr lvl="0"/>
            <a:r>
              <a:rPr lang="sv-SE" sz="4000" b="1" dirty="0">
                <a:solidFill>
                  <a:srgbClr val="FF0000"/>
                </a:solidFill>
              </a:rPr>
              <a:t>Optimal </a:t>
            </a:r>
            <a:r>
              <a:rPr lang="sv-SE" sz="4000" b="1" dirty="0" smtClean="0">
                <a:solidFill>
                  <a:srgbClr val="FF0000"/>
                </a:solidFill>
              </a:rPr>
              <a:t>international </a:t>
            </a:r>
            <a:r>
              <a:rPr lang="sv-SE" sz="4000" b="1" dirty="0" err="1" smtClean="0">
                <a:solidFill>
                  <a:srgbClr val="FF0000"/>
                </a:solidFill>
              </a:rPr>
              <a:t>trade</a:t>
            </a:r>
            <a:r>
              <a:rPr lang="sv-SE" sz="4000" b="1" dirty="0" smtClean="0">
                <a:solidFill>
                  <a:srgbClr val="FF0000"/>
                </a:solidFill>
              </a:rPr>
              <a:t> and </a:t>
            </a:r>
          </a:p>
          <a:p>
            <a:pPr lvl="0"/>
            <a:r>
              <a:rPr lang="sv-SE" sz="4000" b="1" dirty="0" err="1" smtClean="0">
                <a:solidFill>
                  <a:srgbClr val="FF0000"/>
                </a:solidFill>
              </a:rPr>
              <a:t>oil</a:t>
            </a:r>
            <a:r>
              <a:rPr lang="sv-SE" sz="4000" b="1" dirty="0" smtClean="0">
                <a:solidFill>
                  <a:srgbClr val="FF0000"/>
                </a:solidFill>
              </a:rPr>
              <a:t> </a:t>
            </a:r>
            <a:r>
              <a:rPr lang="sv-SE" sz="4000" b="1" dirty="0" err="1" smtClean="0">
                <a:solidFill>
                  <a:srgbClr val="FF0000"/>
                </a:solidFill>
              </a:rPr>
              <a:t>logistics</a:t>
            </a:r>
            <a:endParaRPr lang="sv-SE" sz="4000" b="1" dirty="0">
              <a:solidFill>
                <a:srgbClr val="FF0000"/>
              </a:solidFill>
            </a:endParaRPr>
          </a:p>
        </p:txBody>
      </p:sp>
    </p:spTree>
    <p:extLst>
      <p:ext uri="{BB962C8B-B14F-4D97-AF65-F5344CB8AC3E}">
        <p14:creationId xmlns:p14="http://schemas.microsoft.com/office/powerpoint/2010/main" val="22966424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144486" y="1709973"/>
            <a:ext cx="8686800" cy="2463367"/>
          </a:xfrm>
          <a:prstGeom prst="rect">
            <a:avLst/>
          </a:prstGeom>
        </p:spPr>
        <p:txBody>
          <a:bodyPr wrap="square">
            <a:spAutoFit/>
          </a:bodyPr>
          <a:lstStyle/>
          <a:p>
            <a:pPr>
              <a:lnSpc>
                <a:spcPct val="107000"/>
              </a:lnSpc>
              <a:spcAft>
                <a:spcPts val="0"/>
              </a:spcAft>
            </a:pPr>
            <a:r>
              <a:rPr lang="sv-SE" sz="2400"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@for</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(market(m):</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m1 = m;   </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h=-1;</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2400"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sz="2400"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while</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(h #LT# </a:t>
            </a:r>
            <a:r>
              <a:rPr lang="sv-SE" sz="24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hmax</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h = h+1;</a:t>
            </a: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bildnummer 4"/>
          <p:cNvSpPr>
            <a:spLocks noGrp="1"/>
          </p:cNvSpPr>
          <p:nvPr>
            <p:ph type="sldNum" sz="quarter" idx="12"/>
          </p:nvPr>
        </p:nvSpPr>
        <p:spPr/>
        <p:txBody>
          <a:bodyPr/>
          <a:lstStyle/>
          <a:p>
            <a:fld id="{05AB504C-2EAE-4C1B-A3CB-68D7E240E4AC}" type="slidenum">
              <a:rPr lang="sv-SE" smtClean="0"/>
              <a:t>70</a:t>
            </a:fld>
            <a:endParaRPr lang="sv-SE"/>
          </a:p>
        </p:txBody>
      </p:sp>
    </p:spTree>
    <p:extLst>
      <p:ext uri="{BB962C8B-B14F-4D97-AF65-F5344CB8AC3E}">
        <p14:creationId xmlns:p14="http://schemas.microsoft.com/office/powerpoint/2010/main" val="40536270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088572" y="1777057"/>
            <a:ext cx="9971314" cy="2858539"/>
          </a:xfrm>
          <a:prstGeom prst="rect">
            <a:avLst/>
          </a:prstGeom>
        </p:spPr>
        <p:txBody>
          <a:bodyPr wrap="square">
            <a:spAutoFit/>
          </a:bodyPr>
          <a:lstStyle/>
          <a:p>
            <a:pPr>
              <a:lnSpc>
                <a:spcPct val="107000"/>
              </a:lnSpc>
              <a:spcAft>
                <a:spcPts val="0"/>
              </a:spcAft>
            </a:pPr>
            <a:r>
              <a:rPr lang="sv-SE" sz="2400" b="1" dirty="0" err="1" smtClean="0">
                <a:solidFill>
                  <a:srgbClr val="000000"/>
                </a:solidFill>
                <a:latin typeface="Courier New" panose="02070309020205020404" pitchFamily="49" charset="0"/>
                <a:ea typeface="Calibri" panose="020F0502020204030204" pitchFamily="34" charset="0"/>
                <a:cs typeface="Times New Roman" panose="02020603050405020304" pitchFamily="18" charset="0"/>
              </a:rPr>
              <a:t>fnext</a:t>
            </a:r>
            <a:r>
              <a:rPr lang="sv-SE" sz="2400" b="1" dirty="0" smtClean="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0</a:t>
            </a:r>
            <a:r>
              <a:rPr lang="sv-SE" sz="2400" b="1" dirty="0" smtClean="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p>
          <a:p>
            <a:pPr>
              <a:lnSpc>
                <a:spcPct val="107000"/>
              </a:lnSpc>
              <a:spcAft>
                <a:spcPts val="0"/>
              </a:spcAft>
            </a:pPr>
            <a:endParaRPr lang="sv-SE" sz="2400" b="1" dirty="0" smtClean="0">
              <a:solidFill>
                <a:srgbClr val="000000"/>
              </a:solidFill>
              <a:latin typeface="Courier New" panose="02070309020205020404" pitchFamily="49"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smtClean="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m2 = 0;</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smtClean="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2400"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sz="2400"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while</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(m2 #LT# 9:</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smtClean="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m2 = m2 + 1;</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2400" b="1" dirty="0" smtClean="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24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fnext</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sv-SE" sz="24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fnext</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+ 1/9*f(tloc+1, s-h, m2);</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2400" b="1" dirty="0" smtClean="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sv-SE" sz="2400" dirty="0"/>
          </a:p>
        </p:txBody>
      </p:sp>
      <p:sp>
        <p:nvSpPr>
          <p:cNvPr id="5" name="Platshållare för bildnummer 4"/>
          <p:cNvSpPr>
            <a:spLocks noGrp="1"/>
          </p:cNvSpPr>
          <p:nvPr>
            <p:ph type="sldNum" sz="quarter" idx="12"/>
          </p:nvPr>
        </p:nvSpPr>
        <p:spPr/>
        <p:txBody>
          <a:bodyPr/>
          <a:lstStyle/>
          <a:p>
            <a:fld id="{05AB504C-2EAE-4C1B-A3CB-68D7E240E4AC}" type="slidenum">
              <a:rPr lang="sv-SE" smtClean="0"/>
              <a:t>71</a:t>
            </a:fld>
            <a:endParaRPr lang="sv-SE"/>
          </a:p>
        </p:txBody>
      </p:sp>
    </p:spTree>
    <p:extLst>
      <p:ext uri="{BB962C8B-B14F-4D97-AF65-F5344CB8AC3E}">
        <p14:creationId xmlns:p14="http://schemas.microsoft.com/office/powerpoint/2010/main" val="32917118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045028" y="839527"/>
            <a:ext cx="10613571" cy="5618333"/>
          </a:xfrm>
          <a:prstGeom prst="rect">
            <a:avLst/>
          </a:prstGeom>
        </p:spPr>
        <p:txBody>
          <a:bodyPr wrap="square">
            <a:spAutoFit/>
          </a:bodyPr>
          <a:lstStyle/>
          <a:p>
            <a:pPr>
              <a:lnSpc>
                <a:spcPct val="107000"/>
              </a:lnSpc>
              <a:spcAft>
                <a:spcPts val="0"/>
              </a:spcAft>
            </a:pPr>
            <a:r>
              <a:rPr lang="sv-SE" sz="2400" b="1" dirty="0" smtClean="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2400" b="1" dirty="0" err="1" smtClean="0">
                <a:solidFill>
                  <a:srgbClr val="000000"/>
                </a:solidFill>
                <a:latin typeface="Courier New" panose="02070309020205020404" pitchFamily="49" charset="0"/>
                <a:ea typeface="Calibri" panose="020F0502020204030204" pitchFamily="34" charset="0"/>
                <a:cs typeface="Times New Roman" panose="02020603050405020304" pitchFamily="18" charset="0"/>
              </a:rPr>
              <a:t>hloc</a:t>
            </a:r>
            <a:r>
              <a:rPr lang="sv-SE" sz="2400" b="1" dirty="0" smtClean="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h;</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smtClean="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2400" b="1" dirty="0" err="1" smtClean="0">
                <a:solidFill>
                  <a:srgbClr val="000000"/>
                </a:solidFill>
                <a:latin typeface="Courier New" panose="02070309020205020404" pitchFamily="49" charset="0"/>
                <a:ea typeface="Calibri" panose="020F0502020204030204" pitchFamily="34" charset="0"/>
                <a:cs typeface="Times New Roman" panose="02020603050405020304" pitchFamily="18" charset="0"/>
              </a:rPr>
              <a:t>mloc</a:t>
            </a:r>
            <a:r>
              <a:rPr lang="sv-SE" sz="2400" b="1" dirty="0" smtClean="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m;</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smtClean="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2400" b="1" dirty="0" err="1" smtClean="0">
                <a:solidFill>
                  <a:srgbClr val="000000"/>
                </a:solidFill>
                <a:latin typeface="Courier New" panose="02070309020205020404" pitchFamily="49" charset="0"/>
                <a:ea typeface="Calibri" panose="020F0502020204030204" pitchFamily="34" charset="0"/>
                <a:cs typeface="Times New Roman" panose="02020603050405020304" pitchFamily="18" charset="0"/>
              </a:rPr>
              <a:t>dloc</a:t>
            </a:r>
            <a:r>
              <a:rPr lang="sv-SE" sz="2400" b="1" dirty="0" smtClean="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d(</a:t>
            </a:r>
            <a:r>
              <a:rPr lang="sv-SE" sz="24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tloc</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smtClean="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2400" b="1" dirty="0" smtClean="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sz="2400"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solve</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(loc2);</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smtClean="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2400" b="1" dirty="0" smtClean="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sz="2400"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ifc</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sv-SE" sz="24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locobj</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#GT# f(</a:t>
            </a:r>
            <a:r>
              <a:rPr lang="sv-SE" sz="24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tloc,s,m</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2400" b="1" dirty="0" smtClean="0">
              <a:solidFill>
                <a:srgbClr val="000000"/>
              </a:solidFill>
              <a:latin typeface="Courier New" panose="02070309020205020404" pitchFamily="49"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smtClean="0">
                <a:solidFill>
                  <a:srgbClr val="000000"/>
                </a:solidFill>
                <a:latin typeface="Courier New" panose="02070309020205020404" pitchFamily="49" charset="0"/>
                <a:ea typeface="Calibri" panose="020F0502020204030204" pitchFamily="34" charset="0"/>
                <a:cs typeface="Times New Roman" panose="02020603050405020304" pitchFamily="18" charset="0"/>
              </a:rPr>
              <a:t>                  f(</a:t>
            </a:r>
            <a:r>
              <a:rPr lang="sv-SE" sz="2400" b="1" dirty="0" err="1" smtClean="0">
                <a:solidFill>
                  <a:srgbClr val="000000"/>
                </a:solidFill>
                <a:latin typeface="Courier New" panose="02070309020205020404" pitchFamily="49" charset="0"/>
                <a:ea typeface="Calibri" panose="020F0502020204030204" pitchFamily="34" charset="0"/>
                <a:cs typeface="Times New Roman" panose="02020603050405020304" pitchFamily="18" charset="0"/>
              </a:rPr>
              <a:t>tloc,s,m</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sv-SE" sz="24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locobj</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smtClean="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2400" b="1" dirty="0" err="1" smtClean="0">
                <a:solidFill>
                  <a:srgbClr val="000000"/>
                </a:solidFill>
                <a:latin typeface="Courier New" panose="02070309020205020404" pitchFamily="49" charset="0"/>
                <a:ea typeface="Calibri" panose="020F0502020204030204" pitchFamily="34" charset="0"/>
                <a:cs typeface="Times New Roman" panose="02020603050405020304" pitchFamily="18" charset="0"/>
              </a:rPr>
              <a:t>hopt</a:t>
            </a:r>
            <a:r>
              <a:rPr lang="sv-SE" sz="2400" b="1" dirty="0" smtClean="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sv-SE" sz="2400" b="1" dirty="0" err="1" smtClean="0">
                <a:solidFill>
                  <a:srgbClr val="000000"/>
                </a:solidFill>
                <a:latin typeface="Courier New" panose="02070309020205020404" pitchFamily="49" charset="0"/>
                <a:ea typeface="Calibri" panose="020F0502020204030204" pitchFamily="34" charset="0"/>
                <a:cs typeface="Times New Roman" panose="02020603050405020304" pitchFamily="18" charset="0"/>
              </a:rPr>
              <a:t>tloc,s,m</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sv-SE" sz="2400"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hloc</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smtClean="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smtClean="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smtClean="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sz="24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2400" b="1" dirty="0" smtClean="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bildnummer 4"/>
          <p:cNvSpPr>
            <a:spLocks noGrp="1"/>
          </p:cNvSpPr>
          <p:nvPr>
            <p:ph type="sldNum" sz="quarter" idx="12"/>
          </p:nvPr>
        </p:nvSpPr>
        <p:spPr/>
        <p:txBody>
          <a:bodyPr/>
          <a:lstStyle/>
          <a:p>
            <a:fld id="{05AB504C-2EAE-4C1B-A3CB-68D7E240E4AC}" type="slidenum">
              <a:rPr lang="sv-SE" smtClean="0"/>
              <a:t>72</a:t>
            </a:fld>
            <a:endParaRPr lang="sv-SE"/>
          </a:p>
        </p:txBody>
      </p:sp>
    </p:spTree>
    <p:extLst>
      <p:ext uri="{BB962C8B-B14F-4D97-AF65-F5344CB8AC3E}">
        <p14:creationId xmlns:p14="http://schemas.microsoft.com/office/powerpoint/2010/main" val="41827175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849086" y="895724"/>
            <a:ext cx="10863941" cy="4834144"/>
          </a:xfrm>
          <a:prstGeom prst="rect">
            <a:avLst/>
          </a:prstGeom>
        </p:spPr>
        <p:txBody>
          <a:bodyPr wrap="square">
            <a:spAutoFit/>
          </a:bodyPr>
          <a:lstStyle/>
          <a:p>
            <a:pPr>
              <a:lnSpc>
                <a:spcPct val="107000"/>
              </a:lnSpc>
              <a:spcAft>
                <a:spcPts val="0"/>
              </a:spcAft>
            </a:pP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write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@NEWLINE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(1));</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write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sv-SE"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OptOil</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by Peter </a:t>
            </a:r>
            <a:r>
              <a:rPr lang="sv-SE"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Lohmander</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2016-02-19',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Newline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(1));</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write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newline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(2),'Optimal </a:t>
            </a:r>
            <a:r>
              <a:rPr lang="sv-SE"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expected</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present </a:t>
            </a:r>
            <a:r>
              <a:rPr lang="sv-SE"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values</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Newline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(2));</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@for</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time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(t2):</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write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newline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(1), '</a:t>
            </a:r>
            <a:r>
              <a:rPr lang="sv-SE"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Year</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 </a:t>
            </a:r>
            <a:r>
              <a:rPr lang="sv-SE"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year</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(t2),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Newline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(1));</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write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Reserve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writefor</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(stock(s):</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@format</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(s-1, '5.0f'));</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write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newline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(2)); </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@for</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(market(m): </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write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('Market = ',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@format</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(m, '3.0f'));</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write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writefor</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(stock(s):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@format</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(f(t2,s,m), '5.0f'));</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write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newline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(1)); </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write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newline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(1)); </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05AB504C-2EAE-4C1B-A3CB-68D7E240E4AC}" type="slidenum">
              <a:rPr lang="sv-SE" smtClean="0"/>
              <a:t>73</a:t>
            </a:fld>
            <a:endParaRPr lang="sv-SE"/>
          </a:p>
        </p:txBody>
      </p:sp>
    </p:spTree>
    <p:extLst>
      <p:ext uri="{BB962C8B-B14F-4D97-AF65-F5344CB8AC3E}">
        <p14:creationId xmlns:p14="http://schemas.microsoft.com/office/powerpoint/2010/main" val="19528135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20485" y="780200"/>
            <a:ext cx="11114313" cy="5426870"/>
          </a:xfrm>
          <a:prstGeom prst="rect">
            <a:avLst/>
          </a:prstGeom>
        </p:spPr>
        <p:txBody>
          <a:bodyPr wrap="square">
            <a:spAutoFit/>
          </a:bodyPr>
          <a:lstStyle/>
          <a:p>
            <a:pPr>
              <a:lnSpc>
                <a:spcPct val="107000"/>
              </a:lnSpc>
              <a:spcAft>
                <a:spcPts val="0"/>
              </a:spcAft>
            </a:pP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write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newline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(2),'Optimal </a:t>
            </a:r>
            <a:r>
              <a:rPr lang="sv-SE"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extraction</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levels</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Newline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(2));</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@for</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time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(t2):</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write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newline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(1), '</a:t>
            </a:r>
            <a:r>
              <a:rPr lang="sv-SE"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Year</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 </a:t>
            </a:r>
            <a:r>
              <a:rPr lang="sv-SE"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year</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(t2),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Newline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(1));</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write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Reserve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writefor</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(stock(s):</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@format</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(s-1, '5.0f'));</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write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newline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(2)); </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@for</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(market(m): </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write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('Market = ',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@format</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(m, '3.0f'));</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write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writefor</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(stock(s):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@format</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hopt</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(t2,s,m), '5.0f'));</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write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newline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(1)); </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write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sv-SE" b="1"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a:t>
            </a: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newline</a:t>
            </a: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(1)); </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b="1" dirty="0" err="1">
                <a:solidFill>
                  <a:srgbClr val="0000FF"/>
                </a:solidFill>
                <a:latin typeface="Courier New" panose="02070309020205020404" pitchFamily="49" charset="0"/>
                <a:ea typeface="Calibri" panose="020F0502020204030204" pitchFamily="34" charset="0"/>
                <a:cs typeface="Times New Roman" panose="02020603050405020304" pitchFamily="18" charset="0"/>
              </a:rPr>
              <a:t>endcalc</a:t>
            </a:r>
            <a:endParaRPr lang="sv-SE"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05AB504C-2EAE-4C1B-A3CB-68D7E240E4AC}" type="slidenum">
              <a:rPr lang="sv-SE" smtClean="0"/>
              <a:t>74</a:t>
            </a:fld>
            <a:endParaRPr lang="sv-SE"/>
          </a:p>
        </p:txBody>
      </p:sp>
    </p:spTree>
    <p:extLst>
      <p:ext uri="{BB962C8B-B14F-4D97-AF65-F5344CB8AC3E}">
        <p14:creationId xmlns:p14="http://schemas.microsoft.com/office/powerpoint/2010/main" val="41375958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94072" y="302781"/>
            <a:ext cx="10659728" cy="6678751"/>
          </a:xfrm>
          <a:prstGeom prst="rect">
            <a:avLst/>
          </a:prstGeom>
        </p:spPr>
        <p:txBody>
          <a:bodyPr wrap="square">
            <a:spAutoFit/>
          </a:bodyPr>
          <a:lstStyle/>
          <a:p>
            <a:pPr algn="r">
              <a:spcAft>
                <a:spcPts val="0"/>
              </a:spcAft>
            </a:pPr>
            <a:r>
              <a:rPr lang="sv-SE" sz="2800" b="1" u="sng"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CASE 1.</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dirty="0">
                <a:latin typeface="Derive Unicode" panose="020B0609030204040204" pitchFamily="49" charset="0"/>
                <a:ea typeface="Calibri" panose="020F0502020204030204" pitchFamily="34" charset="0"/>
                <a:cs typeface="Times New Roman" panose="02020603050405020304" pitchFamily="18" charset="0"/>
              </a:rPr>
              <a:t> </a:t>
            </a:r>
            <a:endParaRPr lang="sv-SE"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smtClean="0">
                <a:latin typeface="Derive Unicode" panose="020B0609030204040204" pitchFamily="49" charset="0"/>
                <a:ea typeface="Calibri" panose="020F0502020204030204" pitchFamily="34" charset="0"/>
                <a:cs typeface="Times New Roman" panose="02020603050405020304" pitchFamily="18" charset="0"/>
              </a:rPr>
              <a:t>Price </a:t>
            </a:r>
            <a:r>
              <a:rPr lang="sv-SE" sz="2800" b="1" dirty="0">
                <a:latin typeface="Derive Unicode" panose="020B0609030204040204" pitchFamily="49" charset="0"/>
                <a:ea typeface="Calibri" panose="020F0502020204030204" pitchFamily="34" charset="0"/>
                <a:cs typeface="Times New Roman" panose="02020603050405020304" pitchFamily="18" charset="0"/>
              </a:rPr>
              <a:t>is </a:t>
            </a:r>
            <a:r>
              <a:rPr lang="sv-SE" sz="2800" b="1" dirty="0" err="1">
                <a:latin typeface="Derive Unicode" panose="020B0609030204040204" pitchFamily="49" charset="0"/>
                <a:ea typeface="Calibri" panose="020F0502020204030204" pitchFamily="34" charset="0"/>
                <a:cs typeface="Times New Roman" panose="02020603050405020304" pitchFamily="18" charset="0"/>
              </a:rPr>
              <a:t>stochastic</a:t>
            </a:r>
            <a:r>
              <a:rPr lang="sv-SE" sz="2800" b="1" dirty="0">
                <a:latin typeface="Derive Unicode" panose="020B0609030204040204" pitchFamily="49" charset="0"/>
                <a:ea typeface="Calibri" panose="020F0502020204030204" pitchFamily="34" charset="0"/>
                <a:cs typeface="Times New Roman" panose="02020603050405020304" pitchFamily="18" charset="0"/>
              </a:rPr>
              <a:t> and </a:t>
            </a:r>
            <a:r>
              <a:rPr lang="sv-SE" sz="2800" b="1" dirty="0" err="1" smtClean="0">
                <a:latin typeface="Derive Unicode" panose="020B0609030204040204" pitchFamily="49" charset="0"/>
                <a:ea typeface="Calibri" panose="020F0502020204030204" pitchFamily="34" charset="0"/>
                <a:cs typeface="Times New Roman" panose="02020603050405020304" pitchFamily="18" charset="0"/>
              </a:rPr>
              <a:t>exogenous</a:t>
            </a:r>
            <a:r>
              <a:rPr lang="sv-SE" sz="2800" b="1" dirty="0">
                <a:latin typeface="Derive Unicode" panose="020B0609030204040204" pitchFamily="49" charset="0"/>
                <a:ea typeface="Calibri" panose="020F0502020204030204" pitchFamily="34" charset="0"/>
                <a:cs typeface="Times New Roman" panose="02020603050405020304" pitchFamily="18" charset="0"/>
              </a:rPr>
              <a:t>. </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p </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30+(</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m-5)</a:t>
            </a:r>
            <a:endParaRPr lang="sv-SE"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a:latin typeface="Derive Unicode" panose="020B0609030204040204" pitchFamily="49" charset="0"/>
                <a:ea typeface="Calibri" panose="020F0502020204030204" pitchFamily="34" charset="0"/>
                <a:cs typeface="Times New Roman" panose="02020603050405020304" pitchFamily="18" charset="0"/>
              </a:rPr>
              <a:t> </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a:latin typeface="Derive Unicode" panose="020B0609030204040204" pitchFamily="49" charset="0"/>
                <a:ea typeface="Calibri" panose="020F0502020204030204" pitchFamily="34" charset="0"/>
                <a:cs typeface="Times New Roman" panose="02020603050405020304" pitchFamily="18" charset="0"/>
              </a:rPr>
              <a:t>p is not </a:t>
            </a:r>
            <a:r>
              <a:rPr lang="sv-SE" sz="2800" b="1" dirty="0" err="1">
                <a:latin typeface="Derive Unicode" panose="020B0609030204040204" pitchFamily="49" charset="0"/>
                <a:ea typeface="Calibri" panose="020F0502020204030204" pitchFamily="34" charset="0"/>
                <a:cs typeface="Times New Roman" panose="02020603050405020304" pitchFamily="18" charset="0"/>
              </a:rPr>
              <a:t>affected</a:t>
            </a:r>
            <a:r>
              <a:rPr lang="sv-SE" sz="2800" b="1" dirty="0">
                <a:latin typeface="Derive Unicode" panose="020B0609030204040204" pitchFamily="49" charset="0"/>
                <a:ea typeface="Calibri" panose="020F0502020204030204" pitchFamily="34" charset="0"/>
                <a:cs typeface="Times New Roman" panose="02020603050405020304" pitchFamily="18" charset="0"/>
              </a:rPr>
              <a:t> by the </a:t>
            </a:r>
            <a:r>
              <a:rPr lang="sv-SE" sz="2800" b="1" dirty="0" err="1">
                <a:latin typeface="Derive Unicode" panose="020B0609030204040204" pitchFamily="49" charset="0"/>
                <a:ea typeface="Calibri" panose="020F0502020204030204" pitchFamily="34" charset="0"/>
                <a:cs typeface="Times New Roman" panose="02020603050405020304" pitchFamily="18" charset="0"/>
              </a:rPr>
              <a:t>production</a:t>
            </a:r>
            <a:r>
              <a:rPr lang="sv-SE" sz="2800" b="1" dirty="0">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latin typeface="Derive Unicode" panose="020B0609030204040204" pitchFamily="49" charset="0"/>
                <a:ea typeface="Calibri" panose="020F0502020204030204" pitchFamily="34" charset="0"/>
                <a:cs typeface="Times New Roman" panose="02020603050405020304" pitchFamily="18" charset="0"/>
              </a:rPr>
              <a:t>level</a:t>
            </a:r>
            <a:r>
              <a:rPr lang="sv-SE" sz="2800" b="1" dirty="0">
                <a:latin typeface="Derive Unicode" panose="020B0609030204040204" pitchFamily="49" charset="0"/>
                <a:ea typeface="Calibri" panose="020F0502020204030204" pitchFamily="34" charset="0"/>
                <a:cs typeface="Times New Roman" panose="02020603050405020304" pitchFamily="18" charset="0"/>
              </a:rPr>
              <a:t>. </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err="1">
                <a:latin typeface="Derive Unicode" panose="020B0609030204040204" pitchFamily="49" charset="0"/>
                <a:ea typeface="Calibri" panose="020F0502020204030204" pitchFamily="34" charset="0"/>
                <a:cs typeface="Times New Roman" panose="02020603050405020304" pitchFamily="18" charset="0"/>
              </a:rPr>
              <a:t>There</a:t>
            </a:r>
            <a:r>
              <a:rPr lang="sv-SE" sz="2800" b="1" dirty="0">
                <a:latin typeface="Derive Unicode" panose="020B0609030204040204" pitchFamily="49" charset="0"/>
                <a:ea typeface="Calibri" panose="020F0502020204030204" pitchFamily="34" charset="0"/>
                <a:cs typeface="Times New Roman" panose="02020603050405020304" pitchFamily="18" charset="0"/>
              </a:rPr>
              <a:t> is </a:t>
            </a:r>
            <a:r>
              <a:rPr lang="sv-SE" sz="2800" b="1" dirty="0" err="1">
                <a:latin typeface="Derive Unicode" panose="020B0609030204040204" pitchFamily="49" charset="0"/>
                <a:ea typeface="Calibri" panose="020F0502020204030204" pitchFamily="34" charset="0"/>
                <a:cs typeface="Times New Roman" panose="02020603050405020304" pitchFamily="18" charset="0"/>
              </a:rPr>
              <a:t>only</a:t>
            </a:r>
            <a:r>
              <a:rPr lang="sv-SE" sz="2800" b="1" dirty="0">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latin typeface="Derive Unicode" panose="020B0609030204040204" pitchFamily="49" charset="0"/>
                <a:ea typeface="Calibri" panose="020F0502020204030204" pitchFamily="34" charset="0"/>
                <a:cs typeface="Times New Roman" panose="02020603050405020304" pitchFamily="18" charset="0"/>
              </a:rPr>
              <a:t>one</a:t>
            </a:r>
            <a:r>
              <a:rPr lang="sv-SE" sz="2800" b="1" dirty="0">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latin typeface="Derive Unicode" panose="020B0609030204040204" pitchFamily="49" charset="0"/>
                <a:ea typeface="Calibri" panose="020F0502020204030204" pitchFamily="34" charset="0"/>
                <a:cs typeface="Times New Roman" panose="02020603050405020304" pitchFamily="18" charset="0"/>
              </a:rPr>
              <a:t>product</a:t>
            </a:r>
            <a:r>
              <a:rPr lang="sv-SE" sz="2800" b="1" dirty="0">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latin typeface="Derive Unicode" panose="020B0609030204040204" pitchFamily="49" charset="0"/>
                <a:ea typeface="Calibri" panose="020F0502020204030204" pitchFamily="34" charset="0"/>
                <a:cs typeface="Times New Roman" panose="02020603050405020304" pitchFamily="18" charset="0"/>
              </a:rPr>
              <a:t>Crude</a:t>
            </a:r>
            <a:r>
              <a:rPr lang="sv-SE" sz="2800" b="1" dirty="0">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latin typeface="Derive Unicode" panose="020B0609030204040204" pitchFamily="49" charset="0"/>
                <a:ea typeface="Calibri" panose="020F0502020204030204" pitchFamily="34" charset="0"/>
                <a:cs typeface="Times New Roman" panose="02020603050405020304" pitchFamily="18" charset="0"/>
              </a:rPr>
              <a:t>oil</a:t>
            </a:r>
            <a:r>
              <a:rPr lang="sv-SE" sz="2800" b="1" dirty="0">
                <a:latin typeface="Derive Unicode" panose="020B0609030204040204" pitchFamily="49" charset="0"/>
                <a:ea typeface="Calibri" panose="020F0502020204030204" pitchFamily="34" charset="0"/>
                <a:cs typeface="Times New Roman" panose="02020603050405020304" pitchFamily="18" charset="0"/>
              </a:rPr>
              <a:t>.</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err="1">
                <a:latin typeface="Derive Unicode" panose="020B0609030204040204" pitchFamily="49" charset="0"/>
                <a:ea typeface="Calibri" panose="020F0502020204030204" pitchFamily="34" charset="0"/>
                <a:cs typeface="Times New Roman" panose="02020603050405020304" pitchFamily="18" charset="0"/>
              </a:rPr>
              <a:t>There</a:t>
            </a:r>
            <a:r>
              <a:rPr lang="sv-SE" sz="2800" b="1" dirty="0">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latin typeface="Derive Unicode" panose="020B0609030204040204" pitchFamily="49" charset="0"/>
                <a:ea typeface="Calibri" panose="020F0502020204030204" pitchFamily="34" charset="0"/>
                <a:cs typeface="Times New Roman" panose="02020603050405020304" pitchFamily="18" charset="0"/>
              </a:rPr>
              <a:t>are</a:t>
            </a:r>
            <a:r>
              <a:rPr lang="sv-SE" sz="2800" b="1" dirty="0">
                <a:latin typeface="Derive Unicode" panose="020B0609030204040204" pitchFamily="49" charset="0"/>
                <a:ea typeface="Calibri" panose="020F0502020204030204" pitchFamily="34" charset="0"/>
                <a:cs typeface="Times New Roman" panose="02020603050405020304" pitchFamily="18" charset="0"/>
              </a:rPr>
              <a:t> no </a:t>
            </a:r>
            <a:r>
              <a:rPr lang="sv-SE" sz="2800" b="1" dirty="0" err="1">
                <a:latin typeface="Derive Unicode" panose="020B0609030204040204" pitchFamily="49" charset="0"/>
                <a:ea typeface="Calibri" panose="020F0502020204030204" pitchFamily="34" charset="0"/>
                <a:cs typeface="Times New Roman" panose="02020603050405020304" pitchFamily="18" charset="0"/>
              </a:rPr>
              <a:t>production</a:t>
            </a:r>
            <a:r>
              <a:rPr lang="sv-SE" sz="2800" b="1" dirty="0">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latin typeface="Derive Unicode" panose="020B0609030204040204" pitchFamily="49" charset="0"/>
                <a:ea typeface="Calibri" panose="020F0502020204030204" pitchFamily="34" charset="0"/>
                <a:cs typeface="Times New Roman" panose="02020603050405020304" pitchFamily="18" charset="0"/>
              </a:rPr>
              <a:t>constraints</a:t>
            </a:r>
            <a:r>
              <a:rPr lang="sv-SE" sz="2800" b="1" dirty="0">
                <a:latin typeface="Derive Unicode" panose="020B0609030204040204" pitchFamily="49" charset="0"/>
                <a:ea typeface="Calibri" panose="020F0502020204030204" pitchFamily="34" charset="0"/>
                <a:cs typeface="Times New Roman" panose="02020603050405020304" pitchFamily="18" charset="0"/>
              </a:rPr>
              <a:t>.</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sv-SE" sz="2800" b="1" dirty="0" smtClean="0">
              <a:latin typeface="Derive Unicode" panose="020B0609030204040204" pitchFamily="49" charset="0"/>
              <a:ea typeface="Calibri" panose="020F0502020204030204" pitchFamily="34" charset="0"/>
              <a:cs typeface="Times New Roman" panose="02020603050405020304" pitchFamily="18" charset="0"/>
            </a:endParaRPr>
          </a:p>
          <a:p>
            <a:pPr>
              <a:spcAft>
                <a:spcPts val="0"/>
              </a:spcAft>
            </a:pPr>
            <a:r>
              <a:rPr lang="sv-SE" sz="2800" b="1" i="1" u="sng"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Optimal </a:t>
            </a:r>
            <a:r>
              <a:rPr lang="sv-SE" sz="2800" b="1" i="1" u="sng" dirty="0" err="1"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decisions</a:t>
            </a:r>
            <a:r>
              <a:rPr lang="sv-SE" sz="2800" b="1" i="1" u="sng"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a:t>
            </a:r>
          </a:p>
          <a:p>
            <a:pPr>
              <a:spcAft>
                <a:spcPts val="0"/>
              </a:spcAft>
            </a:pP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If </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the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price</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is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above</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the "reservation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price</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you</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instantly</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extract</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everything</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endPar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endParaRPr>
          </a:p>
          <a:p>
            <a:pPr>
              <a:spcAft>
                <a:spcPts val="0"/>
              </a:spcAft>
            </a:pPr>
            <a:endPar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endParaRPr>
          </a:p>
          <a:p>
            <a:pPr>
              <a:spcAft>
                <a:spcPts val="0"/>
              </a:spcAft>
            </a:pP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In </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the final period,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you</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extract</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everything</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irrespective</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of</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the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price</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level</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a:t>
            </a:r>
            <a:endParaRPr lang="sv-SE"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dirty="0">
                <a:latin typeface="Derive Unicode" panose="020B0609030204040204" pitchFamily="49" charset="0"/>
                <a:ea typeface="Calibri" panose="020F0502020204030204" pitchFamily="34" charset="0"/>
                <a:cs typeface="Times New Roman" panose="02020603050405020304" pitchFamily="18" charset="0"/>
              </a:rPr>
              <a:t> </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05AB504C-2EAE-4C1B-A3CB-68D7E240E4AC}" type="slidenum">
              <a:rPr lang="sv-SE" smtClean="0"/>
              <a:t>75</a:t>
            </a:fld>
            <a:endParaRPr lang="sv-SE"/>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2545" y="1618487"/>
            <a:ext cx="2226235" cy="2417445"/>
          </a:xfrm>
          <a:prstGeom prst="rect">
            <a:avLst/>
          </a:prstGeom>
        </p:spPr>
      </p:pic>
    </p:spTree>
    <p:extLst>
      <p:ext uri="{BB962C8B-B14F-4D97-AF65-F5344CB8AC3E}">
        <p14:creationId xmlns:p14="http://schemas.microsoft.com/office/powerpoint/2010/main" val="9349771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968829" y="1220626"/>
            <a:ext cx="9851572" cy="4708981"/>
          </a:xfrm>
          <a:prstGeom prst="rect">
            <a:avLst/>
          </a:prstGeom>
        </p:spPr>
        <p:txBody>
          <a:bodyPr wrap="square">
            <a:spAutoFit/>
          </a:bodyPr>
          <a:lstStyle/>
          <a:p>
            <a:pPr>
              <a:spcAft>
                <a:spcPts val="0"/>
              </a:spcAft>
            </a:pPr>
            <a:r>
              <a:rPr lang="sv-SE" sz="20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Optimal </a:t>
            </a:r>
            <a:r>
              <a:rPr lang="sv-SE" sz="20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extraction</a:t>
            </a:r>
            <a:r>
              <a:rPr lang="sv-SE" sz="20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0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levels</a:t>
            </a:r>
            <a:endParaRPr lang="sv-SE"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err="1">
                <a:latin typeface="Derive Unicode" panose="020B0609030204040204" pitchFamily="49" charset="0"/>
                <a:ea typeface="Calibri" panose="020F0502020204030204" pitchFamily="34" charset="0"/>
                <a:cs typeface="Times New Roman" panose="02020603050405020304" pitchFamily="18" charset="0"/>
              </a:rPr>
              <a:t>Year</a:t>
            </a:r>
            <a:r>
              <a:rPr lang="sv-SE" sz="2000" b="1" dirty="0">
                <a:latin typeface="Derive Unicode" panose="020B0609030204040204" pitchFamily="49" charset="0"/>
                <a:ea typeface="Calibri" panose="020F0502020204030204" pitchFamily="34" charset="0"/>
                <a:cs typeface="Times New Roman" panose="02020603050405020304" pitchFamily="18" charset="0"/>
              </a:rPr>
              <a:t> = 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err="1">
                <a:latin typeface="Derive Unicode" panose="020B0609030204040204" pitchFamily="49" charset="0"/>
                <a:ea typeface="Calibri" panose="020F0502020204030204" pitchFamily="34" charset="0"/>
                <a:cs typeface="Times New Roman" panose="02020603050405020304" pitchFamily="18" charset="0"/>
              </a:rPr>
              <a:t>Reserve</a:t>
            </a:r>
            <a:r>
              <a:rPr lang="sv-SE" sz="2000" b="1" dirty="0">
                <a:latin typeface="Derive Unicode" panose="020B0609030204040204" pitchFamily="49" charset="0"/>
                <a:ea typeface="Calibri" panose="020F0502020204030204" pitchFamily="34" charset="0"/>
                <a:cs typeface="Times New Roman" panose="02020603050405020304" pitchFamily="18" charset="0"/>
              </a:rPr>
              <a:t> =           0    1    2    3    4    5    6    7    8    9   10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1        0    0    0    0    0    0    0    0    0    0    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2        0    0    0    0    0    0    0    0    0    0    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3        0    0    0    0    0    0    0    0    0    0    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4        0    0    0    0    0    0    0    0    0    0    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5        0    1    2    3    4    5    6    7    8    9   10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6        0    1    2    3    4    5    6    7    8    9   10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7        0    1    2    3    4    5    6    7    8    9   10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8        0    1    2    3    4    5    6    7    8    9   10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9        0    1    2    3    4    5    6    7    8    9   10</a:t>
            </a:r>
            <a:endParaRPr lang="sv-SE"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05AB504C-2EAE-4C1B-A3CB-68D7E240E4AC}" type="slidenum">
              <a:rPr lang="sv-SE" smtClean="0"/>
              <a:t>76</a:t>
            </a:fld>
            <a:endParaRPr lang="sv-SE"/>
          </a:p>
        </p:txBody>
      </p:sp>
    </p:spTree>
    <p:extLst>
      <p:ext uri="{BB962C8B-B14F-4D97-AF65-F5344CB8AC3E}">
        <p14:creationId xmlns:p14="http://schemas.microsoft.com/office/powerpoint/2010/main" val="42370074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903514" y="1267713"/>
            <a:ext cx="10406743" cy="3785652"/>
          </a:xfrm>
          <a:prstGeom prst="rect">
            <a:avLst/>
          </a:prstGeom>
        </p:spPr>
        <p:txBody>
          <a:bodyPr wrap="square">
            <a:spAutoFit/>
          </a:bodyPr>
          <a:lstStyle/>
          <a:p>
            <a:pPr>
              <a:spcAft>
                <a:spcPts val="0"/>
              </a:spcAft>
            </a:pPr>
            <a:r>
              <a:rPr lang="sv-SE" sz="2000" b="1" dirty="0" err="1">
                <a:latin typeface="Derive Unicode" panose="020B0609030204040204" pitchFamily="49" charset="0"/>
                <a:ea typeface="Calibri" panose="020F0502020204030204" pitchFamily="34" charset="0"/>
                <a:cs typeface="Times New Roman" panose="02020603050405020304" pitchFamily="18" charset="0"/>
              </a:rPr>
              <a:t>Year</a:t>
            </a:r>
            <a:r>
              <a:rPr lang="sv-SE" sz="2000" b="1" dirty="0">
                <a:latin typeface="Derive Unicode" panose="020B0609030204040204" pitchFamily="49" charset="0"/>
                <a:ea typeface="Calibri" panose="020F0502020204030204" pitchFamily="34" charset="0"/>
                <a:cs typeface="Times New Roman" panose="02020603050405020304" pitchFamily="18" charset="0"/>
              </a:rPr>
              <a:t> = 5</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err="1">
                <a:latin typeface="Derive Unicode" panose="020B0609030204040204" pitchFamily="49" charset="0"/>
                <a:ea typeface="Calibri" panose="020F0502020204030204" pitchFamily="34" charset="0"/>
                <a:cs typeface="Times New Roman" panose="02020603050405020304" pitchFamily="18" charset="0"/>
              </a:rPr>
              <a:t>Reserve</a:t>
            </a:r>
            <a:r>
              <a:rPr lang="sv-SE" sz="2000" b="1" dirty="0">
                <a:latin typeface="Derive Unicode" panose="020B0609030204040204" pitchFamily="49" charset="0"/>
                <a:ea typeface="Calibri" panose="020F0502020204030204" pitchFamily="34" charset="0"/>
                <a:cs typeface="Times New Roman" panose="02020603050405020304" pitchFamily="18" charset="0"/>
              </a:rPr>
              <a:t> =           0    1    2    3    4    5    6    7    8    9   10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1        0    1    2    3    4    5    6    7    8    9   10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2        0    1    2    3    4    5    6    7    8    9   10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3        0    1    2    3    4    5    6    7    8    9   10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4        0    1    2    3    4    5    6    7    8    9   10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5        0    1    2    3    4    5    6    7    8    9   10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6        0    1    2    3    4    5    6    7    8    9   10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7        0    1    2    3    4    5    6    7    8    9   10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8        0    1    2    3    4    5    6    7    8    9   10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9        0    1    2    3    4    5    6    7    8    9   10</a:t>
            </a:r>
            <a:endParaRPr lang="sv-SE"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05AB504C-2EAE-4C1B-A3CB-68D7E240E4AC}" type="slidenum">
              <a:rPr lang="sv-SE" smtClean="0"/>
              <a:t>77</a:t>
            </a:fld>
            <a:endParaRPr lang="sv-SE"/>
          </a:p>
        </p:txBody>
      </p:sp>
    </p:spTree>
    <p:extLst>
      <p:ext uri="{BB962C8B-B14F-4D97-AF65-F5344CB8AC3E}">
        <p14:creationId xmlns:p14="http://schemas.microsoft.com/office/powerpoint/2010/main" val="4171276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045029" y="1611085"/>
            <a:ext cx="9895114" cy="4247317"/>
          </a:xfrm>
          <a:prstGeom prst="rect">
            <a:avLst/>
          </a:prstGeom>
        </p:spPr>
        <p:txBody>
          <a:bodyPr wrap="square">
            <a:spAutoFit/>
          </a:bodyPr>
          <a:lstStyle/>
          <a:p>
            <a:pPr>
              <a:spcAft>
                <a:spcPts val="0"/>
              </a:spcAft>
            </a:pPr>
            <a:r>
              <a:rPr lang="sv-SE"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Optimal </a:t>
            </a:r>
            <a:r>
              <a:rPr lang="sv-SE"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expected</a:t>
            </a:r>
            <a:r>
              <a:rPr lang="sv-SE"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present </a:t>
            </a:r>
            <a:r>
              <a:rPr lang="sv-SE"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values</a:t>
            </a:r>
            <a:endParaRPr lang="sv-SE"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b="1" dirty="0">
                <a:latin typeface="Derive Unicode" panose="020B0609030204040204" pitchFamily="49" charset="0"/>
                <a:ea typeface="Calibri" panose="020F0502020204030204" pitchFamily="34" charset="0"/>
                <a:cs typeface="Times New Roman" panose="02020603050405020304" pitchFamily="18" charset="0"/>
              </a:rPr>
              <a:t> </a:t>
            </a:r>
            <a:endParaRPr lang="sv-SE"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b="1" dirty="0">
                <a:latin typeface="Derive Unicode" panose="020B0609030204040204" pitchFamily="49" charset="0"/>
                <a:ea typeface="Calibri" panose="020F0502020204030204" pitchFamily="34" charset="0"/>
                <a:cs typeface="Times New Roman" panose="02020603050405020304" pitchFamily="18" charset="0"/>
              </a:rPr>
              <a:t> </a:t>
            </a:r>
            <a:endParaRPr lang="sv-SE"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b="1" dirty="0" err="1">
                <a:latin typeface="Derive Unicode" panose="020B0609030204040204" pitchFamily="49" charset="0"/>
                <a:ea typeface="Calibri" panose="020F0502020204030204" pitchFamily="34" charset="0"/>
                <a:cs typeface="Times New Roman" panose="02020603050405020304" pitchFamily="18" charset="0"/>
              </a:rPr>
              <a:t>Year</a:t>
            </a:r>
            <a:r>
              <a:rPr lang="sv-SE" b="1" dirty="0">
                <a:latin typeface="Derive Unicode" panose="020B0609030204040204" pitchFamily="49" charset="0"/>
                <a:ea typeface="Calibri" panose="020F0502020204030204" pitchFamily="34" charset="0"/>
                <a:cs typeface="Times New Roman" panose="02020603050405020304" pitchFamily="18" charset="0"/>
              </a:rPr>
              <a:t> = 0</a:t>
            </a:r>
            <a:endParaRPr lang="sv-SE"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b="1" dirty="0" err="1">
                <a:latin typeface="Derive Unicode" panose="020B0609030204040204" pitchFamily="49" charset="0"/>
                <a:ea typeface="Calibri" panose="020F0502020204030204" pitchFamily="34" charset="0"/>
                <a:cs typeface="Times New Roman" panose="02020603050405020304" pitchFamily="18" charset="0"/>
              </a:rPr>
              <a:t>Reserve</a:t>
            </a:r>
            <a:r>
              <a:rPr lang="sv-SE" b="1" dirty="0">
                <a:latin typeface="Derive Unicode" panose="020B0609030204040204" pitchFamily="49" charset="0"/>
                <a:ea typeface="Calibri" panose="020F0502020204030204" pitchFamily="34" charset="0"/>
                <a:cs typeface="Times New Roman" panose="02020603050405020304" pitchFamily="18" charset="0"/>
              </a:rPr>
              <a:t> =           0    1    2    3    4    5    6    7    8    9   10</a:t>
            </a:r>
            <a:endParaRPr lang="sv-SE"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b="1" dirty="0">
                <a:latin typeface="Derive Unicode" panose="020B0609030204040204" pitchFamily="49" charset="0"/>
                <a:ea typeface="Calibri" panose="020F0502020204030204" pitchFamily="34" charset="0"/>
                <a:cs typeface="Times New Roman" panose="02020603050405020304" pitchFamily="18" charset="0"/>
              </a:rPr>
              <a:t> </a:t>
            </a:r>
            <a:endParaRPr lang="sv-SE"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b="1" dirty="0">
                <a:latin typeface="Derive Unicode" panose="020B0609030204040204" pitchFamily="49" charset="0"/>
                <a:ea typeface="Calibri" panose="020F0502020204030204" pitchFamily="34" charset="0"/>
                <a:cs typeface="Times New Roman" panose="02020603050405020304" pitchFamily="18" charset="0"/>
              </a:rPr>
              <a:t>Market =   1        0   29   59   88  117  146  176  205  234  263  293</a:t>
            </a:r>
            <a:endParaRPr lang="sv-SE"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b="1" dirty="0">
                <a:latin typeface="Derive Unicode" panose="020B0609030204040204" pitchFamily="49" charset="0"/>
                <a:ea typeface="Calibri" panose="020F0502020204030204" pitchFamily="34" charset="0"/>
                <a:cs typeface="Times New Roman" panose="02020603050405020304" pitchFamily="18" charset="0"/>
              </a:rPr>
              <a:t>Market =   2        0   29   59   88  117  146  176  205  234  263  293</a:t>
            </a:r>
            <a:endParaRPr lang="sv-SE"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b="1" dirty="0">
                <a:latin typeface="Derive Unicode" panose="020B0609030204040204" pitchFamily="49" charset="0"/>
                <a:ea typeface="Calibri" panose="020F0502020204030204" pitchFamily="34" charset="0"/>
                <a:cs typeface="Times New Roman" panose="02020603050405020304" pitchFamily="18" charset="0"/>
              </a:rPr>
              <a:t>Market =   3        0   29   59   88  117  146  176  205  234  263  293</a:t>
            </a:r>
            <a:endParaRPr lang="sv-SE"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b="1" dirty="0">
                <a:latin typeface="Derive Unicode" panose="020B0609030204040204" pitchFamily="49" charset="0"/>
                <a:ea typeface="Calibri" panose="020F0502020204030204" pitchFamily="34" charset="0"/>
                <a:cs typeface="Times New Roman" panose="02020603050405020304" pitchFamily="18" charset="0"/>
              </a:rPr>
              <a:t>Market =   4        0   29   59   88  117  146  176  205  234  263  293</a:t>
            </a:r>
            <a:endParaRPr lang="sv-SE"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b="1" dirty="0">
                <a:latin typeface="Derive Unicode" panose="020B0609030204040204" pitchFamily="49" charset="0"/>
                <a:ea typeface="Calibri" panose="020F0502020204030204" pitchFamily="34" charset="0"/>
                <a:cs typeface="Times New Roman" panose="02020603050405020304" pitchFamily="18" charset="0"/>
              </a:rPr>
              <a:t>Market =   5        0   30   60   90  120  150  180  210  240  270  300</a:t>
            </a:r>
            <a:endParaRPr lang="sv-SE"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b="1" dirty="0">
                <a:latin typeface="Derive Unicode" panose="020B0609030204040204" pitchFamily="49" charset="0"/>
                <a:ea typeface="Calibri" panose="020F0502020204030204" pitchFamily="34" charset="0"/>
                <a:cs typeface="Times New Roman" panose="02020603050405020304" pitchFamily="18" charset="0"/>
              </a:rPr>
              <a:t>Market =   6        0   31   62   93  124  155  186  217  248  279  310</a:t>
            </a:r>
            <a:endParaRPr lang="sv-SE"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b="1" dirty="0">
                <a:latin typeface="Derive Unicode" panose="020B0609030204040204" pitchFamily="49" charset="0"/>
                <a:ea typeface="Calibri" panose="020F0502020204030204" pitchFamily="34" charset="0"/>
                <a:cs typeface="Times New Roman" panose="02020603050405020304" pitchFamily="18" charset="0"/>
              </a:rPr>
              <a:t>Market =   7        0   32   64   96  128  160  192  224  256  288  320</a:t>
            </a:r>
            <a:endParaRPr lang="sv-SE"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b="1" dirty="0">
                <a:latin typeface="Derive Unicode" panose="020B0609030204040204" pitchFamily="49" charset="0"/>
                <a:ea typeface="Calibri" panose="020F0502020204030204" pitchFamily="34" charset="0"/>
                <a:cs typeface="Times New Roman" panose="02020603050405020304" pitchFamily="18" charset="0"/>
              </a:rPr>
              <a:t>Market =   8        0   33   66   99  132  165  198  231  264  297  330</a:t>
            </a:r>
            <a:endParaRPr lang="sv-SE"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b="1" dirty="0">
                <a:latin typeface="Derive Unicode" panose="020B0609030204040204" pitchFamily="49" charset="0"/>
                <a:ea typeface="Calibri" panose="020F0502020204030204" pitchFamily="34" charset="0"/>
                <a:cs typeface="Times New Roman" panose="02020603050405020304" pitchFamily="18" charset="0"/>
              </a:rPr>
              <a:t>Market =   9        0   34   68  102  136  170  204  238  272  306  340</a:t>
            </a:r>
            <a:endParaRPr lang="sv-SE"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05AB504C-2EAE-4C1B-A3CB-68D7E240E4AC}" type="slidenum">
              <a:rPr lang="sv-SE" smtClean="0"/>
              <a:t>78</a:t>
            </a:fld>
            <a:endParaRPr lang="sv-SE"/>
          </a:p>
        </p:txBody>
      </p:sp>
    </p:spTree>
    <p:extLst>
      <p:ext uri="{BB962C8B-B14F-4D97-AF65-F5344CB8AC3E}">
        <p14:creationId xmlns:p14="http://schemas.microsoft.com/office/powerpoint/2010/main" val="28432723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93192" y="469555"/>
            <a:ext cx="11484863" cy="6401753"/>
          </a:xfrm>
          <a:prstGeom prst="rect">
            <a:avLst/>
          </a:prstGeom>
        </p:spPr>
        <p:txBody>
          <a:bodyPr wrap="square">
            <a:spAutoFit/>
          </a:bodyPr>
          <a:lstStyle/>
          <a:p>
            <a:pPr algn="r">
              <a:spcAft>
                <a:spcPts val="0"/>
              </a:spcAft>
            </a:pPr>
            <a:r>
              <a:rPr lang="sv-SE" sz="2800" b="1" u="sng"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CASE 2.</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a:latin typeface="Derive Unicode" panose="020B0609030204040204" pitchFamily="49" charset="0"/>
                <a:ea typeface="Calibri" panose="020F0502020204030204" pitchFamily="34" charset="0"/>
                <a:cs typeface="Times New Roman" panose="02020603050405020304" pitchFamily="18" charset="0"/>
              </a:rPr>
              <a:t> </a:t>
            </a:r>
            <a:endParaRPr lang="sv-SE" sz="28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smtClean="0">
                <a:latin typeface="Derive Unicode" panose="020B0609030204040204" pitchFamily="49" charset="0"/>
                <a:ea typeface="Calibri" panose="020F0502020204030204" pitchFamily="34" charset="0"/>
                <a:cs typeface="Times New Roman" panose="02020603050405020304" pitchFamily="18" charset="0"/>
              </a:rPr>
              <a:t>Price </a:t>
            </a:r>
            <a:r>
              <a:rPr lang="sv-SE" sz="2800" b="1" dirty="0">
                <a:latin typeface="Derive Unicode" panose="020B0609030204040204" pitchFamily="49" charset="0"/>
                <a:ea typeface="Calibri" panose="020F0502020204030204" pitchFamily="34" charset="0"/>
                <a:cs typeface="Times New Roman" panose="02020603050405020304" pitchFamily="18" charset="0"/>
              </a:rPr>
              <a:t>is </a:t>
            </a:r>
            <a:r>
              <a:rPr lang="sv-SE" sz="2800" b="1" dirty="0" err="1">
                <a:latin typeface="Derive Unicode" panose="020B0609030204040204" pitchFamily="49" charset="0"/>
                <a:ea typeface="Calibri" panose="020F0502020204030204" pitchFamily="34" charset="0"/>
                <a:cs typeface="Times New Roman" panose="02020603050405020304" pitchFamily="18" charset="0"/>
              </a:rPr>
              <a:t>stochastic</a:t>
            </a:r>
            <a:r>
              <a:rPr lang="sv-SE" sz="2800" b="1" dirty="0">
                <a:latin typeface="Derive Unicode" panose="020B0609030204040204" pitchFamily="49" charset="0"/>
                <a:ea typeface="Calibri" panose="020F0502020204030204" pitchFamily="34" charset="0"/>
                <a:cs typeface="Times New Roman" panose="02020603050405020304" pitchFamily="18" charset="0"/>
              </a:rPr>
              <a:t> and </a:t>
            </a:r>
            <a:r>
              <a:rPr lang="sv-SE" sz="2800" b="1" dirty="0" err="1">
                <a:latin typeface="Derive Unicode" panose="020B0609030204040204" pitchFamily="49" charset="0"/>
                <a:ea typeface="Calibri" panose="020F0502020204030204" pitchFamily="34" charset="0"/>
                <a:cs typeface="Times New Roman" panose="02020603050405020304" pitchFamily="18" charset="0"/>
              </a:rPr>
              <a:t>partly</a:t>
            </a:r>
            <a:r>
              <a:rPr lang="sv-SE" sz="2800" b="1" dirty="0">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smtClean="0">
                <a:latin typeface="Derive Unicode" panose="020B0609030204040204" pitchFamily="49" charset="0"/>
                <a:ea typeface="Calibri" panose="020F0502020204030204" pitchFamily="34" charset="0"/>
                <a:cs typeface="Times New Roman" panose="02020603050405020304" pitchFamily="18" charset="0"/>
              </a:rPr>
              <a:t>endogenous</a:t>
            </a:r>
            <a:r>
              <a:rPr lang="sv-SE" sz="2800" b="1" dirty="0" smtClean="0">
                <a:latin typeface="Derive Unicode" panose="020B0609030204040204" pitchFamily="49" charset="0"/>
                <a:ea typeface="Calibri" panose="020F0502020204030204" pitchFamily="34" charset="0"/>
                <a:cs typeface="Times New Roman" panose="02020603050405020304" pitchFamily="18" charset="0"/>
              </a:rPr>
              <a:t>. </a:t>
            </a:r>
            <a:endParaRPr lang="sv-SE" sz="28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p </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30+(</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m-5</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h</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a:latin typeface="Derive Unicode" panose="020B0609030204040204" pitchFamily="49" charset="0"/>
                <a:ea typeface="Calibri" panose="020F0502020204030204" pitchFamily="34" charset="0"/>
                <a:cs typeface="Times New Roman" panose="02020603050405020304" pitchFamily="18" charset="0"/>
              </a:rPr>
              <a:t> </a:t>
            </a:r>
            <a:endParaRPr lang="sv-SE" sz="28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err="1">
                <a:latin typeface="Derive Unicode" panose="020B0609030204040204" pitchFamily="49" charset="0"/>
                <a:ea typeface="Calibri" panose="020F0502020204030204" pitchFamily="34" charset="0"/>
                <a:cs typeface="Times New Roman" panose="02020603050405020304" pitchFamily="18" charset="0"/>
              </a:rPr>
              <a:t>There</a:t>
            </a:r>
            <a:r>
              <a:rPr lang="sv-SE" sz="2800" b="1" dirty="0">
                <a:latin typeface="Derive Unicode" panose="020B0609030204040204" pitchFamily="49" charset="0"/>
                <a:ea typeface="Calibri" panose="020F0502020204030204" pitchFamily="34" charset="0"/>
                <a:cs typeface="Times New Roman" panose="02020603050405020304" pitchFamily="18" charset="0"/>
              </a:rPr>
              <a:t> is </a:t>
            </a:r>
            <a:r>
              <a:rPr lang="sv-SE" sz="2800" b="1" dirty="0" err="1">
                <a:latin typeface="Derive Unicode" panose="020B0609030204040204" pitchFamily="49" charset="0"/>
                <a:ea typeface="Calibri" panose="020F0502020204030204" pitchFamily="34" charset="0"/>
                <a:cs typeface="Times New Roman" panose="02020603050405020304" pitchFamily="18" charset="0"/>
              </a:rPr>
              <a:t>only</a:t>
            </a:r>
            <a:r>
              <a:rPr lang="sv-SE" sz="2800" b="1" dirty="0">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latin typeface="Derive Unicode" panose="020B0609030204040204" pitchFamily="49" charset="0"/>
                <a:ea typeface="Calibri" panose="020F0502020204030204" pitchFamily="34" charset="0"/>
                <a:cs typeface="Times New Roman" panose="02020603050405020304" pitchFamily="18" charset="0"/>
              </a:rPr>
              <a:t>one</a:t>
            </a:r>
            <a:r>
              <a:rPr lang="sv-SE" sz="2800" b="1" dirty="0">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latin typeface="Derive Unicode" panose="020B0609030204040204" pitchFamily="49" charset="0"/>
                <a:ea typeface="Calibri" panose="020F0502020204030204" pitchFamily="34" charset="0"/>
                <a:cs typeface="Times New Roman" panose="02020603050405020304" pitchFamily="18" charset="0"/>
              </a:rPr>
              <a:t>product</a:t>
            </a:r>
            <a:r>
              <a:rPr lang="sv-SE" sz="2800" b="1" dirty="0">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latin typeface="Derive Unicode" panose="020B0609030204040204" pitchFamily="49" charset="0"/>
                <a:ea typeface="Calibri" panose="020F0502020204030204" pitchFamily="34" charset="0"/>
                <a:cs typeface="Times New Roman" panose="02020603050405020304" pitchFamily="18" charset="0"/>
              </a:rPr>
              <a:t>Crude</a:t>
            </a:r>
            <a:r>
              <a:rPr lang="sv-SE" sz="2800" b="1" dirty="0">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latin typeface="Derive Unicode" panose="020B0609030204040204" pitchFamily="49" charset="0"/>
                <a:ea typeface="Calibri" panose="020F0502020204030204" pitchFamily="34" charset="0"/>
                <a:cs typeface="Times New Roman" panose="02020603050405020304" pitchFamily="18" charset="0"/>
              </a:rPr>
              <a:t>oil</a:t>
            </a:r>
            <a:r>
              <a:rPr lang="sv-SE" sz="2800" b="1" dirty="0">
                <a:latin typeface="Derive Unicode" panose="020B0609030204040204" pitchFamily="49" charset="0"/>
                <a:ea typeface="Calibri" panose="020F0502020204030204" pitchFamily="34" charset="0"/>
                <a:cs typeface="Times New Roman" panose="02020603050405020304" pitchFamily="18" charset="0"/>
              </a:rPr>
              <a:t>.</a:t>
            </a:r>
            <a:endParaRPr lang="sv-SE" sz="28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err="1">
                <a:latin typeface="Derive Unicode" panose="020B0609030204040204" pitchFamily="49" charset="0"/>
                <a:ea typeface="Calibri" panose="020F0502020204030204" pitchFamily="34" charset="0"/>
                <a:cs typeface="Times New Roman" panose="02020603050405020304" pitchFamily="18" charset="0"/>
              </a:rPr>
              <a:t>There</a:t>
            </a:r>
            <a:r>
              <a:rPr lang="sv-SE" sz="2800" b="1" dirty="0">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latin typeface="Derive Unicode" panose="020B0609030204040204" pitchFamily="49" charset="0"/>
                <a:ea typeface="Calibri" panose="020F0502020204030204" pitchFamily="34" charset="0"/>
                <a:cs typeface="Times New Roman" panose="02020603050405020304" pitchFamily="18" charset="0"/>
              </a:rPr>
              <a:t>are</a:t>
            </a:r>
            <a:r>
              <a:rPr lang="sv-SE" sz="2800" b="1" dirty="0">
                <a:latin typeface="Derive Unicode" panose="020B0609030204040204" pitchFamily="49" charset="0"/>
                <a:ea typeface="Calibri" panose="020F0502020204030204" pitchFamily="34" charset="0"/>
                <a:cs typeface="Times New Roman" panose="02020603050405020304" pitchFamily="18" charset="0"/>
              </a:rPr>
              <a:t> no </a:t>
            </a:r>
            <a:r>
              <a:rPr lang="sv-SE" sz="2800" b="1" dirty="0" err="1">
                <a:latin typeface="Derive Unicode" panose="020B0609030204040204" pitchFamily="49" charset="0"/>
                <a:ea typeface="Calibri" panose="020F0502020204030204" pitchFamily="34" charset="0"/>
                <a:cs typeface="Times New Roman" panose="02020603050405020304" pitchFamily="18" charset="0"/>
              </a:rPr>
              <a:t>production</a:t>
            </a:r>
            <a:r>
              <a:rPr lang="sv-SE" sz="2800" b="1" dirty="0">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latin typeface="Derive Unicode" panose="020B0609030204040204" pitchFamily="49" charset="0"/>
                <a:ea typeface="Calibri" panose="020F0502020204030204" pitchFamily="34" charset="0"/>
                <a:cs typeface="Times New Roman" panose="02020603050405020304" pitchFamily="18" charset="0"/>
              </a:rPr>
              <a:t>constraints</a:t>
            </a:r>
            <a:r>
              <a:rPr lang="sv-SE" sz="2800" b="1" dirty="0">
                <a:latin typeface="Derive Unicode" panose="020B0609030204040204" pitchFamily="49" charset="0"/>
                <a:ea typeface="Calibri" panose="020F0502020204030204" pitchFamily="34" charset="0"/>
                <a:cs typeface="Times New Roman" panose="02020603050405020304" pitchFamily="18" charset="0"/>
              </a:rPr>
              <a:t>.</a:t>
            </a:r>
            <a:endParaRPr lang="sv-SE" sz="28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a:latin typeface="Derive Unicode" panose="020B0609030204040204" pitchFamily="49" charset="0"/>
                <a:ea typeface="Calibri" panose="020F0502020204030204" pitchFamily="34" charset="0"/>
                <a:cs typeface="Times New Roman" panose="02020603050405020304" pitchFamily="18" charset="0"/>
              </a:rPr>
              <a:t> </a:t>
            </a:r>
            <a:endParaRPr lang="sv-SE" sz="2800" b="1" dirty="0">
              <a:latin typeface="Calibri" panose="020F0502020204030204" pitchFamily="34" charset="0"/>
              <a:ea typeface="Calibri" panose="020F0502020204030204" pitchFamily="34" charset="0"/>
              <a:cs typeface="Times New Roman" panose="02020603050405020304" pitchFamily="18" charset="0"/>
            </a:endParaRPr>
          </a:p>
          <a:p>
            <a:pPr lvl="0"/>
            <a:r>
              <a:rPr lang="sv-SE" sz="2800" b="1" i="1" u="sng"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Optimal </a:t>
            </a:r>
            <a:r>
              <a:rPr lang="sv-SE" sz="2800" b="1" i="1" u="sng"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decisions</a:t>
            </a:r>
            <a:r>
              <a:rPr lang="sv-SE" sz="2800" b="1" i="1" u="sng"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a:t>
            </a:r>
          </a:p>
          <a:p>
            <a:pPr>
              <a:spcAft>
                <a:spcPts val="0"/>
              </a:spcAft>
            </a:pP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The </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optimal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extraction</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level</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is an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increasing</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function</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of</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the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state</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of</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the market and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of</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the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size</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of</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the </a:t>
            </a:r>
            <a:r>
              <a:rPr lang="sv-SE" sz="2800" b="1" dirty="0" err="1"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remaining</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reserve</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In the final period,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you</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extract</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everything</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irrespective</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of</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the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price</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level</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dirty="0">
                <a:latin typeface="Derive Unicode" panose="020B0609030204040204" pitchFamily="49" charset="0"/>
                <a:ea typeface="Calibri" panose="020F0502020204030204" pitchFamily="34" charset="0"/>
                <a:cs typeface="Times New Roman" panose="02020603050405020304" pitchFamily="18" charset="0"/>
              </a:rPr>
              <a:t> </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05AB504C-2EAE-4C1B-A3CB-68D7E240E4AC}" type="slidenum">
              <a:rPr lang="sv-SE" smtClean="0"/>
              <a:t>79</a:t>
            </a:fld>
            <a:endParaRPr lang="sv-SE"/>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450" y="1975103"/>
            <a:ext cx="1948350" cy="2115693"/>
          </a:xfrm>
          <a:prstGeom prst="rect">
            <a:avLst/>
          </a:prstGeom>
        </p:spPr>
      </p:pic>
    </p:spTree>
    <p:extLst>
      <p:ext uri="{BB962C8B-B14F-4D97-AF65-F5344CB8AC3E}">
        <p14:creationId xmlns:p14="http://schemas.microsoft.com/office/powerpoint/2010/main" val="1933481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8</a:t>
            </a:fld>
            <a:endParaRPr lang="sv-SE"/>
          </a:p>
        </p:txBody>
      </p:sp>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491" y="1541100"/>
            <a:ext cx="1288995" cy="1399706"/>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718" y="155900"/>
            <a:ext cx="1094698" cy="1188721"/>
          </a:xfrm>
          <a:prstGeom prst="rect">
            <a:avLst/>
          </a:prstGeom>
        </p:spPr>
      </p:pic>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913" y="3977640"/>
            <a:ext cx="1608363" cy="1746504"/>
          </a:xfrm>
          <a:prstGeom prst="rect">
            <a:avLst/>
          </a:prstGeom>
        </p:spPr>
      </p:pic>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1905" y="223308"/>
            <a:ext cx="942975" cy="1023967"/>
          </a:xfrm>
          <a:prstGeom prst="rect">
            <a:avLst/>
          </a:prstGeom>
        </p:spPr>
      </p:pic>
      <p:pic>
        <p:nvPicPr>
          <p:cNvPr id="7" name="Bildobjekt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0262" y="1053387"/>
            <a:ext cx="3992980" cy="2989280"/>
          </a:xfrm>
          <a:prstGeom prst="rect">
            <a:avLst/>
          </a:prstGeom>
        </p:spPr>
      </p:pic>
      <p:pic>
        <p:nvPicPr>
          <p:cNvPr id="8" name="Bildobjekt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5064" y="4491741"/>
            <a:ext cx="6129528" cy="2227062"/>
          </a:xfrm>
          <a:prstGeom prst="rect">
            <a:avLst/>
          </a:prstGeom>
        </p:spPr>
      </p:pic>
      <p:pic>
        <p:nvPicPr>
          <p:cNvPr id="9" name="Bildobjekt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1656" y="956949"/>
            <a:ext cx="2880418" cy="3017147"/>
          </a:xfrm>
          <a:prstGeom prst="rect">
            <a:avLst/>
          </a:prstGeom>
        </p:spPr>
      </p:pic>
      <p:pic>
        <p:nvPicPr>
          <p:cNvPr id="10" name="Bildobjekt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96602" y="1570881"/>
            <a:ext cx="1216152" cy="502262"/>
          </a:xfrm>
          <a:prstGeom prst="rect">
            <a:avLst/>
          </a:prstGeom>
        </p:spPr>
      </p:pic>
      <p:pic>
        <p:nvPicPr>
          <p:cNvPr id="11" name="Bildobjekt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90317" y="4198633"/>
            <a:ext cx="2741739" cy="1132319"/>
          </a:xfrm>
          <a:prstGeom prst="rect">
            <a:avLst/>
          </a:prstGeom>
        </p:spPr>
      </p:pic>
      <p:pic>
        <p:nvPicPr>
          <p:cNvPr id="12" name="Bildobjekt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04678" y="2479308"/>
            <a:ext cx="1216152" cy="502262"/>
          </a:xfrm>
          <a:prstGeom prst="rect">
            <a:avLst/>
          </a:prstGeom>
        </p:spPr>
      </p:pic>
      <p:pic>
        <p:nvPicPr>
          <p:cNvPr id="13" name="Bildobjekt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11394" y="3269903"/>
            <a:ext cx="1216152" cy="502262"/>
          </a:xfrm>
          <a:prstGeom prst="rect">
            <a:avLst/>
          </a:prstGeom>
        </p:spPr>
      </p:pic>
      <p:sp>
        <p:nvSpPr>
          <p:cNvPr id="14" name="Rektangel 13"/>
          <p:cNvSpPr/>
          <p:nvPr/>
        </p:nvSpPr>
        <p:spPr>
          <a:xfrm>
            <a:off x="3725434" y="155900"/>
            <a:ext cx="7359964" cy="707886"/>
          </a:xfrm>
          <a:prstGeom prst="rect">
            <a:avLst/>
          </a:prstGeom>
        </p:spPr>
        <p:txBody>
          <a:bodyPr wrap="none">
            <a:spAutoFit/>
          </a:bodyPr>
          <a:lstStyle/>
          <a:p>
            <a:pPr lvl="0"/>
            <a:r>
              <a:rPr lang="sv-SE" sz="4000" b="1" dirty="0">
                <a:solidFill>
                  <a:srgbClr val="FF0000"/>
                </a:solidFill>
              </a:rPr>
              <a:t>Optimal </a:t>
            </a:r>
            <a:r>
              <a:rPr lang="sv-SE" sz="4000" b="1" dirty="0" err="1">
                <a:solidFill>
                  <a:srgbClr val="FF0000"/>
                </a:solidFill>
              </a:rPr>
              <a:t>oil</a:t>
            </a:r>
            <a:r>
              <a:rPr lang="sv-SE" sz="4000" b="1" dirty="0">
                <a:solidFill>
                  <a:srgbClr val="FF0000"/>
                </a:solidFill>
              </a:rPr>
              <a:t> </a:t>
            </a:r>
            <a:r>
              <a:rPr lang="sv-SE" sz="4000" b="1" dirty="0" err="1" smtClean="0">
                <a:solidFill>
                  <a:srgbClr val="FF0000"/>
                </a:solidFill>
              </a:rPr>
              <a:t>industry</a:t>
            </a:r>
            <a:r>
              <a:rPr lang="sv-SE" sz="4000" b="1" dirty="0" smtClean="0">
                <a:solidFill>
                  <a:srgbClr val="FF0000"/>
                </a:solidFill>
              </a:rPr>
              <a:t> management</a:t>
            </a:r>
            <a:endParaRPr lang="sv-SE" sz="4000" b="1" dirty="0">
              <a:solidFill>
                <a:srgbClr val="FF0000"/>
              </a:solidFill>
            </a:endParaRPr>
          </a:p>
        </p:txBody>
      </p:sp>
    </p:spTree>
    <p:extLst>
      <p:ext uri="{BB962C8B-B14F-4D97-AF65-F5344CB8AC3E}">
        <p14:creationId xmlns:p14="http://schemas.microsoft.com/office/powerpoint/2010/main" val="13407372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175657" y="1079112"/>
            <a:ext cx="10047514" cy="4708981"/>
          </a:xfrm>
          <a:prstGeom prst="rect">
            <a:avLst/>
          </a:prstGeom>
        </p:spPr>
        <p:txBody>
          <a:bodyPr wrap="square">
            <a:spAutoFit/>
          </a:bodyPr>
          <a:lstStyle/>
          <a:p>
            <a:pPr>
              <a:spcAft>
                <a:spcPts val="0"/>
              </a:spcAft>
            </a:pPr>
            <a:r>
              <a:rPr lang="sv-SE" sz="20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Optimal </a:t>
            </a:r>
            <a:r>
              <a:rPr lang="sv-SE" sz="20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extraction</a:t>
            </a:r>
            <a:r>
              <a:rPr lang="sv-SE" sz="20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0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levels</a:t>
            </a:r>
            <a:endParaRPr lang="sv-SE"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err="1">
                <a:latin typeface="Derive Unicode" panose="020B0609030204040204" pitchFamily="49" charset="0"/>
                <a:ea typeface="Calibri" panose="020F0502020204030204" pitchFamily="34" charset="0"/>
                <a:cs typeface="Times New Roman" panose="02020603050405020304" pitchFamily="18" charset="0"/>
              </a:rPr>
              <a:t>Year</a:t>
            </a:r>
            <a:r>
              <a:rPr lang="sv-SE" sz="2000" b="1" dirty="0">
                <a:latin typeface="Derive Unicode" panose="020B0609030204040204" pitchFamily="49" charset="0"/>
                <a:ea typeface="Calibri" panose="020F0502020204030204" pitchFamily="34" charset="0"/>
                <a:cs typeface="Times New Roman" panose="02020603050405020304" pitchFamily="18" charset="0"/>
              </a:rPr>
              <a:t> = 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err="1">
                <a:latin typeface="Derive Unicode" panose="020B0609030204040204" pitchFamily="49" charset="0"/>
                <a:ea typeface="Calibri" panose="020F0502020204030204" pitchFamily="34" charset="0"/>
                <a:cs typeface="Times New Roman" panose="02020603050405020304" pitchFamily="18" charset="0"/>
              </a:rPr>
              <a:t>Reserve</a:t>
            </a:r>
            <a:r>
              <a:rPr lang="sv-SE" sz="2000" b="1" dirty="0">
                <a:latin typeface="Derive Unicode" panose="020B0609030204040204" pitchFamily="49" charset="0"/>
                <a:ea typeface="Calibri" panose="020F0502020204030204" pitchFamily="34" charset="0"/>
                <a:cs typeface="Times New Roman" panose="02020603050405020304" pitchFamily="18" charset="0"/>
              </a:rPr>
              <a:t> =           0    1    2    3    4    5    6    7    8    9   10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1        0    0    0    0    0    1    1    1    1    1    2</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2        0    0    0    0    1    1    1    1    2    2    2</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3        0    0    0    1    1    1    2    2    2    2    2</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4        0    0    1    1    1    2    2    2    2    3    3</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5        0    1    1    1    2    2    2    3    3    3    3</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6        0    1    1    2    2    2    3    3    3    3    4</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7        0    1    2    2    2    3    3    3    4    4    4</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8        0    1    2    2    3    3    3    4    4    4    4</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9        0    1    2    3    3    3    4    4    4    5    5</a:t>
            </a:r>
            <a:endParaRPr lang="sv-SE"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05AB504C-2EAE-4C1B-A3CB-68D7E240E4AC}" type="slidenum">
              <a:rPr lang="sv-SE" smtClean="0"/>
              <a:t>80</a:t>
            </a:fld>
            <a:endParaRPr lang="sv-SE"/>
          </a:p>
        </p:txBody>
      </p:sp>
    </p:spTree>
    <p:extLst>
      <p:ext uri="{BB962C8B-B14F-4D97-AF65-F5344CB8AC3E}">
        <p14:creationId xmlns:p14="http://schemas.microsoft.com/office/powerpoint/2010/main" val="215309865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077685" y="1242399"/>
            <a:ext cx="9503229" cy="4708981"/>
          </a:xfrm>
          <a:prstGeom prst="rect">
            <a:avLst/>
          </a:prstGeom>
        </p:spPr>
        <p:txBody>
          <a:bodyPr wrap="square">
            <a:spAutoFit/>
          </a:bodyPr>
          <a:lstStyle/>
          <a:p>
            <a:pPr>
              <a:spcAft>
                <a:spcPts val="0"/>
              </a:spcAft>
            </a:pPr>
            <a:r>
              <a:rPr lang="sv-SE" sz="20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Optimal </a:t>
            </a:r>
            <a:r>
              <a:rPr lang="sv-SE" sz="20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expected</a:t>
            </a:r>
            <a:r>
              <a:rPr lang="sv-SE" sz="20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present </a:t>
            </a:r>
            <a:r>
              <a:rPr lang="sv-SE" sz="20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values</a:t>
            </a:r>
            <a:endParaRPr lang="sv-SE"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err="1">
                <a:latin typeface="Derive Unicode" panose="020B0609030204040204" pitchFamily="49" charset="0"/>
                <a:ea typeface="Calibri" panose="020F0502020204030204" pitchFamily="34" charset="0"/>
                <a:cs typeface="Times New Roman" panose="02020603050405020304" pitchFamily="18" charset="0"/>
              </a:rPr>
              <a:t>Year</a:t>
            </a:r>
            <a:r>
              <a:rPr lang="sv-SE" sz="2000" b="1" dirty="0">
                <a:latin typeface="Derive Unicode" panose="020B0609030204040204" pitchFamily="49" charset="0"/>
                <a:ea typeface="Calibri" panose="020F0502020204030204" pitchFamily="34" charset="0"/>
                <a:cs typeface="Times New Roman" panose="02020603050405020304" pitchFamily="18" charset="0"/>
              </a:rPr>
              <a:t> = 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err="1">
                <a:latin typeface="Derive Unicode" panose="020B0609030204040204" pitchFamily="49" charset="0"/>
                <a:ea typeface="Calibri" panose="020F0502020204030204" pitchFamily="34" charset="0"/>
                <a:cs typeface="Times New Roman" panose="02020603050405020304" pitchFamily="18" charset="0"/>
              </a:rPr>
              <a:t>Reserve</a:t>
            </a:r>
            <a:r>
              <a:rPr lang="sv-SE" sz="2000" b="1" dirty="0">
                <a:latin typeface="Derive Unicode" panose="020B0609030204040204" pitchFamily="49" charset="0"/>
                <a:ea typeface="Calibri" panose="020F0502020204030204" pitchFamily="34" charset="0"/>
                <a:cs typeface="Times New Roman" panose="02020603050405020304" pitchFamily="18" charset="0"/>
              </a:rPr>
              <a:t> =           0    1    2    3    4    5    6    7    8    9   10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1        0   28   55   81  107  132  157  181  205  228  251</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2        0   28   55   81  107  133  158  182  206  230  253</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3        0   28   55   82  108  134  159  184  208  232  255</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4        0   28   56   83  109  135  161  186  210  234  258</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5        0   29   57   84  111  137  163  188  213  237  261</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6        0   30   58   86  113  139  165  191  216  240  264</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7        0   31   60   88  115  142  168  194  219  244  268</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8        0   32   62   90  118  145  171  197  223  248  272</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9        0   33   64   93  121  148  175  201  227  252  277</a:t>
            </a:r>
            <a:endParaRPr lang="sv-SE"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05AB504C-2EAE-4C1B-A3CB-68D7E240E4AC}" type="slidenum">
              <a:rPr lang="sv-SE" smtClean="0"/>
              <a:t>81</a:t>
            </a:fld>
            <a:endParaRPr lang="sv-SE"/>
          </a:p>
        </p:txBody>
      </p:sp>
    </p:spTree>
    <p:extLst>
      <p:ext uri="{BB962C8B-B14F-4D97-AF65-F5344CB8AC3E}">
        <p14:creationId xmlns:p14="http://schemas.microsoft.com/office/powerpoint/2010/main" val="321705908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74904" y="367168"/>
            <a:ext cx="11457867" cy="6247864"/>
          </a:xfrm>
          <a:prstGeom prst="rect">
            <a:avLst/>
          </a:prstGeom>
        </p:spPr>
        <p:txBody>
          <a:bodyPr wrap="square">
            <a:spAutoFit/>
          </a:bodyPr>
          <a:lstStyle/>
          <a:p>
            <a:pPr algn="r">
              <a:spcAft>
                <a:spcPts val="0"/>
              </a:spcAft>
            </a:pPr>
            <a:r>
              <a:rPr lang="sv-SE" sz="2800" b="1" u="sng"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CASE </a:t>
            </a:r>
            <a:r>
              <a:rPr lang="sv-SE" sz="2800" b="1" u="sng"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3.</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600" b="1" dirty="0">
                <a:latin typeface="Derive Unicode" panose="020B0609030204040204" pitchFamily="49" charset="0"/>
                <a:ea typeface="Calibri" panose="020F0502020204030204" pitchFamily="34" charset="0"/>
                <a:cs typeface="Times New Roman" panose="02020603050405020304" pitchFamily="18" charset="0"/>
              </a:rPr>
              <a:t>  </a:t>
            </a:r>
            <a:endParaRPr lang="sv-SE" sz="16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err="1" smtClean="0">
                <a:solidFill>
                  <a:srgbClr val="00B050"/>
                </a:solidFill>
                <a:latin typeface="Derive Unicode" panose="020B0609030204040204" pitchFamily="49" charset="0"/>
                <a:ea typeface="Calibri" panose="020F0502020204030204" pitchFamily="34" charset="0"/>
                <a:cs typeface="Times New Roman" panose="02020603050405020304" pitchFamily="18" charset="0"/>
              </a:rPr>
              <a:t>submodel</a:t>
            </a:r>
            <a:r>
              <a:rPr lang="sv-SE" sz="2800" b="1" dirty="0" smtClean="0">
                <a:solidFill>
                  <a:srgbClr val="00B05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a:solidFill>
                  <a:srgbClr val="00B050"/>
                </a:solidFill>
                <a:latin typeface="Derive Unicode" panose="020B0609030204040204" pitchFamily="49" charset="0"/>
                <a:ea typeface="Calibri" panose="020F0502020204030204" pitchFamily="34" charset="0"/>
                <a:cs typeface="Times New Roman" panose="02020603050405020304" pitchFamily="18" charset="0"/>
              </a:rPr>
              <a:t>loc2:</a:t>
            </a:r>
            <a:endParaRPr lang="sv-SE" sz="2800"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max =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locobj</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locobj</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 </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d*(</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p1*x1 + p2*x2) +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fnext</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x1+x2 &lt;= </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h;</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p1 = 30+(</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m-5</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)-x1;</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p2 = 26-0.0*x2;</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err="1">
                <a:solidFill>
                  <a:srgbClr val="00B050"/>
                </a:solidFill>
                <a:latin typeface="Derive Unicode" panose="020B0609030204040204" pitchFamily="49" charset="0"/>
                <a:ea typeface="Calibri" panose="020F0502020204030204" pitchFamily="34" charset="0"/>
                <a:cs typeface="Times New Roman" panose="02020603050405020304" pitchFamily="18" charset="0"/>
              </a:rPr>
              <a:t>endsubmodel</a:t>
            </a:r>
            <a:endParaRPr lang="sv-SE" sz="2800"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err="1" smtClean="0">
                <a:latin typeface="Derive Unicode" panose="020B0609030204040204" pitchFamily="49" charset="0"/>
                <a:ea typeface="Calibri" panose="020F0502020204030204" pitchFamily="34" charset="0"/>
                <a:cs typeface="Times New Roman" panose="02020603050405020304" pitchFamily="18" charset="0"/>
              </a:rPr>
              <a:t>There</a:t>
            </a:r>
            <a:r>
              <a:rPr lang="sv-SE" sz="2000" b="1" dirty="0" smtClean="0">
                <a:latin typeface="Derive Unicode" panose="020B0609030204040204" pitchFamily="49" charset="0"/>
                <a:ea typeface="Calibri" panose="020F0502020204030204" pitchFamily="34" charset="0"/>
                <a:cs typeface="Times New Roman" panose="02020603050405020304" pitchFamily="18" charset="0"/>
              </a:rPr>
              <a:t> </a:t>
            </a:r>
            <a:r>
              <a:rPr lang="sv-SE" sz="2000" b="1" dirty="0" err="1">
                <a:latin typeface="Derive Unicode" panose="020B0609030204040204" pitchFamily="49" charset="0"/>
                <a:ea typeface="Calibri" panose="020F0502020204030204" pitchFamily="34" charset="0"/>
                <a:cs typeface="Times New Roman" panose="02020603050405020304" pitchFamily="18" charset="0"/>
              </a:rPr>
              <a:t>are</a:t>
            </a:r>
            <a:r>
              <a:rPr lang="sv-SE" sz="2000" b="1" dirty="0">
                <a:latin typeface="Derive Unicode" panose="020B0609030204040204" pitchFamily="49" charset="0"/>
                <a:ea typeface="Calibri" panose="020F0502020204030204" pitchFamily="34" charset="0"/>
                <a:cs typeface="Times New Roman" panose="02020603050405020304" pitchFamily="18" charset="0"/>
              </a:rPr>
              <a:t> </a:t>
            </a:r>
            <a:r>
              <a:rPr lang="sv-SE" sz="2000" b="1" dirty="0" err="1">
                <a:latin typeface="Derive Unicode" panose="020B0609030204040204" pitchFamily="49" charset="0"/>
                <a:ea typeface="Calibri" panose="020F0502020204030204" pitchFamily="34" charset="0"/>
                <a:cs typeface="Times New Roman" panose="02020603050405020304" pitchFamily="18" charset="0"/>
              </a:rPr>
              <a:t>two</a:t>
            </a:r>
            <a:r>
              <a:rPr lang="sv-SE" sz="2000" b="1" dirty="0">
                <a:latin typeface="Derive Unicode" panose="020B0609030204040204" pitchFamily="49" charset="0"/>
                <a:ea typeface="Calibri" panose="020F0502020204030204" pitchFamily="34" charset="0"/>
                <a:cs typeface="Times New Roman" panose="02020603050405020304" pitchFamily="18" charset="0"/>
              </a:rPr>
              <a:t> </a:t>
            </a:r>
            <a:r>
              <a:rPr lang="sv-SE" sz="2000" b="1" dirty="0" err="1">
                <a:latin typeface="Derive Unicode" panose="020B0609030204040204" pitchFamily="49" charset="0"/>
                <a:ea typeface="Calibri" panose="020F0502020204030204" pitchFamily="34" charset="0"/>
                <a:cs typeface="Times New Roman" panose="02020603050405020304" pitchFamily="18" charset="0"/>
              </a:rPr>
              <a:t>products</a:t>
            </a:r>
            <a:r>
              <a:rPr lang="sv-SE" sz="2000" b="1" dirty="0">
                <a:latin typeface="Derive Unicode" panose="020B0609030204040204" pitchFamily="49" charset="0"/>
                <a:ea typeface="Calibri" panose="020F0502020204030204" pitchFamily="34" charset="0"/>
                <a:cs typeface="Times New Roman" panose="02020603050405020304" pitchFamily="18" charset="0"/>
              </a:rPr>
              <a:t>, x1 (</a:t>
            </a:r>
            <a:r>
              <a:rPr lang="sv-SE" sz="2000" b="1" dirty="0" err="1">
                <a:latin typeface="Derive Unicode" panose="020B0609030204040204" pitchFamily="49" charset="0"/>
                <a:ea typeface="Calibri" panose="020F0502020204030204" pitchFamily="34" charset="0"/>
                <a:cs typeface="Times New Roman" panose="02020603050405020304" pitchFamily="18" charset="0"/>
              </a:rPr>
              <a:t>Crude</a:t>
            </a:r>
            <a:r>
              <a:rPr lang="sv-SE" sz="2000" b="1" dirty="0">
                <a:latin typeface="Derive Unicode" panose="020B0609030204040204" pitchFamily="49" charset="0"/>
                <a:ea typeface="Calibri" panose="020F0502020204030204" pitchFamily="34" charset="0"/>
                <a:cs typeface="Times New Roman" panose="02020603050405020304" pitchFamily="18" charset="0"/>
              </a:rPr>
              <a:t> </a:t>
            </a:r>
            <a:r>
              <a:rPr lang="sv-SE" sz="2000" b="1" dirty="0" err="1">
                <a:latin typeface="Derive Unicode" panose="020B0609030204040204" pitchFamily="49" charset="0"/>
                <a:ea typeface="Calibri" panose="020F0502020204030204" pitchFamily="34" charset="0"/>
                <a:cs typeface="Times New Roman" panose="02020603050405020304" pitchFamily="18" charset="0"/>
              </a:rPr>
              <a:t>oil</a:t>
            </a:r>
            <a:r>
              <a:rPr lang="sv-SE" sz="2000" b="1" dirty="0">
                <a:latin typeface="Derive Unicode" panose="020B0609030204040204" pitchFamily="49" charset="0"/>
                <a:ea typeface="Calibri" panose="020F0502020204030204" pitchFamily="34" charset="0"/>
                <a:cs typeface="Times New Roman" panose="02020603050405020304" pitchFamily="18" charset="0"/>
              </a:rPr>
              <a:t>) and x2 (</a:t>
            </a:r>
            <a:r>
              <a:rPr lang="sv-SE" sz="2000" b="1" dirty="0" err="1">
                <a:latin typeface="Derive Unicode" panose="020B0609030204040204" pitchFamily="49" charset="0"/>
                <a:ea typeface="Calibri" panose="020F0502020204030204" pitchFamily="34" charset="0"/>
                <a:cs typeface="Times New Roman" panose="02020603050405020304" pitchFamily="18" charset="0"/>
              </a:rPr>
              <a:t>refined</a:t>
            </a:r>
            <a:r>
              <a:rPr lang="sv-SE" sz="2000" b="1" dirty="0" smtClean="0">
                <a:latin typeface="Derive Unicode" panose="020B0609030204040204" pitchFamily="49" charset="0"/>
                <a:ea typeface="Calibri" panose="020F0502020204030204" pitchFamily="34" charset="0"/>
                <a:cs typeface="Times New Roman" panose="02020603050405020304" pitchFamily="18" charset="0"/>
              </a:rPr>
              <a:t>).</a:t>
            </a:r>
          </a:p>
          <a:p>
            <a:pPr>
              <a:spcAft>
                <a:spcPts val="0"/>
              </a:spcAft>
            </a:pP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smtClean="0">
                <a:latin typeface="Derive Unicode" panose="020B0609030204040204" pitchFamily="49" charset="0"/>
                <a:ea typeface="Calibri" panose="020F0502020204030204" pitchFamily="34" charset="0"/>
                <a:cs typeface="Times New Roman" panose="02020603050405020304" pitchFamily="18" charset="0"/>
              </a:rPr>
              <a:t>p1 </a:t>
            </a:r>
            <a:r>
              <a:rPr lang="sv-SE" sz="2000" b="1" dirty="0">
                <a:latin typeface="Derive Unicode" panose="020B0609030204040204" pitchFamily="49" charset="0"/>
                <a:ea typeface="Calibri" panose="020F0502020204030204" pitchFamily="34" charset="0"/>
                <a:cs typeface="Times New Roman" panose="02020603050405020304" pitchFamily="18" charset="0"/>
              </a:rPr>
              <a:t>is </a:t>
            </a:r>
            <a:r>
              <a:rPr lang="sv-SE" sz="2000" b="1" dirty="0" err="1">
                <a:latin typeface="Derive Unicode" panose="020B0609030204040204" pitchFamily="49" charset="0"/>
                <a:ea typeface="Calibri" panose="020F0502020204030204" pitchFamily="34" charset="0"/>
                <a:cs typeface="Times New Roman" panose="02020603050405020304" pitchFamily="18" charset="0"/>
              </a:rPr>
              <a:t>highly</a:t>
            </a:r>
            <a:r>
              <a:rPr lang="sv-SE" sz="2000" b="1" dirty="0">
                <a:latin typeface="Derive Unicode" panose="020B0609030204040204" pitchFamily="49" charset="0"/>
                <a:ea typeface="Calibri" panose="020F0502020204030204" pitchFamily="34" charset="0"/>
                <a:cs typeface="Times New Roman" panose="02020603050405020304" pitchFamily="18" charset="0"/>
              </a:rPr>
              <a:t> </a:t>
            </a:r>
            <a:r>
              <a:rPr lang="sv-SE" sz="2000" b="1" dirty="0" err="1">
                <a:latin typeface="Derive Unicode" panose="020B0609030204040204" pitchFamily="49" charset="0"/>
                <a:ea typeface="Calibri" panose="020F0502020204030204" pitchFamily="34" charset="0"/>
                <a:cs typeface="Times New Roman" panose="02020603050405020304" pitchFamily="18" charset="0"/>
              </a:rPr>
              <a:t>dependent</a:t>
            </a:r>
            <a:r>
              <a:rPr lang="sv-SE" sz="2000" b="1" dirty="0">
                <a:latin typeface="Derive Unicode" panose="020B0609030204040204" pitchFamily="49" charset="0"/>
                <a:ea typeface="Calibri" panose="020F0502020204030204" pitchFamily="34" charset="0"/>
                <a:cs typeface="Times New Roman" panose="02020603050405020304" pitchFamily="18" charset="0"/>
              </a:rPr>
              <a:t> on the </a:t>
            </a:r>
            <a:r>
              <a:rPr lang="sv-SE" sz="2000" b="1" dirty="0" err="1">
                <a:latin typeface="Derive Unicode" panose="020B0609030204040204" pitchFamily="49" charset="0"/>
                <a:ea typeface="Calibri" panose="020F0502020204030204" pitchFamily="34" charset="0"/>
                <a:cs typeface="Times New Roman" panose="02020603050405020304" pitchFamily="18" charset="0"/>
              </a:rPr>
              <a:t>stochastic</a:t>
            </a:r>
            <a:r>
              <a:rPr lang="sv-SE" sz="2000" b="1" dirty="0">
                <a:latin typeface="Derive Unicode" panose="020B0609030204040204" pitchFamily="49" charset="0"/>
                <a:ea typeface="Calibri" panose="020F0502020204030204" pitchFamily="34" charset="0"/>
                <a:cs typeface="Times New Roman" panose="02020603050405020304" pitchFamily="18" charset="0"/>
              </a:rPr>
              <a:t> market and </a:t>
            </a:r>
            <a:r>
              <a:rPr lang="sv-SE" sz="2000" b="1" dirty="0" err="1" smtClean="0">
                <a:latin typeface="Derive Unicode" panose="020B0609030204040204" pitchFamily="49" charset="0"/>
                <a:ea typeface="Calibri" panose="020F0502020204030204" pitchFamily="34" charset="0"/>
                <a:cs typeface="Times New Roman" panose="02020603050405020304" pitchFamily="18" charset="0"/>
              </a:rPr>
              <a:t>very</a:t>
            </a:r>
            <a:r>
              <a:rPr lang="sv-SE" sz="2000" b="1" dirty="0" smtClean="0">
                <a:latin typeface="Derive Unicode" panose="020B0609030204040204" pitchFamily="49" charset="0"/>
                <a:ea typeface="Calibri" panose="020F0502020204030204" pitchFamily="34" charset="0"/>
                <a:cs typeface="Times New Roman" panose="02020603050405020304" pitchFamily="18" charset="0"/>
              </a:rPr>
              <a:t> </a:t>
            </a:r>
            <a:r>
              <a:rPr lang="sv-SE" sz="2000" b="1" dirty="0" err="1" smtClean="0">
                <a:latin typeface="Derive Unicode" panose="020B0609030204040204" pitchFamily="49" charset="0"/>
                <a:ea typeface="Calibri" panose="020F0502020204030204" pitchFamily="34" charset="0"/>
                <a:cs typeface="Times New Roman" panose="02020603050405020304" pitchFamily="18" charset="0"/>
              </a:rPr>
              <a:t>volume</a:t>
            </a:r>
            <a:r>
              <a:rPr lang="sv-SE" sz="2000" b="1" dirty="0" smtClean="0">
                <a:latin typeface="Derive Unicode" panose="020B0609030204040204" pitchFamily="49" charset="0"/>
                <a:ea typeface="Calibri" panose="020F0502020204030204" pitchFamily="34" charset="0"/>
                <a:cs typeface="Times New Roman" panose="02020603050405020304" pitchFamily="18" charset="0"/>
              </a:rPr>
              <a:t> </a:t>
            </a:r>
            <a:r>
              <a:rPr lang="sv-SE" sz="2000" b="1" dirty="0">
                <a:latin typeface="Derive Unicode" panose="020B0609030204040204" pitchFamily="49" charset="0"/>
                <a:ea typeface="Calibri" panose="020F0502020204030204" pitchFamily="34" charset="0"/>
                <a:cs typeface="Times New Roman" panose="02020603050405020304" pitchFamily="18" charset="0"/>
              </a:rPr>
              <a:t>sensitive</a:t>
            </a:r>
            <a:r>
              <a:rPr lang="sv-SE" sz="2000" b="1" dirty="0" smtClean="0">
                <a:latin typeface="Derive Unicode" panose="020B0609030204040204" pitchFamily="49" charset="0"/>
                <a:ea typeface="Calibri" panose="020F0502020204030204" pitchFamily="34" charset="0"/>
                <a:cs typeface="Times New Roman" panose="02020603050405020304" pitchFamily="18" charset="0"/>
              </a:rPr>
              <a:t>.</a:t>
            </a:r>
          </a:p>
          <a:p>
            <a:pPr>
              <a:spcAft>
                <a:spcPts val="0"/>
              </a:spcAft>
            </a:pP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smtClean="0">
                <a:latin typeface="Derive Unicode" panose="020B0609030204040204" pitchFamily="49" charset="0"/>
                <a:ea typeface="Calibri" panose="020F0502020204030204" pitchFamily="34" charset="0"/>
                <a:cs typeface="Times New Roman" panose="02020603050405020304" pitchFamily="18" charset="0"/>
              </a:rPr>
              <a:t>p2 </a:t>
            </a:r>
            <a:r>
              <a:rPr lang="sv-SE" sz="2000" b="1" dirty="0">
                <a:latin typeface="Derive Unicode" panose="020B0609030204040204" pitchFamily="49" charset="0"/>
                <a:ea typeface="Calibri" panose="020F0502020204030204" pitchFamily="34" charset="0"/>
                <a:cs typeface="Times New Roman" panose="02020603050405020304" pitchFamily="18" charset="0"/>
              </a:rPr>
              <a:t>is </a:t>
            </a:r>
            <a:r>
              <a:rPr lang="sv-SE" sz="2000" b="1" dirty="0" err="1">
                <a:latin typeface="Derive Unicode" panose="020B0609030204040204" pitchFamily="49" charset="0"/>
                <a:ea typeface="Calibri" panose="020F0502020204030204" pitchFamily="34" charset="0"/>
                <a:cs typeface="Times New Roman" panose="02020603050405020304" pitchFamily="18" charset="0"/>
              </a:rPr>
              <a:t>constant</a:t>
            </a:r>
            <a:r>
              <a:rPr lang="sv-SE" sz="2000" b="1" dirty="0">
                <a:latin typeface="Derive Unicode" panose="020B0609030204040204" pitchFamily="49" charset="0"/>
                <a:ea typeface="Calibri" panose="020F0502020204030204" pitchFamily="34" charset="0"/>
                <a:cs typeface="Times New Roman" panose="02020603050405020304" pitchFamily="18" charset="0"/>
              </a:rPr>
              <a:t> and </a:t>
            </a:r>
            <a:r>
              <a:rPr lang="sv-SE" sz="2000" b="1" dirty="0" err="1">
                <a:latin typeface="Derive Unicode" panose="020B0609030204040204" pitchFamily="49" charset="0"/>
                <a:ea typeface="Calibri" panose="020F0502020204030204" pitchFamily="34" charset="0"/>
                <a:cs typeface="Times New Roman" panose="02020603050405020304" pitchFamily="18" charset="0"/>
              </a:rPr>
              <a:t>insensitive</a:t>
            </a:r>
            <a:r>
              <a:rPr lang="sv-SE" sz="2000" b="1" dirty="0">
                <a:latin typeface="Derive Unicode" panose="020B0609030204040204" pitchFamily="49" charset="0"/>
                <a:ea typeface="Calibri" panose="020F0502020204030204" pitchFamily="34" charset="0"/>
                <a:cs typeface="Times New Roman" panose="02020603050405020304" pitchFamily="18" charset="0"/>
              </a:rPr>
              <a:t> to </a:t>
            </a:r>
            <a:r>
              <a:rPr lang="sv-SE" sz="2000" b="1" dirty="0" err="1">
                <a:latin typeface="Derive Unicode" panose="020B0609030204040204" pitchFamily="49" charset="0"/>
                <a:ea typeface="Calibri" panose="020F0502020204030204" pitchFamily="34" charset="0"/>
                <a:cs typeface="Times New Roman" panose="02020603050405020304" pitchFamily="18" charset="0"/>
              </a:rPr>
              <a:t>production</a:t>
            </a:r>
            <a:r>
              <a:rPr lang="sv-SE" sz="2000" b="1" dirty="0">
                <a:latin typeface="Derive Unicode" panose="020B0609030204040204" pitchFamily="49" charset="0"/>
                <a:ea typeface="Calibri" panose="020F0502020204030204" pitchFamily="34" charset="0"/>
                <a:cs typeface="Times New Roman" panose="02020603050405020304" pitchFamily="18" charset="0"/>
              </a:rPr>
              <a:t> </a:t>
            </a:r>
            <a:r>
              <a:rPr lang="sv-SE" sz="2000" b="1" dirty="0" err="1" smtClean="0">
                <a:latin typeface="Derive Unicode" panose="020B0609030204040204" pitchFamily="49" charset="0"/>
                <a:ea typeface="Calibri" panose="020F0502020204030204" pitchFamily="34" charset="0"/>
                <a:cs typeface="Times New Roman" panose="02020603050405020304" pitchFamily="18" charset="0"/>
              </a:rPr>
              <a:t>volume</a:t>
            </a:r>
            <a:r>
              <a:rPr lang="sv-SE" sz="2000" b="1" dirty="0" smtClean="0">
                <a:latin typeface="Derive Unicode" panose="020B0609030204040204" pitchFamily="49" charset="0"/>
                <a:ea typeface="Calibri" panose="020F0502020204030204" pitchFamily="34" charset="0"/>
                <a:cs typeface="Times New Roman" panose="02020603050405020304" pitchFamily="18" charset="0"/>
              </a:rPr>
              <a:t>.</a:t>
            </a:r>
            <a:endParaRPr lang="sv-SE" sz="2000" b="1" dirty="0" smtClean="0">
              <a:latin typeface="Derive Unicode" panose="020B0609030204040204" pitchFamily="49" charset="0"/>
              <a:ea typeface="Calibri" panose="020F0502020204030204" pitchFamily="34" charset="0"/>
              <a:cs typeface="Times New Roman" panose="02020603050405020304" pitchFamily="18" charset="0"/>
            </a:endParaRPr>
          </a:p>
          <a:p>
            <a:pPr>
              <a:spcAft>
                <a:spcPts val="0"/>
              </a:spcAft>
            </a:pP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err="1" smtClean="0">
                <a:latin typeface="Derive Unicode" panose="020B0609030204040204" pitchFamily="49" charset="0"/>
                <a:ea typeface="Calibri" panose="020F0502020204030204" pitchFamily="34" charset="0"/>
                <a:cs typeface="Times New Roman" panose="02020603050405020304" pitchFamily="18" charset="0"/>
              </a:rPr>
              <a:t>There</a:t>
            </a:r>
            <a:r>
              <a:rPr lang="sv-SE" sz="2000" b="1" dirty="0" smtClean="0">
                <a:latin typeface="Derive Unicode" panose="020B0609030204040204" pitchFamily="49" charset="0"/>
                <a:ea typeface="Calibri" panose="020F0502020204030204" pitchFamily="34" charset="0"/>
                <a:cs typeface="Times New Roman" panose="02020603050405020304" pitchFamily="18" charset="0"/>
              </a:rPr>
              <a:t> </a:t>
            </a:r>
            <a:r>
              <a:rPr lang="sv-SE" sz="2000" b="1" dirty="0" err="1">
                <a:latin typeface="Derive Unicode" panose="020B0609030204040204" pitchFamily="49" charset="0"/>
                <a:ea typeface="Calibri" panose="020F0502020204030204" pitchFamily="34" charset="0"/>
                <a:cs typeface="Times New Roman" panose="02020603050405020304" pitchFamily="18" charset="0"/>
              </a:rPr>
              <a:t>are</a:t>
            </a:r>
            <a:r>
              <a:rPr lang="sv-SE" sz="2000" b="1" dirty="0">
                <a:latin typeface="Derive Unicode" panose="020B0609030204040204" pitchFamily="49" charset="0"/>
                <a:ea typeface="Calibri" panose="020F0502020204030204" pitchFamily="34" charset="0"/>
                <a:cs typeface="Times New Roman" panose="02020603050405020304" pitchFamily="18" charset="0"/>
              </a:rPr>
              <a:t> no </a:t>
            </a:r>
            <a:r>
              <a:rPr lang="sv-SE" sz="2000" b="1" dirty="0" err="1">
                <a:latin typeface="Derive Unicode" panose="020B0609030204040204" pitchFamily="49" charset="0"/>
                <a:ea typeface="Calibri" panose="020F0502020204030204" pitchFamily="34" charset="0"/>
                <a:cs typeface="Times New Roman" panose="02020603050405020304" pitchFamily="18" charset="0"/>
              </a:rPr>
              <a:t>capacity</a:t>
            </a:r>
            <a:r>
              <a:rPr lang="sv-SE" sz="2000" b="1" dirty="0">
                <a:latin typeface="Derive Unicode" panose="020B0609030204040204" pitchFamily="49" charset="0"/>
                <a:ea typeface="Calibri" panose="020F0502020204030204" pitchFamily="34" charset="0"/>
                <a:cs typeface="Times New Roman" panose="02020603050405020304" pitchFamily="18" charset="0"/>
              </a:rPr>
              <a:t> limitations</a:t>
            </a:r>
            <a:r>
              <a:rPr lang="sv-SE" sz="2000" b="1" dirty="0" smtClean="0">
                <a:latin typeface="Derive Unicode" panose="020B0609030204040204" pitchFamily="49" charset="0"/>
                <a:ea typeface="Calibri" panose="020F0502020204030204" pitchFamily="34" charset="0"/>
                <a:cs typeface="Times New Roman" panose="02020603050405020304" pitchFamily="18" charset="0"/>
              </a:rPr>
              <a:t>.</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05AB504C-2EAE-4C1B-A3CB-68D7E240E4AC}" type="slidenum">
              <a:rPr lang="sv-SE" smtClean="0"/>
              <a:t>82</a:t>
            </a:fld>
            <a:endParaRPr lang="sv-SE"/>
          </a:p>
        </p:txBody>
      </p:sp>
    </p:spTree>
    <p:extLst>
      <p:ext uri="{BB962C8B-B14F-4D97-AF65-F5344CB8AC3E}">
        <p14:creationId xmlns:p14="http://schemas.microsoft.com/office/powerpoint/2010/main" val="260270442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49224" y="1317171"/>
            <a:ext cx="10780777" cy="4401205"/>
          </a:xfrm>
          <a:prstGeom prst="rect">
            <a:avLst/>
          </a:prstGeom>
        </p:spPr>
        <p:txBody>
          <a:bodyPr wrap="square">
            <a:spAutoFit/>
          </a:bodyPr>
          <a:lstStyle/>
          <a:p>
            <a:pPr lvl="0"/>
            <a:r>
              <a:rPr lang="sv-SE" sz="2800" b="1" i="1" u="sng"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Optimal </a:t>
            </a:r>
            <a:r>
              <a:rPr lang="sv-SE" sz="2800" b="1" i="1" u="sng" dirty="0" err="1"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decisions</a:t>
            </a:r>
            <a:r>
              <a:rPr lang="sv-SE" sz="2800" b="1" i="1" u="sng"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 (in Case 3):</a:t>
            </a:r>
            <a:endParaRPr lang="sv-SE" sz="2800" b="1" i="1" u="sng" dirty="0">
              <a:solidFill>
                <a:srgbClr val="FF0000"/>
              </a:solidFill>
              <a:latin typeface="Derive Unicode" panose="020B0609030204040204" pitchFamily="49" charset="0"/>
              <a:ea typeface="Calibri" panose="020F0502020204030204" pitchFamily="34" charset="0"/>
              <a:cs typeface="Times New Roman" panose="02020603050405020304" pitchFamily="18" charset="0"/>
            </a:endParaRPr>
          </a:p>
          <a:p>
            <a:pPr lvl="0"/>
            <a:endParaRPr lang="sv-SE" sz="2800" b="1" dirty="0" smtClean="0">
              <a:solidFill>
                <a:prstClr val="black"/>
              </a:solidFill>
              <a:latin typeface="Derive Unicode" panose="020B0609030204040204" pitchFamily="49" charset="0"/>
              <a:ea typeface="Calibri" panose="020F0502020204030204" pitchFamily="34" charset="0"/>
              <a:cs typeface="Times New Roman" panose="02020603050405020304" pitchFamily="18" charset="0"/>
            </a:endParaRPr>
          </a:p>
          <a:p>
            <a:pPr lvl="0"/>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If </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the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remaining</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reserve</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level</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is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very</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high</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you</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should</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extract</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large</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quantitites</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and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produce</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large</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volumes</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of</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 x2.</a:t>
            </a:r>
            <a:endPar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endParaRPr>
          </a:p>
          <a:p>
            <a:pPr lvl="0"/>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lvl="0"/>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If the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remaining</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reserve</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level</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is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low</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you</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should</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use</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most</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of</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it for x1,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waiting</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for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good</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levels</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of</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p1.  </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lvl="0"/>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lvl="0"/>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In the final period,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you</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extract</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everything</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irrespective</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of</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price</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05AB504C-2EAE-4C1B-A3CB-68D7E240E4AC}" type="slidenum">
              <a:rPr lang="sv-SE" smtClean="0"/>
              <a:t>83</a:t>
            </a:fld>
            <a:endParaRPr lang="sv-SE"/>
          </a:p>
        </p:txBody>
      </p:sp>
    </p:spTree>
    <p:extLst>
      <p:ext uri="{BB962C8B-B14F-4D97-AF65-F5344CB8AC3E}">
        <p14:creationId xmlns:p14="http://schemas.microsoft.com/office/powerpoint/2010/main" val="24442827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707571" y="1155312"/>
            <a:ext cx="10613571" cy="4708981"/>
          </a:xfrm>
          <a:prstGeom prst="rect">
            <a:avLst/>
          </a:prstGeom>
        </p:spPr>
        <p:txBody>
          <a:bodyPr wrap="square">
            <a:spAutoFit/>
          </a:bodyPr>
          <a:lstStyle/>
          <a:p>
            <a:pPr>
              <a:spcAft>
                <a:spcPts val="0"/>
              </a:spcAft>
            </a:pPr>
            <a:r>
              <a:rPr lang="sv-SE" sz="20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Optimal </a:t>
            </a:r>
            <a:r>
              <a:rPr lang="sv-SE" sz="20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extraction</a:t>
            </a:r>
            <a:r>
              <a:rPr lang="sv-SE" sz="20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0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levels</a:t>
            </a:r>
            <a:endParaRPr lang="sv-SE"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err="1">
                <a:latin typeface="Derive Unicode" panose="020B0609030204040204" pitchFamily="49" charset="0"/>
                <a:ea typeface="Calibri" panose="020F0502020204030204" pitchFamily="34" charset="0"/>
                <a:cs typeface="Times New Roman" panose="02020603050405020304" pitchFamily="18" charset="0"/>
              </a:rPr>
              <a:t>Year</a:t>
            </a:r>
            <a:r>
              <a:rPr lang="sv-SE" sz="2000" b="1" dirty="0">
                <a:latin typeface="Derive Unicode" panose="020B0609030204040204" pitchFamily="49" charset="0"/>
                <a:ea typeface="Calibri" panose="020F0502020204030204" pitchFamily="34" charset="0"/>
                <a:cs typeface="Times New Roman" panose="02020603050405020304" pitchFamily="18" charset="0"/>
              </a:rPr>
              <a:t> = 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err="1">
                <a:latin typeface="Derive Unicode" panose="020B0609030204040204" pitchFamily="49" charset="0"/>
                <a:ea typeface="Calibri" panose="020F0502020204030204" pitchFamily="34" charset="0"/>
                <a:cs typeface="Times New Roman" panose="02020603050405020304" pitchFamily="18" charset="0"/>
              </a:rPr>
              <a:t>Reserve</a:t>
            </a:r>
            <a:r>
              <a:rPr lang="sv-SE" sz="2000" b="1" dirty="0">
                <a:latin typeface="Derive Unicode" panose="020B0609030204040204" pitchFamily="49" charset="0"/>
                <a:ea typeface="Calibri" panose="020F0502020204030204" pitchFamily="34" charset="0"/>
                <a:cs typeface="Times New Roman" panose="02020603050405020304" pitchFamily="18" charset="0"/>
              </a:rPr>
              <a:t> =           0    1    2    3    4    5    6    7    8    9   10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1        0    0    0    0    1    2    3    4    5    6    7</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2        0    0    0    1    1    2    3    4    5    6    7</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3        0    0    0    1    1    2    3    4    5    6    7</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4        0    0    1    1    2    2    3    4    5    6    7</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5        0    1    1    1    2    2    3    4    5    6    7</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6        0    1    1    2    2    3    3    4    5    6    7</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7        0    1    2    2    2    3    3    4    5    6    7</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8        0    1    2    2    3    3    4    4    5    6    7</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9        0    1    2    3    3    3    4    4    5    6    7</a:t>
            </a:r>
            <a:endParaRPr lang="sv-SE"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05AB504C-2EAE-4C1B-A3CB-68D7E240E4AC}" type="slidenum">
              <a:rPr lang="sv-SE" smtClean="0"/>
              <a:t>84</a:t>
            </a:fld>
            <a:endParaRPr lang="sv-SE"/>
          </a:p>
        </p:txBody>
      </p:sp>
    </p:spTree>
    <p:extLst>
      <p:ext uri="{BB962C8B-B14F-4D97-AF65-F5344CB8AC3E}">
        <p14:creationId xmlns:p14="http://schemas.microsoft.com/office/powerpoint/2010/main" val="155625295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827314" y="1111768"/>
            <a:ext cx="10428514" cy="4708981"/>
          </a:xfrm>
          <a:prstGeom prst="rect">
            <a:avLst/>
          </a:prstGeom>
        </p:spPr>
        <p:txBody>
          <a:bodyPr wrap="square">
            <a:spAutoFit/>
          </a:bodyPr>
          <a:lstStyle/>
          <a:p>
            <a:pPr>
              <a:spcAft>
                <a:spcPts val="0"/>
              </a:spcAft>
            </a:pPr>
            <a:r>
              <a:rPr lang="sv-SE" sz="20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Optimal </a:t>
            </a:r>
            <a:r>
              <a:rPr lang="sv-SE" sz="20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expected</a:t>
            </a:r>
            <a:r>
              <a:rPr lang="sv-SE" sz="20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present </a:t>
            </a:r>
            <a:r>
              <a:rPr lang="sv-SE" sz="20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values</a:t>
            </a:r>
            <a:endParaRPr lang="sv-SE"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err="1">
                <a:latin typeface="Derive Unicode" panose="020B0609030204040204" pitchFamily="49" charset="0"/>
                <a:ea typeface="Calibri" panose="020F0502020204030204" pitchFamily="34" charset="0"/>
                <a:cs typeface="Times New Roman" panose="02020603050405020304" pitchFamily="18" charset="0"/>
              </a:rPr>
              <a:t>Year</a:t>
            </a:r>
            <a:r>
              <a:rPr lang="sv-SE" sz="2000" b="1" dirty="0">
                <a:latin typeface="Derive Unicode" panose="020B0609030204040204" pitchFamily="49" charset="0"/>
                <a:ea typeface="Calibri" panose="020F0502020204030204" pitchFamily="34" charset="0"/>
                <a:cs typeface="Times New Roman" panose="02020603050405020304" pitchFamily="18" charset="0"/>
              </a:rPr>
              <a:t> = 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err="1">
                <a:latin typeface="Derive Unicode" panose="020B0609030204040204" pitchFamily="49" charset="0"/>
                <a:ea typeface="Calibri" panose="020F0502020204030204" pitchFamily="34" charset="0"/>
                <a:cs typeface="Times New Roman" panose="02020603050405020304" pitchFamily="18" charset="0"/>
              </a:rPr>
              <a:t>Reserve</a:t>
            </a:r>
            <a:r>
              <a:rPr lang="sv-SE" sz="2000" b="1" dirty="0">
                <a:latin typeface="Derive Unicode" panose="020B0609030204040204" pitchFamily="49" charset="0"/>
                <a:ea typeface="Calibri" panose="020F0502020204030204" pitchFamily="34" charset="0"/>
                <a:cs typeface="Times New Roman" panose="02020603050405020304" pitchFamily="18" charset="0"/>
              </a:rPr>
              <a:t> =           0    1    2    3    4    5    6    7    8    9   10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1        0   28   55   81  107  133  159  185  211  237  263</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2        0   28   55   82  108  134  160  186  212  238  264</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3        0   28   55   82  108  134  160  186  212  238  264</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4        0   28   56   83  110  136  162  188  214  240  266</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5        0   29   57   84  111  137  163  189  215  241  267</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6        0   30   58   86  113  140  166  192  218  244  270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7        0   31   60   88  115  142  168  194  220  246  272</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8        0   32   62   90  118  145  172  198  224  250  276</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9        0   33   64   93  121  148  175  201  227  253  279</a:t>
            </a:r>
            <a:endParaRPr lang="sv-SE"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05AB504C-2EAE-4C1B-A3CB-68D7E240E4AC}" type="slidenum">
              <a:rPr lang="sv-SE" smtClean="0"/>
              <a:t>85</a:t>
            </a:fld>
            <a:endParaRPr lang="sv-SE"/>
          </a:p>
        </p:txBody>
      </p:sp>
    </p:spTree>
    <p:extLst>
      <p:ext uri="{BB962C8B-B14F-4D97-AF65-F5344CB8AC3E}">
        <p14:creationId xmlns:p14="http://schemas.microsoft.com/office/powerpoint/2010/main" val="71253699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28600" y="260270"/>
            <a:ext cx="11878056" cy="5447645"/>
          </a:xfrm>
          <a:prstGeom prst="rect">
            <a:avLst/>
          </a:prstGeom>
        </p:spPr>
        <p:txBody>
          <a:bodyPr wrap="square">
            <a:spAutoFit/>
          </a:bodyPr>
          <a:lstStyle/>
          <a:p>
            <a:pPr algn="r">
              <a:spcAft>
                <a:spcPts val="0"/>
              </a:spcAft>
            </a:pPr>
            <a:r>
              <a:rPr lang="sv-SE" sz="2800" b="1" u="sng"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CASE 4.</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err="1" smtClean="0">
                <a:solidFill>
                  <a:srgbClr val="00B050"/>
                </a:solidFill>
                <a:latin typeface="Derive Unicode" panose="020B0609030204040204" pitchFamily="49" charset="0"/>
                <a:ea typeface="Calibri" panose="020F0502020204030204" pitchFamily="34" charset="0"/>
                <a:cs typeface="Times New Roman" panose="02020603050405020304" pitchFamily="18" charset="0"/>
              </a:rPr>
              <a:t>submodel</a:t>
            </a:r>
            <a:r>
              <a:rPr lang="sv-SE" sz="2800" b="1" dirty="0" smtClean="0">
                <a:solidFill>
                  <a:srgbClr val="00B05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a:solidFill>
                  <a:srgbClr val="00B050"/>
                </a:solidFill>
                <a:latin typeface="Derive Unicode" panose="020B0609030204040204" pitchFamily="49" charset="0"/>
                <a:ea typeface="Calibri" panose="020F0502020204030204" pitchFamily="34" charset="0"/>
                <a:cs typeface="Times New Roman" panose="02020603050405020304" pitchFamily="18" charset="0"/>
              </a:rPr>
              <a:t>loc2:</a:t>
            </a:r>
            <a:endParaRPr lang="sv-SE" sz="2800"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max =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locobj</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locobj</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 </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d*(</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p1*x1 + p2*x2) +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fnext</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x1+x2 &lt;= </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h;</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p1 = 30+(</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m-5</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)-x1;</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p2 = 26-0.5*x2;</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err="1">
                <a:solidFill>
                  <a:srgbClr val="00B050"/>
                </a:solidFill>
                <a:latin typeface="Derive Unicode" panose="020B0609030204040204" pitchFamily="49" charset="0"/>
                <a:ea typeface="Calibri" panose="020F0502020204030204" pitchFamily="34" charset="0"/>
                <a:cs typeface="Times New Roman" panose="02020603050405020304" pitchFamily="18" charset="0"/>
              </a:rPr>
              <a:t>endsubmodel</a:t>
            </a:r>
            <a:endParaRPr lang="sv-SE" sz="2800"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a:latin typeface="Derive Unicode" panose="020B0609030204040204" pitchFamily="49" charset="0"/>
                <a:ea typeface="Calibri" panose="020F0502020204030204" pitchFamily="34" charset="0"/>
                <a:cs typeface="Times New Roman" panose="02020603050405020304" pitchFamily="18" charset="0"/>
              </a:rPr>
              <a:t> </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400" b="1" dirty="0" err="1" smtClean="0">
                <a:latin typeface="Derive Unicode" panose="020B0609030204040204" pitchFamily="49" charset="0"/>
                <a:ea typeface="Calibri" panose="020F0502020204030204" pitchFamily="34" charset="0"/>
                <a:cs typeface="Times New Roman" panose="02020603050405020304" pitchFamily="18" charset="0"/>
              </a:rPr>
              <a:t>There</a:t>
            </a:r>
            <a:r>
              <a:rPr lang="sv-SE" sz="2400" b="1" dirty="0" smtClean="0">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latin typeface="Derive Unicode" panose="020B0609030204040204" pitchFamily="49" charset="0"/>
                <a:ea typeface="Calibri" panose="020F0502020204030204" pitchFamily="34" charset="0"/>
                <a:cs typeface="Times New Roman" panose="02020603050405020304" pitchFamily="18" charset="0"/>
              </a:rPr>
              <a:t>are</a:t>
            </a:r>
            <a:r>
              <a:rPr lang="sv-SE" sz="2400" b="1" dirty="0">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latin typeface="Derive Unicode" panose="020B0609030204040204" pitchFamily="49" charset="0"/>
                <a:ea typeface="Calibri" panose="020F0502020204030204" pitchFamily="34" charset="0"/>
                <a:cs typeface="Times New Roman" panose="02020603050405020304" pitchFamily="18" charset="0"/>
              </a:rPr>
              <a:t>two</a:t>
            </a:r>
            <a:r>
              <a:rPr lang="sv-SE" sz="2400" b="1" dirty="0">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latin typeface="Derive Unicode" panose="020B0609030204040204" pitchFamily="49" charset="0"/>
                <a:ea typeface="Calibri" panose="020F0502020204030204" pitchFamily="34" charset="0"/>
                <a:cs typeface="Times New Roman" panose="02020603050405020304" pitchFamily="18" charset="0"/>
              </a:rPr>
              <a:t>products</a:t>
            </a:r>
            <a:r>
              <a:rPr lang="sv-SE" sz="2400" b="1" dirty="0">
                <a:latin typeface="Derive Unicode" panose="020B0609030204040204" pitchFamily="49" charset="0"/>
                <a:ea typeface="Calibri" panose="020F0502020204030204" pitchFamily="34" charset="0"/>
                <a:cs typeface="Times New Roman" panose="02020603050405020304" pitchFamily="18" charset="0"/>
              </a:rPr>
              <a:t>, x1 (</a:t>
            </a:r>
            <a:r>
              <a:rPr lang="sv-SE" sz="2400" b="1" dirty="0" err="1">
                <a:latin typeface="Derive Unicode" panose="020B0609030204040204" pitchFamily="49" charset="0"/>
                <a:ea typeface="Calibri" panose="020F0502020204030204" pitchFamily="34" charset="0"/>
                <a:cs typeface="Times New Roman" panose="02020603050405020304" pitchFamily="18" charset="0"/>
              </a:rPr>
              <a:t>Crude</a:t>
            </a:r>
            <a:r>
              <a:rPr lang="sv-SE" sz="2400" b="1" dirty="0">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latin typeface="Derive Unicode" panose="020B0609030204040204" pitchFamily="49" charset="0"/>
                <a:ea typeface="Calibri" panose="020F0502020204030204" pitchFamily="34" charset="0"/>
                <a:cs typeface="Times New Roman" panose="02020603050405020304" pitchFamily="18" charset="0"/>
              </a:rPr>
              <a:t>oil</a:t>
            </a:r>
            <a:r>
              <a:rPr lang="sv-SE" sz="2400" b="1" dirty="0">
                <a:latin typeface="Derive Unicode" panose="020B0609030204040204" pitchFamily="49" charset="0"/>
                <a:ea typeface="Calibri" panose="020F0502020204030204" pitchFamily="34" charset="0"/>
                <a:cs typeface="Times New Roman" panose="02020603050405020304" pitchFamily="18" charset="0"/>
              </a:rPr>
              <a:t>) and x2 (</a:t>
            </a:r>
            <a:r>
              <a:rPr lang="sv-SE" sz="2400" b="1" dirty="0" err="1">
                <a:latin typeface="Derive Unicode" panose="020B0609030204040204" pitchFamily="49" charset="0"/>
                <a:ea typeface="Calibri" panose="020F0502020204030204" pitchFamily="34" charset="0"/>
                <a:cs typeface="Times New Roman" panose="02020603050405020304" pitchFamily="18" charset="0"/>
              </a:rPr>
              <a:t>refined</a:t>
            </a:r>
            <a:r>
              <a:rPr lang="sv-SE" sz="2400" b="1" dirty="0">
                <a:latin typeface="Derive Unicode" panose="020B0609030204040204" pitchFamily="49" charset="0"/>
                <a:ea typeface="Calibri" panose="020F0502020204030204" pitchFamily="34" charset="0"/>
                <a:cs typeface="Times New Roman" panose="02020603050405020304" pitchFamily="18" charset="0"/>
              </a:rPr>
              <a:t>).</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400" b="1" dirty="0" smtClean="0">
                <a:latin typeface="Derive Unicode" panose="020B0609030204040204" pitchFamily="49" charset="0"/>
                <a:ea typeface="Calibri" panose="020F0502020204030204" pitchFamily="34" charset="0"/>
                <a:cs typeface="Times New Roman" panose="02020603050405020304" pitchFamily="18" charset="0"/>
              </a:rPr>
              <a:t>p1 </a:t>
            </a:r>
            <a:r>
              <a:rPr lang="sv-SE" sz="2400" b="1" dirty="0">
                <a:latin typeface="Derive Unicode" panose="020B0609030204040204" pitchFamily="49" charset="0"/>
                <a:ea typeface="Calibri" panose="020F0502020204030204" pitchFamily="34" charset="0"/>
                <a:cs typeface="Times New Roman" panose="02020603050405020304" pitchFamily="18" charset="0"/>
              </a:rPr>
              <a:t>is </a:t>
            </a:r>
            <a:r>
              <a:rPr lang="sv-SE" sz="2400" b="1" dirty="0" err="1">
                <a:latin typeface="Derive Unicode" panose="020B0609030204040204" pitchFamily="49" charset="0"/>
                <a:ea typeface="Calibri" panose="020F0502020204030204" pitchFamily="34" charset="0"/>
                <a:cs typeface="Times New Roman" panose="02020603050405020304" pitchFamily="18" charset="0"/>
              </a:rPr>
              <a:t>highly</a:t>
            </a:r>
            <a:r>
              <a:rPr lang="sv-SE" sz="2400" b="1" dirty="0">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latin typeface="Derive Unicode" panose="020B0609030204040204" pitchFamily="49" charset="0"/>
                <a:ea typeface="Calibri" panose="020F0502020204030204" pitchFamily="34" charset="0"/>
                <a:cs typeface="Times New Roman" panose="02020603050405020304" pitchFamily="18" charset="0"/>
              </a:rPr>
              <a:t>dependent</a:t>
            </a:r>
            <a:r>
              <a:rPr lang="sv-SE" sz="2400" b="1" dirty="0">
                <a:latin typeface="Derive Unicode" panose="020B0609030204040204" pitchFamily="49" charset="0"/>
                <a:ea typeface="Calibri" panose="020F0502020204030204" pitchFamily="34" charset="0"/>
                <a:cs typeface="Times New Roman" panose="02020603050405020304" pitchFamily="18" charset="0"/>
              </a:rPr>
              <a:t> on the </a:t>
            </a:r>
            <a:r>
              <a:rPr lang="sv-SE" sz="2400" b="1" dirty="0" err="1">
                <a:latin typeface="Derive Unicode" panose="020B0609030204040204" pitchFamily="49" charset="0"/>
                <a:ea typeface="Calibri" panose="020F0502020204030204" pitchFamily="34" charset="0"/>
                <a:cs typeface="Times New Roman" panose="02020603050405020304" pitchFamily="18" charset="0"/>
              </a:rPr>
              <a:t>stochastic</a:t>
            </a:r>
            <a:r>
              <a:rPr lang="sv-SE" sz="2400" b="1" dirty="0">
                <a:latin typeface="Derive Unicode" panose="020B0609030204040204" pitchFamily="49" charset="0"/>
                <a:ea typeface="Calibri" panose="020F0502020204030204" pitchFamily="34" charset="0"/>
                <a:cs typeface="Times New Roman" panose="02020603050405020304" pitchFamily="18" charset="0"/>
              </a:rPr>
              <a:t> market and </a:t>
            </a:r>
            <a:r>
              <a:rPr lang="sv-SE" sz="2400" b="1" dirty="0" err="1" smtClean="0">
                <a:latin typeface="Derive Unicode" panose="020B0609030204040204" pitchFamily="49" charset="0"/>
                <a:ea typeface="Calibri" panose="020F0502020204030204" pitchFamily="34" charset="0"/>
                <a:cs typeface="Times New Roman" panose="02020603050405020304" pitchFamily="18" charset="0"/>
              </a:rPr>
              <a:t>very</a:t>
            </a:r>
            <a:r>
              <a:rPr lang="sv-SE" sz="2400" b="1" dirty="0" smtClean="0">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smtClean="0">
                <a:latin typeface="Derive Unicode" panose="020B0609030204040204" pitchFamily="49" charset="0"/>
                <a:ea typeface="Calibri" panose="020F0502020204030204" pitchFamily="34" charset="0"/>
                <a:cs typeface="Times New Roman" panose="02020603050405020304" pitchFamily="18" charset="0"/>
              </a:rPr>
              <a:t>volume</a:t>
            </a:r>
            <a:r>
              <a:rPr lang="sv-SE" sz="2400" b="1" dirty="0" smtClean="0">
                <a:latin typeface="Derive Unicode" panose="020B0609030204040204" pitchFamily="49" charset="0"/>
                <a:ea typeface="Calibri" panose="020F0502020204030204" pitchFamily="34" charset="0"/>
                <a:cs typeface="Times New Roman" panose="02020603050405020304" pitchFamily="18" charset="0"/>
              </a:rPr>
              <a:t> sensitive.</a:t>
            </a:r>
          </a:p>
          <a:p>
            <a:pPr>
              <a:spcAft>
                <a:spcPts val="0"/>
              </a:spcAft>
            </a:pPr>
            <a:r>
              <a:rPr lang="sv-SE" sz="24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p2 </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is not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stochastic</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but</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sensitive to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production</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volume</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a:t>
            </a:r>
            <a:endParaRPr lang="sv-SE"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400" b="1" dirty="0" err="1" smtClean="0">
                <a:latin typeface="Derive Unicode" panose="020B0609030204040204" pitchFamily="49" charset="0"/>
                <a:ea typeface="Calibri" panose="020F0502020204030204" pitchFamily="34" charset="0"/>
                <a:cs typeface="Times New Roman" panose="02020603050405020304" pitchFamily="18" charset="0"/>
              </a:rPr>
              <a:t>There</a:t>
            </a:r>
            <a:r>
              <a:rPr lang="sv-SE" sz="2400" b="1" dirty="0" smtClean="0">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latin typeface="Derive Unicode" panose="020B0609030204040204" pitchFamily="49" charset="0"/>
                <a:ea typeface="Calibri" panose="020F0502020204030204" pitchFamily="34" charset="0"/>
                <a:cs typeface="Times New Roman" panose="02020603050405020304" pitchFamily="18" charset="0"/>
              </a:rPr>
              <a:t>are</a:t>
            </a:r>
            <a:r>
              <a:rPr lang="sv-SE" sz="2400" b="1" dirty="0">
                <a:latin typeface="Derive Unicode" panose="020B0609030204040204" pitchFamily="49" charset="0"/>
                <a:ea typeface="Calibri" panose="020F0502020204030204" pitchFamily="34" charset="0"/>
                <a:cs typeface="Times New Roman" panose="02020603050405020304" pitchFamily="18" charset="0"/>
              </a:rPr>
              <a:t> no </a:t>
            </a:r>
            <a:r>
              <a:rPr lang="sv-SE" sz="2400" b="1" dirty="0" err="1">
                <a:latin typeface="Derive Unicode" panose="020B0609030204040204" pitchFamily="49" charset="0"/>
                <a:ea typeface="Calibri" panose="020F0502020204030204" pitchFamily="34" charset="0"/>
                <a:cs typeface="Times New Roman" panose="02020603050405020304" pitchFamily="18" charset="0"/>
              </a:rPr>
              <a:t>capacity</a:t>
            </a:r>
            <a:r>
              <a:rPr lang="sv-SE" sz="2400" b="1" dirty="0">
                <a:latin typeface="Derive Unicode" panose="020B0609030204040204" pitchFamily="49" charset="0"/>
                <a:ea typeface="Calibri" panose="020F0502020204030204" pitchFamily="34" charset="0"/>
                <a:cs typeface="Times New Roman" panose="02020603050405020304" pitchFamily="18" charset="0"/>
              </a:rPr>
              <a:t> limitations.</a:t>
            </a: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05AB504C-2EAE-4C1B-A3CB-68D7E240E4AC}" type="slidenum">
              <a:rPr lang="sv-SE" smtClean="0"/>
              <a:t>86</a:t>
            </a:fld>
            <a:endParaRPr lang="sv-SE" dirty="0"/>
          </a:p>
        </p:txBody>
      </p:sp>
    </p:spTree>
    <p:extLst>
      <p:ext uri="{BB962C8B-B14F-4D97-AF65-F5344CB8AC3E}">
        <p14:creationId xmlns:p14="http://schemas.microsoft.com/office/powerpoint/2010/main" val="3528436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828621" y="842119"/>
            <a:ext cx="10450286" cy="4832092"/>
          </a:xfrm>
          <a:prstGeom prst="rect">
            <a:avLst/>
          </a:prstGeom>
        </p:spPr>
        <p:txBody>
          <a:bodyPr wrap="square">
            <a:spAutoFit/>
          </a:bodyPr>
          <a:lstStyle/>
          <a:p>
            <a:pPr>
              <a:spcAft>
                <a:spcPts val="0"/>
              </a:spcAft>
            </a:pPr>
            <a:endParaRPr lang="sv-SE" sz="2800" b="1" dirty="0" smtClean="0">
              <a:latin typeface="Derive Unicode" panose="020B0609030204040204" pitchFamily="49" charset="0"/>
              <a:ea typeface="Calibri" panose="020F0502020204030204" pitchFamily="34" charset="0"/>
              <a:cs typeface="Times New Roman" panose="02020603050405020304" pitchFamily="18" charset="0"/>
            </a:endParaRPr>
          </a:p>
          <a:p>
            <a:pPr lvl="0"/>
            <a:r>
              <a:rPr lang="sv-SE" sz="2800" b="1" i="1" u="sng"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Optimal </a:t>
            </a:r>
            <a:r>
              <a:rPr lang="sv-SE" sz="2800" b="1" i="1" u="sng"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decisions</a:t>
            </a:r>
            <a:r>
              <a:rPr lang="sv-SE" sz="2800" b="1" i="1" u="sng"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(in Case </a:t>
            </a:r>
            <a:r>
              <a:rPr lang="sv-SE" sz="2800" b="1" i="1" u="sng"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4):</a:t>
            </a:r>
            <a:endParaRPr lang="sv-SE" sz="2800" b="1" i="1" u="sng" dirty="0">
              <a:solidFill>
                <a:srgbClr val="FF0000"/>
              </a:solidFill>
              <a:latin typeface="Derive Unicode" panose="020B0609030204040204" pitchFamily="49" charset="0"/>
              <a:ea typeface="Calibri" panose="020F0502020204030204" pitchFamily="34" charset="0"/>
              <a:cs typeface="Times New Roman" panose="02020603050405020304" pitchFamily="18" charset="0"/>
            </a:endParaRPr>
          </a:p>
          <a:p>
            <a:pPr>
              <a:spcAft>
                <a:spcPts val="0"/>
              </a:spcAft>
            </a:pPr>
            <a:endParaRPr lang="sv-SE" sz="2800" b="1" dirty="0" smtClean="0">
              <a:latin typeface="Derive Unicode" panose="020B0609030204040204" pitchFamily="49" charset="0"/>
              <a:ea typeface="Calibri" panose="020F0502020204030204" pitchFamily="34" charset="0"/>
              <a:cs typeface="Times New Roman" panose="02020603050405020304" pitchFamily="18" charset="0"/>
            </a:endParaRPr>
          </a:p>
          <a:p>
            <a:pPr>
              <a:spcAft>
                <a:spcPts val="0"/>
              </a:spcAft>
            </a:pP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If </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the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remaining</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reserve</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level</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is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very</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high</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you</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should</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produce</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rather</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high</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volumes</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of</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x2.</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If the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remaining</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reserve</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level</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is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low</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you</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should</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use</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most</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of</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it </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for x1,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waiting</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for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good</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levels</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of</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p1.  </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In the final period,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you</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extract</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everything</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irrespective</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of</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price</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endParaRPr lang="sv-SE"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05AB504C-2EAE-4C1B-A3CB-68D7E240E4AC}" type="slidenum">
              <a:rPr lang="sv-SE" smtClean="0"/>
              <a:t>87</a:t>
            </a:fld>
            <a:endParaRPr lang="sv-SE"/>
          </a:p>
        </p:txBody>
      </p:sp>
    </p:spTree>
    <p:extLst>
      <p:ext uri="{BB962C8B-B14F-4D97-AF65-F5344CB8AC3E}">
        <p14:creationId xmlns:p14="http://schemas.microsoft.com/office/powerpoint/2010/main" val="224200171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936172" y="1155312"/>
            <a:ext cx="10624456" cy="4708981"/>
          </a:xfrm>
          <a:prstGeom prst="rect">
            <a:avLst/>
          </a:prstGeom>
        </p:spPr>
        <p:txBody>
          <a:bodyPr wrap="square">
            <a:spAutoFit/>
          </a:bodyPr>
          <a:lstStyle/>
          <a:p>
            <a:pPr>
              <a:spcAft>
                <a:spcPts val="0"/>
              </a:spcAft>
            </a:pPr>
            <a:r>
              <a:rPr lang="sv-SE" sz="20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Optimal </a:t>
            </a:r>
            <a:r>
              <a:rPr lang="sv-SE" sz="20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extraction</a:t>
            </a:r>
            <a:r>
              <a:rPr lang="sv-SE" sz="20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0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levels</a:t>
            </a:r>
            <a:endParaRPr lang="sv-SE"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err="1">
                <a:latin typeface="Derive Unicode" panose="020B0609030204040204" pitchFamily="49" charset="0"/>
                <a:ea typeface="Calibri" panose="020F0502020204030204" pitchFamily="34" charset="0"/>
                <a:cs typeface="Times New Roman" panose="02020603050405020304" pitchFamily="18" charset="0"/>
              </a:rPr>
              <a:t>Year</a:t>
            </a:r>
            <a:r>
              <a:rPr lang="sv-SE" sz="2000" b="1" dirty="0">
                <a:latin typeface="Derive Unicode" panose="020B0609030204040204" pitchFamily="49" charset="0"/>
                <a:ea typeface="Calibri" panose="020F0502020204030204" pitchFamily="34" charset="0"/>
                <a:cs typeface="Times New Roman" panose="02020603050405020304" pitchFamily="18" charset="0"/>
              </a:rPr>
              <a:t> = 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err="1">
                <a:latin typeface="Derive Unicode" panose="020B0609030204040204" pitchFamily="49" charset="0"/>
                <a:ea typeface="Calibri" panose="020F0502020204030204" pitchFamily="34" charset="0"/>
                <a:cs typeface="Times New Roman" panose="02020603050405020304" pitchFamily="18" charset="0"/>
              </a:rPr>
              <a:t>Reserve</a:t>
            </a:r>
            <a:r>
              <a:rPr lang="sv-SE" sz="2000" b="1" dirty="0">
                <a:latin typeface="Derive Unicode" panose="020B0609030204040204" pitchFamily="49" charset="0"/>
                <a:ea typeface="Calibri" panose="020F0502020204030204" pitchFamily="34" charset="0"/>
                <a:cs typeface="Times New Roman" panose="02020603050405020304" pitchFamily="18" charset="0"/>
              </a:rPr>
              <a:t> =           0    1    2    3    4    5    6    7    8    9   10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1        0    0    0    0    1    1    2    2    2    3    3</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2        0    0    0    1    1    1    2    2    3    3    3</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3        0    0    0    1    1    2    2    3    3    3    4</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4        0    0    1    1    2    2    2    3    3    4    4</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5        0    1    1    1    2    2    3    3    4    4    4</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6        0    1    1    2    2    3    3    3    4    4    5</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7        0    1    2    2    2    3    3    4    4    5    5</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8        0    1    2    2    3    3    4    4    4    5    5</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9        0    1    2    3    3    3    4    4    5    5    6</a:t>
            </a:r>
            <a:endParaRPr lang="sv-SE"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05AB504C-2EAE-4C1B-A3CB-68D7E240E4AC}" type="slidenum">
              <a:rPr lang="sv-SE" smtClean="0"/>
              <a:t>88</a:t>
            </a:fld>
            <a:endParaRPr lang="sv-SE"/>
          </a:p>
        </p:txBody>
      </p:sp>
    </p:spTree>
    <p:extLst>
      <p:ext uri="{BB962C8B-B14F-4D97-AF65-F5344CB8AC3E}">
        <p14:creationId xmlns:p14="http://schemas.microsoft.com/office/powerpoint/2010/main" val="21152865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772886" y="1100884"/>
            <a:ext cx="11811000" cy="4708981"/>
          </a:xfrm>
          <a:prstGeom prst="rect">
            <a:avLst/>
          </a:prstGeom>
        </p:spPr>
        <p:txBody>
          <a:bodyPr wrap="square">
            <a:spAutoFit/>
          </a:bodyPr>
          <a:lstStyle/>
          <a:p>
            <a:pPr>
              <a:spcAft>
                <a:spcPts val="0"/>
              </a:spcAft>
            </a:pPr>
            <a:r>
              <a:rPr lang="sv-SE" sz="20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Optimal </a:t>
            </a:r>
            <a:r>
              <a:rPr lang="sv-SE" sz="20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expected</a:t>
            </a:r>
            <a:r>
              <a:rPr lang="sv-SE" sz="20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present </a:t>
            </a:r>
            <a:r>
              <a:rPr lang="sv-SE" sz="20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values</a:t>
            </a:r>
            <a:endParaRPr lang="sv-SE"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err="1">
                <a:latin typeface="Derive Unicode" panose="020B0609030204040204" pitchFamily="49" charset="0"/>
                <a:ea typeface="Calibri" panose="020F0502020204030204" pitchFamily="34" charset="0"/>
                <a:cs typeface="Times New Roman" panose="02020603050405020304" pitchFamily="18" charset="0"/>
              </a:rPr>
              <a:t>Year</a:t>
            </a:r>
            <a:r>
              <a:rPr lang="sv-SE" sz="2000" b="1" dirty="0">
                <a:latin typeface="Derive Unicode" panose="020B0609030204040204" pitchFamily="49" charset="0"/>
                <a:ea typeface="Calibri" panose="020F0502020204030204" pitchFamily="34" charset="0"/>
                <a:cs typeface="Times New Roman" panose="02020603050405020304" pitchFamily="18" charset="0"/>
              </a:rPr>
              <a:t> = 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err="1">
                <a:latin typeface="Derive Unicode" panose="020B0609030204040204" pitchFamily="49" charset="0"/>
                <a:ea typeface="Calibri" panose="020F0502020204030204" pitchFamily="34" charset="0"/>
                <a:cs typeface="Times New Roman" panose="02020603050405020304" pitchFamily="18" charset="0"/>
              </a:rPr>
              <a:t>Reserve</a:t>
            </a:r>
            <a:r>
              <a:rPr lang="sv-SE" sz="2000" b="1" dirty="0">
                <a:latin typeface="Derive Unicode" panose="020B0609030204040204" pitchFamily="49" charset="0"/>
                <a:ea typeface="Calibri" panose="020F0502020204030204" pitchFamily="34" charset="0"/>
                <a:cs typeface="Times New Roman" panose="02020603050405020304" pitchFamily="18" charset="0"/>
              </a:rPr>
              <a:t> =           0    1    2    3    4    5    6    7    8    9   10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1        0   28   55   81  107  133  158  183  207  231  256</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2        0   28   55   82  108  133  158  183  208  233  257</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3        0   28   55   82  108  134  160  185  210  234  258</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4        0   28   56   83  110  136  161  186  211  236  261</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5        0   29   57   84  111  137  163  189  214  239  263</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6        0   30   58   86  113  140  166  191  216  241  266</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7        0   31   60   88  115  142  168  194  220  245  270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8        0   32   62   90  118  145  172  198  223  248  273</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9        0   33   64   93  121  148  175  201  227  253  278</a:t>
            </a:r>
            <a:endParaRPr lang="sv-SE"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05AB504C-2EAE-4C1B-A3CB-68D7E240E4AC}" type="slidenum">
              <a:rPr lang="sv-SE" smtClean="0"/>
              <a:t>89</a:t>
            </a:fld>
            <a:endParaRPr lang="sv-SE"/>
          </a:p>
        </p:txBody>
      </p:sp>
    </p:spTree>
    <p:extLst>
      <p:ext uri="{BB962C8B-B14F-4D97-AF65-F5344CB8AC3E}">
        <p14:creationId xmlns:p14="http://schemas.microsoft.com/office/powerpoint/2010/main" val="320579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a:graphicFrameLocks/>
          </p:cNvGraphicFramePr>
          <p:nvPr>
            <p:extLst/>
          </p:nvPr>
        </p:nvGraphicFramePr>
        <p:xfrm>
          <a:off x="1023257" y="141515"/>
          <a:ext cx="9829799" cy="6411686"/>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05AB504C-2EAE-4C1B-A3CB-68D7E240E4AC}" type="slidenum">
              <a:rPr lang="sv-SE" smtClean="0">
                <a:solidFill>
                  <a:prstClr val="black">
                    <a:tint val="75000"/>
                  </a:prstClr>
                </a:solidFill>
              </a:rPr>
              <a:pPr/>
              <a:t>9</a:t>
            </a:fld>
            <a:endParaRPr lang="sv-SE">
              <a:solidFill>
                <a:prstClr val="black">
                  <a:tint val="75000"/>
                </a:prstClr>
              </a:solidFill>
            </a:endParaRPr>
          </a:p>
        </p:txBody>
      </p:sp>
    </p:spTree>
    <p:extLst>
      <p:ext uri="{BB962C8B-B14F-4D97-AF65-F5344CB8AC3E}">
        <p14:creationId xmlns:p14="http://schemas.microsoft.com/office/powerpoint/2010/main" val="201316093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38913" y="281932"/>
            <a:ext cx="11183111" cy="6093976"/>
          </a:xfrm>
          <a:prstGeom prst="rect">
            <a:avLst/>
          </a:prstGeom>
        </p:spPr>
        <p:txBody>
          <a:bodyPr wrap="square">
            <a:spAutoFit/>
          </a:bodyPr>
          <a:lstStyle/>
          <a:p>
            <a:pPr lvl="0"/>
            <a:r>
              <a:rPr lang="sv-SE" sz="2800" b="1" dirty="0" err="1" smtClean="0">
                <a:solidFill>
                  <a:srgbClr val="00B050"/>
                </a:solidFill>
                <a:latin typeface="Derive Unicode" panose="020B0609030204040204" pitchFamily="49" charset="0"/>
                <a:ea typeface="Calibri" panose="020F0502020204030204" pitchFamily="34" charset="0"/>
                <a:cs typeface="Times New Roman" panose="02020603050405020304" pitchFamily="18" charset="0"/>
              </a:rPr>
              <a:t>submodel</a:t>
            </a:r>
            <a:r>
              <a:rPr lang="sv-SE" sz="2800" b="1" dirty="0" smtClean="0">
                <a:solidFill>
                  <a:srgbClr val="00B05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a:solidFill>
                  <a:srgbClr val="00B050"/>
                </a:solidFill>
                <a:latin typeface="Derive Unicode" panose="020B0609030204040204" pitchFamily="49" charset="0"/>
                <a:ea typeface="Calibri" panose="020F0502020204030204" pitchFamily="34" charset="0"/>
                <a:cs typeface="Times New Roman" panose="02020603050405020304" pitchFamily="18" charset="0"/>
              </a:rPr>
              <a:t>loc2</a:t>
            </a:r>
            <a:r>
              <a:rPr lang="sv-SE" sz="2800" b="1" dirty="0" smtClean="0">
                <a:solidFill>
                  <a:srgbClr val="00B05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u="sng"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CASE </a:t>
            </a:r>
            <a:r>
              <a:rPr lang="sv-SE" sz="2800" b="1" u="sng"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5.</a:t>
            </a:r>
            <a:endParaRPr lang="sv-SE"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max </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locobj</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locobj</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 </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d*(</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p1*x1 + p2*x2) + </a:t>
            </a:r>
            <a:r>
              <a:rPr lang="sv-SE" sz="28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fnext</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x1+x2 &lt;= </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h;</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x1 &lt;= 2;</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x2 &lt;= 1;</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p1 = 30+(</a:t>
            </a:r>
            <a:r>
              <a:rPr lang="sv-SE" sz="28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m-5</a:t>
            </a: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)-x1;</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p2 = 26-0.5*x2;</a:t>
            </a:r>
            <a:endPar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800" b="1" dirty="0" err="1">
                <a:solidFill>
                  <a:srgbClr val="00B050"/>
                </a:solidFill>
                <a:latin typeface="Derive Unicode" panose="020B0609030204040204" pitchFamily="49" charset="0"/>
                <a:ea typeface="Calibri" panose="020F0502020204030204" pitchFamily="34" charset="0"/>
                <a:cs typeface="Times New Roman" panose="02020603050405020304" pitchFamily="18" charset="0"/>
              </a:rPr>
              <a:t>endsubmodel</a:t>
            </a:r>
            <a:endParaRPr lang="sv-SE" sz="2800"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b="1" dirty="0">
                <a:latin typeface="Derive Unicode" panose="020B0609030204040204" pitchFamily="49" charset="0"/>
                <a:ea typeface="Calibri" panose="020F0502020204030204" pitchFamily="34" charset="0"/>
                <a:cs typeface="Times New Roman" panose="02020603050405020304" pitchFamily="18" charset="0"/>
              </a:rPr>
              <a:t> </a:t>
            </a:r>
            <a:endParaRPr lang="sv-SE"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400" b="1" dirty="0" err="1" smtClean="0">
                <a:latin typeface="Derive Unicode" panose="020B0609030204040204" pitchFamily="49" charset="0"/>
                <a:ea typeface="Calibri" panose="020F0502020204030204" pitchFamily="34" charset="0"/>
                <a:cs typeface="Times New Roman" panose="02020603050405020304" pitchFamily="18" charset="0"/>
              </a:rPr>
              <a:t>There</a:t>
            </a:r>
            <a:r>
              <a:rPr lang="sv-SE" sz="2400" b="1" dirty="0" smtClean="0">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latin typeface="Derive Unicode" panose="020B0609030204040204" pitchFamily="49" charset="0"/>
                <a:ea typeface="Calibri" panose="020F0502020204030204" pitchFamily="34" charset="0"/>
                <a:cs typeface="Times New Roman" panose="02020603050405020304" pitchFamily="18" charset="0"/>
              </a:rPr>
              <a:t>are</a:t>
            </a:r>
            <a:r>
              <a:rPr lang="sv-SE" sz="2400" b="1" dirty="0">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latin typeface="Derive Unicode" panose="020B0609030204040204" pitchFamily="49" charset="0"/>
                <a:ea typeface="Calibri" panose="020F0502020204030204" pitchFamily="34" charset="0"/>
                <a:cs typeface="Times New Roman" panose="02020603050405020304" pitchFamily="18" charset="0"/>
              </a:rPr>
              <a:t>two</a:t>
            </a:r>
            <a:r>
              <a:rPr lang="sv-SE" sz="2400" b="1" dirty="0">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latin typeface="Derive Unicode" panose="020B0609030204040204" pitchFamily="49" charset="0"/>
                <a:ea typeface="Calibri" panose="020F0502020204030204" pitchFamily="34" charset="0"/>
                <a:cs typeface="Times New Roman" panose="02020603050405020304" pitchFamily="18" charset="0"/>
              </a:rPr>
              <a:t>products</a:t>
            </a:r>
            <a:r>
              <a:rPr lang="sv-SE" sz="2400" b="1" dirty="0">
                <a:latin typeface="Derive Unicode" panose="020B0609030204040204" pitchFamily="49" charset="0"/>
                <a:ea typeface="Calibri" panose="020F0502020204030204" pitchFamily="34" charset="0"/>
                <a:cs typeface="Times New Roman" panose="02020603050405020304" pitchFamily="18" charset="0"/>
              </a:rPr>
              <a:t>, x1 (</a:t>
            </a:r>
            <a:r>
              <a:rPr lang="sv-SE" sz="2400" b="1" dirty="0" err="1">
                <a:latin typeface="Derive Unicode" panose="020B0609030204040204" pitchFamily="49" charset="0"/>
                <a:ea typeface="Calibri" panose="020F0502020204030204" pitchFamily="34" charset="0"/>
                <a:cs typeface="Times New Roman" panose="02020603050405020304" pitchFamily="18" charset="0"/>
              </a:rPr>
              <a:t>Crude</a:t>
            </a:r>
            <a:r>
              <a:rPr lang="sv-SE" sz="2400" b="1" dirty="0">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latin typeface="Derive Unicode" panose="020B0609030204040204" pitchFamily="49" charset="0"/>
                <a:ea typeface="Calibri" panose="020F0502020204030204" pitchFamily="34" charset="0"/>
                <a:cs typeface="Times New Roman" panose="02020603050405020304" pitchFamily="18" charset="0"/>
              </a:rPr>
              <a:t>oil</a:t>
            </a:r>
            <a:r>
              <a:rPr lang="sv-SE" sz="2400" b="1" dirty="0">
                <a:latin typeface="Derive Unicode" panose="020B0609030204040204" pitchFamily="49" charset="0"/>
                <a:ea typeface="Calibri" panose="020F0502020204030204" pitchFamily="34" charset="0"/>
                <a:cs typeface="Times New Roman" panose="02020603050405020304" pitchFamily="18" charset="0"/>
              </a:rPr>
              <a:t>) and x2 (</a:t>
            </a:r>
            <a:r>
              <a:rPr lang="sv-SE" sz="2400" b="1" dirty="0" err="1">
                <a:latin typeface="Derive Unicode" panose="020B0609030204040204" pitchFamily="49" charset="0"/>
                <a:ea typeface="Calibri" panose="020F0502020204030204" pitchFamily="34" charset="0"/>
                <a:cs typeface="Times New Roman" panose="02020603050405020304" pitchFamily="18" charset="0"/>
              </a:rPr>
              <a:t>refined</a:t>
            </a:r>
            <a:r>
              <a:rPr lang="sv-SE" sz="2400" b="1" dirty="0">
                <a:latin typeface="Derive Unicode" panose="020B0609030204040204" pitchFamily="49" charset="0"/>
                <a:ea typeface="Calibri" panose="020F0502020204030204" pitchFamily="34" charset="0"/>
                <a:cs typeface="Times New Roman" panose="02020603050405020304" pitchFamily="18" charset="0"/>
              </a:rPr>
              <a:t>).</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400" b="1" dirty="0" smtClean="0">
                <a:latin typeface="Derive Unicode" panose="020B0609030204040204" pitchFamily="49" charset="0"/>
                <a:ea typeface="Calibri" panose="020F0502020204030204" pitchFamily="34" charset="0"/>
                <a:cs typeface="Times New Roman" panose="02020603050405020304" pitchFamily="18" charset="0"/>
              </a:rPr>
              <a:t>p1 </a:t>
            </a:r>
            <a:r>
              <a:rPr lang="sv-SE" sz="2400" b="1" dirty="0">
                <a:latin typeface="Derive Unicode" panose="020B0609030204040204" pitchFamily="49" charset="0"/>
                <a:ea typeface="Calibri" panose="020F0502020204030204" pitchFamily="34" charset="0"/>
                <a:cs typeface="Times New Roman" panose="02020603050405020304" pitchFamily="18" charset="0"/>
              </a:rPr>
              <a:t>is </a:t>
            </a:r>
            <a:r>
              <a:rPr lang="sv-SE" sz="2400" b="1" dirty="0" err="1">
                <a:latin typeface="Derive Unicode" panose="020B0609030204040204" pitchFamily="49" charset="0"/>
                <a:ea typeface="Calibri" panose="020F0502020204030204" pitchFamily="34" charset="0"/>
                <a:cs typeface="Times New Roman" panose="02020603050405020304" pitchFamily="18" charset="0"/>
              </a:rPr>
              <a:t>highly</a:t>
            </a:r>
            <a:r>
              <a:rPr lang="sv-SE" sz="2400" b="1" dirty="0">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latin typeface="Derive Unicode" panose="020B0609030204040204" pitchFamily="49" charset="0"/>
                <a:ea typeface="Calibri" panose="020F0502020204030204" pitchFamily="34" charset="0"/>
                <a:cs typeface="Times New Roman" panose="02020603050405020304" pitchFamily="18" charset="0"/>
              </a:rPr>
              <a:t>dependent</a:t>
            </a:r>
            <a:r>
              <a:rPr lang="sv-SE" sz="2400" b="1" dirty="0">
                <a:latin typeface="Derive Unicode" panose="020B0609030204040204" pitchFamily="49" charset="0"/>
                <a:ea typeface="Calibri" panose="020F0502020204030204" pitchFamily="34" charset="0"/>
                <a:cs typeface="Times New Roman" panose="02020603050405020304" pitchFamily="18" charset="0"/>
              </a:rPr>
              <a:t> on the </a:t>
            </a:r>
            <a:r>
              <a:rPr lang="sv-SE" sz="2400" b="1" dirty="0" err="1">
                <a:latin typeface="Derive Unicode" panose="020B0609030204040204" pitchFamily="49" charset="0"/>
                <a:ea typeface="Calibri" panose="020F0502020204030204" pitchFamily="34" charset="0"/>
                <a:cs typeface="Times New Roman" panose="02020603050405020304" pitchFamily="18" charset="0"/>
              </a:rPr>
              <a:t>stochastic</a:t>
            </a:r>
            <a:r>
              <a:rPr lang="sv-SE" sz="2400" b="1" dirty="0">
                <a:latin typeface="Derive Unicode" panose="020B0609030204040204" pitchFamily="49" charset="0"/>
                <a:ea typeface="Calibri" panose="020F0502020204030204" pitchFamily="34" charset="0"/>
                <a:cs typeface="Times New Roman" panose="02020603050405020304" pitchFamily="18" charset="0"/>
              </a:rPr>
              <a:t> market and </a:t>
            </a:r>
            <a:r>
              <a:rPr lang="sv-SE" sz="2400" b="1" dirty="0" err="1" smtClean="0">
                <a:latin typeface="Derive Unicode" panose="020B0609030204040204" pitchFamily="49" charset="0"/>
                <a:ea typeface="Calibri" panose="020F0502020204030204" pitchFamily="34" charset="0"/>
                <a:cs typeface="Times New Roman" panose="02020603050405020304" pitchFamily="18" charset="0"/>
              </a:rPr>
              <a:t>very</a:t>
            </a:r>
            <a:r>
              <a:rPr lang="sv-SE" sz="2400" b="1" dirty="0" smtClean="0">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smtClean="0">
                <a:latin typeface="Derive Unicode" panose="020B0609030204040204" pitchFamily="49" charset="0"/>
                <a:ea typeface="Calibri" panose="020F0502020204030204" pitchFamily="34" charset="0"/>
                <a:cs typeface="Times New Roman" panose="02020603050405020304" pitchFamily="18" charset="0"/>
              </a:rPr>
              <a:t>volume</a:t>
            </a:r>
            <a:r>
              <a:rPr lang="sv-SE" sz="2400" b="1" dirty="0" smtClean="0">
                <a:latin typeface="Derive Unicode" panose="020B0609030204040204" pitchFamily="49" charset="0"/>
                <a:ea typeface="Calibri" panose="020F0502020204030204" pitchFamily="34" charset="0"/>
                <a:cs typeface="Times New Roman" panose="02020603050405020304" pitchFamily="18" charset="0"/>
              </a:rPr>
              <a:t> </a:t>
            </a:r>
            <a:r>
              <a:rPr lang="sv-SE" sz="2400" b="1" dirty="0">
                <a:latin typeface="Derive Unicode" panose="020B0609030204040204" pitchFamily="49" charset="0"/>
                <a:ea typeface="Calibri" panose="020F0502020204030204" pitchFamily="34" charset="0"/>
                <a:cs typeface="Times New Roman" panose="02020603050405020304" pitchFamily="18" charset="0"/>
              </a:rPr>
              <a:t>sensitive.</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400" b="1" dirty="0" smtClean="0">
                <a:latin typeface="Derive Unicode" panose="020B0609030204040204" pitchFamily="49" charset="0"/>
                <a:ea typeface="Calibri" panose="020F0502020204030204" pitchFamily="34" charset="0"/>
                <a:cs typeface="Times New Roman" panose="02020603050405020304" pitchFamily="18" charset="0"/>
              </a:rPr>
              <a:t>p2 </a:t>
            </a:r>
            <a:r>
              <a:rPr lang="sv-SE" sz="2400" b="1" dirty="0">
                <a:latin typeface="Derive Unicode" panose="020B0609030204040204" pitchFamily="49" charset="0"/>
                <a:ea typeface="Calibri" panose="020F0502020204030204" pitchFamily="34" charset="0"/>
                <a:cs typeface="Times New Roman" panose="02020603050405020304" pitchFamily="18" charset="0"/>
              </a:rPr>
              <a:t>is not </a:t>
            </a:r>
            <a:r>
              <a:rPr lang="sv-SE" sz="2400" b="1" dirty="0" err="1">
                <a:latin typeface="Derive Unicode" panose="020B0609030204040204" pitchFamily="49" charset="0"/>
                <a:ea typeface="Calibri" panose="020F0502020204030204" pitchFamily="34" charset="0"/>
                <a:cs typeface="Times New Roman" panose="02020603050405020304" pitchFamily="18" charset="0"/>
              </a:rPr>
              <a:t>stochastic</a:t>
            </a:r>
            <a:r>
              <a:rPr lang="sv-SE" sz="2400" b="1" dirty="0">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latin typeface="Derive Unicode" panose="020B0609030204040204" pitchFamily="49" charset="0"/>
                <a:ea typeface="Calibri" panose="020F0502020204030204" pitchFamily="34" charset="0"/>
                <a:cs typeface="Times New Roman" panose="02020603050405020304" pitchFamily="18" charset="0"/>
              </a:rPr>
              <a:t>but</a:t>
            </a:r>
            <a:r>
              <a:rPr lang="sv-SE" sz="2400" b="1" dirty="0">
                <a:latin typeface="Derive Unicode" panose="020B0609030204040204" pitchFamily="49" charset="0"/>
                <a:ea typeface="Calibri" panose="020F0502020204030204" pitchFamily="34" charset="0"/>
                <a:cs typeface="Times New Roman" panose="02020603050405020304" pitchFamily="18" charset="0"/>
              </a:rPr>
              <a:t> sensitive to </a:t>
            </a:r>
            <a:r>
              <a:rPr lang="sv-SE" sz="2400" b="1" dirty="0" err="1">
                <a:latin typeface="Derive Unicode" panose="020B0609030204040204" pitchFamily="49" charset="0"/>
                <a:ea typeface="Calibri" panose="020F0502020204030204" pitchFamily="34" charset="0"/>
                <a:cs typeface="Times New Roman" panose="02020603050405020304" pitchFamily="18" charset="0"/>
              </a:rPr>
              <a:t>production</a:t>
            </a:r>
            <a:r>
              <a:rPr lang="sv-SE" sz="2400" b="1" dirty="0">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latin typeface="Derive Unicode" panose="020B0609030204040204" pitchFamily="49" charset="0"/>
                <a:ea typeface="Calibri" panose="020F0502020204030204" pitchFamily="34" charset="0"/>
                <a:cs typeface="Times New Roman" panose="02020603050405020304" pitchFamily="18" charset="0"/>
              </a:rPr>
              <a:t>volume</a:t>
            </a:r>
            <a:r>
              <a:rPr lang="sv-SE" sz="2400" b="1" dirty="0">
                <a:latin typeface="Derive Unicode" panose="020B0609030204040204" pitchFamily="49" charset="0"/>
                <a:ea typeface="Calibri" panose="020F0502020204030204" pitchFamily="34" charset="0"/>
                <a:cs typeface="Times New Roman" panose="02020603050405020304" pitchFamily="18" charset="0"/>
              </a:rPr>
              <a:t>.</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4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The </a:t>
            </a:r>
            <a:r>
              <a:rPr lang="sv-SE" sz="2400" b="1" dirty="0" err="1"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production</a:t>
            </a:r>
            <a:r>
              <a:rPr lang="sv-SE" sz="24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levels</a:t>
            </a:r>
            <a:r>
              <a:rPr lang="sv-SE" sz="24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of</a:t>
            </a:r>
            <a:r>
              <a:rPr lang="sv-SE" sz="24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of</a:t>
            </a:r>
            <a:r>
              <a:rPr lang="sv-SE" sz="24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 x1 </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and </a:t>
            </a:r>
            <a:r>
              <a:rPr lang="sv-SE" sz="24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x2 </a:t>
            </a:r>
            <a:r>
              <a:rPr lang="sv-SE" sz="2400" b="1" dirty="0" err="1"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have</a:t>
            </a:r>
            <a:r>
              <a:rPr lang="sv-SE" sz="24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capacity</a:t>
            </a:r>
            <a:r>
              <a:rPr lang="sv-SE" sz="24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constraints</a:t>
            </a:r>
            <a:r>
              <a:rPr lang="sv-SE" sz="24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a:t>
            </a:r>
            <a:endParaRPr lang="sv-SE"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05AB504C-2EAE-4C1B-A3CB-68D7E240E4AC}" type="slidenum">
              <a:rPr lang="sv-SE" smtClean="0"/>
              <a:t>90</a:t>
            </a:fld>
            <a:endParaRPr lang="sv-SE" dirty="0"/>
          </a:p>
        </p:txBody>
      </p:sp>
    </p:spTree>
    <p:extLst>
      <p:ext uri="{BB962C8B-B14F-4D97-AF65-F5344CB8AC3E}">
        <p14:creationId xmlns:p14="http://schemas.microsoft.com/office/powerpoint/2010/main" val="58781458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707136" y="662484"/>
            <a:ext cx="10167257" cy="5693866"/>
          </a:xfrm>
          <a:prstGeom prst="rect">
            <a:avLst/>
          </a:prstGeom>
        </p:spPr>
        <p:txBody>
          <a:bodyPr wrap="square">
            <a:spAutoFit/>
          </a:bodyPr>
          <a:lstStyle/>
          <a:p>
            <a:pPr lvl="0"/>
            <a:r>
              <a:rPr lang="sv-SE" sz="2800" b="1" i="1" u="sng"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Optimal </a:t>
            </a:r>
            <a:r>
              <a:rPr lang="sv-SE" sz="2800" b="1" i="1" u="sng"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decisions</a:t>
            </a:r>
            <a:r>
              <a:rPr lang="sv-SE" sz="2800" b="1" i="1" u="sng"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(in Case </a:t>
            </a:r>
            <a:r>
              <a:rPr lang="sv-SE" sz="2800" b="1" i="1" u="sng"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5):</a:t>
            </a:r>
            <a:endParaRPr lang="sv-SE" sz="2800" b="1" i="1" u="sng" dirty="0">
              <a:solidFill>
                <a:srgbClr val="FF0000"/>
              </a:solidFill>
              <a:latin typeface="Derive Unicode" panose="020B0609030204040204" pitchFamily="49" charset="0"/>
              <a:ea typeface="Calibri" panose="020F0502020204030204" pitchFamily="34" charset="0"/>
              <a:cs typeface="Times New Roman" panose="02020603050405020304" pitchFamily="18" charset="0"/>
            </a:endParaRPr>
          </a:p>
          <a:p>
            <a:pPr>
              <a:spcAft>
                <a:spcPts val="0"/>
              </a:spcAft>
            </a:pPr>
            <a:endParaRPr lang="sv-SE" sz="2400" b="1" dirty="0" smtClean="0">
              <a:latin typeface="Derive Unicode" panose="020B0609030204040204" pitchFamily="49" charset="0"/>
              <a:ea typeface="Calibri" panose="020F0502020204030204" pitchFamily="34" charset="0"/>
              <a:cs typeface="Times New Roman" panose="02020603050405020304" pitchFamily="18" charset="0"/>
            </a:endParaRPr>
          </a:p>
          <a:p>
            <a:pPr>
              <a:spcAft>
                <a:spcPts val="0"/>
              </a:spcAft>
            </a:pPr>
            <a:r>
              <a:rPr lang="sv-SE" sz="24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If </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the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remaining</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reserve</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level</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is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very</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high</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you</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should</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produce</a:t>
            </a:r>
            <a:r>
              <a:rPr lang="sv-SE" sz="24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x2 at the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capacity</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limit.</a:t>
            </a:r>
            <a:endParaRPr lang="sv-S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endParaRPr lang="sv-S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If the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remaining</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reserve</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level</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is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low</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you</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should</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use</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most</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of</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it </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for x1,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waiting</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for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good</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levels</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of</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p1.  </a:t>
            </a:r>
            <a:endParaRPr lang="sv-S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endParaRPr lang="sv-S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In the final period,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you</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extract</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as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much</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as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possible</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a:t>
            </a:r>
            <a:endParaRPr lang="sv-S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considering</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the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capacity</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limitations,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irrespective</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of</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price</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a:t>
            </a:r>
            <a:endParaRPr lang="sv-S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endParaRPr lang="sv-S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In periods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close</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to the final period, the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expected</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optimal </a:t>
            </a:r>
            <a:r>
              <a:rPr lang="sv-SE" sz="24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present </a:t>
            </a:r>
            <a:r>
              <a:rPr lang="sv-SE" sz="2400" b="1" dirty="0" err="1"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values</a:t>
            </a:r>
            <a:r>
              <a:rPr lang="sv-SE" sz="24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are</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strongly</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reduced</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by the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production</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capacity</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limitations</a:t>
            </a:r>
            <a:r>
              <a:rPr lang="sv-SE" sz="2400" b="1" dirty="0" smtClean="0">
                <a:solidFill>
                  <a:srgbClr val="FF0000"/>
                </a:solidFill>
                <a:latin typeface="Derive Unicode" panose="020B0609030204040204" pitchFamily="49" charset="0"/>
                <a:ea typeface="Calibri" panose="020F0502020204030204" pitchFamily="34" charset="0"/>
                <a:cs typeface="Times New Roman" panose="02020603050405020304" pitchFamily="18" charset="0"/>
              </a:rPr>
              <a:t>, in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case</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the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remaining</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reserve</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is </a:t>
            </a:r>
            <a:r>
              <a:rPr lang="sv-SE" sz="24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large</a:t>
            </a:r>
            <a:r>
              <a:rPr lang="sv-SE" sz="24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endParaRPr lang="sv-S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400" b="1" dirty="0">
                <a:latin typeface="Derive Unicode" panose="020B0609030204040204" pitchFamily="49" charset="0"/>
                <a:ea typeface="Calibri" panose="020F0502020204030204" pitchFamily="34" charset="0"/>
                <a:cs typeface="Times New Roman" panose="02020603050405020304" pitchFamily="18" charset="0"/>
              </a:rPr>
              <a:t> </a:t>
            </a:r>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05AB504C-2EAE-4C1B-A3CB-68D7E240E4AC}" type="slidenum">
              <a:rPr lang="sv-SE" smtClean="0"/>
              <a:t>91</a:t>
            </a:fld>
            <a:endParaRPr lang="sv-SE"/>
          </a:p>
        </p:txBody>
      </p:sp>
    </p:spTree>
    <p:extLst>
      <p:ext uri="{BB962C8B-B14F-4D97-AF65-F5344CB8AC3E}">
        <p14:creationId xmlns:p14="http://schemas.microsoft.com/office/powerpoint/2010/main" val="86684333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33400" y="894055"/>
            <a:ext cx="11255829" cy="4708981"/>
          </a:xfrm>
          <a:prstGeom prst="rect">
            <a:avLst/>
          </a:prstGeom>
        </p:spPr>
        <p:txBody>
          <a:bodyPr wrap="square">
            <a:spAutoFit/>
          </a:bodyPr>
          <a:lstStyle/>
          <a:p>
            <a:pPr>
              <a:spcAft>
                <a:spcPts val="0"/>
              </a:spcAft>
            </a:pPr>
            <a:r>
              <a:rPr lang="sv-SE" sz="20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Optimal </a:t>
            </a:r>
            <a:r>
              <a:rPr lang="sv-SE" sz="20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extraction</a:t>
            </a:r>
            <a:r>
              <a:rPr lang="sv-SE" sz="20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a:t>
            </a:r>
            <a:r>
              <a:rPr lang="sv-SE" sz="20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levels</a:t>
            </a:r>
            <a:endParaRPr lang="sv-SE"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err="1">
                <a:latin typeface="Derive Unicode" panose="020B0609030204040204" pitchFamily="49" charset="0"/>
                <a:ea typeface="Calibri" panose="020F0502020204030204" pitchFamily="34" charset="0"/>
                <a:cs typeface="Times New Roman" panose="02020603050405020304" pitchFamily="18" charset="0"/>
              </a:rPr>
              <a:t>Year</a:t>
            </a:r>
            <a:r>
              <a:rPr lang="sv-SE" sz="2000" b="1" dirty="0">
                <a:latin typeface="Derive Unicode" panose="020B0609030204040204" pitchFamily="49" charset="0"/>
                <a:ea typeface="Calibri" panose="020F0502020204030204" pitchFamily="34" charset="0"/>
                <a:cs typeface="Times New Roman" panose="02020603050405020304" pitchFamily="18" charset="0"/>
              </a:rPr>
              <a:t> = 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err="1">
                <a:latin typeface="Derive Unicode" panose="020B0609030204040204" pitchFamily="49" charset="0"/>
                <a:ea typeface="Calibri" panose="020F0502020204030204" pitchFamily="34" charset="0"/>
                <a:cs typeface="Times New Roman" panose="02020603050405020304" pitchFamily="18" charset="0"/>
              </a:rPr>
              <a:t>Reserve</a:t>
            </a:r>
            <a:r>
              <a:rPr lang="sv-SE" sz="2000" b="1" dirty="0">
                <a:latin typeface="Derive Unicode" panose="020B0609030204040204" pitchFamily="49" charset="0"/>
                <a:ea typeface="Calibri" panose="020F0502020204030204" pitchFamily="34" charset="0"/>
                <a:cs typeface="Times New Roman" panose="02020603050405020304" pitchFamily="18" charset="0"/>
              </a:rPr>
              <a:t> =           0    1    2    3    4    5    6    7    8    9   10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1        0    0    0    0    1    1    2    2    2    2    2</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2        0    0    0    1    1    2    2    2    2    3    3</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3        0    0    0    1    1    2    2    3    3    3    3</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4        0    0    1    1    2    2    3    3    3    3    3</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5        0    1    1    1    2    2    3    3    3    3    3</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6        0    1    1    2    2    2    3    3    3    3    3</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7        0    1    2    2    2    2    3    3    3    3    3</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8        0    1    2    2    2    2    3    3    3    3    3</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9        0    1    2    2    2    2    3    3    3    3    3</a:t>
            </a:r>
            <a:endParaRPr lang="sv-SE"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05AB504C-2EAE-4C1B-A3CB-68D7E240E4AC}" type="slidenum">
              <a:rPr lang="sv-SE" smtClean="0"/>
              <a:t>92</a:t>
            </a:fld>
            <a:endParaRPr lang="sv-SE"/>
          </a:p>
        </p:txBody>
      </p:sp>
    </p:spTree>
    <p:extLst>
      <p:ext uri="{BB962C8B-B14F-4D97-AF65-F5344CB8AC3E}">
        <p14:creationId xmlns:p14="http://schemas.microsoft.com/office/powerpoint/2010/main" val="375825551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20485" y="1311256"/>
            <a:ext cx="11223171" cy="3785652"/>
          </a:xfrm>
          <a:prstGeom prst="rect">
            <a:avLst/>
          </a:prstGeom>
        </p:spPr>
        <p:txBody>
          <a:bodyPr wrap="square">
            <a:spAutoFit/>
          </a:bodyPr>
          <a:lstStyle/>
          <a:p>
            <a:pPr>
              <a:spcAft>
                <a:spcPts val="0"/>
              </a:spcAft>
            </a:pPr>
            <a:r>
              <a:rPr lang="sv-SE" sz="2000" b="1" dirty="0" err="1">
                <a:latin typeface="Derive Unicode" panose="020B0609030204040204" pitchFamily="49" charset="0"/>
                <a:ea typeface="Calibri" panose="020F0502020204030204" pitchFamily="34" charset="0"/>
                <a:cs typeface="Times New Roman" panose="02020603050405020304" pitchFamily="18" charset="0"/>
              </a:rPr>
              <a:t>Year</a:t>
            </a:r>
            <a:r>
              <a:rPr lang="sv-SE" sz="2000" b="1" dirty="0">
                <a:latin typeface="Derive Unicode" panose="020B0609030204040204" pitchFamily="49" charset="0"/>
                <a:ea typeface="Calibri" panose="020F0502020204030204" pitchFamily="34" charset="0"/>
                <a:cs typeface="Times New Roman" panose="02020603050405020304" pitchFamily="18" charset="0"/>
              </a:rPr>
              <a:t> = 5</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err="1">
                <a:latin typeface="Derive Unicode" panose="020B0609030204040204" pitchFamily="49" charset="0"/>
                <a:ea typeface="Calibri" panose="020F0502020204030204" pitchFamily="34" charset="0"/>
                <a:cs typeface="Times New Roman" panose="02020603050405020304" pitchFamily="18" charset="0"/>
              </a:rPr>
              <a:t>Reserve</a:t>
            </a:r>
            <a:r>
              <a:rPr lang="sv-SE" sz="2000" b="1" dirty="0">
                <a:latin typeface="Derive Unicode" panose="020B0609030204040204" pitchFamily="49" charset="0"/>
                <a:ea typeface="Calibri" panose="020F0502020204030204" pitchFamily="34" charset="0"/>
                <a:cs typeface="Times New Roman" panose="02020603050405020304" pitchFamily="18" charset="0"/>
              </a:rPr>
              <a:t> =           0    1    2    3    4    5    6    7    8    9   10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1        0    1    2    3    3    3    3    3    3    3    3</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2        0    1    2    3    3    3    3    3    3    3    3</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3        0    1    2    3    3    3    3    3    3    3    3</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4        0    1    2    3    3    3    3    3    3    3    3</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5        0    1    2    3    3    3    3    3    3    3    3</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6        0    1    2    3    3    3    3    3    3    3    3</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7        0    1    2    3    3    3    3    3    3    3    3</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8        0    1    2    3    3    3    3    3    3    3    3</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9        0    1    2    3    3    3    3    3    3    3    3</a:t>
            </a:r>
            <a:endParaRPr lang="sv-SE"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05AB504C-2EAE-4C1B-A3CB-68D7E240E4AC}" type="slidenum">
              <a:rPr lang="sv-SE" smtClean="0"/>
              <a:t>93</a:t>
            </a:fld>
            <a:endParaRPr lang="sv-SE"/>
          </a:p>
        </p:txBody>
      </p:sp>
    </p:spTree>
    <p:extLst>
      <p:ext uri="{BB962C8B-B14F-4D97-AF65-F5344CB8AC3E}">
        <p14:creationId xmlns:p14="http://schemas.microsoft.com/office/powerpoint/2010/main" val="329377030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718457" y="1057341"/>
            <a:ext cx="11277600" cy="4708981"/>
          </a:xfrm>
          <a:prstGeom prst="rect">
            <a:avLst/>
          </a:prstGeom>
        </p:spPr>
        <p:txBody>
          <a:bodyPr wrap="square">
            <a:spAutoFit/>
          </a:bodyPr>
          <a:lstStyle/>
          <a:p>
            <a:pPr>
              <a:spcAft>
                <a:spcPts val="0"/>
              </a:spcAft>
            </a:pPr>
            <a:r>
              <a:rPr lang="sv-SE" sz="20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Optimal </a:t>
            </a:r>
            <a:r>
              <a:rPr lang="sv-SE" sz="20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expected</a:t>
            </a:r>
            <a:r>
              <a:rPr lang="sv-SE" sz="2000" b="1" dirty="0">
                <a:solidFill>
                  <a:srgbClr val="FF0000"/>
                </a:solidFill>
                <a:latin typeface="Derive Unicode" panose="020B0609030204040204" pitchFamily="49" charset="0"/>
                <a:ea typeface="Calibri" panose="020F0502020204030204" pitchFamily="34" charset="0"/>
                <a:cs typeface="Times New Roman" panose="02020603050405020304" pitchFamily="18" charset="0"/>
              </a:rPr>
              <a:t> present </a:t>
            </a:r>
            <a:r>
              <a:rPr lang="sv-SE" sz="2000" b="1" dirty="0" err="1">
                <a:solidFill>
                  <a:srgbClr val="FF0000"/>
                </a:solidFill>
                <a:latin typeface="Derive Unicode" panose="020B0609030204040204" pitchFamily="49" charset="0"/>
                <a:ea typeface="Calibri" panose="020F0502020204030204" pitchFamily="34" charset="0"/>
                <a:cs typeface="Times New Roman" panose="02020603050405020304" pitchFamily="18" charset="0"/>
              </a:rPr>
              <a:t>values</a:t>
            </a:r>
            <a:endParaRPr lang="sv-SE"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err="1">
                <a:latin typeface="Derive Unicode" panose="020B0609030204040204" pitchFamily="49" charset="0"/>
                <a:ea typeface="Calibri" panose="020F0502020204030204" pitchFamily="34" charset="0"/>
                <a:cs typeface="Times New Roman" panose="02020603050405020304" pitchFamily="18" charset="0"/>
              </a:rPr>
              <a:t>Year</a:t>
            </a:r>
            <a:r>
              <a:rPr lang="sv-SE" sz="2000" b="1" dirty="0">
                <a:latin typeface="Derive Unicode" panose="020B0609030204040204" pitchFamily="49" charset="0"/>
                <a:ea typeface="Calibri" panose="020F0502020204030204" pitchFamily="34" charset="0"/>
                <a:cs typeface="Times New Roman" panose="02020603050405020304" pitchFamily="18" charset="0"/>
              </a:rPr>
              <a:t> = 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err="1">
                <a:latin typeface="Derive Unicode" panose="020B0609030204040204" pitchFamily="49" charset="0"/>
                <a:ea typeface="Calibri" panose="020F0502020204030204" pitchFamily="34" charset="0"/>
                <a:cs typeface="Times New Roman" panose="02020603050405020304" pitchFamily="18" charset="0"/>
              </a:rPr>
              <a:t>Reserve</a:t>
            </a:r>
            <a:r>
              <a:rPr lang="sv-SE" sz="2000" b="1" dirty="0">
                <a:latin typeface="Derive Unicode" panose="020B0609030204040204" pitchFamily="49" charset="0"/>
                <a:ea typeface="Calibri" panose="020F0502020204030204" pitchFamily="34" charset="0"/>
                <a:cs typeface="Times New Roman" panose="02020603050405020304" pitchFamily="18" charset="0"/>
              </a:rPr>
              <a:t> =           0    1    2    3    4    5    6    7    8    9   10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1        0   28   55   81  107  132  157  182  206  229  253</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2        0   28   55   82  108  133  158  183  207  231  254</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3        0   28   55   82  108  134  159  184  209  233  256</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4        0   28   56   83  110  136  161  186  211  235  258</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5        0   29   57   84  111  137  163  188  213  237  260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6        0   30   58   86  113  139  165  190  215  239  262</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7        0   31   60   88  115  141  167  192  217  241  264</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8        0   32   62   90  117  143  169  194  219  243  266</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9        0   33   64   92  119  145  171  196  221  245  268</a:t>
            </a:r>
            <a:endParaRPr lang="sv-SE"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05AB504C-2EAE-4C1B-A3CB-68D7E240E4AC}" type="slidenum">
              <a:rPr lang="sv-SE" smtClean="0"/>
              <a:t>94</a:t>
            </a:fld>
            <a:endParaRPr lang="sv-SE"/>
          </a:p>
        </p:txBody>
      </p:sp>
    </p:spTree>
    <p:extLst>
      <p:ext uri="{BB962C8B-B14F-4D97-AF65-F5344CB8AC3E}">
        <p14:creationId xmlns:p14="http://schemas.microsoft.com/office/powerpoint/2010/main" val="42026135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64028" y="1387456"/>
            <a:ext cx="11527972" cy="3785652"/>
          </a:xfrm>
          <a:prstGeom prst="rect">
            <a:avLst/>
          </a:prstGeom>
        </p:spPr>
        <p:txBody>
          <a:bodyPr wrap="square">
            <a:spAutoFit/>
          </a:bodyPr>
          <a:lstStyle/>
          <a:p>
            <a:pPr>
              <a:spcAft>
                <a:spcPts val="0"/>
              </a:spcAft>
            </a:pPr>
            <a:r>
              <a:rPr lang="sv-SE" sz="2000" b="1" dirty="0" err="1">
                <a:latin typeface="Derive Unicode" panose="020B0609030204040204" pitchFamily="49" charset="0"/>
                <a:ea typeface="Calibri" panose="020F0502020204030204" pitchFamily="34" charset="0"/>
                <a:cs typeface="Times New Roman" panose="02020603050405020304" pitchFamily="18" charset="0"/>
              </a:rPr>
              <a:t>Year</a:t>
            </a:r>
            <a:r>
              <a:rPr lang="sv-SE" sz="2000" b="1" dirty="0">
                <a:latin typeface="Derive Unicode" panose="020B0609030204040204" pitchFamily="49" charset="0"/>
                <a:ea typeface="Calibri" panose="020F0502020204030204" pitchFamily="34" charset="0"/>
                <a:cs typeface="Times New Roman" panose="02020603050405020304" pitchFamily="18" charset="0"/>
              </a:rPr>
              <a:t> = 5</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err="1">
                <a:latin typeface="Derive Unicode" panose="020B0609030204040204" pitchFamily="49" charset="0"/>
                <a:ea typeface="Calibri" panose="020F0502020204030204" pitchFamily="34" charset="0"/>
                <a:cs typeface="Times New Roman" panose="02020603050405020304" pitchFamily="18" charset="0"/>
              </a:rPr>
              <a:t>Reserve</a:t>
            </a:r>
            <a:r>
              <a:rPr lang="sv-SE" sz="2000" b="1" dirty="0">
                <a:latin typeface="Derive Unicode" panose="020B0609030204040204" pitchFamily="49" charset="0"/>
                <a:ea typeface="Calibri" panose="020F0502020204030204" pitchFamily="34" charset="0"/>
                <a:cs typeface="Times New Roman" panose="02020603050405020304" pitchFamily="18" charset="0"/>
              </a:rPr>
              <a:t> =           0    1    2    3    4    5    6    7    8    9   10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 </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1        0   20   39   57   57   57   57   57   57   57   57</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2        0   20   40   59   59   59   59   59   59   59   59</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3        0   21   41   60   60   60   60   60   60   60   60</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4        0   22   42   62   62   62   62   62   62   62   62</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5        0   23   44   63   63   63   63   63   63   63   63</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6        0   23   45   65   65   65   65   65   65   65   65</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7        0   24   47   67   67   67   67   67   67   67   67</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8        0   25   48   68   68   68   68   68   68   68   68</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2000" b="1" dirty="0">
                <a:latin typeface="Derive Unicode" panose="020B0609030204040204" pitchFamily="49" charset="0"/>
                <a:ea typeface="Calibri" panose="020F0502020204030204" pitchFamily="34" charset="0"/>
                <a:cs typeface="Times New Roman" panose="02020603050405020304" pitchFamily="18" charset="0"/>
              </a:rPr>
              <a:t>Market =   9        0   26   50   70   70   70   70   70   70   70   70</a:t>
            </a:r>
            <a:endParaRPr lang="sv-SE"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05AB504C-2EAE-4C1B-A3CB-68D7E240E4AC}" type="slidenum">
              <a:rPr lang="sv-SE" smtClean="0"/>
              <a:t>95</a:t>
            </a:fld>
            <a:endParaRPr lang="sv-SE"/>
          </a:p>
        </p:txBody>
      </p:sp>
    </p:spTree>
    <p:extLst>
      <p:ext uri="{BB962C8B-B14F-4D97-AF65-F5344CB8AC3E}">
        <p14:creationId xmlns:p14="http://schemas.microsoft.com/office/powerpoint/2010/main" val="80375434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pPr marL="0" indent="0"/>
            <a:r>
              <a:rPr lang="en-US" b="1" dirty="0">
                <a:solidFill>
                  <a:srgbClr val="00B050"/>
                </a:solidFill>
              </a:rPr>
              <a:t>General conclusions</a:t>
            </a:r>
            <a:endParaRPr lang="en-US" b="1" dirty="0">
              <a:solidFill>
                <a:srgbClr val="00B050"/>
              </a:solidFill>
            </a:endParaRPr>
          </a:p>
        </p:txBody>
      </p:sp>
      <p:sp>
        <p:nvSpPr>
          <p:cNvPr id="3" name="Platshållare för innehåll 2"/>
          <p:cNvSpPr>
            <a:spLocks noGrp="1"/>
          </p:cNvSpPr>
          <p:nvPr>
            <p:ph idx="1"/>
          </p:nvPr>
        </p:nvSpPr>
        <p:spPr>
          <a:xfrm>
            <a:off x="838200" y="1825624"/>
            <a:ext cx="10515600" cy="4611751"/>
          </a:xfrm>
        </p:spPr>
        <p:txBody>
          <a:bodyPr>
            <a:normAutofit fontScale="85000" lnSpcReduction="20000"/>
          </a:bodyPr>
          <a:lstStyle/>
          <a:p>
            <a:pPr>
              <a:spcAft>
                <a:spcPts val="0"/>
              </a:spcAft>
            </a:pPr>
            <a:r>
              <a:rPr lang="en-GB" dirty="0" smtClean="0">
                <a:latin typeface="Times New Roman" panose="02020603050405020304" pitchFamily="18" charset="0"/>
                <a:ea typeface="SimSun" panose="02010600030101010101" pitchFamily="2" charset="-122"/>
              </a:rPr>
              <a:t>Stochastic </a:t>
            </a:r>
            <a:r>
              <a:rPr lang="en-GB" dirty="0">
                <a:latin typeface="Times New Roman" panose="02020603050405020304" pitchFamily="18" charset="0"/>
                <a:ea typeface="SimSun" panose="02010600030101010101" pitchFamily="2" charset="-122"/>
              </a:rPr>
              <a:t>dynamic programming is a fantastic method that can be used in many highly relevant problems, in particular with stochastic market prices and adaptive production decisions. </a:t>
            </a:r>
            <a:endParaRPr lang="en-GB" dirty="0" smtClean="0">
              <a:latin typeface="Times New Roman" panose="02020603050405020304" pitchFamily="18" charset="0"/>
              <a:ea typeface="SimSun" panose="02010600030101010101" pitchFamily="2" charset="-122"/>
            </a:endParaRPr>
          </a:p>
          <a:p>
            <a:pPr>
              <a:spcAft>
                <a:spcPts val="0"/>
              </a:spcAft>
            </a:pPr>
            <a:r>
              <a:rPr lang="en-GB" dirty="0" smtClean="0">
                <a:latin typeface="Times New Roman" panose="02020603050405020304" pitchFamily="18" charset="0"/>
                <a:ea typeface="SimSun" panose="02010600030101010101" pitchFamily="2" charset="-122"/>
              </a:rPr>
              <a:t>A </a:t>
            </a:r>
            <a:r>
              <a:rPr lang="en-GB" dirty="0">
                <a:latin typeface="Times New Roman" panose="02020603050405020304" pitchFamily="18" charset="0"/>
                <a:ea typeface="SimSun" panose="02010600030101010101" pitchFamily="2" charset="-122"/>
              </a:rPr>
              <a:t>common opinion is however that the “curse of dimensionality” makes it impossible to handle relevant real world problems with this method. For this reason, several attempts have been made to develop alternative approaches. </a:t>
            </a:r>
            <a:endParaRPr lang="en-GB" dirty="0" smtClean="0">
              <a:latin typeface="Times New Roman" panose="02020603050405020304" pitchFamily="18" charset="0"/>
              <a:ea typeface="SimSun" panose="02010600030101010101" pitchFamily="2" charset="-122"/>
            </a:endParaRPr>
          </a:p>
          <a:p>
            <a:pPr>
              <a:spcAft>
                <a:spcPts val="0"/>
              </a:spcAft>
            </a:pPr>
            <a:r>
              <a:rPr lang="en-GB" dirty="0" smtClean="0">
                <a:latin typeface="Times New Roman" panose="02020603050405020304" pitchFamily="18" charset="0"/>
                <a:ea typeface="SimSun" panose="02010600030101010101" pitchFamily="2" charset="-122"/>
              </a:rPr>
              <a:t>In </a:t>
            </a:r>
            <a:r>
              <a:rPr lang="en-GB" dirty="0">
                <a:latin typeface="Times New Roman" panose="02020603050405020304" pitchFamily="18" charset="0"/>
                <a:ea typeface="SimSun" panose="02010600030101010101" pitchFamily="2" charset="-122"/>
              </a:rPr>
              <a:t>the light of this situation, the author suggests the use of stochastic dynamic programming as a master problem combined with linear programming </a:t>
            </a:r>
            <a:r>
              <a:rPr lang="en-GB" dirty="0" smtClean="0">
                <a:latin typeface="Times New Roman" panose="02020603050405020304" pitchFamily="18" charset="0"/>
                <a:ea typeface="SimSun" panose="02010600030101010101" pitchFamily="2" charset="-122"/>
              </a:rPr>
              <a:t>or quadratic programming solutions </a:t>
            </a:r>
            <a:r>
              <a:rPr lang="en-GB" dirty="0">
                <a:latin typeface="Times New Roman" panose="02020603050405020304" pitchFamily="18" charset="0"/>
                <a:ea typeface="SimSun" panose="02010600030101010101" pitchFamily="2" charset="-122"/>
              </a:rPr>
              <a:t>to optimal decisions at each stage and state. </a:t>
            </a:r>
            <a:endParaRPr lang="en-GB" dirty="0" smtClean="0">
              <a:latin typeface="Times New Roman" panose="02020603050405020304" pitchFamily="18" charset="0"/>
              <a:ea typeface="SimSun" panose="02010600030101010101" pitchFamily="2" charset="-122"/>
            </a:endParaRPr>
          </a:p>
          <a:p>
            <a:pPr>
              <a:spcAft>
                <a:spcPts val="0"/>
              </a:spcAft>
            </a:pPr>
            <a:r>
              <a:rPr lang="en-GB" dirty="0" smtClean="0">
                <a:latin typeface="Times New Roman" panose="02020603050405020304" pitchFamily="18" charset="0"/>
                <a:ea typeface="SimSun" panose="02010600030101010101" pitchFamily="2" charset="-122"/>
              </a:rPr>
              <a:t>This </a:t>
            </a:r>
            <a:r>
              <a:rPr lang="en-GB" dirty="0">
                <a:latin typeface="Times New Roman" panose="02020603050405020304" pitchFamily="18" charset="0"/>
                <a:ea typeface="SimSun" panose="02010600030101010101" pitchFamily="2" charset="-122"/>
              </a:rPr>
              <a:t>makes it possible to keep the real stochastic structure of the problem and to optimize the relevant adaptive production level decisions. </a:t>
            </a:r>
            <a:endParaRPr lang="en-GB" dirty="0" smtClean="0">
              <a:latin typeface="Times New Roman" panose="02020603050405020304" pitchFamily="18" charset="0"/>
              <a:ea typeface="SimSun" panose="02010600030101010101" pitchFamily="2" charset="-122"/>
            </a:endParaRPr>
          </a:p>
          <a:p>
            <a:pPr>
              <a:spcAft>
                <a:spcPts val="0"/>
              </a:spcAft>
            </a:pPr>
            <a:r>
              <a:rPr lang="en-GB" dirty="0" smtClean="0">
                <a:latin typeface="Times New Roman" panose="02020603050405020304" pitchFamily="18" charset="0"/>
                <a:ea typeface="SimSun" panose="02010600030101010101" pitchFamily="2" charset="-122"/>
              </a:rPr>
              <a:t>At </a:t>
            </a:r>
            <a:r>
              <a:rPr lang="en-GB" dirty="0">
                <a:latin typeface="Times New Roman" panose="02020603050405020304" pitchFamily="18" charset="0"/>
                <a:ea typeface="SimSun" panose="02010600030101010101" pitchFamily="2" charset="-122"/>
              </a:rPr>
              <a:t>the same time, any level of detail can be handled in the many production and logistics oriented decisions at lower levels. </a:t>
            </a:r>
            <a:endParaRPr lang="en-GB" dirty="0" smtClean="0">
              <a:latin typeface="Times New Roman" panose="02020603050405020304" pitchFamily="18" charset="0"/>
              <a:ea typeface="SimSun" panose="02010600030101010101" pitchFamily="2" charset="-122"/>
            </a:endParaRPr>
          </a:p>
          <a:p>
            <a:pPr>
              <a:spcAft>
                <a:spcPts val="0"/>
              </a:spcAft>
            </a:pPr>
            <a:r>
              <a:rPr lang="en-GB" dirty="0" smtClean="0">
                <a:latin typeface="Times New Roman" panose="02020603050405020304" pitchFamily="18" charset="0"/>
                <a:ea typeface="SimSun" panose="02010600030101010101" pitchFamily="2" charset="-122"/>
              </a:rPr>
              <a:t>These </a:t>
            </a:r>
            <a:r>
              <a:rPr lang="en-GB" dirty="0">
                <a:latin typeface="Times New Roman" panose="02020603050405020304" pitchFamily="18" charset="0"/>
                <a:ea typeface="SimSun" panose="02010600030101010101" pitchFamily="2" charset="-122"/>
              </a:rPr>
              <a:t>approaches are found here: </a:t>
            </a:r>
            <a:r>
              <a:rPr lang="en-GB" dirty="0" err="1">
                <a:latin typeface="Times New Roman" panose="02020603050405020304" pitchFamily="18" charset="0"/>
                <a:ea typeface="SimSun" panose="02010600030101010101" pitchFamily="2" charset="-122"/>
              </a:rPr>
              <a:t>Lohmander</a:t>
            </a:r>
            <a:r>
              <a:rPr lang="en-GB" dirty="0">
                <a:latin typeface="Times New Roman" panose="02020603050405020304" pitchFamily="18" charset="0"/>
                <a:ea typeface="SimSun" panose="02010600030101010101" pitchFamily="2" charset="-122"/>
              </a:rPr>
              <a:t> [5] and [9]. </a:t>
            </a:r>
            <a:endParaRPr lang="sv-SE" dirty="0">
              <a:latin typeface="Times New Roman" panose="02020603050405020304" pitchFamily="18" charset="0"/>
              <a:ea typeface="SimSun" panose="02010600030101010101" pitchFamily="2" charset="-122"/>
            </a:endParaRPr>
          </a:p>
          <a:p>
            <a:endParaRPr lang="sv-SE" dirty="0"/>
          </a:p>
        </p:txBody>
      </p:sp>
      <p:sp>
        <p:nvSpPr>
          <p:cNvPr id="2" name="Platshållare för bildnummer 1"/>
          <p:cNvSpPr>
            <a:spLocks noGrp="1"/>
          </p:cNvSpPr>
          <p:nvPr>
            <p:ph type="sldNum" sz="quarter" idx="12"/>
          </p:nvPr>
        </p:nvSpPr>
        <p:spPr/>
        <p:txBody>
          <a:bodyPr/>
          <a:lstStyle/>
          <a:p>
            <a:fld id="{05AB504C-2EAE-4C1B-A3CB-68D7E240E4AC}" type="slidenum">
              <a:rPr lang="sv-SE" smtClean="0"/>
              <a:t>96</a:t>
            </a:fld>
            <a:endParaRPr lang="sv-SE"/>
          </a:p>
        </p:txBody>
      </p:sp>
    </p:spTree>
    <p:extLst>
      <p:ext uri="{BB962C8B-B14F-4D97-AF65-F5344CB8AC3E}">
        <p14:creationId xmlns:p14="http://schemas.microsoft.com/office/powerpoint/2010/main" val="238371349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lvl="0"/>
            <a:r>
              <a:rPr lang="en-US" b="1" dirty="0">
                <a:solidFill>
                  <a:srgbClr val="00B050"/>
                </a:solidFill>
              </a:rPr>
              <a:t>Suggestions for future research</a:t>
            </a:r>
            <a:br>
              <a:rPr lang="en-US" b="1" dirty="0">
                <a:solidFill>
                  <a:srgbClr val="00B050"/>
                </a:solidFill>
              </a:rPr>
            </a:br>
            <a:endParaRPr lang="sv-SE" b="1" dirty="0">
              <a:solidFill>
                <a:srgbClr val="00B050"/>
              </a:solidFill>
            </a:endParaRPr>
          </a:p>
        </p:txBody>
      </p:sp>
      <p:sp>
        <p:nvSpPr>
          <p:cNvPr id="3" name="Platshållare för innehåll 2"/>
          <p:cNvSpPr>
            <a:spLocks noGrp="1"/>
          </p:cNvSpPr>
          <p:nvPr>
            <p:ph idx="1"/>
          </p:nvPr>
        </p:nvSpPr>
        <p:spPr/>
        <p:txBody>
          <a:bodyPr>
            <a:normAutofit fontScale="92500" lnSpcReduction="20000"/>
          </a:bodyPr>
          <a:lstStyle/>
          <a:p>
            <a:r>
              <a:rPr lang="sv-SE" dirty="0" err="1" smtClean="0"/>
              <a:t>Use</a:t>
            </a:r>
            <a:r>
              <a:rPr lang="sv-SE" dirty="0" smtClean="0"/>
              <a:t> the </a:t>
            </a:r>
            <a:r>
              <a:rPr lang="sv-SE" dirty="0" err="1" smtClean="0"/>
              <a:t>presented</a:t>
            </a:r>
            <a:r>
              <a:rPr lang="sv-SE" dirty="0" smtClean="0"/>
              <a:t> approach to </a:t>
            </a:r>
            <a:r>
              <a:rPr lang="sv-SE" dirty="0" err="1" smtClean="0"/>
              <a:t>optimization</a:t>
            </a:r>
            <a:r>
              <a:rPr lang="sv-SE" dirty="0" smtClean="0"/>
              <a:t>. Peter </a:t>
            </a:r>
            <a:r>
              <a:rPr lang="sv-SE" dirty="0" err="1" smtClean="0"/>
              <a:t>Lohmander</a:t>
            </a:r>
            <a:r>
              <a:rPr lang="sv-SE" dirty="0" smtClean="0"/>
              <a:t> is </a:t>
            </a:r>
            <a:r>
              <a:rPr lang="sv-SE" dirty="0" err="1" smtClean="0"/>
              <a:t>personally</a:t>
            </a:r>
            <a:r>
              <a:rPr lang="sv-SE" dirty="0" smtClean="0"/>
              <a:t> </a:t>
            </a:r>
            <a:r>
              <a:rPr lang="sv-SE" dirty="0" err="1" smtClean="0"/>
              <a:t>interested</a:t>
            </a:r>
            <a:r>
              <a:rPr lang="sv-SE" dirty="0" smtClean="0"/>
              <a:t> to </a:t>
            </a:r>
            <a:r>
              <a:rPr lang="sv-SE" dirty="0" err="1" smtClean="0"/>
              <a:t>cooperate</a:t>
            </a:r>
            <a:r>
              <a:rPr lang="sv-SE" dirty="0" smtClean="0"/>
              <a:t> </a:t>
            </a:r>
            <a:r>
              <a:rPr lang="sv-SE" dirty="0" err="1" smtClean="0"/>
              <a:t>with</a:t>
            </a:r>
            <a:r>
              <a:rPr lang="sv-SE" dirty="0" smtClean="0"/>
              <a:t> </a:t>
            </a:r>
            <a:r>
              <a:rPr lang="sv-SE" dirty="0" err="1" smtClean="0"/>
              <a:t>these</a:t>
            </a:r>
            <a:r>
              <a:rPr lang="sv-SE" dirty="0" smtClean="0"/>
              <a:t> </a:t>
            </a:r>
            <a:r>
              <a:rPr lang="sv-SE" dirty="0" err="1" smtClean="0"/>
              <a:t>projects</a:t>
            </a:r>
            <a:r>
              <a:rPr lang="sv-SE" dirty="0"/>
              <a:t>:</a:t>
            </a:r>
            <a:endParaRPr lang="sv-SE" dirty="0" smtClean="0"/>
          </a:p>
          <a:p>
            <a:r>
              <a:rPr lang="sv-SE" dirty="0" smtClean="0"/>
              <a:t>For alternative </a:t>
            </a:r>
            <a:r>
              <a:rPr lang="sv-SE" dirty="0" err="1" smtClean="0"/>
              <a:t>cases</a:t>
            </a:r>
            <a:r>
              <a:rPr lang="sv-SE" dirty="0" smtClean="0"/>
              <a:t>, </a:t>
            </a:r>
            <a:r>
              <a:rPr lang="sv-SE" dirty="0" err="1" smtClean="0"/>
              <a:t>with</a:t>
            </a:r>
            <a:r>
              <a:rPr lang="sv-SE" dirty="0" smtClean="0"/>
              <a:t> </a:t>
            </a:r>
            <a:r>
              <a:rPr lang="sv-SE" dirty="0" err="1" smtClean="0"/>
              <a:t>consideration</a:t>
            </a:r>
            <a:r>
              <a:rPr lang="sv-SE" dirty="0" smtClean="0"/>
              <a:t> </a:t>
            </a:r>
            <a:r>
              <a:rPr lang="sv-SE" dirty="0" err="1" smtClean="0"/>
              <a:t>of</a:t>
            </a:r>
            <a:r>
              <a:rPr lang="sv-SE" dirty="0" smtClean="0"/>
              <a:t> market </a:t>
            </a:r>
            <a:r>
              <a:rPr lang="sv-SE" dirty="0" err="1" smtClean="0"/>
              <a:t>structure</a:t>
            </a:r>
            <a:r>
              <a:rPr lang="sv-SE" dirty="0" smtClean="0"/>
              <a:t>, in </a:t>
            </a:r>
            <a:r>
              <a:rPr lang="sv-SE" dirty="0" err="1" smtClean="0"/>
              <a:t>particular</a:t>
            </a:r>
            <a:r>
              <a:rPr lang="sv-SE" dirty="0" smtClean="0"/>
              <a:t> </a:t>
            </a:r>
            <a:r>
              <a:rPr lang="sv-SE" dirty="0" err="1" smtClean="0"/>
              <a:t>concerning</a:t>
            </a:r>
            <a:r>
              <a:rPr lang="sv-SE" dirty="0" smtClean="0"/>
              <a:t> </a:t>
            </a:r>
            <a:r>
              <a:rPr lang="sv-SE" dirty="0" err="1" smtClean="0"/>
              <a:t>coordination</a:t>
            </a:r>
            <a:r>
              <a:rPr lang="sv-SE" dirty="0" smtClean="0"/>
              <a:t> </a:t>
            </a:r>
            <a:r>
              <a:rPr lang="sv-SE" dirty="0" err="1" smtClean="0"/>
              <a:t>within</a:t>
            </a:r>
            <a:r>
              <a:rPr lang="sv-SE" dirty="0" smtClean="0"/>
              <a:t> OPEC and </a:t>
            </a:r>
            <a:r>
              <a:rPr lang="sv-SE" dirty="0" err="1" smtClean="0"/>
              <a:t>other</a:t>
            </a:r>
            <a:r>
              <a:rPr lang="sv-SE" dirty="0" smtClean="0"/>
              <a:t> market </a:t>
            </a:r>
            <a:r>
              <a:rPr lang="sv-SE" dirty="0" err="1" smtClean="0"/>
              <a:t>actors</a:t>
            </a:r>
            <a:r>
              <a:rPr lang="sv-SE" dirty="0" smtClean="0"/>
              <a:t>:</a:t>
            </a:r>
          </a:p>
          <a:p>
            <a:r>
              <a:rPr lang="sv-SE" dirty="0" err="1" smtClean="0"/>
              <a:t>Develop</a:t>
            </a:r>
            <a:r>
              <a:rPr lang="sv-SE" dirty="0" smtClean="0"/>
              <a:t> a </a:t>
            </a:r>
            <a:r>
              <a:rPr lang="sv-SE" dirty="0" err="1" smtClean="0"/>
              <a:t>complete</a:t>
            </a:r>
            <a:r>
              <a:rPr lang="sv-SE" dirty="0" smtClean="0"/>
              <a:t> </a:t>
            </a:r>
            <a:r>
              <a:rPr lang="sv-SE" dirty="0" err="1" smtClean="0"/>
              <a:t>optimization</a:t>
            </a:r>
            <a:r>
              <a:rPr lang="sv-SE" dirty="0" smtClean="0"/>
              <a:t> </a:t>
            </a:r>
            <a:r>
              <a:rPr lang="sv-SE" dirty="0" err="1" smtClean="0"/>
              <a:t>model</a:t>
            </a:r>
            <a:r>
              <a:rPr lang="sv-SE" dirty="0" smtClean="0"/>
              <a:t> for management </a:t>
            </a:r>
            <a:r>
              <a:rPr lang="sv-SE" dirty="0" err="1" smtClean="0"/>
              <a:t>of</a:t>
            </a:r>
            <a:r>
              <a:rPr lang="sv-SE" dirty="0" smtClean="0"/>
              <a:t> </a:t>
            </a:r>
            <a:r>
              <a:rPr lang="sv-SE" dirty="0" err="1" smtClean="0"/>
              <a:t>oil</a:t>
            </a:r>
            <a:r>
              <a:rPr lang="sv-SE" dirty="0" smtClean="0"/>
              <a:t> and </a:t>
            </a:r>
            <a:r>
              <a:rPr lang="sv-SE" dirty="0" err="1" smtClean="0"/>
              <a:t>other</a:t>
            </a:r>
            <a:r>
              <a:rPr lang="sv-SE" dirty="0" smtClean="0"/>
              <a:t> relevant </a:t>
            </a:r>
            <a:r>
              <a:rPr lang="sv-SE" dirty="0" err="1" smtClean="0"/>
              <a:t>resources</a:t>
            </a:r>
            <a:r>
              <a:rPr lang="sv-SE" dirty="0" smtClean="0"/>
              <a:t>, </a:t>
            </a:r>
            <a:r>
              <a:rPr lang="sv-SE" dirty="0" err="1" smtClean="0"/>
              <a:t>using</a:t>
            </a:r>
            <a:r>
              <a:rPr lang="sv-SE" dirty="0" smtClean="0"/>
              <a:t> relevant </a:t>
            </a:r>
            <a:r>
              <a:rPr lang="sv-SE" dirty="0" err="1" smtClean="0"/>
              <a:t>price</a:t>
            </a:r>
            <a:r>
              <a:rPr lang="sv-SE" dirty="0" smtClean="0"/>
              <a:t> </a:t>
            </a:r>
            <a:r>
              <a:rPr lang="sv-SE" dirty="0" err="1" smtClean="0"/>
              <a:t>processes</a:t>
            </a:r>
            <a:r>
              <a:rPr lang="sv-SE" dirty="0" smtClean="0"/>
              <a:t> for </a:t>
            </a:r>
            <a:r>
              <a:rPr lang="sv-SE" dirty="0" err="1" smtClean="0"/>
              <a:t>crude</a:t>
            </a:r>
            <a:r>
              <a:rPr lang="sv-SE" dirty="0" smtClean="0"/>
              <a:t> </a:t>
            </a:r>
            <a:r>
              <a:rPr lang="sv-SE" dirty="0" err="1" smtClean="0"/>
              <a:t>oil</a:t>
            </a:r>
            <a:r>
              <a:rPr lang="sv-SE" dirty="0" smtClean="0"/>
              <a:t> and </a:t>
            </a:r>
            <a:r>
              <a:rPr lang="sv-SE" dirty="0" err="1" smtClean="0"/>
              <a:t>refined</a:t>
            </a:r>
            <a:r>
              <a:rPr lang="sv-SE" dirty="0" smtClean="0"/>
              <a:t> </a:t>
            </a:r>
            <a:r>
              <a:rPr lang="sv-SE" dirty="0" err="1" smtClean="0"/>
              <a:t>products</a:t>
            </a:r>
            <a:r>
              <a:rPr lang="sv-SE" dirty="0" smtClean="0"/>
              <a:t>, </a:t>
            </a:r>
            <a:r>
              <a:rPr lang="sv-SE" dirty="0" err="1" smtClean="0"/>
              <a:t>local</a:t>
            </a:r>
            <a:r>
              <a:rPr lang="sv-SE" dirty="0" smtClean="0"/>
              <a:t> data for </a:t>
            </a:r>
            <a:r>
              <a:rPr lang="sv-SE" dirty="0" err="1" smtClean="0"/>
              <a:t>oil</a:t>
            </a:r>
            <a:r>
              <a:rPr lang="sv-SE" dirty="0" smtClean="0"/>
              <a:t> </a:t>
            </a:r>
            <a:r>
              <a:rPr lang="sv-SE" dirty="0" err="1" smtClean="0"/>
              <a:t>fields</a:t>
            </a:r>
            <a:r>
              <a:rPr lang="sv-SE" dirty="0" smtClean="0"/>
              <a:t>, </a:t>
            </a:r>
            <a:r>
              <a:rPr lang="sv-SE" dirty="0" err="1" smtClean="0"/>
              <a:t>oil</a:t>
            </a:r>
            <a:r>
              <a:rPr lang="sv-SE" dirty="0" smtClean="0"/>
              <a:t> </a:t>
            </a:r>
            <a:r>
              <a:rPr lang="sv-SE" dirty="0" err="1" smtClean="0"/>
              <a:t>extraction</a:t>
            </a:r>
            <a:r>
              <a:rPr lang="sv-SE" dirty="0" smtClean="0"/>
              <a:t> </a:t>
            </a:r>
            <a:r>
              <a:rPr lang="sv-SE" dirty="0" err="1" smtClean="0"/>
              <a:t>equipment</a:t>
            </a:r>
            <a:r>
              <a:rPr lang="sv-SE" dirty="0" smtClean="0"/>
              <a:t>, </a:t>
            </a:r>
            <a:r>
              <a:rPr lang="sv-SE" dirty="0" err="1" smtClean="0"/>
              <a:t>logistics</a:t>
            </a:r>
            <a:r>
              <a:rPr lang="sv-SE" dirty="0" smtClean="0"/>
              <a:t>, </a:t>
            </a:r>
            <a:r>
              <a:rPr lang="sv-SE" dirty="0" err="1" smtClean="0"/>
              <a:t>refining</a:t>
            </a:r>
            <a:r>
              <a:rPr lang="sv-SE" dirty="0" smtClean="0"/>
              <a:t> and </a:t>
            </a:r>
            <a:r>
              <a:rPr lang="sv-SE" dirty="0" err="1" smtClean="0"/>
              <a:t>other</a:t>
            </a:r>
            <a:r>
              <a:rPr lang="sv-SE" dirty="0" smtClean="0"/>
              <a:t> relevant data.</a:t>
            </a:r>
          </a:p>
          <a:p>
            <a:r>
              <a:rPr lang="sv-SE" dirty="0" err="1" smtClean="0"/>
              <a:t>Determine</a:t>
            </a:r>
            <a:r>
              <a:rPr lang="sv-SE" dirty="0" smtClean="0"/>
              <a:t> optimal </a:t>
            </a:r>
            <a:r>
              <a:rPr lang="sv-SE" dirty="0" err="1" smtClean="0"/>
              <a:t>investments</a:t>
            </a:r>
            <a:r>
              <a:rPr lang="sv-SE" dirty="0" smtClean="0"/>
              <a:t> in </a:t>
            </a:r>
            <a:r>
              <a:rPr lang="sv-SE" dirty="0" err="1" smtClean="0"/>
              <a:t>refining</a:t>
            </a:r>
            <a:r>
              <a:rPr lang="sv-SE" dirty="0" smtClean="0"/>
              <a:t> </a:t>
            </a:r>
            <a:r>
              <a:rPr lang="sv-SE" dirty="0" err="1" smtClean="0"/>
              <a:t>capacities</a:t>
            </a:r>
            <a:r>
              <a:rPr lang="sv-SE" dirty="0" smtClean="0"/>
              <a:t>.</a:t>
            </a:r>
          </a:p>
          <a:p>
            <a:r>
              <a:rPr lang="sv-SE" dirty="0" err="1" smtClean="0"/>
              <a:t>Determine</a:t>
            </a:r>
            <a:r>
              <a:rPr lang="sv-SE" dirty="0" smtClean="0"/>
              <a:t> optimal </a:t>
            </a:r>
            <a:r>
              <a:rPr lang="sv-SE" dirty="0" err="1" smtClean="0"/>
              <a:t>investments</a:t>
            </a:r>
            <a:r>
              <a:rPr lang="sv-SE" dirty="0" smtClean="0"/>
              <a:t> in pipelines, </a:t>
            </a:r>
            <a:r>
              <a:rPr lang="sv-SE" dirty="0" err="1" smtClean="0"/>
              <a:t>other</a:t>
            </a:r>
            <a:r>
              <a:rPr lang="sv-SE" dirty="0" smtClean="0"/>
              <a:t> </a:t>
            </a:r>
            <a:r>
              <a:rPr lang="sv-SE" dirty="0" err="1" smtClean="0"/>
              <a:t>infrastructure</a:t>
            </a:r>
            <a:r>
              <a:rPr lang="sv-SE" dirty="0" smtClean="0"/>
              <a:t> and </a:t>
            </a:r>
            <a:r>
              <a:rPr lang="sv-SE" dirty="0" err="1" smtClean="0"/>
              <a:t>oil</a:t>
            </a:r>
            <a:r>
              <a:rPr lang="sv-SE" dirty="0" smtClean="0"/>
              <a:t> tankers.</a:t>
            </a:r>
          </a:p>
          <a:p>
            <a:r>
              <a:rPr lang="sv-SE" dirty="0" err="1" smtClean="0"/>
              <a:t>Determine</a:t>
            </a:r>
            <a:r>
              <a:rPr lang="sv-SE" dirty="0" smtClean="0"/>
              <a:t> optimal management </a:t>
            </a:r>
            <a:r>
              <a:rPr lang="sv-SE" dirty="0" err="1" smtClean="0"/>
              <a:t>of</a:t>
            </a:r>
            <a:r>
              <a:rPr lang="sv-SE" dirty="0" smtClean="0"/>
              <a:t> the </a:t>
            </a:r>
            <a:r>
              <a:rPr lang="sv-SE" dirty="0" err="1" smtClean="0"/>
              <a:t>oil</a:t>
            </a:r>
            <a:r>
              <a:rPr lang="sv-SE" dirty="0" smtClean="0"/>
              <a:t> </a:t>
            </a:r>
            <a:r>
              <a:rPr lang="sv-SE" dirty="0" err="1" smtClean="0"/>
              <a:t>industry</a:t>
            </a:r>
            <a:r>
              <a:rPr lang="sv-SE" dirty="0" smtClean="0"/>
              <a:t>.</a:t>
            </a:r>
          </a:p>
          <a:p>
            <a:endParaRPr lang="sv-SE" dirty="0"/>
          </a:p>
        </p:txBody>
      </p:sp>
      <p:sp>
        <p:nvSpPr>
          <p:cNvPr id="4" name="Platshållare för bildnummer 3"/>
          <p:cNvSpPr>
            <a:spLocks noGrp="1"/>
          </p:cNvSpPr>
          <p:nvPr>
            <p:ph type="sldNum" sz="quarter" idx="12"/>
          </p:nvPr>
        </p:nvSpPr>
        <p:spPr/>
        <p:txBody>
          <a:bodyPr/>
          <a:lstStyle/>
          <a:p>
            <a:fld id="{05AB504C-2EAE-4C1B-A3CB-68D7E240E4AC}" type="slidenum">
              <a:rPr lang="sv-SE" smtClean="0"/>
              <a:t>97</a:t>
            </a:fld>
            <a:endParaRPr lang="sv-SE"/>
          </a:p>
        </p:txBody>
      </p:sp>
    </p:spTree>
    <p:extLst>
      <p:ext uri="{BB962C8B-B14F-4D97-AF65-F5344CB8AC3E}">
        <p14:creationId xmlns:p14="http://schemas.microsoft.com/office/powerpoint/2010/main" val="16946808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err="1" smtClean="0">
                <a:solidFill>
                  <a:srgbClr val="00B050"/>
                </a:solidFill>
              </a:rPr>
              <a:t>References</a:t>
            </a:r>
            <a:r>
              <a:rPr lang="sv-SE" b="1" dirty="0" smtClean="0">
                <a:solidFill>
                  <a:srgbClr val="00B050"/>
                </a:solidFill>
              </a:rPr>
              <a:t> (1)</a:t>
            </a:r>
            <a:endParaRPr lang="sv-SE" dirty="0"/>
          </a:p>
        </p:txBody>
      </p:sp>
      <p:sp>
        <p:nvSpPr>
          <p:cNvPr id="3" name="Platshållare för innehåll 2"/>
          <p:cNvSpPr>
            <a:spLocks noGrp="1"/>
          </p:cNvSpPr>
          <p:nvPr>
            <p:ph idx="1"/>
          </p:nvPr>
        </p:nvSpPr>
        <p:spPr/>
        <p:txBody>
          <a:bodyPr>
            <a:normAutofit fontScale="85000" lnSpcReduction="10000"/>
          </a:bodyPr>
          <a:lstStyle/>
          <a:p>
            <a:r>
              <a:rPr lang="sv-SE" dirty="0"/>
              <a:t>Gao W., Hartley P.R., </a:t>
            </a:r>
            <a:r>
              <a:rPr lang="sv-SE" dirty="0" err="1"/>
              <a:t>Sickles</a:t>
            </a:r>
            <a:r>
              <a:rPr lang="sv-SE" dirty="0"/>
              <a:t>, R.C., Optimal </a:t>
            </a:r>
            <a:r>
              <a:rPr lang="sv-SE" dirty="0" err="1"/>
              <a:t>dynamic</a:t>
            </a:r>
            <a:r>
              <a:rPr lang="sv-SE" dirty="0"/>
              <a:t> </a:t>
            </a:r>
            <a:r>
              <a:rPr lang="sv-SE" dirty="0" err="1"/>
              <a:t>production</a:t>
            </a:r>
            <a:r>
              <a:rPr lang="sv-SE" dirty="0"/>
              <a:t> from a </a:t>
            </a:r>
            <a:r>
              <a:rPr lang="sv-SE" dirty="0" err="1"/>
              <a:t>large</a:t>
            </a:r>
            <a:r>
              <a:rPr lang="sv-SE" dirty="0"/>
              <a:t> </a:t>
            </a:r>
            <a:r>
              <a:rPr lang="sv-SE" dirty="0" err="1"/>
              <a:t>oil</a:t>
            </a:r>
            <a:r>
              <a:rPr lang="sv-SE" dirty="0"/>
              <a:t> </a:t>
            </a:r>
            <a:r>
              <a:rPr lang="sv-SE" dirty="0" err="1"/>
              <a:t>field</a:t>
            </a:r>
            <a:r>
              <a:rPr lang="sv-SE" dirty="0"/>
              <a:t> in Saudi Arabia, </a:t>
            </a:r>
            <a:r>
              <a:rPr lang="sv-SE" dirty="0" err="1"/>
              <a:t>Empirical</a:t>
            </a:r>
            <a:r>
              <a:rPr lang="sv-SE" dirty="0"/>
              <a:t> </a:t>
            </a:r>
            <a:r>
              <a:rPr lang="sv-SE" dirty="0" err="1"/>
              <a:t>Economics</a:t>
            </a:r>
            <a:r>
              <a:rPr lang="sv-SE" dirty="0"/>
              <a:t>, September 2009, </a:t>
            </a:r>
            <a:r>
              <a:rPr lang="sv-SE" dirty="0" err="1"/>
              <a:t>Volume</a:t>
            </a:r>
            <a:r>
              <a:rPr lang="sv-SE" dirty="0"/>
              <a:t> 37, </a:t>
            </a:r>
            <a:r>
              <a:rPr lang="sv-SE" dirty="0" err="1"/>
              <a:t>Issue</a:t>
            </a:r>
            <a:r>
              <a:rPr lang="sv-SE" dirty="0"/>
              <a:t> 1, </a:t>
            </a:r>
            <a:r>
              <a:rPr lang="sv-SE" dirty="0" err="1"/>
              <a:t>pp</a:t>
            </a:r>
            <a:r>
              <a:rPr lang="sv-SE" dirty="0"/>
              <a:t> 153-184, </a:t>
            </a:r>
            <a:r>
              <a:rPr lang="sv-SE" dirty="0">
                <a:hlinkClick r:id="rId2"/>
              </a:rPr>
              <a:t>http://</a:t>
            </a:r>
            <a:r>
              <a:rPr lang="sv-SE" dirty="0" smtClean="0">
                <a:hlinkClick r:id="rId2"/>
              </a:rPr>
              <a:t>link.springer.com/article/10.1007%2Fs00181-008-0227-9</a:t>
            </a:r>
            <a:r>
              <a:rPr lang="sv-SE" dirty="0" smtClean="0"/>
              <a:t> </a:t>
            </a:r>
            <a:endParaRPr lang="sv-SE" dirty="0"/>
          </a:p>
          <a:p>
            <a:r>
              <a:rPr lang="sv-SE" dirty="0" err="1"/>
              <a:t>Lohmander</a:t>
            </a:r>
            <a:r>
              <a:rPr lang="sv-SE" dirty="0"/>
              <a:t>, P., </a:t>
            </a:r>
            <a:r>
              <a:rPr lang="sv-SE" dirty="0" err="1"/>
              <a:t>Continuous</a:t>
            </a:r>
            <a:r>
              <a:rPr lang="sv-SE" dirty="0"/>
              <a:t> </a:t>
            </a:r>
            <a:r>
              <a:rPr lang="sv-SE" dirty="0" err="1"/>
              <a:t>extraction</a:t>
            </a:r>
            <a:r>
              <a:rPr lang="sv-SE" dirty="0"/>
              <a:t> under risk, IIASA, International </a:t>
            </a:r>
            <a:r>
              <a:rPr lang="sv-SE" dirty="0" err="1"/>
              <a:t>Institute</a:t>
            </a:r>
            <a:r>
              <a:rPr lang="sv-SE" dirty="0"/>
              <a:t> for </a:t>
            </a:r>
            <a:r>
              <a:rPr lang="sv-SE" dirty="0" err="1"/>
              <a:t>Applied</a:t>
            </a:r>
            <a:r>
              <a:rPr lang="sv-SE" dirty="0"/>
              <a:t> Systems </a:t>
            </a:r>
            <a:r>
              <a:rPr lang="sv-SE" dirty="0" err="1"/>
              <a:t>Analysis</a:t>
            </a:r>
            <a:r>
              <a:rPr lang="sv-SE" dirty="0"/>
              <a:t>, Systems and </a:t>
            </a:r>
            <a:r>
              <a:rPr lang="sv-SE" dirty="0" err="1"/>
              <a:t>Decisions</a:t>
            </a:r>
            <a:r>
              <a:rPr lang="sv-SE" dirty="0"/>
              <a:t> Sciences, WP-86-16, </a:t>
            </a:r>
            <a:r>
              <a:rPr lang="sv-SE" dirty="0" err="1"/>
              <a:t>March</a:t>
            </a:r>
            <a:r>
              <a:rPr lang="sv-SE" dirty="0"/>
              <a:t> 1986, </a:t>
            </a:r>
            <a:r>
              <a:rPr lang="sv-SE" dirty="0">
                <a:hlinkClick r:id="rId3"/>
              </a:rPr>
              <a:t>http://</a:t>
            </a:r>
            <a:r>
              <a:rPr lang="sv-SE" dirty="0" smtClean="0">
                <a:hlinkClick r:id="rId3"/>
              </a:rPr>
              <a:t>www.iiasa.ac.at/Admin/PUB/Documents/WP-86-016.pdf</a:t>
            </a:r>
            <a:r>
              <a:rPr lang="sv-SE" dirty="0" smtClean="0"/>
              <a:t> , </a:t>
            </a:r>
            <a:r>
              <a:rPr lang="sv-SE" dirty="0">
                <a:hlinkClick r:id="rId4"/>
              </a:rPr>
              <a:t>http://</a:t>
            </a:r>
            <a:r>
              <a:rPr lang="sv-SE" dirty="0" smtClean="0">
                <a:hlinkClick r:id="rId4"/>
              </a:rPr>
              <a:t>www.lohmander.com/WP-86-016.pdf</a:t>
            </a:r>
            <a:r>
              <a:rPr lang="sv-SE" dirty="0" smtClean="0"/>
              <a:t> </a:t>
            </a:r>
            <a:endParaRPr lang="sv-SE" dirty="0"/>
          </a:p>
          <a:p>
            <a:r>
              <a:rPr lang="sv-SE" dirty="0" err="1"/>
              <a:t>Lohmander</a:t>
            </a:r>
            <a:r>
              <a:rPr lang="sv-SE" dirty="0"/>
              <a:t>, The </a:t>
            </a:r>
            <a:r>
              <a:rPr lang="sv-SE" dirty="0" err="1"/>
              <a:t>economics</a:t>
            </a:r>
            <a:r>
              <a:rPr lang="sv-SE" dirty="0"/>
              <a:t> </a:t>
            </a:r>
            <a:r>
              <a:rPr lang="sv-SE" dirty="0" err="1"/>
              <a:t>of</a:t>
            </a:r>
            <a:r>
              <a:rPr lang="sv-SE" dirty="0"/>
              <a:t> </a:t>
            </a:r>
            <a:r>
              <a:rPr lang="sv-SE" dirty="0" err="1"/>
              <a:t>forest</a:t>
            </a:r>
            <a:r>
              <a:rPr lang="sv-SE" dirty="0"/>
              <a:t> management under risk, Swedish University </a:t>
            </a:r>
            <a:r>
              <a:rPr lang="sv-SE" dirty="0" err="1"/>
              <a:t>of</a:t>
            </a:r>
            <a:r>
              <a:rPr lang="sv-SE" dirty="0"/>
              <a:t> Agricultural Sciences, Dept. </a:t>
            </a:r>
            <a:r>
              <a:rPr lang="sv-SE" dirty="0" err="1"/>
              <a:t>of</a:t>
            </a:r>
            <a:r>
              <a:rPr lang="sv-SE" dirty="0"/>
              <a:t> Forest </a:t>
            </a:r>
            <a:r>
              <a:rPr lang="sv-SE" dirty="0" err="1"/>
              <a:t>Economics</a:t>
            </a:r>
            <a:r>
              <a:rPr lang="sv-SE" dirty="0"/>
              <a:t>, </a:t>
            </a:r>
            <a:r>
              <a:rPr lang="sv-SE" dirty="0" err="1"/>
              <a:t>Report</a:t>
            </a:r>
            <a:r>
              <a:rPr lang="sv-SE" dirty="0"/>
              <a:t> 79, 1987 (</a:t>
            </a:r>
            <a:r>
              <a:rPr lang="sv-SE" dirty="0" err="1"/>
              <a:t>Doctoral</a:t>
            </a:r>
            <a:r>
              <a:rPr lang="sv-SE" dirty="0"/>
              <a:t> dissertation), 311p</a:t>
            </a:r>
          </a:p>
          <a:p>
            <a:r>
              <a:rPr lang="sv-SE" dirty="0" err="1"/>
              <a:t>Lohmander</a:t>
            </a:r>
            <a:r>
              <a:rPr lang="sv-SE" dirty="0"/>
              <a:t>, P., </a:t>
            </a:r>
            <a:r>
              <a:rPr lang="sv-SE" dirty="0" err="1"/>
              <a:t>Continuous</a:t>
            </a:r>
            <a:r>
              <a:rPr lang="sv-SE" dirty="0"/>
              <a:t> </a:t>
            </a:r>
            <a:r>
              <a:rPr lang="sv-SE" dirty="0" err="1"/>
              <a:t>extraction</a:t>
            </a:r>
            <a:r>
              <a:rPr lang="sv-SE" dirty="0"/>
              <a:t> under risk, SYSTEMS ANALYSIS - MODELLING - SIMULATION, Vol. 5, No. 2, 131-151, 1988, </a:t>
            </a:r>
            <a:r>
              <a:rPr lang="sv-SE" dirty="0">
                <a:hlinkClick r:id="rId5"/>
              </a:rPr>
              <a:t>http://</a:t>
            </a:r>
            <a:r>
              <a:rPr lang="sv-SE" dirty="0" smtClean="0">
                <a:hlinkClick r:id="rId5"/>
              </a:rPr>
              <a:t>www.Lohmander.com/PL_SAMS_5_2_1988.pdf</a:t>
            </a:r>
            <a:r>
              <a:rPr lang="sv-SE" dirty="0" smtClean="0"/>
              <a:t> </a:t>
            </a:r>
            <a:endParaRPr lang="sv-SE" dirty="0"/>
          </a:p>
          <a:p>
            <a:endParaRPr lang="sv-SE" dirty="0"/>
          </a:p>
        </p:txBody>
      </p:sp>
      <p:sp>
        <p:nvSpPr>
          <p:cNvPr id="4" name="Platshållare för bildnummer 3"/>
          <p:cNvSpPr>
            <a:spLocks noGrp="1"/>
          </p:cNvSpPr>
          <p:nvPr>
            <p:ph type="sldNum" sz="quarter" idx="12"/>
          </p:nvPr>
        </p:nvSpPr>
        <p:spPr/>
        <p:txBody>
          <a:bodyPr/>
          <a:lstStyle/>
          <a:p>
            <a:fld id="{05AB504C-2EAE-4C1B-A3CB-68D7E240E4AC}" type="slidenum">
              <a:rPr lang="sv-SE" smtClean="0"/>
              <a:t>98</a:t>
            </a:fld>
            <a:endParaRPr lang="sv-SE"/>
          </a:p>
        </p:txBody>
      </p:sp>
    </p:spTree>
    <p:extLst>
      <p:ext uri="{BB962C8B-B14F-4D97-AF65-F5344CB8AC3E}">
        <p14:creationId xmlns:p14="http://schemas.microsoft.com/office/powerpoint/2010/main" val="9113449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err="1">
                <a:solidFill>
                  <a:srgbClr val="00B050"/>
                </a:solidFill>
              </a:rPr>
              <a:t>References</a:t>
            </a:r>
            <a:r>
              <a:rPr lang="sv-SE" b="1" dirty="0">
                <a:solidFill>
                  <a:srgbClr val="00B050"/>
                </a:solidFill>
              </a:rPr>
              <a:t> </a:t>
            </a:r>
            <a:r>
              <a:rPr lang="sv-SE" b="1" dirty="0" smtClean="0">
                <a:solidFill>
                  <a:srgbClr val="00B050"/>
                </a:solidFill>
              </a:rPr>
              <a:t>(2)</a:t>
            </a:r>
            <a:endParaRPr lang="sv-SE" dirty="0"/>
          </a:p>
        </p:txBody>
      </p:sp>
      <p:sp>
        <p:nvSpPr>
          <p:cNvPr id="3" name="Platshållare för innehåll 2"/>
          <p:cNvSpPr>
            <a:spLocks noGrp="1"/>
          </p:cNvSpPr>
          <p:nvPr>
            <p:ph idx="1"/>
          </p:nvPr>
        </p:nvSpPr>
        <p:spPr/>
        <p:txBody>
          <a:bodyPr>
            <a:normAutofit fontScale="77500" lnSpcReduction="20000"/>
          </a:bodyPr>
          <a:lstStyle/>
          <a:p>
            <a:r>
              <a:rPr lang="en-US" dirty="0" err="1"/>
              <a:t>Lohmander</a:t>
            </a:r>
            <a:r>
              <a:rPr lang="en-US" dirty="0"/>
              <a:t>, P., Stochastic dynamic programming with a linear programming subroutine: Application to adaptive planning and coordination in the forest industry enterprise, in </a:t>
            </a:r>
            <a:r>
              <a:rPr lang="en-US" dirty="0" err="1"/>
              <a:t>Lohmander</a:t>
            </a:r>
            <a:r>
              <a:rPr lang="en-US" dirty="0"/>
              <a:t> P. (editor), SCANDINAVIAN FOREST ECONOMICS, No. 31, 51p, 1989, </a:t>
            </a:r>
            <a:r>
              <a:rPr lang="en-US" dirty="0">
                <a:hlinkClick r:id="rId2"/>
              </a:rPr>
              <a:t>http://</a:t>
            </a:r>
            <a:r>
              <a:rPr lang="en-US" dirty="0" smtClean="0">
                <a:hlinkClick r:id="rId2"/>
              </a:rPr>
              <a:t>www.Lohmander.com/Lohmander_STPLP_1990.pdf</a:t>
            </a:r>
            <a:r>
              <a:rPr lang="en-US" dirty="0" smtClean="0"/>
              <a:t> </a:t>
            </a:r>
            <a:endParaRPr lang="en-US" dirty="0"/>
          </a:p>
          <a:p>
            <a:r>
              <a:rPr lang="en-US" dirty="0" err="1"/>
              <a:t>Lohmander</a:t>
            </a:r>
            <a:r>
              <a:rPr lang="en-US" dirty="0"/>
              <a:t>, P., A quantitative adaptive optimization model for resource harvesting in a stochastic environment, SYSTEMS ANALYSIS - MODELLING - SIMULATION, Vol. 7, No. 1, 29-49, 1990, </a:t>
            </a:r>
            <a:r>
              <a:rPr lang="en-US" dirty="0">
                <a:hlinkClick r:id="rId3"/>
              </a:rPr>
              <a:t>http://</a:t>
            </a:r>
            <a:r>
              <a:rPr lang="en-US" dirty="0" smtClean="0">
                <a:hlinkClick r:id="rId3"/>
              </a:rPr>
              <a:t>www.Lohmander.com/PL_SAMS_7_1_1990.pdf</a:t>
            </a:r>
            <a:r>
              <a:rPr lang="en-US" dirty="0" smtClean="0"/>
              <a:t> </a:t>
            </a:r>
            <a:endParaRPr lang="en-US" dirty="0"/>
          </a:p>
          <a:p>
            <a:r>
              <a:rPr lang="en-US" dirty="0" err="1"/>
              <a:t>Lohmander</a:t>
            </a:r>
            <a:r>
              <a:rPr lang="en-US" dirty="0"/>
              <a:t>, P., The optimal dynamic production and stock levels under the influence of stochastic demand and production cost functions: Theory and application to the pulp industry enterprise, SYSTEMS ANALYSIS - MODELLING - SIMULATION, Vol.10, Issue 2, 1992, </a:t>
            </a:r>
            <a:r>
              <a:rPr lang="en-US" dirty="0">
                <a:hlinkClick r:id="rId4"/>
              </a:rPr>
              <a:t>http://</a:t>
            </a:r>
            <a:r>
              <a:rPr lang="en-US" dirty="0" smtClean="0">
                <a:hlinkClick r:id="rId4"/>
              </a:rPr>
              <a:t>www.Lohmander.com/Lohmander_SAMS_10_1992.pdf</a:t>
            </a:r>
            <a:r>
              <a:rPr lang="en-US" dirty="0" smtClean="0"/>
              <a:t> </a:t>
            </a:r>
            <a:endParaRPr lang="en-US" dirty="0"/>
          </a:p>
          <a:p>
            <a:r>
              <a:rPr lang="en-US" dirty="0" err="1"/>
              <a:t>Lohmander</a:t>
            </a:r>
            <a:r>
              <a:rPr lang="en-US" dirty="0"/>
              <a:t>, P., Decision optimization with stochastic simulation subroutines: Relation to analytical optimization of capacity investment and production, presented at the "4'th International Conference of Systems Analysis and Simulation 1992", SYSTEMS ANALYSIS - MODELLING - SIMULATION, Vol. 10, 279-314, 1993, </a:t>
            </a:r>
            <a:r>
              <a:rPr lang="en-US" dirty="0">
                <a:hlinkClick r:id="rId5"/>
              </a:rPr>
              <a:t>http://</a:t>
            </a:r>
            <a:r>
              <a:rPr lang="en-US" dirty="0" smtClean="0">
                <a:hlinkClick r:id="rId5"/>
              </a:rPr>
              <a:t>www.Lohmander.com/PL_SAMS_10_1993.pdf</a:t>
            </a:r>
            <a:r>
              <a:rPr lang="en-US" dirty="0" smtClean="0"/>
              <a:t> </a:t>
            </a:r>
            <a:endParaRPr lang="en-US" dirty="0"/>
          </a:p>
          <a:p>
            <a:endParaRPr lang="sv-SE" dirty="0"/>
          </a:p>
        </p:txBody>
      </p:sp>
      <p:sp>
        <p:nvSpPr>
          <p:cNvPr id="4" name="Platshållare för bildnummer 3"/>
          <p:cNvSpPr>
            <a:spLocks noGrp="1"/>
          </p:cNvSpPr>
          <p:nvPr>
            <p:ph type="sldNum" sz="quarter" idx="12"/>
          </p:nvPr>
        </p:nvSpPr>
        <p:spPr/>
        <p:txBody>
          <a:bodyPr/>
          <a:lstStyle/>
          <a:p>
            <a:fld id="{05AB504C-2EAE-4C1B-A3CB-68D7E240E4AC}" type="slidenum">
              <a:rPr lang="sv-SE" smtClean="0"/>
              <a:t>99</a:t>
            </a:fld>
            <a:endParaRPr lang="sv-SE"/>
          </a:p>
        </p:txBody>
      </p:sp>
    </p:spTree>
    <p:extLst>
      <p:ext uri="{BB962C8B-B14F-4D97-AF65-F5344CB8AC3E}">
        <p14:creationId xmlns:p14="http://schemas.microsoft.com/office/powerpoint/2010/main" val="290290522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928</TotalTime>
  <Words>3798</Words>
  <Application>Microsoft Office PowerPoint</Application>
  <PresentationFormat>Bredbild</PresentationFormat>
  <Paragraphs>745</Paragraphs>
  <Slides>103</Slides>
  <Notes>1</Notes>
  <HiddenSlides>0</HiddenSlides>
  <MMClips>0</MMClips>
  <ScaleCrop>false</ScaleCrop>
  <HeadingPairs>
    <vt:vector size="8" baseType="variant">
      <vt:variant>
        <vt:lpstr>Använt teckensnitt</vt:lpstr>
      </vt:variant>
      <vt:variant>
        <vt:i4>7</vt:i4>
      </vt:variant>
      <vt:variant>
        <vt:lpstr>Tema</vt:lpstr>
      </vt:variant>
      <vt:variant>
        <vt:i4>1</vt:i4>
      </vt:variant>
      <vt:variant>
        <vt:lpstr>Serverprogram för OLE-inbäddning</vt:lpstr>
      </vt:variant>
      <vt:variant>
        <vt:i4>2</vt:i4>
      </vt:variant>
      <vt:variant>
        <vt:lpstr>Bildrubriker</vt:lpstr>
      </vt:variant>
      <vt:variant>
        <vt:i4>103</vt:i4>
      </vt:variant>
    </vt:vector>
  </HeadingPairs>
  <TitlesOfParts>
    <vt:vector size="113" baseType="lpstr">
      <vt:lpstr>SimSun</vt:lpstr>
      <vt:lpstr>Arial</vt:lpstr>
      <vt:lpstr>Calibri</vt:lpstr>
      <vt:lpstr>Calibri Light</vt:lpstr>
      <vt:lpstr>Courier New</vt:lpstr>
      <vt:lpstr>Derive Unicode</vt:lpstr>
      <vt:lpstr>Times New Roman</vt:lpstr>
      <vt:lpstr>Office-tema</vt:lpstr>
      <vt:lpstr>Equation</vt:lpstr>
      <vt:lpstr>MathType 5.0 Equation</vt:lpstr>
      <vt:lpstr>Optimal adaptive stochastic control of large scale energy production under the influence of market risk Version 160316    Peter Lohmander Professor Dr., Optimal Solutions &amp; Linnaeus University, Sweden www.Lohmander.com &amp; Peter@Lohmander.com </vt:lpstr>
      <vt:lpstr> Optimal adaptive stochastic control of large scale energy production under the influence of market risk Peter Lohmander  Abstract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The global energy market prices may be considered as stochastic processes.  Since the stochastic properties of these prices are  of fundamental importance to optimal management of energy companies and to the economy in general, we start by investigating them.      </vt:lpstr>
      <vt:lpstr>Source of oil prices: </vt:lpstr>
      <vt:lpstr>Inflation adjustments via CPI:</vt:lpstr>
      <vt:lpstr>PowerPoint-presentation</vt:lpstr>
      <vt:lpstr>PowerPoint-presentation</vt:lpstr>
      <vt:lpstr>PowerPoint-presentation</vt:lpstr>
      <vt:lpstr>PowerPoint-presentation</vt:lpstr>
      <vt:lpstr>PowerPoint-presentation</vt:lpstr>
      <vt:lpstr>PowerPoint-presentation</vt:lpstr>
      <vt:lpstr>PowerPoint-presentation</vt:lpstr>
      <vt:lpstr>What method is used by EIA to calculate the probabilities?</vt:lpstr>
      <vt:lpstr>On the next pages, some sections are copied from:</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Option theory for uniform probability density functions by Peter Lohmander (Motivated by international prices of crude oil)   The parameters of a uniform price probability density function may be derived via European call option prices. The rate of interest in the capital market is r and t is the time until the option expires.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Table 1 – Optimal extraction table for t = 0. We find that the optimal extraction level is an increasing function of the market state and of the size of the remaining reserve. </vt:lpstr>
      <vt:lpstr> Table 2 – Optimal expected present value table for t = 0. The optimal expected present value is an increasing function of the market state and of the size of the remaining reserve.  </vt:lpstr>
      <vt:lpstr>Optimal decisions in period 0 and 5:</vt:lpstr>
      <vt:lpstr>Table 3 – Optimal extraction table for t = 5. </vt:lpstr>
      <vt:lpstr>Optimal expected present values in period 0 and 5:</vt:lpstr>
      <vt:lpstr>Table 4 – Optimal expected present value table for t = 5.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General conclusions</vt:lpstr>
      <vt:lpstr>Suggestions for future research </vt:lpstr>
      <vt:lpstr>References (1)</vt:lpstr>
      <vt:lpstr>References (2)</vt:lpstr>
      <vt:lpstr>References (3)</vt:lpstr>
      <vt:lpstr>References (4)</vt:lpstr>
      <vt:lpstr>References (5)</vt:lpstr>
      <vt:lpstr>Optimal adaptive stochastic control of large scale energy production under the influence of market risk Version 160316    Peter Lohmander Professor Dr., Optimal Solutions &amp; Linnaeus University, Sweden www.Lohmander.com &amp; Peter@Lohmander.com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Peter</dc:creator>
  <cp:lastModifiedBy>Peter</cp:lastModifiedBy>
  <cp:revision>118</cp:revision>
  <dcterms:created xsi:type="dcterms:W3CDTF">2016-03-02T13:51:42Z</dcterms:created>
  <dcterms:modified xsi:type="dcterms:W3CDTF">2016-03-16T12:17:25Z</dcterms:modified>
</cp:coreProperties>
</file>