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554" r:id="rId3"/>
    <p:sldId id="463" r:id="rId4"/>
    <p:sldId id="553" r:id="rId5"/>
    <p:sldId id="532" r:id="rId6"/>
    <p:sldId id="589" r:id="rId7"/>
    <p:sldId id="546" r:id="rId8"/>
    <p:sldId id="540" r:id="rId9"/>
    <p:sldId id="541" r:id="rId10"/>
    <p:sldId id="585" r:id="rId11"/>
    <p:sldId id="588" r:id="rId12"/>
    <p:sldId id="535" r:id="rId13"/>
    <p:sldId id="555" r:id="rId14"/>
    <p:sldId id="577" r:id="rId15"/>
    <p:sldId id="578" r:id="rId16"/>
    <p:sldId id="579" r:id="rId17"/>
    <p:sldId id="580" r:id="rId18"/>
    <p:sldId id="586" r:id="rId19"/>
    <p:sldId id="584" r:id="rId20"/>
    <p:sldId id="556" r:id="rId21"/>
    <p:sldId id="613" r:id="rId22"/>
    <p:sldId id="612" r:id="rId23"/>
    <p:sldId id="605" r:id="rId24"/>
    <p:sldId id="606" r:id="rId25"/>
    <p:sldId id="607" r:id="rId26"/>
    <p:sldId id="608" r:id="rId27"/>
    <p:sldId id="609" r:id="rId28"/>
    <p:sldId id="614" r:id="rId29"/>
    <p:sldId id="615" r:id="rId30"/>
    <p:sldId id="611" r:id="rId31"/>
    <p:sldId id="610" r:id="rId32"/>
    <p:sldId id="557" r:id="rId33"/>
    <p:sldId id="558" r:id="rId34"/>
    <p:sldId id="559" r:id="rId35"/>
    <p:sldId id="560" r:id="rId36"/>
    <p:sldId id="561" r:id="rId37"/>
    <p:sldId id="562" r:id="rId38"/>
    <p:sldId id="563" r:id="rId39"/>
    <p:sldId id="590" r:id="rId40"/>
    <p:sldId id="591" r:id="rId41"/>
    <p:sldId id="564" r:id="rId42"/>
    <p:sldId id="565" r:id="rId43"/>
    <p:sldId id="566" r:id="rId44"/>
    <p:sldId id="567" r:id="rId45"/>
    <p:sldId id="592" r:id="rId46"/>
    <p:sldId id="568" r:id="rId47"/>
    <p:sldId id="569" r:id="rId48"/>
    <p:sldId id="570" r:id="rId49"/>
    <p:sldId id="571" r:id="rId50"/>
    <p:sldId id="572" r:id="rId51"/>
    <p:sldId id="573" r:id="rId52"/>
    <p:sldId id="574" r:id="rId53"/>
    <p:sldId id="576" r:id="rId54"/>
    <p:sldId id="593" r:id="rId55"/>
    <p:sldId id="594" r:id="rId56"/>
    <p:sldId id="595" r:id="rId57"/>
    <p:sldId id="599" r:id="rId58"/>
    <p:sldId id="616" r:id="rId59"/>
    <p:sldId id="361" r:id="rId60"/>
    <p:sldId id="362" r:id="rId61"/>
    <p:sldId id="618" r:id="rId62"/>
    <p:sldId id="617" r:id="rId6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3200"/>
    <a:srgbClr val="90FB25"/>
    <a:srgbClr val="FF9900"/>
    <a:srgbClr val="D0D00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9" d="100"/>
          <a:sy n="89" d="100"/>
        </p:scale>
        <p:origin x="46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36.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F044D-E9A0-4E43-8837-3AD4D834CF25}" type="datetimeFigureOut">
              <a:rPr lang="sv-SE" smtClean="0"/>
              <a:t>2015-09-11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B3E71-8619-419C-829D-81361AE97C8F}" type="slidenum">
              <a:rPr lang="sv-SE" smtClean="0"/>
              <a:t>‹#›</a:t>
            </a:fld>
            <a:endParaRPr lang="sv-SE"/>
          </a:p>
        </p:txBody>
      </p:sp>
    </p:spTree>
    <p:extLst>
      <p:ext uri="{BB962C8B-B14F-4D97-AF65-F5344CB8AC3E}">
        <p14:creationId xmlns:p14="http://schemas.microsoft.com/office/powerpoint/2010/main" val="341160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ECED491B-AF72-4D86-B21E-67FC90CB535E}" type="datetime1">
              <a:rPr lang="sv-SE" smtClean="0"/>
              <a:t>2015-09-11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70370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1C50FC4-8EAA-40D3-B7CF-5702B1D739EF}" type="datetime1">
              <a:rPr lang="sv-SE" smtClean="0"/>
              <a:t>2015-09-11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2946577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8FBF395-88E5-47A7-8542-877239F18C32}" type="datetime1">
              <a:rPr lang="sv-SE" smtClean="0"/>
              <a:t>2015-09-11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231739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6D2AAC3-1D5D-4C63-8313-AFFA2A1EB24D}" type="datetime1">
              <a:rPr lang="sv-SE" smtClean="0"/>
              <a:t>2015-09-11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500099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ADE34C7-9513-4CE0-B439-96B92D774B1B}" type="datetime1">
              <a:rPr lang="sv-SE" smtClean="0"/>
              <a:t>2015-09-11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2160566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76929C6-A6FC-498A-A296-0582F21E6294}" type="datetime1">
              <a:rPr lang="sv-SE" smtClean="0"/>
              <a:t>2015-09-11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472822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FB3E7FAE-AA71-4C59-869D-C0ACC13911BD}" type="datetime1">
              <a:rPr lang="sv-SE" smtClean="0"/>
              <a:t>2015-09-11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34364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9DC8937-9845-4681-A57B-EA1A6A66E7C5}" type="datetime1">
              <a:rPr lang="sv-SE" smtClean="0"/>
              <a:t>2015-09-11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596803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1F8532-B481-49C4-AE6E-888673EA4F63}" type="datetime1">
              <a:rPr lang="sv-SE" smtClean="0"/>
              <a:t>2015-09-11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018811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FD2E878-72ED-4780-88E6-5376DF6CC71F}" type="datetime1">
              <a:rPr lang="sv-SE" smtClean="0"/>
              <a:t>2015-09-11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2828184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C3B4CBA-9B07-4EB2-8094-EDD3B100A261}" type="datetime1">
              <a:rPr lang="sv-SE" smtClean="0"/>
              <a:t>2015-09-11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844479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99E67-FA8A-4D8A-B569-56C0E195BEB3}" type="datetime1">
              <a:rPr lang="sv-SE" smtClean="0"/>
              <a:t>2015-09-11</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C3FE0-6EB4-418C-82E7-2F09A4F41151}" type="slidenum">
              <a:rPr lang="sv-SE" smtClean="0"/>
              <a:t>‹#›</a:t>
            </a:fld>
            <a:endParaRPr lang="sv-SE"/>
          </a:p>
        </p:txBody>
      </p:sp>
    </p:spTree>
    <p:extLst>
      <p:ext uri="{BB962C8B-B14F-4D97-AF65-F5344CB8AC3E}">
        <p14:creationId xmlns:p14="http://schemas.microsoft.com/office/powerpoint/2010/main" val="712011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ter@Lohmander.com" TargetMode="External"/><Relationship Id="rId2" Type="http://schemas.openxmlformats.org/officeDocument/2006/relationships/hyperlink" Target="http://www.lohmander.com/"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4.bin"/><Relationship Id="rId4" Type="http://schemas.openxmlformats.org/officeDocument/2006/relationships/image" Target="../media/image8.wmf"/></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8.wmf"/></Relationships>
</file>

<file path=ppt/slides/_rels/slide32.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8.bin"/><Relationship Id="rId4" Type="http://schemas.openxmlformats.org/officeDocument/2006/relationships/image" Target="../media/image17.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0.wmf"/></Relationships>
</file>

<file path=ppt/slides/_rels/slide34.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2.wmf"/><Relationship Id="rId5" Type="http://schemas.openxmlformats.org/officeDocument/2006/relationships/oleObject" Target="../embeddings/oleObject12.bin"/><Relationship Id="rId4" Type="http://schemas.openxmlformats.org/officeDocument/2006/relationships/image" Target="../media/image21.wmf"/></Relationships>
</file>

<file path=ppt/slides/_rels/slide35.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5.wmf"/><Relationship Id="rId5" Type="http://schemas.openxmlformats.org/officeDocument/2006/relationships/oleObject" Target="../embeddings/oleObject15.bin"/><Relationship Id="rId4" Type="http://schemas.openxmlformats.org/officeDocument/2006/relationships/image" Target="../media/image24.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7.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8.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9.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9.wmf"/><Relationship Id="rId5" Type="http://schemas.openxmlformats.org/officeDocument/2006/relationships/oleObject" Target="../embeddings/oleObject21.bin"/><Relationship Id="rId4" Type="http://schemas.openxmlformats.org/officeDocument/2006/relationships/image" Target="../media/image8.wmf"/></Relationships>
</file>

<file path=ppt/slides/_rels/slide41.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1.wmf"/><Relationship Id="rId5" Type="http://schemas.openxmlformats.org/officeDocument/2006/relationships/oleObject" Target="../embeddings/oleObject23.bin"/><Relationship Id="rId4" Type="http://schemas.openxmlformats.org/officeDocument/2006/relationships/image" Target="../media/image30.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4.wmf"/><Relationship Id="rId5" Type="http://schemas.openxmlformats.org/officeDocument/2006/relationships/oleObject" Target="../embeddings/oleObject26.bin"/><Relationship Id="rId4" Type="http://schemas.openxmlformats.org/officeDocument/2006/relationships/image" Target="../media/image33.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3.wmf"/><Relationship Id="rId5" Type="http://schemas.openxmlformats.org/officeDocument/2006/relationships/oleObject" Target="../embeddings/oleObject28.bin"/><Relationship Id="rId4" Type="http://schemas.openxmlformats.org/officeDocument/2006/relationships/image" Target="../media/image3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9.wmf"/><Relationship Id="rId5" Type="http://schemas.openxmlformats.org/officeDocument/2006/relationships/oleObject" Target="../embeddings/oleObject30.bin"/><Relationship Id="rId4" Type="http://schemas.openxmlformats.org/officeDocument/2006/relationships/image" Target="../media/image36.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38.wmf"/><Relationship Id="rId5" Type="http://schemas.openxmlformats.org/officeDocument/2006/relationships/oleObject" Target="../embeddings/oleObject32.bin"/><Relationship Id="rId4" Type="http://schemas.openxmlformats.org/officeDocument/2006/relationships/image" Target="../media/image37.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9.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41.wmf"/><Relationship Id="rId5" Type="http://schemas.openxmlformats.org/officeDocument/2006/relationships/oleObject" Target="../embeddings/oleObject35.bin"/><Relationship Id="rId4" Type="http://schemas.openxmlformats.org/officeDocument/2006/relationships/image" Target="../media/image40.wmf"/></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42.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43.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44.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45.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46.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image" Target="../media/image47.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image" Target="../media/image48.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image" Target="../media/image49.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lohmander.com/Schedule_China_2012.pdf" TargetMode="External"/><Relationship Id="rId7" Type="http://schemas.openxmlformats.org/officeDocument/2006/relationships/hyperlink" Target="http://www.lohmander.com/PLWCBE12.ppt" TargetMode="External"/><Relationship Id="rId2" Type="http://schemas.openxmlformats.org/officeDocument/2006/relationships/hyperlink" Target="http://www.lohmander.com/Information/Ref.htm" TargetMode="External"/><Relationship Id="rId1" Type="http://schemas.openxmlformats.org/officeDocument/2006/relationships/slideLayout" Target="../slideLayouts/slideLayout7.xml"/><Relationship Id="rId6" Type="http://schemas.openxmlformats.org/officeDocument/2006/relationships/hyperlink" Target="http://www.lohmander.com/WorldCongress12_PL.doc" TargetMode="External"/><Relationship Id="rId5" Type="http://schemas.openxmlformats.org/officeDocument/2006/relationships/hyperlink" Target="http://www.lohmander.com/WorldCongress12_PL.pdf" TargetMode="External"/><Relationship Id="rId4" Type="http://schemas.openxmlformats.org/officeDocument/2006/relationships/hyperlink" Target="http://www.lohmander.com/PLWCBE12intro.pp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www.bitlifesciences.com/wcbe2011/fullprogram_track5.asp" TargetMode="External"/><Relationship Id="rId7" Type="http://schemas.openxmlformats.org/officeDocument/2006/relationships/hyperlink" Target="http://www.lohmander.com/ChinaPic11/LohmanderTalk.ppt" TargetMode="External"/><Relationship Id="rId2" Type="http://schemas.openxmlformats.org/officeDocument/2006/relationships/hyperlink" Target="http://www.lohmander.com/PLJinan12.ppt" TargetMode="External"/><Relationship Id="rId1" Type="http://schemas.openxmlformats.org/officeDocument/2006/relationships/slideLayout" Target="../slideLayouts/slideLayout7.xml"/><Relationship Id="rId6" Type="http://schemas.openxmlformats.org/officeDocument/2006/relationships/hyperlink" Target="http://www.lohmander.com/PRChina11/WorldCongress11_PL.pdf" TargetMode="External"/><Relationship Id="rId5" Type="http://schemas.openxmlformats.org/officeDocument/2006/relationships/hyperlink" Target="http://www.lohmander.com/ChinaPic11/Track5.ppt" TargetMode="External"/><Relationship Id="rId4" Type="http://schemas.openxmlformats.org/officeDocument/2006/relationships/hyperlink" Target="http://www.lohmander.com/PRChina11/Track_WorldCongress11_PL.pdf"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mailto:Peter@Lohmander.com" TargetMode="External"/><Relationship Id="rId2" Type="http://schemas.openxmlformats.org/officeDocument/2006/relationships/hyperlink" Target="http://www.lohmander.com/"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iiasa.ac.at/Research/FOR/forest_cdrom/english/for_fund_en.html" TargetMode="External"/><Relationship Id="rId2" Type="http://schemas.openxmlformats.org/officeDocument/2006/relationships/hyperlink" Target="http://www.lohmander.com/RuMa09/Lohmander_Presentation.pp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0" y="0"/>
            <a:ext cx="12192001" cy="2616200"/>
          </a:xfrm>
          <a:gradFill>
            <a:gsLst>
              <a:gs pos="98000">
                <a:srgbClr val="C2DAEF"/>
              </a:gs>
              <a:gs pos="100000">
                <a:schemeClr val="accent1">
                  <a:lumMod val="45000"/>
                  <a:lumOff val="55000"/>
                </a:schemeClr>
              </a:gs>
              <a:gs pos="97000">
                <a:srgbClr val="FFFF00"/>
              </a:gs>
            </a:gsLst>
            <a:lin ang="5400000" scaled="1"/>
          </a:gradFill>
        </p:spPr>
        <p:txBody>
          <a:bodyPr>
            <a:normAutofit/>
          </a:bodyPr>
          <a:lstStyle/>
          <a:p>
            <a:r>
              <a:rPr lang="sv-SE" sz="4400" b="1" dirty="0">
                <a:solidFill>
                  <a:srgbClr val="000000"/>
                </a:solidFill>
                <a:latin typeface="Times New Roman" panose="02020603050405020304" pitchFamily="18" charset="0"/>
                <a:ea typeface="Calibri" panose="020F0502020204030204" pitchFamily="34" charset="0"/>
              </a:rPr>
              <a:t>Optimal </a:t>
            </a:r>
            <a:r>
              <a:rPr lang="sv-SE" sz="4400" b="1" dirty="0" err="1">
                <a:solidFill>
                  <a:srgbClr val="000000"/>
                </a:solidFill>
                <a:latin typeface="Times New Roman" panose="02020603050405020304" pitchFamily="18" charset="0"/>
                <a:ea typeface="Calibri" panose="020F0502020204030204" pitchFamily="34" charset="0"/>
              </a:rPr>
              <a:t>continuous</a:t>
            </a:r>
            <a:r>
              <a:rPr lang="sv-SE" sz="4400" b="1" dirty="0">
                <a:solidFill>
                  <a:srgbClr val="000000"/>
                </a:solidFill>
                <a:latin typeface="Times New Roman" panose="02020603050405020304" pitchFamily="18" charset="0"/>
                <a:ea typeface="Calibri" panose="020F0502020204030204" pitchFamily="34" charset="0"/>
              </a:rPr>
              <a:t> cover </a:t>
            </a:r>
            <a:r>
              <a:rPr lang="sv-SE" sz="4400" b="1" dirty="0" err="1">
                <a:solidFill>
                  <a:srgbClr val="000000"/>
                </a:solidFill>
                <a:latin typeface="Times New Roman" panose="02020603050405020304" pitchFamily="18" charset="0"/>
                <a:ea typeface="Calibri" panose="020F0502020204030204" pitchFamily="34" charset="0"/>
              </a:rPr>
              <a:t>forest</a:t>
            </a:r>
            <a:r>
              <a:rPr lang="sv-SE" sz="4400" b="1" dirty="0">
                <a:solidFill>
                  <a:srgbClr val="000000"/>
                </a:solidFill>
                <a:latin typeface="Times New Roman" panose="02020603050405020304" pitchFamily="18" charset="0"/>
                <a:ea typeface="Calibri" panose="020F0502020204030204" pitchFamily="34" charset="0"/>
              </a:rPr>
              <a:t> management: </a:t>
            </a:r>
            <a:br>
              <a:rPr lang="sv-SE" sz="4400" b="1" dirty="0">
                <a:solidFill>
                  <a:srgbClr val="000000"/>
                </a:solidFill>
                <a:latin typeface="Times New Roman" panose="02020603050405020304" pitchFamily="18" charset="0"/>
                <a:ea typeface="Calibri" panose="020F0502020204030204" pitchFamily="34" charset="0"/>
              </a:rPr>
            </a:br>
            <a:r>
              <a:rPr lang="sv-SE" sz="4400" b="1" dirty="0">
                <a:solidFill>
                  <a:srgbClr val="000000"/>
                </a:solidFill>
                <a:latin typeface="Times New Roman" panose="02020603050405020304" pitchFamily="18" charset="0"/>
                <a:ea typeface="Calibri" panose="020F0502020204030204" pitchFamily="34" charset="0"/>
              </a:rPr>
              <a:t>- </a:t>
            </a:r>
            <a:r>
              <a:rPr lang="sv-SE" sz="4400" b="1" dirty="0" err="1">
                <a:solidFill>
                  <a:srgbClr val="000000"/>
                </a:solidFill>
                <a:latin typeface="Times New Roman" panose="02020603050405020304" pitchFamily="18" charset="0"/>
                <a:ea typeface="Calibri" panose="020F0502020204030204" pitchFamily="34" charset="0"/>
              </a:rPr>
              <a:t>Economic</a:t>
            </a:r>
            <a:r>
              <a:rPr lang="sv-SE" sz="4400" b="1" dirty="0">
                <a:solidFill>
                  <a:srgbClr val="000000"/>
                </a:solidFill>
                <a:latin typeface="Times New Roman" panose="02020603050405020304" pitchFamily="18" charset="0"/>
                <a:ea typeface="Calibri" panose="020F0502020204030204" pitchFamily="34" charset="0"/>
              </a:rPr>
              <a:t> and </a:t>
            </a:r>
            <a:r>
              <a:rPr lang="sv-SE" sz="4400" b="1" dirty="0" err="1">
                <a:solidFill>
                  <a:srgbClr val="000000"/>
                </a:solidFill>
                <a:latin typeface="Times New Roman" panose="02020603050405020304" pitchFamily="18" charset="0"/>
                <a:ea typeface="Calibri" panose="020F0502020204030204" pitchFamily="34" charset="0"/>
              </a:rPr>
              <a:t>environmental</a:t>
            </a:r>
            <a:r>
              <a:rPr lang="sv-SE" sz="4400" b="1" dirty="0">
                <a:solidFill>
                  <a:srgbClr val="000000"/>
                </a:solidFill>
                <a:latin typeface="Times New Roman" panose="02020603050405020304" pitchFamily="18" charset="0"/>
                <a:ea typeface="Calibri" panose="020F0502020204030204" pitchFamily="34" charset="0"/>
              </a:rPr>
              <a:t> </a:t>
            </a:r>
            <a:r>
              <a:rPr lang="sv-SE" sz="4400" b="1" dirty="0" err="1">
                <a:solidFill>
                  <a:srgbClr val="000000"/>
                </a:solidFill>
                <a:latin typeface="Times New Roman" panose="02020603050405020304" pitchFamily="18" charset="0"/>
                <a:ea typeface="Calibri" panose="020F0502020204030204" pitchFamily="34" charset="0"/>
              </a:rPr>
              <a:t>effects</a:t>
            </a:r>
            <a:r>
              <a:rPr lang="sv-SE" sz="4400" b="1" dirty="0">
                <a:solidFill>
                  <a:srgbClr val="000000"/>
                </a:solidFill>
                <a:latin typeface="Times New Roman" panose="02020603050405020304" pitchFamily="18" charset="0"/>
                <a:ea typeface="Calibri" panose="020F0502020204030204" pitchFamily="34" charset="0"/>
              </a:rPr>
              <a:t> and legal </a:t>
            </a:r>
            <a:r>
              <a:rPr lang="sv-SE" sz="4400" b="1" dirty="0" err="1" smtClean="0">
                <a:solidFill>
                  <a:srgbClr val="000000"/>
                </a:solidFill>
                <a:latin typeface="Times New Roman" panose="02020603050405020304" pitchFamily="18" charset="0"/>
                <a:ea typeface="Calibri" panose="020F0502020204030204" pitchFamily="34" charset="0"/>
              </a:rPr>
              <a:t>considerations</a:t>
            </a:r>
            <a:r>
              <a:rPr lang="sv-SE" sz="2400" b="1" dirty="0" smtClean="0">
                <a:solidFill>
                  <a:srgbClr val="000000"/>
                </a:solidFill>
                <a:latin typeface="Times New Roman" panose="02020603050405020304" pitchFamily="18" charset="0"/>
                <a:ea typeface="Calibri" panose="020F0502020204030204" pitchFamily="34" charset="0"/>
              </a:rPr>
              <a:t/>
            </a:r>
            <a:br>
              <a:rPr lang="sv-SE" sz="2400" b="1" dirty="0" smtClean="0">
                <a:solidFill>
                  <a:srgbClr val="000000"/>
                </a:solidFill>
                <a:latin typeface="Times New Roman" panose="02020603050405020304" pitchFamily="18" charset="0"/>
                <a:ea typeface="Calibri" panose="020F0502020204030204" pitchFamily="34" charset="0"/>
              </a:rPr>
            </a:br>
            <a:endParaRPr lang="sv-SE" sz="2400" b="1" dirty="0">
              <a:solidFill>
                <a:srgbClr val="423200"/>
              </a:solidFill>
              <a:latin typeface="Times New Roman" panose="02020603050405020304" pitchFamily="18" charset="0"/>
              <a:cs typeface="Times New Roman" panose="02020603050405020304" pitchFamily="18" charset="0"/>
            </a:endParaRPr>
          </a:p>
        </p:txBody>
      </p:sp>
      <p:sp>
        <p:nvSpPr>
          <p:cNvPr id="3" name="Underrubrik 2"/>
          <p:cNvSpPr>
            <a:spLocks noGrp="1"/>
          </p:cNvSpPr>
          <p:nvPr>
            <p:ph type="subTitle" idx="1"/>
          </p:nvPr>
        </p:nvSpPr>
        <p:spPr>
          <a:xfrm>
            <a:off x="315104" y="3028366"/>
            <a:ext cx="6879326" cy="3562215"/>
          </a:xfrm>
        </p:spPr>
        <p:txBody>
          <a:bodyPr>
            <a:normAutofit fontScale="77500" lnSpcReduction="20000"/>
          </a:bodyPr>
          <a:lstStyle/>
          <a:p>
            <a:r>
              <a:rPr lang="en-GB" sz="4300" b="1" dirty="0" smtClean="0">
                <a:solidFill>
                  <a:srgbClr val="423200"/>
                </a:solidFill>
                <a:effectLst/>
                <a:latin typeface="Times New Roman" panose="02020603050405020304" pitchFamily="18" charset="0"/>
                <a:ea typeface="Times New Roman" panose="02020603050405020304" pitchFamily="18" charset="0"/>
              </a:rPr>
              <a:t>Professor Dr Peter Lohmander </a:t>
            </a:r>
          </a:p>
          <a:p>
            <a:r>
              <a:rPr lang="en-GB" u="sng" dirty="0" smtClean="0">
                <a:solidFill>
                  <a:srgbClr val="423200"/>
                </a:solidFill>
                <a:effectLst/>
                <a:latin typeface="Times New Roman" panose="02020603050405020304" pitchFamily="18" charset="0"/>
                <a:ea typeface="Times New Roman" panose="02020603050405020304" pitchFamily="18" charset="0"/>
                <a:hlinkClick r:id="rId2"/>
              </a:rPr>
              <a:t>http://www.Lohmander.com</a:t>
            </a:r>
            <a:r>
              <a:rPr lang="en-GB" dirty="0" smtClean="0">
                <a:solidFill>
                  <a:srgbClr val="423200"/>
                </a:solidFill>
                <a:effectLst/>
                <a:latin typeface="Times New Roman" panose="02020603050405020304" pitchFamily="18" charset="0"/>
                <a:ea typeface="Times New Roman" panose="02020603050405020304" pitchFamily="18" charset="0"/>
              </a:rPr>
              <a:t> </a:t>
            </a:r>
          </a:p>
          <a:p>
            <a:r>
              <a:rPr lang="en-GB" dirty="0" smtClean="0">
                <a:solidFill>
                  <a:srgbClr val="423200"/>
                </a:solidFill>
                <a:latin typeface="Times New Roman" panose="02020603050405020304" pitchFamily="18" charset="0"/>
                <a:ea typeface="Times New Roman" panose="02020603050405020304" pitchFamily="18" charset="0"/>
                <a:hlinkClick r:id="rId3"/>
              </a:rPr>
              <a:t>Peter@Lohmander.com</a:t>
            </a:r>
            <a:r>
              <a:rPr lang="en-GB" dirty="0" smtClean="0">
                <a:solidFill>
                  <a:srgbClr val="423200"/>
                </a:solidFill>
                <a:latin typeface="Times New Roman" panose="02020603050405020304" pitchFamily="18" charset="0"/>
                <a:ea typeface="Times New Roman" panose="02020603050405020304" pitchFamily="18" charset="0"/>
              </a:rPr>
              <a:t> </a:t>
            </a:r>
            <a:endParaRPr lang="sv-SE" dirty="0" smtClean="0">
              <a:solidFill>
                <a:srgbClr val="423200"/>
              </a:solidFill>
              <a:effectLst/>
              <a:latin typeface="Times New Roman" panose="02020603050405020304" pitchFamily="18" charset="0"/>
              <a:ea typeface="Times New Roman" panose="02020603050405020304" pitchFamily="18" charset="0"/>
            </a:endParaRPr>
          </a:p>
          <a:p>
            <a:r>
              <a:rPr lang="en-GB" dirty="0" smtClean="0">
                <a:solidFill>
                  <a:srgbClr val="423200"/>
                </a:solidFill>
                <a:effectLst/>
                <a:latin typeface="Times New Roman" panose="02020603050405020304" pitchFamily="18" charset="0"/>
                <a:ea typeface="Times New Roman" panose="02020603050405020304" pitchFamily="18" charset="0"/>
              </a:rPr>
              <a:t> </a:t>
            </a:r>
            <a:endParaRPr lang="sv-SE" dirty="0" smtClean="0">
              <a:solidFill>
                <a:srgbClr val="423200"/>
              </a:solidFill>
              <a:effectLst/>
              <a:latin typeface="Times New Roman" panose="02020603050405020304" pitchFamily="18" charset="0"/>
              <a:ea typeface="Times New Roman" panose="02020603050405020304" pitchFamily="18" charset="0"/>
            </a:endParaRPr>
          </a:p>
          <a:p>
            <a:r>
              <a:rPr lang="en-US" b="1" dirty="0">
                <a:solidFill>
                  <a:srgbClr val="FF0000"/>
                </a:solidFill>
                <a:latin typeface="Times New Roman" panose="02020603050405020304" pitchFamily="18" charset="0"/>
                <a:cs typeface="Times New Roman" panose="02020603050405020304" pitchFamily="18" charset="0"/>
              </a:rPr>
              <a:t>BIT's </a:t>
            </a:r>
            <a:r>
              <a:rPr lang="en-US" sz="4300" b="1" dirty="0" smtClean="0">
                <a:solidFill>
                  <a:srgbClr val="FF0000"/>
                </a:solidFill>
                <a:latin typeface="Times New Roman" panose="02020603050405020304" pitchFamily="18" charset="0"/>
                <a:cs typeface="Times New Roman" panose="02020603050405020304" pitchFamily="18" charset="0"/>
              </a:rPr>
              <a:t>5</a:t>
            </a:r>
            <a:r>
              <a:rPr lang="en-US" sz="4300" b="1" baseline="30000" dirty="0" smtClean="0">
                <a:solidFill>
                  <a:srgbClr val="FF0000"/>
                </a:solidFill>
                <a:latin typeface="Times New Roman" panose="02020603050405020304" pitchFamily="18" charset="0"/>
                <a:cs typeface="Times New Roman" panose="02020603050405020304" pitchFamily="18" charset="0"/>
              </a:rPr>
              <a:t>th</a:t>
            </a:r>
            <a:r>
              <a:rPr lang="en-US" sz="4300" b="1" dirty="0" smtClean="0">
                <a:solidFill>
                  <a:srgbClr val="FF0000"/>
                </a:solidFill>
                <a:latin typeface="Times New Roman" panose="02020603050405020304" pitchFamily="18" charset="0"/>
                <a:cs typeface="Times New Roman" panose="02020603050405020304" pitchFamily="18" charset="0"/>
              </a:rPr>
              <a:t> Low Carbon Earth Summit </a:t>
            </a:r>
          </a:p>
          <a:p>
            <a:r>
              <a:rPr lang="en-US" b="1" dirty="0" smtClean="0">
                <a:solidFill>
                  <a:srgbClr val="423200"/>
                </a:solidFill>
                <a:latin typeface="Times New Roman" panose="02020603050405020304" pitchFamily="18" charset="0"/>
                <a:cs typeface="Times New Roman" panose="02020603050405020304" pitchFamily="18" charset="0"/>
              </a:rPr>
              <a:t>(LCES 2015 &amp; ICE-2015) </a:t>
            </a:r>
            <a:endParaRPr lang="en-US" b="1" dirty="0">
              <a:solidFill>
                <a:srgbClr val="4232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1900" dirty="0" smtClean="0">
                <a:solidFill>
                  <a:srgbClr val="423200"/>
                </a:solidFill>
                <a:latin typeface="Times New Roman" panose="02020603050405020304" pitchFamily="18" charset="0"/>
                <a:ea typeface="Times New Roman" panose="02020603050405020304" pitchFamily="18" charset="0"/>
              </a:rPr>
              <a:t>Theme</a:t>
            </a:r>
            <a:r>
              <a:rPr lang="en-US" sz="1900" dirty="0">
                <a:solidFill>
                  <a:srgbClr val="423200"/>
                </a:solidFill>
                <a:latin typeface="Times New Roman" panose="02020603050405020304" pitchFamily="18" charset="0"/>
                <a:ea typeface="Times New Roman" panose="02020603050405020304" pitchFamily="18" charset="0"/>
              </a:rPr>
              <a:t>:  "Take Actions for Rebuilding a Clean </a:t>
            </a:r>
            <a:r>
              <a:rPr lang="en-US" sz="1900" dirty="0" smtClean="0">
                <a:solidFill>
                  <a:srgbClr val="423200"/>
                </a:solidFill>
                <a:latin typeface="Times New Roman" panose="02020603050405020304" pitchFamily="18" charset="0"/>
                <a:ea typeface="Times New Roman" panose="02020603050405020304" pitchFamily="18" charset="0"/>
              </a:rPr>
              <a:t>World"</a:t>
            </a:r>
            <a:endParaRPr lang="en-US" sz="1900" dirty="0">
              <a:solidFill>
                <a:srgbClr val="423200"/>
              </a:solidFill>
              <a:latin typeface="Times New Roman" panose="02020603050405020304" pitchFamily="18" charset="0"/>
              <a:ea typeface="Times New Roman" panose="02020603050405020304" pitchFamily="18" charset="0"/>
            </a:endParaRPr>
          </a:p>
          <a:p>
            <a:r>
              <a:rPr lang="en-US" sz="1900" dirty="0">
                <a:solidFill>
                  <a:srgbClr val="423200"/>
                </a:solidFill>
                <a:latin typeface="Times New Roman" panose="02020603050405020304" pitchFamily="18" charset="0"/>
                <a:ea typeface="Times New Roman" panose="02020603050405020304" pitchFamily="18" charset="0"/>
              </a:rPr>
              <a:t>September 24-26, </a:t>
            </a:r>
            <a:r>
              <a:rPr lang="en-US" sz="1900" dirty="0" smtClean="0">
                <a:solidFill>
                  <a:srgbClr val="423200"/>
                </a:solidFill>
                <a:latin typeface="Times New Roman" panose="02020603050405020304" pitchFamily="18" charset="0"/>
                <a:ea typeface="Times New Roman" panose="02020603050405020304" pitchFamily="18" charset="0"/>
              </a:rPr>
              <a:t>2015</a:t>
            </a:r>
            <a:endParaRPr lang="en-US" sz="1900" dirty="0">
              <a:solidFill>
                <a:srgbClr val="423200"/>
              </a:solidFill>
              <a:latin typeface="Times New Roman" panose="02020603050405020304" pitchFamily="18" charset="0"/>
              <a:ea typeface="Times New Roman" panose="02020603050405020304" pitchFamily="18" charset="0"/>
            </a:endParaRPr>
          </a:p>
          <a:p>
            <a:r>
              <a:rPr lang="en-US" sz="1900" dirty="0">
                <a:solidFill>
                  <a:srgbClr val="423200"/>
                </a:solidFill>
                <a:latin typeface="Times New Roman" panose="02020603050405020304" pitchFamily="18" charset="0"/>
                <a:ea typeface="Times New Roman" panose="02020603050405020304" pitchFamily="18" charset="0"/>
              </a:rPr>
              <a:t>Venue: Xi'an, </a:t>
            </a:r>
            <a:r>
              <a:rPr lang="en-US" sz="1900" dirty="0" smtClean="0">
                <a:solidFill>
                  <a:srgbClr val="423200"/>
                </a:solidFill>
                <a:latin typeface="Times New Roman" panose="02020603050405020304" pitchFamily="18" charset="0"/>
                <a:ea typeface="Times New Roman" panose="02020603050405020304" pitchFamily="18" charset="0"/>
              </a:rPr>
              <a:t>China</a:t>
            </a:r>
            <a:endParaRPr lang="en-GB" sz="1900" dirty="0" smtClean="0">
              <a:solidFill>
                <a:srgbClr val="423200"/>
              </a:solidFill>
              <a:effectLst/>
              <a:latin typeface="Times New Roman" panose="02020603050405020304" pitchFamily="18" charset="0"/>
              <a:ea typeface="Times New Roman" panose="02020603050405020304" pitchFamily="18" charset="0"/>
            </a:endParaRPr>
          </a:p>
          <a:p>
            <a:endParaRPr lang="sv-SE" dirty="0" smtClean="0">
              <a:effectLst/>
              <a:latin typeface="Times New Roman" panose="02020603050405020304" pitchFamily="18" charset="0"/>
              <a:ea typeface="Times New Roman" panose="02020603050405020304" pitchFamily="18" charset="0"/>
            </a:endParaRPr>
          </a:p>
          <a:p>
            <a:endParaRPr lang="sv-SE" dirty="0"/>
          </a:p>
        </p:txBody>
      </p:sp>
      <p:sp>
        <p:nvSpPr>
          <p:cNvPr id="5" name="Platshållare för bildnummer 4"/>
          <p:cNvSpPr>
            <a:spLocks noGrp="1"/>
          </p:cNvSpPr>
          <p:nvPr>
            <p:ph type="sldNum" sz="quarter" idx="12"/>
          </p:nvPr>
        </p:nvSpPr>
        <p:spPr/>
        <p:txBody>
          <a:bodyPr/>
          <a:lstStyle/>
          <a:p>
            <a:fld id="{CF7C3FE0-6EB4-418C-82E7-2F09A4F41151}" type="slidenum">
              <a:rPr lang="sv-SE" smtClean="0"/>
              <a:t>1</a:t>
            </a:fld>
            <a:endParaRPr lang="sv-SE"/>
          </a:p>
        </p:txBody>
      </p:sp>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4995" y="2616200"/>
            <a:ext cx="4677005" cy="4241800"/>
          </a:xfrm>
          <a:prstGeom prst="rect">
            <a:avLst/>
          </a:prstGeom>
        </p:spPr>
      </p:pic>
    </p:spTree>
    <p:extLst>
      <p:ext uri="{BB962C8B-B14F-4D97-AF65-F5344CB8AC3E}">
        <p14:creationId xmlns:p14="http://schemas.microsoft.com/office/powerpoint/2010/main" val="2529202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solidFill>
                  <a:prstClr val="black">
                    <a:tint val="75000"/>
                  </a:prstClr>
                </a:solidFill>
              </a:rPr>
              <a:pPr/>
              <a:t>10</a:t>
            </a:fld>
            <a:endParaRPr lang="sv-SE">
              <a:solidFill>
                <a:prstClr val="black">
                  <a:tint val="75000"/>
                </a:prstClr>
              </a:solidFill>
            </a:endParaRPr>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670" y="0"/>
            <a:ext cx="8648330" cy="6858000"/>
          </a:xfrm>
          <a:prstGeom prst="rect">
            <a:avLst/>
          </a:prstGeom>
        </p:spPr>
      </p:pic>
      <p:sp>
        <p:nvSpPr>
          <p:cNvPr id="4" name="textruta 3"/>
          <p:cNvSpPr txBox="1"/>
          <p:nvPr/>
        </p:nvSpPr>
        <p:spPr>
          <a:xfrm>
            <a:off x="203200" y="520511"/>
            <a:ext cx="3073400" cy="5816977"/>
          </a:xfrm>
          <a:prstGeom prst="rect">
            <a:avLst/>
          </a:prstGeom>
          <a:noFill/>
        </p:spPr>
        <p:txBody>
          <a:bodyPr wrap="square" rtlCol="0">
            <a:spAutoFit/>
          </a:bodyPr>
          <a:lstStyle/>
          <a:p>
            <a:r>
              <a:rPr lang="sv-SE" sz="2800" b="1" dirty="0" err="1" smtClean="0">
                <a:solidFill>
                  <a:prstClr val="black"/>
                </a:solidFill>
              </a:rPr>
              <a:t>Very</a:t>
            </a:r>
            <a:r>
              <a:rPr lang="sv-SE" sz="2800" b="1" dirty="0" smtClean="0">
                <a:solidFill>
                  <a:prstClr val="black"/>
                </a:solidFill>
              </a:rPr>
              <a:t> </a:t>
            </a:r>
            <a:r>
              <a:rPr lang="sv-SE" sz="2800" b="1" dirty="0" err="1" smtClean="0">
                <a:solidFill>
                  <a:prstClr val="black"/>
                </a:solidFill>
              </a:rPr>
              <a:t>large</a:t>
            </a:r>
            <a:r>
              <a:rPr lang="sv-SE" sz="2800" b="1" dirty="0" smtClean="0">
                <a:solidFill>
                  <a:prstClr val="black"/>
                </a:solidFill>
              </a:rPr>
              <a:t> </a:t>
            </a:r>
            <a:r>
              <a:rPr lang="sv-SE" sz="2800" b="1" dirty="0" err="1" smtClean="0">
                <a:solidFill>
                  <a:prstClr val="black"/>
                </a:solidFill>
              </a:rPr>
              <a:t>forest</a:t>
            </a:r>
            <a:r>
              <a:rPr lang="sv-SE" sz="2800" b="1" dirty="0" smtClean="0">
                <a:solidFill>
                  <a:prstClr val="black"/>
                </a:solidFill>
              </a:rPr>
              <a:t> areas in the </a:t>
            </a:r>
            <a:r>
              <a:rPr lang="sv-SE" sz="2800" b="1" dirty="0" err="1" smtClean="0">
                <a:solidFill>
                  <a:prstClr val="black"/>
                </a:solidFill>
              </a:rPr>
              <a:t>north</a:t>
            </a:r>
            <a:r>
              <a:rPr lang="sv-SE" sz="2800" b="1" dirty="0" smtClean="0">
                <a:solidFill>
                  <a:prstClr val="black"/>
                </a:solidFill>
              </a:rPr>
              <a:t>,</a:t>
            </a:r>
          </a:p>
          <a:p>
            <a:r>
              <a:rPr lang="sv-SE" sz="2800" b="1" dirty="0" smtClean="0">
                <a:solidFill>
                  <a:prstClr val="black"/>
                </a:solidFill>
              </a:rPr>
              <a:t>in </a:t>
            </a:r>
            <a:r>
              <a:rPr lang="sv-SE" sz="2800" b="1" dirty="0" err="1" smtClean="0">
                <a:solidFill>
                  <a:prstClr val="black"/>
                </a:solidFill>
              </a:rPr>
              <a:t>particular</a:t>
            </a:r>
            <a:r>
              <a:rPr lang="sv-SE" sz="2800" b="1" dirty="0" smtClean="0">
                <a:solidFill>
                  <a:prstClr val="black"/>
                </a:solidFill>
              </a:rPr>
              <a:t> in </a:t>
            </a:r>
          </a:p>
          <a:p>
            <a:r>
              <a:rPr lang="sv-SE" sz="2800" b="1" dirty="0" err="1" smtClean="0">
                <a:solidFill>
                  <a:prstClr val="black"/>
                </a:solidFill>
              </a:rPr>
              <a:t>Russian</a:t>
            </a:r>
            <a:r>
              <a:rPr lang="sv-SE" sz="2800" b="1" dirty="0" smtClean="0">
                <a:solidFill>
                  <a:prstClr val="black"/>
                </a:solidFill>
              </a:rPr>
              <a:t> Federation </a:t>
            </a:r>
          </a:p>
          <a:p>
            <a:r>
              <a:rPr lang="sv-SE" sz="2800" b="1" dirty="0" smtClean="0">
                <a:solidFill>
                  <a:prstClr val="black"/>
                </a:solidFill>
              </a:rPr>
              <a:t>and Canada, </a:t>
            </a:r>
          </a:p>
          <a:p>
            <a:r>
              <a:rPr lang="sv-SE" sz="2800" b="1" dirty="0" err="1" smtClean="0">
                <a:solidFill>
                  <a:prstClr val="black"/>
                </a:solidFill>
              </a:rPr>
              <a:t>are</a:t>
            </a:r>
            <a:r>
              <a:rPr lang="sv-SE" sz="2800" b="1" dirty="0" smtClean="0">
                <a:solidFill>
                  <a:prstClr val="black"/>
                </a:solidFill>
              </a:rPr>
              <a:t> </a:t>
            </a:r>
            <a:r>
              <a:rPr lang="sv-SE" sz="2800" b="1" dirty="0" err="1" smtClean="0">
                <a:solidFill>
                  <a:prstClr val="black"/>
                </a:solidFill>
              </a:rPr>
              <a:t>covered</a:t>
            </a:r>
            <a:r>
              <a:rPr lang="sv-SE" sz="2800" b="1" dirty="0" smtClean="0">
                <a:solidFill>
                  <a:prstClr val="black"/>
                </a:solidFill>
              </a:rPr>
              <a:t> by </a:t>
            </a:r>
          </a:p>
          <a:p>
            <a:r>
              <a:rPr lang="sv-SE" sz="2800" b="1" dirty="0" err="1" smtClean="0">
                <a:solidFill>
                  <a:prstClr val="black"/>
                </a:solidFill>
              </a:rPr>
              <a:t>more</a:t>
            </a:r>
            <a:r>
              <a:rPr lang="sv-SE" sz="2800" b="1" dirty="0" smtClean="0">
                <a:solidFill>
                  <a:prstClr val="black"/>
                </a:solidFill>
              </a:rPr>
              <a:t> or less </a:t>
            </a:r>
            <a:r>
              <a:rPr lang="sv-SE" sz="2800" b="1" dirty="0" err="1" smtClean="0">
                <a:solidFill>
                  <a:prstClr val="black"/>
                </a:solidFill>
              </a:rPr>
              <a:t>natural</a:t>
            </a:r>
            <a:r>
              <a:rPr lang="sv-SE" sz="2800" b="1" dirty="0" smtClean="0">
                <a:solidFill>
                  <a:prstClr val="black"/>
                </a:solidFill>
              </a:rPr>
              <a:t> </a:t>
            </a:r>
            <a:r>
              <a:rPr lang="sv-SE" sz="2800" b="1" dirty="0" err="1" smtClean="0">
                <a:solidFill>
                  <a:prstClr val="black"/>
                </a:solidFill>
              </a:rPr>
              <a:t>forests</a:t>
            </a:r>
            <a:r>
              <a:rPr lang="sv-SE" sz="2800" b="1" dirty="0" smtClean="0">
                <a:solidFill>
                  <a:prstClr val="black"/>
                </a:solidFill>
              </a:rPr>
              <a:t>, </a:t>
            </a:r>
            <a:r>
              <a:rPr lang="sv-SE" sz="2800" b="1" dirty="0" err="1" smtClean="0">
                <a:solidFill>
                  <a:prstClr val="black"/>
                </a:solidFill>
              </a:rPr>
              <a:t>where</a:t>
            </a:r>
            <a:r>
              <a:rPr lang="sv-SE" sz="2800" b="1" dirty="0" smtClean="0">
                <a:solidFill>
                  <a:prstClr val="black"/>
                </a:solidFill>
              </a:rPr>
              <a:t> </a:t>
            </a:r>
            <a:r>
              <a:rPr lang="sv-SE" sz="2800" b="1" dirty="0" err="1" smtClean="0">
                <a:solidFill>
                  <a:prstClr val="black"/>
                </a:solidFill>
              </a:rPr>
              <a:t>trees</a:t>
            </a:r>
            <a:r>
              <a:rPr lang="sv-SE" sz="2800" b="1" dirty="0" smtClean="0">
                <a:solidFill>
                  <a:prstClr val="black"/>
                </a:solidFill>
              </a:rPr>
              <a:t> </a:t>
            </a:r>
          </a:p>
          <a:p>
            <a:r>
              <a:rPr lang="sv-SE" sz="2800" b="1" dirty="0" err="1" smtClean="0">
                <a:solidFill>
                  <a:prstClr val="black"/>
                </a:solidFill>
              </a:rPr>
              <a:t>of</a:t>
            </a:r>
            <a:r>
              <a:rPr lang="sv-SE" sz="2800" b="1" dirty="0" smtClean="0">
                <a:solidFill>
                  <a:prstClr val="black"/>
                </a:solidFill>
              </a:rPr>
              <a:t> different </a:t>
            </a:r>
            <a:r>
              <a:rPr lang="sv-SE" sz="2800" b="1" dirty="0" err="1" smtClean="0">
                <a:solidFill>
                  <a:prstClr val="black"/>
                </a:solidFill>
              </a:rPr>
              <a:t>sizes</a:t>
            </a:r>
            <a:r>
              <a:rPr lang="sv-SE" sz="2800" b="1" dirty="0" smtClean="0">
                <a:solidFill>
                  <a:prstClr val="black"/>
                </a:solidFill>
              </a:rPr>
              <a:t> and </a:t>
            </a:r>
            <a:r>
              <a:rPr lang="sv-SE" sz="2800" b="1" dirty="0" err="1" smtClean="0">
                <a:solidFill>
                  <a:prstClr val="black"/>
                </a:solidFill>
              </a:rPr>
              <a:t>ages</a:t>
            </a:r>
            <a:r>
              <a:rPr lang="sv-SE" sz="2800" b="1" dirty="0" smtClean="0">
                <a:solidFill>
                  <a:prstClr val="black"/>
                </a:solidFill>
              </a:rPr>
              <a:t> </a:t>
            </a:r>
            <a:r>
              <a:rPr lang="sv-SE" sz="2800" b="1" dirty="0" err="1" smtClean="0">
                <a:solidFill>
                  <a:prstClr val="black"/>
                </a:solidFill>
              </a:rPr>
              <a:t>grow</a:t>
            </a:r>
            <a:r>
              <a:rPr lang="sv-SE" sz="2800" b="1" dirty="0" smtClean="0">
                <a:solidFill>
                  <a:prstClr val="black"/>
                </a:solidFill>
              </a:rPr>
              <a:t> </a:t>
            </a:r>
            <a:r>
              <a:rPr lang="sv-SE" sz="2800" b="1" dirty="0" err="1" smtClean="0">
                <a:solidFill>
                  <a:prstClr val="black"/>
                </a:solidFill>
              </a:rPr>
              <a:t>together</a:t>
            </a:r>
            <a:r>
              <a:rPr lang="sv-SE" sz="2800" b="1" dirty="0" smtClean="0">
                <a:solidFill>
                  <a:prstClr val="black"/>
                </a:solidFill>
              </a:rPr>
              <a:t>.</a:t>
            </a:r>
          </a:p>
          <a:p>
            <a:endParaRPr lang="sv-SE" dirty="0" smtClean="0">
              <a:solidFill>
                <a:prstClr val="black"/>
              </a:solidFill>
            </a:endParaRPr>
          </a:p>
          <a:p>
            <a:r>
              <a:rPr lang="sv-SE" dirty="0" smtClean="0">
                <a:solidFill>
                  <a:prstClr val="black"/>
                </a:solidFill>
              </a:rPr>
              <a:t> </a:t>
            </a:r>
            <a:endParaRPr lang="sv-SE" dirty="0">
              <a:solidFill>
                <a:prstClr val="black"/>
              </a:solidFill>
            </a:endParaRPr>
          </a:p>
        </p:txBody>
      </p:sp>
    </p:spTree>
    <p:extLst>
      <p:ext uri="{BB962C8B-B14F-4D97-AF65-F5344CB8AC3E}">
        <p14:creationId xmlns:p14="http://schemas.microsoft.com/office/powerpoint/2010/main" val="4165329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11</a:t>
            </a:fld>
            <a:endParaRPr lang="sv-SE"/>
          </a:p>
        </p:txBody>
      </p:sp>
      <p:sp>
        <p:nvSpPr>
          <p:cNvPr id="3" name="Rektangel 2"/>
          <p:cNvSpPr/>
          <p:nvPr/>
        </p:nvSpPr>
        <p:spPr>
          <a:xfrm>
            <a:off x="10420350" y="361977"/>
            <a:ext cx="1695450" cy="4278094"/>
          </a:xfrm>
          <a:prstGeom prst="rect">
            <a:avLst/>
          </a:prstGeom>
        </p:spPr>
        <p:txBody>
          <a:bodyPr wrap="square">
            <a:spAutoFit/>
          </a:bodyPr>
          <a:lstStyle/>
          <a:p>
            <a:pPr lvl="0"/>
            <a:r>
              <a:rPr lang="sv-SE" b="1" dirty="0" err="1" smtClean="0">
                <a:solidFill>
                  <a:prstClr val="black"/>
                </a:solidFill>
              </a:rPr>
              <a:t>Many</a:t>
            </a:r>
            <a:r>
              <a:rPr lang="sv-SE" b="1" dirty="0" smtClean="0">
                <a:solidFill>
                  <a:prstClr val="black"/>
                </a:solidFill>
              </a:rPr>
              <a:t> species </a:t>
            </a:r>
            <a:r>
              <a:rPr lang="sv-SE" b="1" dirty="0" err="1" smtClean="0">
                <a:solidFill>
                  <a:prstClr val="black"/>
                </a:solidFill>
              </a:rPr>
              <a:t>prefer</a:t>
            </a:r>
            <a:r>
              <a:rPr lang="sv-SE" b="1" dirty="0" smtClean="0">
                <a:solidFill>
                  <a:prstClr val="black"/>
                </a:solidFill>
              </a:rPr>
              <a:t> </a:t>
            </a:r>
            <a:r>
              <a:rPr lang="sv-SE" b="1" dirty="0" err="1" smtClean="0">
                <a:solidFill>
                  <a:prstClr val="black"/>
                </a:solidFill>
              </a:rPr>
              <a:t>continuous</a:t>
            </a:r>
            <a:r>
              <a:rPr lang="sv-SE" b="1" dirty="0" smtClean="0">
                <a:solidFill>
                  <a:prstClr val="black"/>
                </a:solidFill>
              </a:rPr>
              <a:t> cover </a:t>
            </a:r>
            <a:r>
              <a:rPr lang="sv-SE" b="1" dirty="0" err="1" smtClean="0">
                <a:solidFill>
                  <a:prstClr val="black"/>
                </a:solidFill>
              </a:rPr>
              <a:t>forests</a:t>
            </a:r>
            <a:r>
              <a:rPr lang="sv-SE" b="1" dirty="0" smtClean="0">
                <a:solidFill>
                  <a:prstClr val="black"/>
                </a:solidFill>
              </a:rPr>
              <a:t> to </a:t>
            </a:r>
            <a:r>
              <a:rPr lang="sv-SE" b="1" dirty="0" err="1" smtClean="0">
                <a:solidFill>
                  <a:prstClr val="black"/>
                </a:solidFill>
              </a:rPr>
              <a:t>plantation</a:t>
            </a:r>
            <a:r>
              <a:rPr lang="sv-SE" b="1" dirty="0" smtClean="0">
                <a:solidFill>
                  <a:prstClr val="black"/>
                </a:solidFill>
              </a:rPr>
              <a:t> </a:t>
            </a:r>
            <a:r>
              <a:rPr lang="sv-SE" b="1" dirty="0" err="1" smtClean="0">
                <a:solidFill>
                  <a:prstClr val="black"/>
                </a:solidFill>
              </a:rPr>
              <a:t>forests</a:t>
            </a:r>
            <a:r>
              <a:rPr lang="sv-SE" b="1" dirty="0" smtClean="0">
                <a:solidFill>
                  <a:prstClr val="black"/>
                </a:solidFill>
              </a:rPr>
              <a:t>.</a:t>
            </a:r>
          </a:p>
          <a:p>
            <a:pPr lvl="0"/>
            <a:endParaRPr lang="sv-SE" sz="2000" b="1" dirty="0">
              <a:solidFill>
                <a:prstClr val="black"/>
              </a:solidFill>
            </a:endParaRPr>
          </a:p>
          <a:p>
            <a:pPr lvl="0"/>
            <a:r>
              <a:rPr lang="sv-SE" b="1" dirty="0" smtClean="0">
                <a:solidFill>
                  <a:prstClr val="black"/>
                </a:solidFill>
              </a:rPr>
              <a:t>The </a:t>
            </a:r>
            <a:r>
              <a:rPr lang="sv-SE" b="1" dirty="0" err="1" smtClean="0">
                <a:solidFill>
                  <a:prstClr val="black"/>
                </a:solidFill>
              </a:rPr>
              <a:t>environmental</a:t>
            </a:r>
            <a:r>
              <a:rPr lang="sv-SE" b="1" dirty="0" smtClean="0">
                <a:solidFill>
                  <a:prstClr val="black"/>
                </a:solidFill>
              </a:rPr>
              <a:t> </a:t>
            </a:r>
            <a:r>
              <a:rPr lang="sv-SE" b="1" dirty="0" err="1" smtClean="0">
                <a:solidFill>
                  <a:prstClr val="black"/>
                </a:solidFill>
              </a:rPr>
              <a:t>values</a:t>
            </a:r>
            <a:r>
              <a:rPr lang="sv-SE" b="1" dirty="0" smtClean="0">
                <a:solidFill>
                  <a:prstClr val="black"/>
                </a:solidFill>
              </a:rPr>
              <a:t> </a:t>
            </a:r>
            <a:r>
              <a:rPr lang="sv-SE" b="1" dirty="0" err="1" smtClean="0">
                <a:solidFill>
                  <a:prstClr val="black"/>
                </a:solidFill>
              </a:rPr>
              <a:t>may</a:t>
            </a:r>
            <a:r>
              <a:rPr lang="sv-SE" b="1" dirty="0" smtClean="0">
                <a:solidFill>
                  <a:prstClr val="black"/>
                </a:solidFill>
              </a:rPr>
              <a:t> be </a:t>
            </a:r>
            <a:r>
              <a:rPr lang="sv-SE" b="1" dirty="0" err="1" smtClean="0">
                <a:solidFill>
                  <a:prstClr val="black"/>
                </a:solidFill>
              </a:rPr>
              <a:t>high</a:t>
            </a:r>
            <a:r>
              <a:rPr lang="sv-SE" b="1" dirty="0" smtClean="0">
                <a:solidFill>
                  <a:prstClr val="black"/>
                </a:solidFill>
              </a:rPr>
              <a:t> </a:t>
            </a:r>
            <a:r>
              <a:rPr lang="sv-SE" b="1" dirty="0" err="1" smtClean="0">
                <a:solidFill>
                  <a:prstClr val="black"/>
                </a:solidFill>
              </a:rPr>
              <a:t>also</a:t>
            </a:r>
            <a:r>
              <a:rPr lang="sv-SE" b="1" dirty="0" smtClean="0">
                <a:solidFill>
                  <a:prstClr val="black"/>
                </a:solidFill>
              </a:rPr>
              <a:t> </a:t>
            </a:r>
            <a:r>
              <a:rPr lang="sv-SE" b="1" dirty="0" err="1" smtClean="0">
                <a:solidFill>
                  <a:prstClr val="black"/>
                </a:solidFill>
              </a:rPr>
              <a:t>with</a:t>
            </a:r>
            <a:r>
              <a:rPr lang="sv-SE" b="1" dirty="0" smtClean="0">
                <a:solidFill>
                  <a:prstClr val="black"/>
                </a:solidFill>
              </a:rPr>
              <a:t> </a:t>
            </a:r>
            <a:r>
              <a:rPr lang="sv-SE" b="1" dirty="0" err="1" smtClean="0">
                <a:solidFill>
                  <a:prstClr val="black"/>
                </a:solidFill>
              </a:rPr>
              <a:t>stand</a:t>
            </a:r>
            <a:r>
              <a:rPr lang="sv-SE" b="1" dirty="0" smtClean="0">
                <a:solidFill>
                  <a:prstClr val="black"/>
                </a:solidFill>
              </a:rPr>
              <a:t> </a:t>
            </a:r>
            <a:r>
              <a:rPr lang="sv-SE" b="1" dirty="0" err="1" smtClean="0">
                <a:solidFill>
                  <a:prstClr val="black"/>
                </a:solidFill>
              </a:rPr>
              <a:t>densities</a:t>
            </a:r>
            <a:r>
              <a:rPr lang="sv-SE" b="1" dirty="0" smtClean="0">
                <a:solidFill>
                  <a:prstClr val="black"/>
                </a:solidFill>
              </a:rPr>
              <a:t> </a:t>
            </a:r>
            <a:r>
              <a:rPr lang="sv-SE" b="1" dirty="0" err="1" smtClean="0">
                <a:solidFill>
                  <a:prstClr val="black"/>
                </a:solidFill>
              </a:rPr>
              <a:t>that</a:t>
            </a:r>
            <a:r>
              <a:rPr lang="sv-SE" b="1" dirty="0" smtClean="0">
                <a:solidFill>
                  <a:prstClr val="black"/>
                </a:solidFill>
              </a:rPr>
              <a:t> </a:t>
            </a:r>
            <a:r>
              <a:rPr lang="sv-SE" b="1" dirty="0" err="1" smtClean="0">
                <a:solidFill>
                  <a:prstClr val="black"/>
                </a:solidFill>
              </a:rPr>
              <a:t>periodically</a:t>
            </a:r>
            <a:endParaRPr lang="sv-SE" b="1" dirty="0" smtClean="0">
              <a:solidFill>
                <a:prstClr val="black"/>
              </a:solidFill>
            </a:endParaRPr>
          </a:p>
          <a:p>
            <a:pPr lvl="0"/>
            <a:r>
              <a:rPr lang="sv-SE" b="1" dirty="0" err="1" smtClean="0">
                <a:solidFill>
                  <a:prstClr val="black"/>
                </a:solidFill>
              </a:rPr>
              <a:t>are</a:t>
            </a:r>
            <a:r>
              <a:rPr lang="sv-SE" b="1" dirty="0" smtClean="0">
                <a:solidFill>
                  <a:prstClr val="black"/>
                </a:solidFill>
              </a:rPr>
              <a:t> </a:t>
            </a:r>
            <a:r>
              <a:rPr lang="sv-SE" b="1" dirty="0" err="1" smtClean="0">
                <a:solidFill>
                  <a:prstClr val="black"/>
                </a:solidFill>
              </a:rPr>
              <a:t>rather</a:t>
            </a:r>
            <a:r>
              <a:rPr lang="sv-SE" b="1" dirty="0" smtClean="0">
                <a:solidFill>
                  <a:prstClr val="black"/>
                </a:solidFill>
              </a:rPr>
              <a:t> </a:t>
            </a:r>
            <a:r>
              <a:rPr lang="sv-SE" b="1" dirty="0" err="1" smtClean="0">
                <a:solidFill>
                  <a:prstClr val="black"/>
                </a:solidFill>
              </a:rPr>
              <a:t>low</a:t>
            </a:r>
            <a:r>
              <a:rPr lang="sv-SE" b="1" dirty="0" smtClean="0">
                <a:solidFill>
                  <a:prstClr val="black"/>
                </a:solidFill>
              </a:rPr>
              <a:t>.</a:t>
            </a:r>
            <a:endParaRPr lang="sv-SE" b="1" dirty="0">
              <a:solidFill>
                <a:prstClr val="black"/>
              </a:solidFill>
            </a:endParaRPr>
          </a:p>
        </p:txBody>
      </p:sp>
      <p:pic>
        <p:nvPicPr>
          <p:cNvPr id="4" name="Bildobjekt 3"/>
          <p:cNvPicPr>
            <a:picLocks noChangeAspect="1"/>
          </p:cNvPicPr>
          <p:nvPr/>
        </p:nvPicPr>
        <p:blipFill>
          <a:blip r:embed="rId2"/>
          <a:stretch>
            <a:fillRect/>
          </a:stretch>
        </p:blipFill>
        <p:spPr>
          <a:xfrm>
            <a:off x="0" y="-85"/>
            <a:ext cx="10353675" cy="6858085"/>
          </a:xfrm>
          <a:prstGeom prst="rect">
            <a:avLst/>
          </a:prstGeom>
        </p:spPr>
      </p:pic>
    </p:spTree>
    <p:extLst>
      <p:ext uri="{BB962C8B-B14F-4D97-AF65-F5344CB8AC3E}">
        <p14:creationId xmlns:p14="http://schemas.microsoft.com/office/powerpoint/2010/main" val="199118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36600" y="581024"/>
            <a:ext cx="10515600" cy="5895975"/>
          </a:xfrm>
        </p:spPr>
        <p:txBody>
          <a:bodyPr>
            <a:normAutofit/>
          </a:bodyPr>
          <a:lstStyle/>
          <a:p>
            <a:pPr marL="0" indent="0">
              <a:buNone/>
            </a:pPr>
            <a:endParaRPr lang="sv-SE" dirty="0">
              <a:latin typeface="Times New Roman" panose="02020603050405020304" pitchFamily="18" charset="0"/>
              <a:cs typeface="Times New Roman" panose="02020603050405020304" pitchFamily="18" charset="0"/>
            </a:endParaRPr>
          </a:p>
          <a:p>
            <a:pPr marL="0" indent="0">
              <a:buNone/>
            </a:pPr>
            <a:r>
              <a:rPr lang="sv-SE" sz="3600" b="1" dirty="0" smtClean="0">
                <a:latin typeface="Times New Roman" panose="02020603050405020304" pitchFamily="18" charset="0"/>
                <a:cs typeface="Times New Roman" panose="02020603050405020304" pitchFamily="18" charset="0"/>
              </a:rPr>
              <a:t>Forest </a:t>
            </a:r>
            <a:r>
              <a:rPr lang="sv-SE" sz="3600" b="1" dirty="0" err="1" smtClean="0">
                <a:latin typeface="Times New Roman" panose="02020603050405020304" pitchFamily="18" charset="0"/>
                <a:cs typeface="Times New Roman" panose="02020603050405020304" pitchFamily="18" charset="0"/>
              </a:rPr>
              <a:t>growth</a:t>
            </a:r>
            <a:r>
              <a:rPr lang="sv-SE" sz="3600" b="1" dirty="0" smtClean="0">
                <a:latin typeface="Times New Roman" panose="02020603050405020304" pitchFamily="18" charset="0"/>
                <a:cs typeface="Times New Roman" panose="02020603050405020304" pitchFamily="18" charset="0"/>
              </a:rPr>
              <a:t> </a:t>
            </a:r>
            <a:r>
              <a:rPr lang="sv-SE" sz="3600" b="1" dirty="0" err="1" smtClean="0">
                <a:latin typeface="Times New Roman" panose="02020603050405020304" pitchFamily="18" charset="0"/>
                <a:cs typeface="Times New Roman" panose="02020603050405020304" pitchFamily="18" charset="0"/>
              </a:rPr>
              <a:t>model</a:t>
            </a:r>
            <a:r>
              <a:rPr lang="sv-SE" sz="3600" b="1" dirty="0" smtClean="0">
                <a:latin typeface="Times New Roman" panose="02020603050405020304" pitchFamily="18" charset="0"/>
                <a:cs typeface="Times New Roman" panose="02020603050405020304" pitchFamily="18" charset="0"/>
              </a:rPr>
              <a:t> </a:t>
            </a:r>
            <a:r>
              <a:rPr lang="sv-SE" sz="3600" b="1" dirty="0" err="1" smtClean="0">
                <a:latin typeface="Times New Roman" panose="02020603050405020304" pitchFamily="18" charset="0"/>
                <a:cs typeface="Times New Roman" panose="02020603050405020304" pitchFamily="18" charset="0"/>
              </a:rPr>
              <a:t>development</a:t>
            </a:r>
            <a:r>
              <a:rPr lang="sv-SE" sz="3600" b="1" dirty="0" smtClean="0">
                <a:latin typeface="Times New Roman" panose="02020603050405020304" pitchFamily="18" charset="0"/>
                <a:cs typeface="Times New Roman" panose="02020603050405020304" pitchFamily="18" charset="0"/>
              </a:rPr>
              <a:t> </a:t>
            </a:r>
            <a:r>
              <a:rPr lang="sv-SE" sz="3600" b="1" dirty="0" err="1" smtClean="0">
                <a:latin typeface="Times New Roman" panose="02020603050405020304" pitchFamily="18" charset="0"/>
                <a:cs typeface="Times New Roman" panose="02020603050405020304" pitchFamily="18" charset="0"/>
              </a:rPr>
              <a:t>should</a:t>
            </a:r>
            <a:r>
              <a:rPr lang="sv-SE" sz="3600" b="1" dirty="0" smtClean="0">
                <a:latin typeface="Times New Roman" panose="02020603050405020304" pitchFamily="18" charset="0"/>
                <a:cs typeface="Times New Roman" panose="02020603050405020304" pitchFamily="18" charset="0"/>
              </a:rPr>
              <a:t> focus on </a:t>
            </a:r>
            <a:r>
              <a:rPr lang="sv-SE" sz="3600" b="1" dirty="0" err="1" smtClean="0">
                <a:latin typeface="Times New Roman" panose="02020603050405020304" pitchFamily="18" charset="0"/>
                <a:cs typeface="Times New Roman" panose="02020603050405020304" pitchFamily="18" charset="0"/>
              </a:rPr>
              <a:t>growth</a:t>
            </a:r>
            <a:r>
              <a:rPr lang="sv-SE" sz="3600" b="1" dirty="0" smtClean="0">
                <a:latin typeface="Times New Roman" panose="02020603050405020304" pitchFamily="18" charset="0"/>
                <a:cs typeface="Times New Roman" panose="02020603050405020304" pitchFamily="18" charset="0"/>
              </a:rPr>
              <a:t> in </a:t>
            </a:r>
            <a:r>
              <a:rPr lang="sv-SE" sz="3600" b="1" dirty="0" err="1" smtClean="0">
                <a:latin typeface="Times New Roman" panose="02020603050405020304" pitchFamily="18" charset="0"/>
                <a:cs typeface="Times New Roman" panose="02020603050405020304" pitchFamily="18" charset="0"/>
              </a:rPr>
              <a:t>forests</a:t>
            </a:r>
            <a:r>
              <a:rPr lang="sv-SE" sz="3600" b="1" dirty="0">
                <a:latin typeface="Times New Roman" panose="02020603050405020304" pitchFamily="18" charset="0"/>
                <a:cs typeface="Times New Roman" panose="02020603050405020304" pitchFamily="18" charset="0"/>
              </a:rPr>
              <a:t>, </a:t>
            </a:r>
            <a:r>
              <a:rPr lang="sv-SE" sz="3600" b="1" dirty="0" err="1">
                <a:latin typeface="Times New Roman" panose="02020603050405020304" pitchFamily="18" charset="0"/>
                <a:cs typeface="Times New Roman" panose="02020603050405020304" pitchFamily="18" charset="0"/>
              </a:rPr>
              <a:t>where</a:t>
            </a:r>
            <a:r>
              <a:rPr lang="sv-SE" sz="3600" b="1" dirty="0">
                <a:latin typeface="Times New Roman" panose="02020603050405020304" pitchFamily="18" charset="0"/>
                <a:cs typeface="Times New Roman" panose="02020603050405020304" pitchFamily="18" charset="0"/>
              </a:rPr>
              <a:t> </a:t>
            </a:r>
            <a:r>
              <a:rPr lang="sv-SE" sz="3600" b="1" dirty="0" err="1">
                <a:latin typeface="Times New Roman" panose="02020603050405020304" pitchFamily="18" charset="0"/>
                <a:cs typeface="Times New Roman" panose="02020603050405020304" pitchFamily="18" charset="0"/>
              </a:rPr>
              <a:t>trees</a:t>
            </a:r>
            <a:r>
              <a:rPr lang="sv-SE" sz="3600" b="1" dirty="0">
                <a:latin typeface="Times New Roman" panose="02020603050405020304" pitchFamily="18" charset="0"/>
                <a:cs typeface="Times New Roman" panose="02020603050405020304" pitchFamily="18" charset="0"/>
              </a:rPr>
              <a:t> </a:t>
            </a:r>
            <a:r>
              <a:rPr lang="sv-SE" sz="3600" b="1" dirty="0" err="1" smtClean="0">
                <a:latin typeface="Times New Roman" panose="02020603050405020304" pitchFamily="18" charset="0"/>
                <a:cs typeface="Times New Roman" panose="02020603050405020304" pitchFamily="18" charset="0"/>
              </a:rPr>
              <a:t>of</a:t>
            </a:r>
            <a:r>
              <a:rPr lang="sv-SE" sz="3600" b="1" dirty="0" smtClean="0">
                <a:latin typeface="Times New Roman" panose="02020603050405020304" pitchFamily="18" charset="0"/>
                <a:cs typeface="Times New Roman" panose="02020603050405020304" pitchFamily="18" charset="0"/>
              </a:rPr>
              <a:t> </a:t>
            </a:r>
            <a:r>
              <a:rPr lang="sv-SE" sz="3600" b="1" dirty="0">
                <a:latin typeface="Times New Roman" panose="02020603050405020304" pitchFamily="18" charset="0"/>
                <a:cs typeface="Times New Roman" panose="02020603050405020304" pitchFamily="18" charset="0"/>
              </a:rPr>
              <a:t>different </a:t>
            </a:r>
            <a:r>
              <a:rPr lang="sv-SE" sz="3600" b="1" dirty="0" err="1" smtClean="0">
                <a:latin typeface="Times New Roman" panose="02020603050405020304" pitchFamily="18" charset="0"/>
                <a:cs typeface="Times New Roman" panose="02020603050405020304" pitchFamily="18" charset="0"/>
              </a:rPr>
              <a:t>sizes</a:t>
            </a:r>
            <a:r>
              <a:rPr lang="sv-SE" sz="3600" b="1" dirty="0" smtClean="0">
                <a:latin typeface="Times New Roman" panose="02020603050405020304" pitchFamily="18" charset="0"/>
                <a:cs typeface="Times New Roman" panose="02020603050405020304" pitchFamily="18" charset="0"/>
              </a:rPr>
              <a:t> and </a:t>
            </a:r>
            <a:r>
              <a:rPr lang="sv-SE" sz="3600" b="1" dirty="0" err="1" smtClean="0">
                <a:latin typeface="Times New Roman" panose="02020603050405020304" pitchFamily="18" charset="0"/>
                <a:cs typeface="Times New Roman" panose="02020603050405020304" pitchFamily="18" charset="0"/>
              </a:rPr>
              <a:t>ages</a:t>
            </a:r>
            <a:r>
              <a:rPr lang="sv-SE" sz="3600" b="1" dirty="0" smtClean="0">
                <a:latin typeface="Times New Roman" panose="02020603050405020304" pitchFamily="18" charset="0"/>
                <a:cs typeface="Times New Roman" panose="02020603050405020304" pitchFamily="18" charset="0"/>
              </a:rPr>
              <a:t> </a:t>
            </a:r>
            <a:r>
              <a:rPr lang="sv-SE" sz="3600" b="1" dirty="0" err="1">
                <a:latin typeface="Times New Roman" panose="02020603050405020304" pitchFamily="18" charset="0"/>
                <a:cs typeface="Times New Roman" panose="02020603050405020304" pitchFamily="18" charset="0"/>
              </a:rPr>
              <a:t>grow</a:t>
            </a:r>
            <a:r>
              <a:rPr lang="sv-SE" sz="3600" b="1" dirty="0">
                <a:latin typeface="Times New Roman" panose="02020603050405020304" pitchFamily="18" charset="0"/>
                <a:cs typeface="Times New Roman" panose="02020603050405020304" pitchFamily="18" charset="0"/>
              </a:rPr>
              <a:t> </a:t>
            </a:r>
            <a:r>
              <a:rPr lang="sv-SE" sz="3600" b="1" dirty="0" err="1">
                <a:latin typeface="Times New Roman" panose="02020603050405020304" pitchFamily="18" charset="0"/>
                <a:cs typeface="Times New Roman" panose="02020603050405020304" pitchFamily="18" charset="0"/>
              </a:rPr>
              <a:t>together</a:t>
            </a:r>
            <a:r>
              <a:rPr lang="sv-SE" sz="3600" b="1" dirty="0" smtClean="0">
                <a:latin typeface="Times New Roman" panose="02020603050405020304" pitchFamily="18" charset="0"/>
                <a:cs typeface="Times New Roman" panose="02020603050405020304" pitchFamily="18" charset="0"/>
              </a:rPr>
              <a:t>.</a:t>
            </a:r>
          </a:p>
          <a:p>
            <a:pPr marL="0" indent="0">
              <a:buNone/>
            </a:pPr>
            <a:endParaRPr lang="sv-SE" sz="3600" b="1" dirty="0">
              <a:latin typeface="Times New Roman" panose="02020603050405020304" pitchFamily="18" charset="0"/>
              <a:cs typeface="Times New Roman" panose="02020603050405020304" pitchFamily="18" charset="0"/>
            </a:endParaRPr>
          </a:p>
          <a:p>
            <a:pPr marL="0" indent="0">
              <a:buNone/>
            </a:pPr>
            <a:r>
              <a:rPr lang="sv-SE" sz="3600" b="1" dirty="0" smtClean="0">
                <a:latin typeface="Times New Roman" panose="02020603050405020304" pitchFamily="18" charset="0"/>
                <a:cs typeface="Times New Roman" panose="02020603050405020304" pitchFamily="18" charset="0"/>
              </a:rPr>
              <a:t>The </a:t>
            </a:r>
            <a:r>
              <a:rPr lang="sv-SE" sz="3600" b="1" dirty="0" err="1" smtClean="0">
                <a:latin typeface="Times New Roman" panose="02020603050405020304" pitchFamily="18" charset="0"/>
                <a:cs typeface="Times New Roman" panose="02020603050405020304" pitchFamily="18" charset="0"/>
              </a:rPr>
              <a:t>models</a:t>
            </a:r>
            <a:r>
              <a:rPr lang="sv-SE" sz="3600" b="1" dirty="0" smtClean="0">
                <a:latin typeface="Times New Roman" panose="02020603050405020304" pitchFamily="18" charset="0"/>
                <a:cs typeface="Times New Roman" panose="02020603050405020304" pitchFamily="18" charset="0"/>
              </a:rPr>
              <a:t> </a:t>
            </a:r>
            <a:r>
              <a:rPr lang="sv-SE" sz="3600" b="1" dirty="0" err="1" smtClean="0">
                <a:latin typeface="Times New Roman" panose="02020603050405020304" pitchFamily="18" charset="0"/>
                <a:cs typeface="Times New Roman" panose="02020603050405020304" pitchFamily="18" charset="0"/>
              </a:rPr>
              <a:t>should</a:t>
            </a:r>
            <a:r>
              <a:rPr lang="sv-SE" sz="3600" b="1" dirty="0" smtClean="0">
                <a:latin typeface="Times New Roman" panose="02020603050405020304" pitchFamily="18" charset="0"/>
                <a:cs typeface="Times New Roman" panose="02020603050405020304" pitchFamily="18" charset="0"/>
              </a:rPr>
              <a:t> be robust and flexible and make it </a:t>
            </a:r>
            <a:r>
              <a:rPr lang="sv-SE" sz="3600" b="1" dirty="0" err="1" smtClean="0">
                <a:latin typeface="Times New Roman" panose="02020603050405020304" pitchFamily="18" charset="0"/>
                <a:cs typeface="Times New Roman" panose="02020603050405020304" pitchFamily="18" charset="0"/>
              </a:rPr>
              <a:t>possible</a:t>
            </a:r>
            <a:r>
              <a:rPr lang="sv-SE" sz="3600" b="1" dirty="0" smtClean="0">
                <a:latin typeface="Times New Roman" panose="02020603050405020304" pitchFamily="18" charset="0"/>
                <a:cs typeface="Times New Roman" panose="02020603050405020304" pitchFamily="18" charset="0"/>
              </a:rPr>
              <a:t> to </a:t>
            </a:r>
            <a:r>
              <a:rPr lang="sv-SE" sz="3600" b="1" dirty="0" err="1" smtClean="0">
                <a:latin typeface="Times New Roman" panose="02020603050405020304" pitchFamily="18" charset="0"/>
                <a:cs typeface="Times New Roman" panose="02020603050405020304" pitchFamily="18" charset="0"/>
              </a:rPr>
              <a:t>investigate</a:t>
            </a:r>
            <a:r>
              <a:rPr lang="sv-SE" sz="3600" b="1" dirty="0" smtClean="0">
                <a:latin typeface="Times New Roman" panose="02020603050405020304" pitchFamily="18" charset="0"/>
                <a:cs typeface="Times New Roman" panose="02020603050405020304" pitchFamily="18" charset="0"/>
              </a:rPr>
              <a:t> the </a:t>
            </a:r>
            <a:r>
              <a:rPr lang="sv-SE" sz="3600" b="1" dirty="0" err="1" smtClean="0">
                <a:latin typeface="Times New Roman" panose="02020603050405020304" pitchFamily="18" charset="0"/>
                <a:cs typeface="Times New Roman" panose="02020603050405020304" pitchFamily="18" charset="0"/>
              </a:rPr>
              <a:t>effects</a:t>
            </a:r>
            <a:r>
              <a:rPr lang="sv-SE" sz="3600" b="1" dirty="0" smtClean="0">
                <a:latin typeface="Times New Roman" panose="02020603050405020304" pitchFamily="18" charset="0"/>
                <a:cs typeface="Times New Roman" panose="02020603050405020304" pitchFamily="18" charset="0"/>
              </a:rPr>
              <a:t> </a:t>
            </a:r>
            <a:r>
              <a:rPr lang="sv-SE" sz="3600" b="1" dirty="0" err="1" smtClean="0">
                <a:latin typeface="Times New Roman" panose="02020603050405020304" pitchFamily="18" charset="0"/>
                <a:cs typeface="Times New Roman" panose="02020603050405020304" pitchFamily="18" charset="0"/>
              </a:rPr>
              <a:t>of</a:t>
            </a:r>
            <a:r>
              <a:rPr lang="sv-SE" sz="3600" b="1" dirty="0" smtClean="0">
                <a:latin typeface="Times New Roman" panose="02020603050405020304" pitchFamily="18" charset="0"/>
                <a:cs typeface="Times New Roman" panose="02020603050405020304" pitchFamily="18" charset="0"/>
              </a:rPr>
              <a:t> alternative </a:t>
            </a:r>
            <a:r>
              <a:rPr lang="sv-SE" sz="3600" b="1" dirty="0" err="1" smtClean="0">
                <a:latin typeface="Times New Roman" panose="02020603050405020304" pitchFamily="18" charset="0"/>
                <a:cs typeface="Times New Roman" panose="02020603050405020304" pitchFamily="18" charset="0"/>
              </a:rPr>
              <a:t>dynamic</a:t>
            </a:r>
            <a:r>
              <a:rPr lang="sv-SE" sz="3600" b="1" dirty="0" smtClean="0">
                <a:latin typeface="Times New Roman" panose="02020603050405020304" pitchFamily="18" charset="0"/>
                <a:cs typeface="Times New Roman" panose="02020603050405020304" pitchFamily="18" charset="0"/>
              </a:rPr>
              <a:t> </a:t>
            </a:r>
            <a:r>
              <a:rPr lang="sv-SE" sz="3600" b="1" dirty="0" err="1" smtClean="0">
                <a:latin typeface="Times New Roman" panose="02020603050405020304" pitchFamily="18" charset="0"/>
                <a:cs typeface="Times New Roman" panose="02020603050405020304" pitchFamily="18" charset="0"/>
              </a:rPr>
              <a:t>controls</a:t>
            </a:r>
            <a:r>
              <a:rPr lang="sv-SE" sz="3600" b="1" dirty="0" smtClean="0">
                <a:latin typeface="Times New Roman" panose="02020603050405020304" pitchFamily="18" charset="0"/>
                <a:cs typeface="Times New Roman" panose="02020603050405020304" pitchFamily="18" charset="0"/>
              </a:rPr>
              <a:t> (</a:t>
            </a:r>
            <a:r>
              <a:rPr lang="sv-SE" sz="3600" b="1" dirty="0" err="1" smtClean="0">
                <a:latin typeface="Times New Roman" panose="02020603050405020304" pitchFamily="18" charset="0"/>
                <a:cs typeface="Times New Roman" panose="02020603050405020304" pitchFamily="18" charset="0"/>
              </a:rPr>
              <a:t>harvest</a:t>
            </a:r>
            <a:r>
              <a:rPr lang="sv-SE" sz="3600" b="1" dirty="0" smtClean="0">
                <a:latin typeface="Times New Roman" panose="02020603050405020304" pitchFamily="18" charset="0"/>
                <a:cs typeface="Times New Roman" panose="02020603050405020304" pitchFamily="18" charset="0"/>
              </a:rPr>
              <a:t> </a:t>
            </a:r>
            <a:r>
              <a:rPr lang="sv-SE" sz="3600" b="1" dirty="0" err="1" smtClean="0">
                <a:latin typeface="Times New Roman" panose="02020603050405020304" pitchFamily="18" charset="0"/>
                <a:cs typeface="Times New Roman" panose="02020603050405020304" pitchFamily="18" charset="0"/>
              </a:rPr>
              <a:t>volumes</a:t>
            </a:r>
            <a:r>
              <a:rPr lang="sv-SE" sz="3600" b="1" dirty="0" smtClean="0">
                <a:latin typeface="Times New Roman" panose="02020603050405020304" pitchFamily="18" charset="0"/>
                <a:cs typeface="Times New Roman" panose="02020603050405020304" pitchFamily="18" charset="0"/>
              </a:rPr>
              <a:t> over </a:t>
            </a:r>
            <a:r>
              <a:rPr lang="sv-SE" sz="3600" b="1" dirty="0" err="1" smtClean="0">
                <a:latin typeface="Times New Roman" panose="02020603050405020304" pitchFamily="18" charset="0"/>
                <a:cs typeface="Times New Roman" panose="02020603050405020304" pitchFamily="18" charset="0"/>
              </a:rPr>
              <a:t>time</a:t>
            </a:r>
            <a:r>
              <a:rPr lang="sv-SE" sz="3600" b="1" dirty="0" smtClean="0">
                <a:latin typeface="Times New Roman" panose="02020603050405020304" pitchFamily="18" charset="0"/>
                <a:cs typeface="Times New Roman" panose="02020603050405020304" pitchFamily="18" charset="0"/>
              </a:rPr>
              <a:t>).</a:t>
            </a:r>
            <a:endParaRPr lang="sv-SE" sz="3600" b="1" dirty="0">
              <a:latin typeface="Times New Roman" panose="02020603050405020304" pitchFamily="18" charset="0"/>
              <a:cs typeface="Times New Roman" panose="02020603050405020304" pitchFamily="18" charset="0"/>
            </a:endParaRPr>
          </a:p>
          <a:p>
            <a:pPr marL="0" indent="0">
              <a:buNone/>
            </a:pPr>
            <a:endParaRPr lang="sv-SE" dirty="0" smtClean="0"/>
          </a:p>
          <a:p>
            <a:pPr marL="0" indent="0">
              <a:buNone/>
            </a:pP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12</a:t>
            </a:fld>
            <a:endParaRPr lang="sv-SE"/>
          </a:p>
        </p:txBody>
      </p:sp>
    </p:spTree>
    <p:extLst>
      <p:ext uri="{BB962C8B-B14F-4D97-AF65-F5344CB8AC3E}">
        <p14:creationId xmlns:p14="http://schemas.microsoft.com/office/powerpoint/2010/main" val="3677598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8200" y="1041400"/>
            <a:ext cx="10515600" cy="1325563"/>
          </a:xfrm>
        </p:spPr>
        <p:txBody>
          <a:bodyPr/>
          <a:lstStyle/>
          <a:p>
            <a:pPr algn="ctr"/>
            <a:r>
              <a:rPr lang="sv-SE" b="1" i="1" dirty="0" smtClean="0">
                <a:solidFill>
                  <a:srgbClr val="FF0000"/>
                </a:solidFill>
                <a:latin typeface="Times New Roman" panose="02020603050405020304" pitchFamily="18" charset="0"/>
                <a:cs typeface="Times New Roman" panose="02020603050405020304" pitchFamily="18" charset="0"/>
              </a:rPr>
              <a:t>Optimal </a:t>
            </a:r>
            <a:r>
              <a:rPr lang="sv-SE" b="1" i="1" dirty="0" err="1" smtClean="0">
                <a:solidFill>
                  <a:srgbClr val="FF0000"/>
                </a:solidFill>
                <a:latin typeface="Times New Roman" panose="02020603050405020304" pitchFamily="18" charset="0"/>
                <a:cs typeface="Times New Roman" panose="02020603050405020304" pitchFamily="18" charset="0"/>
              </a:rPr>
              <a:t>forest</a:t>
            </a:r>
            <a:r>
              <a:rPr lang="sv-SE" b="1" i="1" dirty="0" smtClean="0">
                <a:solidFill>
                  <a:srgbClr val="FF0000"/>
                </a:solidFill>
                <a:latin typeface="Times New Roman" panose="02020603050405020304" pitchFamily="18" charset="0"/>
                <a:cs typeface="Times New Roman" panose="02020603050405020304" pitchFamily="18" charset="0"/>
              </a:rPr>
              <a:t> management</a:t>
            </a:r>
            <a:endParaRPr lang="sv-SE" b="1" i="1" dirty="0">
              <a:solidFill>
                <a:srgbClr val="FF0000"/>
              </a:solidFill>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t>13</a:t>
            </a:fld>
            <a:endParaRPr lang="sv-SE"/>
          </a:p>
        </p:txBody>
      </p:sp>
    </p:spTree>
    <p:extLst>
      <p:ext uri="{BB962C8B-B14F-4D97-AF65-F5344CB8AC3E}">
        <p14:creationId xmlns:p14="http://schemas.microsoft.com/office/powerpoint/2010/main" val="3980322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14375" y="806449"/>
            <a:ext cx="10515600" cy="4351338"/>
          </a:xfrm>
        </p:spPr>
        <p:txBody>
          <a:bodyPr>
            <a:noAutofit/>
          </a:bodyPr>
          <a:lstStyle/>
          <a:p>
            <a:pPr marL="0" indent="0">
              <a:buNone/>
            </a:pPr>
            <a:r>
              <a:rPr lang="en-US" sz="4000" b="1" dirty="0">
                <a:latin typeface="Times New Roman" panose="02020603050405020304" pitchFamily="18" charset="0"/>
                <a:cs typeface="Times New Roman" panose="02020603050405020304" pitchFamily="18" charset="0"/>
              </a:rPr>
              <a:t>Forest management can be performed in many different ways</a:t>
            </a:r>
            <a:r>
              <a:rPr lang="en-US" sz="4000" b="1" dirty="0" smtClean="0">
                <a:latin typeface="Times New Roman" panose="02020603050405020304" pitchFamily="18" charset="0"/>
                <a:cs typeface="Times New Roman" panose="02020603050405020304" pitchFamily="18" charset="0"/>
              </a:rPr>
              <a:t>.</a:t>
            </a:r>
          </a:p>
          <a:p>
            <a:pPr marL="0" indent="0">
              <a:buNone/>
            </a:pPr>
            <a:r>
              <a:rPr lang="en-US" sz="4000" b="1" dirty="0" smtClean="0">
                <a:latin typeface="Times New Roman" panose="02020603050405020304" pitchFamily="18" charset="0"/>
                <a:cs typeface="Times New Roman" panose="02020603050405020304" pitchFamily="18" charset="0"/>
              </a:rPr>
              <a:t> </a:t>
            </a:r>
          </a:p>
          <a:p>
            <a:pPr marL="0" indent="0">
              <a:buNone/>
            </a:pPr>
            <a:r>
              <a:rPr lang="en-US" sz="4000" b="1" dirty="0" smtClean="0">
                <a:solidFill>
                  <a:srgbClr val="0070C0"/>
                </a:solidFill>
                <a:latin typeface="Times New Roman" panose="02020603050405020304" pitchFamily="18" charset="0"/>
                <a:cs typeface="Times New Roman" panose="02020603050405020304" pitchFamily="18" charset="0"/>
              </a:rPr>
              <a:t>Decisions </a:t>
            </a:r>
            <a:r>
              <a:rPr lang="en-US" sz="4000" b="1" dirty="0">
                <a:solidFill>
                  <a:srgbClr val="0070C0"/>
                </a:solidFill>
                <a:latin typeface="Times New Roman" panose="02020603050405020304" pitchFamily="18" charset="0"/>
                <a:cs typeface="Times New Roman" panose="02020603050405020304" pitchFamily="18" charset="0"/>
              </a:rPr>
              <a:t>in forestry affect economic results, the flow of bioenergy </a:t>
            </a:r>
            <a:r>
              <a:rPr lang="en-US" sz="4000" b="1" dirty="0" smtClean="0">
                <a:solidFill>
                  <a:srgbClr val="0070C0"/>
                </a:solidFill>
                <a:latin typeface="Times New Roman" panose="02020603050405020304" pitchFamily="18" charset="0"/>
                <a:cs typeface="Times New Roman" panose="02020603050405020304" pitchFamily="18" charset="0"/>
              </a:rPr>
              <a:t>raw materials</a:t>
            </a:r>
            <a:r>
              <a:rPr lang="en-US" sz="4000" b="1" dirty="0">
                <a:solidFill>
                  <a:srgbClr val="0070C0"/>
                </a:solidFill>
                <a:latin typeface="Times New Roman" panose="02020603050405020304" pitchFamily="18" charset="0"/>
                <a:cs typeface="Times New Roman" panose="02020603050405020304" pitchFamily="18" charset="0"/>
              </a:rPr>
              <a:t>, the CO2 balance of the world, species diversity, recreation options for humans and much more</a:t>
            </a:r>
            <a:r>
              <a:rPr lang="en-US" sz="4000" b="1" dirty="0" smtClean="0">
                <a:solidFill>
                  <a:srgbClr val="0070C0"/>
                </a:solidFill>
                <a:latin typeface="Times New Roman" panose="02020603050405020304" pitchFamily="18" charset="0"/>
                <a:cs typeface="Times New Roman" panose="02020603050405020304" pitchFamily="18" charset="0"/>
              </a:rPr>
              <a:t>.</a:t>
            </a:r>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14</a:t>
            </a:fld>
            <a:endParaRPr lang="sv-SE">
              <a:solidFill>
                <a:prstClr val="black">
                  <a:tint val="75000"/>
                </a:prstClr>
              </a:solidFill>
            </a:endParaRPr>
          </a:p>
        </p:txBody>
      </p:sp>
    </p:spTree>
    <p:extLst>
      <p:ext uri="{BB962C8B-B14F-4D97-AF65-F5344CB8AC3E}">
        <p14:creationId xmlns:p14="http://schemas.microsoft.com/office/powerpoint/2010/main" val="627754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958970" y="1246756"/>
            <a:ext cx="10515600" cy="4351338"/>
          </a:xfrm>
        </p:spPr>
        <p:txBody>
          <a:bodyPr>
            <a:normAutofit fontScale="70000" lnSpcReduction="20000"/>
          </a:bodyPr>
          <a:lstStyle/>
          <a:p>
            <a:pPr marL="0" indent="0">
              <a:buNone/>
            </a:pPr>
            <a:r>
              <a:rPr lang="en-US" sz="4000" b="1" u="sng" dirty="0" smtClean="0">
                <a:latin typeface="Times New Roman" panose="02020603050405020304" pitchFamily="18" charset="0"/>
                <a:cs typeface="Times New Roman" panose="02020603050405020304" pitchFamily="18" charset="0"/>
              </a:rPr>
              <a:t>Some </a:t>
            </a:r>
            <a:r>
              <a:rPr lang="en-US" sz="4000" b="1" u="sng" dirty="0">
                <a:latin typeface="Times New Roman" panose="02020603050405020304" pitchFamily="18" charset="0"/>
                <a:cs typeface="Times New Roman" panose="02020603050405020304" pitchFamily="18" charset="0"/>
              </a:rPr>
              <a:t>of the fundamental decision problems concern</a:t>
            </a:r>
            <a:r>
              <a:rPr lang="en-US" sz="4000" b="1" u="sng" dirty="0" smtClean="0">
                <a:latin typeface="Times New Roman" panose="02020603050405020304" pitchFamily="18" charset="0"/>
                <a:cs typeface="Times New Roman" panose="02020603050405020304" pitchFamily="18" charset="0"/>
              </a:rPr>
              <a:t>: </a:t>
            </a: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r>
              <a:rPr lang="en-US" sz="4000" b="1" dirty="0" smtClean="0">
                <a:solidFill>
                  <a:srgbClr val="0070C0"/>
                </a:solidFill>
                <a:latin typeface="Times New Roman" panose="02020603050405020304" pitchFamily="18" charset="0"/>
                <a:cs typeface="Times New Roman" panose="02020603050405020304" pitchFamily="18" charset="0"/>
              </a:rPr>
              <a:t>Continuous </a:t>
            </a:r>
            <a:r>
              <a:rPr lang="en-US" sz="4000" b="1" dirty="0">
                <a:solidFill>
                  <a:srgbClr val="0070C0"/>
                </a:solidFill>
                <a:latin typeface="Times New Roman" panose="02020603050405020304" pitchFamily="18" charset="0"/>
                <a:cs typeface="Times New Roman" panose="02020603050405020304" pitchFamily="18" charset="0"/>
              </a:rPr>
              <a:t>Cover Forestry (CCF) or Plantation Forestry (PF</a:t>
            </a:r>
            <a:r>
              <a:rPr lang="en-US" sz="4000" b="1" dirty="0" smtClean="0">
                <a:solidFill>
                  <a:srgbClr val="0070C0"/>
                </a:solidFill>
                <a:latin typeface="Times New Roman" panose="02020603050405020304" pitchFamily="18" charset="0"/>
                <a:cs typeface="Times New Roman" panose="02020603050405020304" pitchFamily="18" charset="0"/>
              </a:rPr>
              <a:t>),</a:t>
            </a:r>
          </a:p>
          <a:p>
            <a:pPr marL="0" indent="0">
              <a:buNone/>
            </a:pPr>
            <a:r>
              <a:rPr lang="en-US" sz="4000" b="1" dirty="0" smtClean="0">
                <a:solidFill>
                  <a:srgbClr val="0070C0"/>
                </a:solidFill>
                <a:latin typeface="Times New Roman" panose="02020603050405020304" pitchFamily="18" charset="0"/>
                <a:cs typeface="Times New Roman" panose="02020603050405020304" pitchFamily="18" charset="0"/>
              </a:rPr>
              <a:t> </a:t>
            </a:r>
          </a:p>
          <a:p>
            <a:pPr marL="0" indent="0">
              <a:buNone/>
            </a:pPr>
            <a:r>
              <a:rPr lang="en-US" sz="4000" b="1" dirty="0" smtClean="0">
                <a:solidFill>
                  <a:srgbClr val="FF0000"/>
                </a:solidFill>
                <a:latin typeface="Times New Roman" panose="02020603050405020304" pitchFamily="18" charset="0"/>
                <a:cs typeface="Times New Roman" panose="02020603050405020304" pitchFamily="18" charset="0"/>
              </a:rPr>
              <a:t>the </a:t>
            </a:r>
            <a:r>
              <a:rPr lang="en-US" sz="4000" b="1" dirty="0">
                <a:solidFill>
                  <a:srgbClr val="FF0000"/>
                </a:solidFill>
                <a:latin typeface="Times New Roman" panose="02020603050405020304" pitchFamily="18" charset="0"/>
                <a:cs typeface="Times New Roman" panose="02020603050405020304" pitchFamily="18" charset="0"/>
              </a:rPr>
              <a:t>Stand Density (SD</a:t>
            </a:r>
            <a:r>
              <a:rPr lang="en-US" sz="4000" b="1" dirty="0" smtClean="0">
                <a:solidFill>
                  <a:srgbClr val="FF0000"/>
                </a:solidFill>
                <a:latin typeface="Times New Roman" panose="02020603050405020304" pitchFamily="18" charset="0"/>
                <a:cs typeface="Times New Roman" panose="02020603050405020304" pitchFamily="18" charset="0"/>
              </a:rPr>
              <a:t>),</a:t>
            </a:r>
          </a:p>
          <a:p>
            <a:pPr marL="0" indent="0">
              <a:buNone/>
            </a:pPr>
            <a:r>
              <a:rPr lang="en-US" sz="4000" b="1" dirty="0" smtClean="0">
                <a:solidFill>
                  <a:srgbClr val="FF0000"/>
                </a:solidFill>
                <a:latin typeface="Times New Roman" panose="02020603050405020304" pitchFamily="18" charset="0"/>
                <a:cs typeface="Times New Roman" panose="02020603050405020304" pitchFamily="18" charset="0"/>
              </a:rPr>
              <a:t> </a:t>
            </a:r>
          </a:p>
          <a:p>
            <a:pPr marL="0" indent="0">
              <a:buNone/>
            </a:pPr>
            <a:r>
              <a:rPr lang="en-US" sz="4000" b="1" dirty="0" smtClean="0">
                <a:latin typeface="Times New Roman" panose="02020603050405020304" pitchFamily="18" charset="0"/>
                <a:cs typeface="Times New Roman" panose="02020603050405020304" pitchFamily="18" charset="0"/>
              </a:rPr>
              <a:t>the </a:t>
            </a:r>
            <a:r>
              <a:rPr lang="en-US" sz="4000" b="1" dirty="0">
                <a:latin typeface="Times New Roman" panose="02020603050405020304" pitchFamily="18" charset="0"/>
                <a:cs typeface="Times New Roman" panose="02020603050405020304" pitchFamily="18" charset="0"/>
              </a:rPr>
              <a:t>Harvest Interval (HI</a:t>
            </a:r>
            <a:r>
              <a:rPr lang="en-US" sz="4000" b="1" dirty="0" smtClean="0">
                <a:latin typeface="Times New Roman" panose="02020603050405020304" pitchFamily="18" charset="0"/>
                <a:cs typeface="Times New Roman" panose="02020603050405020304" pitchFamily="18" charset="0"/>
              </a:rPr>
              <a:t>),</a:t>
            </a:r>
          </a:p>
          <a:p>
            <a:pPr marL="0" indent="0">
              <a:buNone/>
            </a:pPr>
            <a:r>
              <a:rPr lang="en-US" sz="4000" b="1" dirty="0" smtClean="0">
                <a:latin typeface="Times New Roman" panose="02020603050405020304" pitchFamily="18" charset="0"/>
                <a:cs typeface="Times New Roman" panose="02020603050405020304" pitchFamily="18" charset="0"/>
              </a:rPr>
              <a:t> </a:t>
            </a:r>
          </a:p>
          <a:p>
            <a:pPr marL="0" indent="0">
              <a:buNone/>
            </a:pPr>
            <a:r>
              <a:rPr lang="en-US" sz="4000" b="1" dirty="0" smtClean="0">
                <a:solidFill>
                  <a:srgbClr val="00B050"/>
                </a:solidFill>
                <a:latin typeface="Times New Roman" panose="02020603050405020304" pitchFamily="18" charset="0"/>
                <a:cs typeface="Times New Roman" panose="02020603050405020304" pitchFamily="18" charset="0"/>
              </a:rPr>
              <a:t>Single </a:t>
            </a:r>
            <a:r>
              <a:rPr lang="en-US" sz="4000" b="1" dirty="0">
                <a:solidFill>
                  <a:srgbClr val="00B050"/>
                </a:solidFill>
                <a:latin typeface="Times New Roman" panose="02020603050405020304" pitchFamily="18" charset="0"/>
                <a:cs typeface="Times New Roman" panose="02020603050405020304" pitchFamily="18" charset="0"/>
              </a:rPr>
              <a:t>Species </a:t>
            </a:r>
            <a:r>
              <a:rPr lang="en-US" sz="4000" b="1" dirty="0" smtClean="0">
                <a:solidFill>
                  <a:srgbClr val="00B050"/>
                </a:solidFill>
                <a:latin typeface="Times New Roman" panose="02020603050405020304" pitchFamily="18" charset="0"/>
                <a:cs typeface="Times New Roman" panose="02020603050405020304" pitchFamily="18" charset="0"/>
              </a:rPr>
              <a:t>Forestry (</a:t>
            </a:r>
            <a:r>
              <a:rPr lang="en-US" sz="4000" b="1" dirty="0">
                <a:solidFill>
                  <a:srgbClr val="00B050"/>
                </a:solidFill>
                <a:latin typeface="Times New Roman" panose="02020603050405020304" pitchFamily="18" charset="0"/>
                <a:cs typeface="Times New Roman" panose="02020603050405020304" pitchFamily="18" charset="0"/>
              </a:rPr>
              <a:t>SSF) or Multi Species Forestry (MSF). </a:t>
            </a:r>
            <a:endParaRPr lang="en-US" sz="4000" b="1" dirty="0" smtClean="0">
              <a:solidFill>
                <a:srgbClr val="00B050"/>
              </a:solidFill>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sv-SE" dirty="0">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15</a:t>
            </a:fld>
            <a:endParaRPr lang="sv-SE">
              <a:solidFill>
                <a:prstClr val="black">
                  <a:tint val="75000"/>
                </a:prstClr>
              </a:solidFill>
            </a:endParaRPr>
          </a:p>
        </p:txBody>
      </p:sp>
    </p:spTree>
    <p:extLst>
      <p:ext uri="{BB962C8B-B14F-4D97-AF65-F5344CB8AC3E}">
        <p14:creationId xmlns:p14="http://schemas.microsoft.com/office/powerpoint/2010/main" val="1288306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1054099"/>
            <a:ext cx="10515600" cy="4351338"/>
          </a:xfrm>
        </p:spPr>
        <p:txBody>
          <a:bodyPr>
            <a:normAutofit fontScale="85000" lnSpcReduction="20000"/>
          </a:bodyPr>
          <a:lstStyle/>
          <a:p>
            <a:pPr marL="0" indent="0">
              <a:buNone/>
            </a:pPr>
            <a:r>
              <a:rPr lang="en-US" sz="4000" b="1" dirty="0" smtClean="0">
                <a:latin typeface="Times New Roman" panose="02020603050405020304" pitchFamily="18" charset="0"/>
                <a:cs typeface="Times New Roman" panose="02020603050405020304" pitchFamily="18" charset="0"/>
              </a:rPr>
              <a:t>With </a:t>
            </a:r>
            <a:r>
              <a:rPr lang="en-US" sz="4000" b="1" dirty="0">
                <a:latin typeface="Times New Roman" panose="02020603050405020304" pitchFamily="18" charset="0"/>
                <a:cs typeface="Times New Roman" panose="02020603050405020304" pitchFamily="18" charset="0"/>
              </a:rPr>
              <a:t>present prices, costs, technology and initial forest conditions in many dominating </a:t>
            </a:r>
            <a:r>
              <a:rPr lang="en-US" sz="4000" b="1" dirty="0" smtClean="0">
                <a:latin typeface="Times New Roman" panose="02020603050405020304" pitchFamily="18" charset="0"/>
                <a:cs typeface="Times New Roman" panose="02020603050405020304" pitchFamily="18" charset="0"/>
              </a:rPr>
              <a:t>forest countries</a:t>
            </a:r>
            <a:r>
              <a:rPr lang="en-US" sz="4000" b="1" dirty="0">
                <a:latin typeface="Times New Roman" panose="02020603050405020304" pitchFamily="18" charset="0"/>
                <a:cs typeface="Times New Roman" panose="02020603050405020304" pitchFamily="18" charset="0"/>
              </a:rPr>
              <a:t>, CCF is often a better choice than PF when we optimize the economic present values</a:t>
            </a:r>
            <a:r>
              <a:rPr lang="en-US" sz="4000" b="1" dirty="0" smtClean="0">
                <a:latin typeface="Times New Roman" panose="02020603050405020304" pitchFamily="18" charset="0"/>
                <a:cs typeface="Times New Roman" panose="02020603050405020304" pitchFamily="18" charset="0"/>
              </a:rPr>
              <a:t>.</a:t>
            </a:r>
          </a:p>
          <a:p>
            <a:pPr marL="0" indent="0">
              <a:buNone/>
            </a:pPr>
            <a:r>
              <a:rPr lang="en-US" sz="4000" b="1" dirty="0" smtClean="0">
                <a:latin typeface="Times New Roman" panose="02020603050405020304" pitchFamily="18" charset="0"/>
                <a:cs typeface="Times New Roman" panose="02020603050405020304" pitchFamily="18" charset="0"/>
              </a:rPr>
              <a:t> </a:t>
            </a:r>
          </a:p>
          <a:p>
            <a:pPr marL="0" indent="0">
              <a:buNone/>
            </a:pPr>
            <a:r>
              <a:rPr lang="en-US" sz="4000" b="1" dirty="0" smtClean="0">
                <a:solidFill>
                  <a:srgbClr val="00B050"/>
                </a:solidFill>
                <a:latin typeface="Times New Roman" panose="02020603050405020304" pitchFamily="18" charset="0"/>
                <a:cs typeface="Times New Roman" panose="02020603050405020304" pitchFamily="18" charset="0"/>
              </a:rPr>
              <a:t>CCF </a:t>
            </a:r>
            <a:r>
              <a:rPr lang="en-US" sz="4000" b="1" dirty="0">
                <a:solidFill>
                  <a:srgbClr val="00B050"/>
                </a:solidFill>
                <a:latin typeface="Times New Roman" panose="02020603050405020304" pitchFamily="18" charset="0"/>
                <a:cs typeface="Times New Roman" panose="02020603050405020304" pitchFamily="18" charset="0"/>
              </a:rPr>
              <a:t>is also a better choice than PF </a:t>
            </a:r>
            <a:r>
              <a:rPr lang="en-US" sz="4000" b="1" dirty="0" smtClean="0">
                <a:solidFill>
                  <a:srgbClr val="00B050"/>
                </a:solidFill>
                <a:latin typeface="Times New Roman" panose="02020603050405020304" pitchFamily="18" charset="0"/>
                <a:cs typeface="Times New Roman" panose="02020603050405020304" pitchFamily="18" charset="0"/>
              </a:rPr>
              <a:t>from several </a:t>
            </a:r>
            <a:r>
              <a:rPr lang="en-US" sz="4000" b="1" dirty="0">
                <a:solidFill>
                  <a:srgbClr val="00B050"/>
                </a:solidFill>
                <a:latin typeface="Times New Roman" panose="02020603050405020304" pitchFamily="18" charset="0"/>
                <a:cs typeface="Times New Roman" panose="02020603050405020304" pitchFamily="18" charset="0"/>
              </a:rPr>
              <a:t>environmental perspectives</a:t>
            </a:r>
            <a:r>
              <a:rPr lang="en-US" sz="4000" b="1" dirty="0" smtClean="0">
                <a:solidFill>
                  <a:srgbClr val="00B050"/>
                </a:solidFill>
                <a:latin typeface="Times New Roman" panose="02020603050405020304" pitchFamily="18" charset="0"/>
                <a:cs typeface="Times New Roman" panose="02020603050405020304" pitchFamily="18" charset="0"/>
              </a:rPr>
              <a:t>.</a:t>
            </a:r>
          </a:p>
          <a:p>
            <a:pPr marL="0" indent="0">
              <a:buNone/>
            </a:pPr>
            <a:r>
              <a:rPr lang="en-US" sz="4000" b="1" dirty="0" smtClean="0">
                <a:latin typeface="Times New Roman" panose="02020603050405020304" pitchFamily="18" charset="0"/>
                <a:cs typeface="Times New Roman" panose="02020603050405020304" pitchFamily="18" charset="0"/>
              </a:rPr>
              <a:t> </a:t>
            </a:r>
          </a:p>
          <a:p>
            <a:pPr marL="0" indent="0">
              <a:buNone/>
            </a:pPr>
            <a:r>
              <a:rPr lang="en-US" sz="4000" b="1" dirty="0" smtClean="0">
                <a:solidFill>
                  <a:srgbClr val="0070C0"/>
                </a:solidFill>
                <a:latin typeface="Times New Roman" panose="02020603050405020304" pitchFamily="18" charset="0"/>
                <a:cs typeface="Times New Roman" panose="02020603050405020304" pitchFamily="18" charset="0"/>
              </a:rPr>
              <a:t>The </a:t>
            </a:r>
            <a:r>
              <a:rPr lang="en-US" sz="4000" b="1" dirty="0">
                <a:solidFill>
                  <a:srgbClr val="0070C0"/>
                </a:solidFill>
                <a:latin typeface="Times New Roman" panose="02020603050405020304" pitchFamily="18" charset="0"/>
                <a:cs typeface="Times New Roman" panose="02020603050405020304" pitchFamily="18" charset="0"/>
              </a:rPr>
              <a:t>optimal levels of SD and HI are affected by all parameters. </a:t>
            </a:r>
            <a:endParaRPr lang="en-US" sz="4000" b="1" dirty="0" smtClean="0">
              <a:solidFill>
                <a:srgbClr val="0070C0"/>
              </a:solidFill>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sv-SE" dirty="0">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16</a:t>
            </a:fld>
            <a:endParaRPr lang="sv-SE">
              <a:solidFill>
                <a:prstClr val="black">
                  <a:tint val="75000"/>
                </a:prstClr>
              </a:solidFill>
            </a:endParaRPr>
          </a:p>
        </p:txBody>
      </p:sp>
    </p:spTree>
    <p:extLst>
      <p:ext uri="{BB962C8B-B14F-4D97-AF65-F5344CB8AC3E}">
        <p14:creationId xmlns:p14="http://schemas.microsoft.com/office/powerpoint/2010/main" val="255817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57225" y="844549"/>
            <a:ext cx="10515600" cy="4351338"/>
          </a:xfrm>
        </p:spPr>
        <p:txBody>
          <a:bodyPr>
            <a:normAutofit fontScale="70000" lnSpcReduction="20000"/>
          </a:bodyPr>
          <a:lstStyle/>
          <a:p>
            <a:endParaRPr lang="sv-SE" dirty="0" smtClean="0">
              <a:latin typeface="Times New Roman" panose="02020603050405020304" pitchFamily="18" charset="0"/>
              <a:cs typeface="Times New Roman" panose="02020603050405020304" pitchFamily="18" charset="0"/>
            </a:endParaRPr>
          </a:p>
          <a:p>
            <a:pPr marL="0" indent="0">
              <a:buNone/>
            </a:pPr>
            <a:r>
              <a:rPr lang="en-US" sz="4000" b="1" dirty="0" smtClean="0">
                <a:solidFill>
                  <a:srgbClr val="00B050"/>
                </a:solidFill>
                <a:latin typeface="Times New Roman" panose="02020603050405020304" pitchFamily="18" charset="0"/>
                <a:cs typeface="Times New Roman" panose="02020603050405020304" pitchFamily="18" charset="0"/>
              </a:rPr>
              <a:t>MSF </a:t>
            </a:r>
            <a:r>
              <a:rPr lang="en-US" sz="4000" b="1" dirty="0">
                <a:solidFill>
                  <a:srgbClr val="00B050"/>
                </a:solidFill>
                <a:latin typeface="Times New Roman" panose="02020603050405020304" pitchFamily="18" charset="0"/>
                <a:cs typeface="Times New Roman" panose="02020603050405020304" pitchFamily="18" charset="0"/>
              </a:rPr>
              <a:t>can give environmental benefits </a:t>
            </a:r>
            <a:r>
              <a:rPr lang="en-US" sz="4000" b="1" dirty="0" smtClean="0">
                <a:solidFill>
                  <a:srgbClr val="00B050"/>
                </a:solidFill>
                <a:latin typeface="Times New Roman" panose="02020603050405020304" pitchFamily="18" charset="0"/>
                <a:cs typeface="Times New Roman" panose="02020603050405020304" pitchFamily="18" charset="0"/>
              </a:rPr>
              <a:t>in relation </a:t>
            </a:r>
            <a:r>
              <a:rPr lang="en-US" sz="4000" b="1" dirty="0">
                <a:solidFill>
                  <a:srgbClr val="00B050"/>
                </a:solidFill>
                <a:latin typeface="Times New Roman" panose="02020603050405020304" pitchFamily="18" charset="0"/>
                <a:cs typeface="Times New Roman" panose="02020603050405020304" pitchFamily="18" charset="0"/>
              </a:rPr>
              <a:t>to SSF. </a:t>
            </a:r>
            <a:endParaRPr lang="en-US" sz="4000" b="1" dirty="0" smtClean="0">
              <a:solidFill>
                <a:srgbClr val="00B050"/>
              </a:solidFill>
              <a:latin typeface="Times New Roman" panose="02020603050405020304" pitchFamily="18" charset="0"/>
              <a:cs typeface="Times New Roman" panose="02020603050405020304" pitchFamily="18" charset="0"/>
            </a:endParaRPr>
          </a:p>
          <a:p>
            <a:pPr marL="0" indent="0">
              <a:buNone/>
            </a:pPr>
            <a:endParaRPr lang="en-US" sz="4000" b="1" dirty="0">
              <a:latin typeface="Times New Roman" panose="02020603050405020304" pitchFamily="18" charset="0"/>
              <a:cs typeface="Times New Roman" panose="02020603050405020304" pitchFamily="18" charset="0"/>
            </a:endParaRPr>
          </a:p>
          <a:p>
            <a:pPr marL="0" indent="0">
              <a:buNone/>
            </a:pPr>
            <a:r>
              <a:rPr lang="en-US" sz="4000" b="1" dirty="0" smtClean="0">
                <a:latin typeface="Times New Roman" panose="02020603050405020304" pitchFamily="18" charset="0"/>
                <a:cs typeface="Times New Roman" panose="02020603050405020304" pitchFamily="18" charset="0"/>
              </a:rPr>
              <a:t>MSF </a:t>
            </a:r>
            <a:r>
              <a:rPr lang="en-US" sz="4000" b="1" dirty="0">
                <a:latin typeface="Times New Roman" panose="02020603050405020304" pitchFamily="18" charset="0"/>
                <a:cs typeface="Times New Roman" panose="02020603050405020304" pitchFamily="18" charset="0"/>
              </a:rPr>
              <a:t>can also give economically valuable options to sequentially adjust forest production to future market changes. </a:t>
            </a:r>
            <a:endParaRPr lang="en-US" sz="4000" b="1" dirty="0" smtClean="0">
              <a:latin typeface="Times New Roman" panose="02020603050405020304" pitchFamily="18" charset="0"/>
              <a:cs typeface="Times New Roman" panose="02020603050405020304" pitchFamily="18" charset="0"/>
            </a:endParaRPr>
          </a:p>
          <a:p>
            <a:pPr marL="0" indent="0">
              <a:buNone/>
            </a:pPr>
            <a:endParaRPr lang="en-US" sz="4000" b="1" dirty="0">
              <a:latin typeface="Times New Roman" panose="02020603050405020304" pitchFamily="18" charset="0"/>
              <a:cs typeface="Times New Roman" panose="02020603050405020304" pitchFamily="18" charset="0"/>
            </a:endParaRPr>
          </a:p>
          <a:p>
            <a:pPr marL="0" indent="0">
              <a:buNone/>
            </a:pPr>
            <a:r>
              <a:rPr lang="en-US" sz="4000" b="1" dirty="0" smtClean="0">
                <a:solidFill>
                  <a:srgbClr val="0070C0"/>
                </a:solidFill>
                <a:latin typeface="Times New Roman" panose="02020603050405020304" pitchFamily="18" charset="0"/>
                <a:cs typeface="Times New Roman" panose="02020603050405020304" pitchFamily="18" charset="0"/>
              </a:rPr>
              <a:t>MSF is less </a:t>
            </a:r>
            <a:r>
              <a:rPr lang="en-US" sz="4000" b="1" dirty="0">
                <a:solidFill>
                  <a:srgbClr val="0070C0"/>
                </a:solidFill>
                <a:latin typeface="Times New Roman" panose="02020603050405020304" pitchFamily="18" charset="0"/>
                <a:cs typeface="Times New Roman" panose="02020603050405020304" pitchFamily="18" charset="0"/>
              </a:rPr>
              <a:t>sensitive to species specific damages and is more flexible to changing environmental conditions</a:t>
            </a:r>
            <a:r>
              <a:rPr lang="en-US" sz="4000" b="1" dirty="0" smtClean="0">
                <a:solidFill>
                  <a:srgbClr val="0070C0"/>
                </a:solidFill>
                <a:latin typeface="Times New Roman" panose="02020603050405020304" pitchFamily="18" charset="0"/>
                <a:cs typeface="Times New Roman" panose="02020603050405020304" pitchFamily="18" charset="0"/>
              </a:rPr>
              <a:t>.</a:t>
            </a:r>
          </a:p>
          <a:p>
            <a:pPr marL="0" indent="0">
              <a:buNone/>
            </a:pPr>
            <a:endParaRPr lang="en-US" sz="4000" b="1" dirty="0">
              <a:latin typeface="Times New Roman" panose="02020603050405020304" pitchFamily="18" charset="0"/>
              <a:cs typeface="Times New Roman" panose="02020603050405020304" pitchFamily="18" charset="0"/>
            </a:endParaRPr>
          </a:p>
          <a:p>
            <a:pPr marL="0" indent="0">
              <a:buNone/>
            </a:pPr>
            <a:r>
              <a:rPr lang="en-US" sz="4000" b="1" i="1" dirty="0" smtClean="0">
                <a:solidFill>
                  <a:srgbClr val="FF0000"/>
                </a:solidFill>
                <a:latin typeface="Times New Roman" panose="02020603050405020304" pitchFamily="18" charset="0"/>
                <a:cs typeface="Times New Roman" panose="02020603050405020304" pitchFamily="18" charset="0"/>
              </a:rPr>
              <a:t>Therefore</a:t>
            </a:r>
            <a:r>
              <a:rPr lang="en-US" sz="4000" b="1" i="1" dirty="0">
                <a:solidFill>
                  <a:srgbClr val="FF0000"/>
                </a:solidFill>
                <a:latin typeface="Times New Roman" panose="02020603050405020304" pitchFamily="18" charset="0"/>
                <a:cs typeface="Times New Roman" panose="02020603050405020304" pitchFamily="18" charset="0"/>
              </a:rPr>
              <a:t>, the expected present </a:t>
            </a:r>
            <a:r>
              <a:rPr lang="en-US" sz="4000" b="1" i="1" dirty="0" smtClean="0">
                <a:solidFill>
                  <a:srgbClr val="FF0000"/>
                </a:solidFill>
                <a:latin typeface="Times New Roman" panose="02020603050405020304" pitchFamily="18" charset="0"/>
                <a:cs typeface="Times New Roman" panose="02020603050405020304" pitchFamily="18" charset="0"/>
              </a:rPr>
              <a:t>value of </a:t>
            </a:r>
            <a:r>
              <a:rPr lang="en-US" sz="4000" b="1" i="1" dirty="0">
                <a:solidFill>
                  <a:srgbClr val="FF0000"/>
                </a:solidFill>
                <a:latin typeface="Times New Roman" panose="02020603050405020304" pitchFamily="18" charset="0"/>
                <a:cs typeface="Times New Roman" panose="02020603050405020304" pitchFamily="18" charset="0"/>
              </a:rPr>
              <a:t>MSF is often higher than the expected present value of SSF. </a:t>
            </a:r>
            <a:endParaRPr lang="en-US" sz="4000" b="1" i="1"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17</a:t>
            </a:fld>
            <a:endParaRPr lang="sv-SE" dirty="0">
              <a:solidFill>
                <a:prstClr val="black">
                  <a:tint val="75000"/>
                </a:prstClr>
              </a:solidFill>
            </a:endParaRPr>
          </a:p>
        </p:txBody>
      </p:sp>
    </p:spTree>
    <p:extLst>
      <p:ext uri="{BB962C8B-B14F-4D97-AF65-F5344CB8AC3E}">
        <p14:creationId xmlns:p14="http://schemas.microsoft.com/office/powerpoint/2010/main" val="1405460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8200" y="1041400"/>
            <a:ext cx="10515600" cy="1325563"/>
          </a:xfrm>
        </p:spPr>
        <p:txBody>
          <a:bodyPr/>
          <a:lstStyle/>
          <a:p>
            <a:pPr algn="ctr"/>
            <a:r>
              <a:rPr lang="sv-SE" b="1" i="1" dirty="0" err="1" smtClean="0">
                <a:solidFill>
                  <a:srgbClr val="FF0000"/>
                </a:solidFill>
                <a:latin typeface="Times New Roman" panose="02020603050405020304" pitchFamily="18" charset="0"/>
                <a:cs typeface="Times New Roman" panose="02020603050405020304" pitchFamily="18" charset="0"/>
              </a:rPr>
              <a:t>Similar</a:t>
            </a:r>
            <a:r>
              <a:rPr lang="sv-SE" b="1" i="1" dirty="0" smtClean="0">
                <a:solidFill>
                  <a:srgbClr val="FF0000"/>
                </a:solidFill>
                <a:latin typeface="Times New Roman" panose="02020603050405020304" pitchFamily="18" charset="0"/>
                <a:cs typeface="Times New Roman" panose="02020603050405020304" pitchFamily="18" charset="0"/>
              </a:rPr>
              <a:t> </a:t>
            </a:r>
            <a:r>
              <a:rPr lang="sv-SE" b="1" i="1" dirty="0" err="1" smtClean="0">
                <a:solidFill>
                  <a:srgbClr val="FF0000"/>
                </a:solidFill>
                <a:latin typeface="Times New Roman" panose="02020603050405020304" pitchFamily="18" charset="0"/>
                <a:cs typeface="Times New Roman" panose="02020603050405020304" pitchFamily="18" charset="0"/>
              </a:rPr>
              <a:t>countries</a:t>
            </a:r>
            <a:r>
              <a:rPr lang="sv-SE" b="1" i="1" dirty="0" smtClean="0">
                <a:solidFill>
                  <a:srgbClr val="FF0000"/>
                </a:solidFill>
                <a:latin typeface="Times New Roman" panose="02020603050405020304" pitchFamily="18" charset="0"/>
                <a:cs typeface="Times New Roman" panose="02020603050405020304" pitchFamily="18" charset="0"/>
              </a:rPr>
              <a:t/>
            </a:r>
            <a:br>
              <a:rPr lang="sv-SE" b="1" i="1" dirty="0" smtClean="0">
                <a:solidFill>
                  <a:srgbClr val="FF0000"/>
                </a:solidFill>
                <a:latin typeface="Times New Roman" panose="02020603050405020304" pitchFamily="18" charset="0"/>
                <a:cs typeface="Times New Roman" panose="02020603050405020304" pitchFamily="18" charset="0"/>
              </a:rPr>
            </a:br>
            <a:r>
              <a:rPr lang="sv-SE" b="1" i="1" dirty="0" err="1" smtClean="0">
                <a:solidFill>
                  <a:srgbClr val="FF0000"/>
                </a:solidFill>
                <a:latin typeface="Times New Roman" panose="02020603050405020304" pitchFamily="18" charset="0"/>
                <a:cs typeface="Times New Roman" panose="02020603050405020304" pitchFamily="18" charset="0"/>
              </a:rPr>
              <a:t>with</a:t>
            </a:r>
            <a:r>
              <a:rPr lang="sv-SE" b="1" i="1" dirty="0" smtClean="0">
                <a:solidFill>
                  <a:srgbClr val="FF0000"/>
                </a:solidFill>
                <a:latin typeface="Times New Roman" panose="02020603050405020304" pitchFamily="18" charset="0"/>
                <a:cs typeface="Times New Roman" panose="02020603050405020304" pitchFamily="18" charset="0"/>
              </a:rPr>
              <a:t> </a:t>
            </a:r>
            <a:r>
              <a:rPr lang="sv-SE" b="1" i="1" dirty="0" err="1" smtClean="0">
                <a:solidFill>
                  <a:srgbClr val="FF0000"/>
                </a:solidFill>
                <a:latin typeface="Times New Roman" panose="02020603050405020304" pitchFamily="18" charset="0"/>
                <a:cs typeface="Times New Roman" panose="02020603050405020304" pitchFamily="18" charset="0"/>
              </a:rPr>
              <a:t>very</a:t>
            </a:r>
            <a:r>
              <a:rPr lang="sv-SE" b="1" i="1" dirty="0" smtClean="0">
                <a:solidFill>
                  <a:srgbClr val="FF0000"/>
                </a:solidFill>
                <a:latin typeface="Times New Roman" panose="02020603050405020304" pitchFamily="18" charset="0"/>
                <a:cs typeface="Times New Roman" panose="02020603050405020304" pitchFamily="18" charset="0"/>
              </a:rPr>
              <a:t> different </a:t>
            </a:r>
            <a:r>
              <a:rPr lang="sv-SE" b="1" i="1" dirty="0" err="1" smtClean="0">
                <a:solidFill>
                  <a:srgbClr val="FF0000"/>
                </a:solidFill>
                <a:latin typeface="Times New Roman" panose="02020603050405020304" pitchFamily="18" charset="0"/>
                <a:cs typeface="Times New Roman" panose="02020603050405020304" pitchFamily="18" charset="0"/>
              </a:rPr>
              <a:t>forest</a:t>
            </a:r>
            <a:r>
              <a:rPr lang="sv-SE" b="1" i="1" dirty="0" smtClean="0">
                <a:solidFill>
                  <a:srgbClr val="FF0000"/>
                </a:solidFill>
                <a:latin typeface="Times New Roman" panose="02020603050405020304" pitchFamily="18" charset="0"/>
                <a:cs typeface="Times New Roman" panose="02020603050405020304" pitchFamily="18" charset="0"/>
              </a:rPr>
              <a:t> </a:t>
            </a:r>
            <a:r>
              <a:rPr lang="sv-SE" b="1" i="1" dirty="0" err="1" smtClean="0">
                <a:solidFill>
                  <a:srgbClr val="FF0000"/>
                </a:solidFill>
                <a:latin typeface="Times New Roman" panose="02020603050405020304" pitchFamily="18" charset="0"/>
                <a:cs typeface="Times New Roman" panose="02020603050405020304" pitchFamily="18" charset="0"/>
              </a:rPr>
              <a:t>laws</a:t>
            </a:r>
            <a:endParaRPr lang="sv-SE" b="1" i="1" dirty="0">
              <a:solidFill>
                <a:srgbClr val="FF0000"/>
              </a:solidFill>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18</a:t>
            </a:fld>
            <a:endParaRPr lang="sv-SE">
              <a:solidFill>
                <a:prstClr val="black">
                  <a:tint val="75000"/>
                </a:prstClr>
              </a:solidFill>
            </a:endParaRPr>
          </a:p>
        </p:txBody>
      </p:sp>
    </p:spTree>
    <p:extLst>
      <p:ext uri="{BB962C8B-B14F-4D97-AF65-F5344CB8AC3E}">
        <p14:creationId xmlns:p14="http://schemas.microsoft.com/office/powerpoint/2010/main" val="915263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1339849"/>
            <a:ext cx="10515600" cy="4351338"/>
          </a:xfrm>
        </p:spPr>
        <p:txBody>
          <a:bodyPr>
            <a:normAutofit fontScale="77500" lnSpcReduction="20000"/>
          </a:bodyPr>
          <a:lstStyle/>
          <a:p>
            <a:pPr marL="0" indent="0">
              <a:buNone/>
            </a:pPr>
            <a:r>
              <a:rPr lang="en-US" sz="4000" b="1" dirty="0" smtClean="0">
                <a:latin typeface="Times New Roman" panose="02020603050405020304" pitchFamily="18" charset="0"/>
                <a:cs typeface="Times New Roman" panose="02020603050405020304" pitchFamily="18" charset="0"/>
              </a:rPr>
              <a:t>The </a:t>
            </a:r>
            <a:r>
              <a:rPr lang="en-US" sz="4000" b="1" dirty="0">
                <a:latin typeface="Times New Roman" panose="02020603050405020304" pitchFamily="18" charset="0"/>
                <a:cs typeface="Times New Roman" panose="02020603050405020304" pitchFamily="18" charset="0"/>
              </a:rPr>
              <a:t>forest laws in different countries, also </a:t>
            </a:r>
            <a:r>
              <a:rPr lang="en-US" sz="4000" b="1" dirty="0" err="1">
                <a:latin typeface="Times New Roman" panose="02020603050405020304" pitchFamily="18" charset="0"/>
                <a:cs typeface="Times New Roman" panose="02020603050405020304" pitchFamily="18" charset="0"/>
              </a:rPr>
              <a:t>neighbour</a:t>
            </a:r>
            <a:r>
              <a:rPr lang="en-US" sz="4000" b="1" dirty="0">
                <a:latin typeface="Times New Roman" panose="02020603050405020304" pitchFamily="18" charset="0"/>
                <a:cs typeface="Times New Roman" panose="02020603050405020304" pitchFamily="18" charset="0"/>
              </a:rPr>
              <a:t> countries such </a:t>
            </a:r>
            <a:r>
              <a:rPr lang="en-US" sz="4000" b="1" dirty="0" smtClean="0">
                <a:latin typeface="Times New Roman" panose="02020603050405020304" pitchFamily="18" charset="0"/>
                <a:cs typeface="Times New Roman" panose="02020603050405020304" pitchFamily="18" charset="0"/>
              </a:rPr>
              <a:t>as Finland </a:t>
            </a:r>
            <a:r>
              <a:rPr lang="en-US" sz="4000" b="1" dirty="0">
                <a:latin typeface="Times New Roman" panose="02020603050405020304" pitchFamily="18" charset="0"/>
                <a:cs typeface="Times New Roman" panose="02020603050405020304" pitchFamily="18" charset="0"/>
              </a:rPr>
              <a:t>and Sweden, with almost the same prices, costs, technology and forest conditions, are very different with respect to the </a:t>
            </a:r>
            <a:r>
              <a:rPr lang="en-US" sz="4000" b="1" dirty="0" smtClean="0">
                <a:latin typeface="Times New Roman" panose="02020603050405020304" pitchFamily="18" charset="0"/>
                <a:cs typeface="Times New Roman" panose="02020603050405020304" pitchFamily="18" charset="0"/>
              </a:rPr>
              <a:t>fundamental decisions</a:t>
            </a:r>
            <a:r>
              <a:rPr lang="en-US" sz="4000" b="1" dirty="0">
                <a:latin typeface="Times New Roman" panose="02020603050405020304" pitchFamily="18" charset="0"/>
                <a:cs typeface="Times New Roman" panose="02020603050405020304" pitchFamily="18" charset="0"/>
              </a:rPr>
              <a:t>: CCF or PF, SD, HI and SSF or MSF. </a:t>
            </a:r>
            <a:endParaRPr lang="en-US" sz="4000" b="1" dirty="0" smtClean="0">
              <a:latin typeface="Times New Roman" panose="02020603050405020304" pitchFamily="18" charset="0"/>
              <a:cs typeface="Times New Roman" panose="02020603050405020304" pitchFamily="18" charset="0"/>
            </a:endParaRPr>
          </a:p>
          <a:p>
            <a:pPr marL="0" indent="0">
              <a:buNone/>
            </a:pPr>
            <a:endParaRPr lang="en-US" sz="4000" b="1" dirty="0">
              <a:latin typeface="Times New Roman" panose="02020603050405020304" pitchFamily="18" charset="0"/>
              <a:cs typeface="Times New Roman" panose="02020603050405020304" pitchFamily="18" charset="0"/>
            </a:endParaRPr>
          </a:p>
          <a:p>
            <a:pPr marL="0" indent="0">
              <a:buNone/>
            </a:pPr>
            <a:r>
              <a:rPr lang="en-US" sz="4000" b="1" dirty="0" smtClean="0">
                <a:solidFill>
                  <a:srgbClr val="0070C0"/>
                </a:solidFill>
                <a:latin typeface="Times New Roman" panose="02020603050405020304" pitchFamily="18" charset="0"/>
                <a:cs typeface="Times New Roman" panose="02020603050405020304" pitchFamily="18" charset="0"/>
              </a:rPr>
              <a:t>The </a:t>
            </a:r>
            <a:r>
              <a:rPr lang="en-US" sz="4000" b="1" dirty="0">
                <a:solidFill>
                  <a:srgbClr val="0070C0"/>
                </a:solidFill>
                <a:latin typeface="Times New Roman" panose="02020603050405020304" pitchFamily="18" charset="0"/>
                <a:cs typeface="Times New Roman" panose="02020603050405020304" pitchFamily="18" charset="0"/>
              </a:rPr>
              <a:t>economic and environmental development of the world would benefit from </a:t>
            </a:r>
            <a:r>
              <a:rPr lang="en-US" sz="4000" b="1" dirty="0" smtClean="0">
                <a:solidFill>
                  <a:srgbClr val="0070C0"/>
                </a:solidFill>
                <a:latin typeface="Times New Roman" panose="02020603050405020304" pitchFamily="18" charset="0"/>
                <a:cs typeface="Times New Roman" panose="02020603050405020304" pitchFamily="18" charset="0"/>
              </a:rPr>
              <a:t>more rational </a:t>
            </a:r>
            <a:r>
              <a:rPr lang="en-US" sz="4000" b="1" dirty="0">
                <a:solidFill>
                  <a:srgbClr val="0070C0"/>
                </a:solidFill>
                <a:latin typeface="Times New Roman" panose="02020603050405020304" pitchFamily="18" charset="0"/>
                <a:cs typeface="Times New Roman" panose="02020603050405020304" pitchFamily="18" charset="0"/>
              </a:rPr>
              <a:t>forest management. </a:t>
            </a:r>
            <a:endParaRPr lang="en-US" sz="4000" b="1" dirty="0" smtClean="0">
              <a:solidFill>
                <a:srgbClr val="0070C0"/>
              </a:solidFill>
              <a:latin typeface="Times New Roman" panose="02020603050405020304" pitchFamily="18" charset="0"/>
              <a:cs typeface="Times New Roman" panose="02020603050405020304" pitchFamily="18" charset="0"/>
            </a:endParaRPr>
          </a:p>
          <a:p>
            <a:pPr marL="0" indent="0">
              <a:buNone/>
            </a:pPr>
            <a:endParaRPr lang="en-US" sz="4000" b="1" dirty="0">
              <a:latin typeface="Times New Roman" panose="02020603050405020304" pitchFamily="18" charset="0"/>
              <a:cs typeface="Times New Roman" panose="02020603050405020304" pitchFamily="18" charset="0"/>
            </a:endParaRPr>
          </a:p>
          <a:p>
            <a:pPr marL="0" indent="0">
              <a:buNone/>
            </a:pPr>
            <a:r>
              <a:rPr lang="en-US" sz="4000" b="1" dirty="0" smtClean="0">
                <a:solidFill>
                  <a:srgbClr val="FF0000"/>
                </a:solidFill>
                <a:latin typeface="Times New Roman" panose="02020603050405020304" pitchFamily="18" charset="0"/>
                <a:cs typeface="Times New Roman" panose="02020603050405020304" pitchFamily="18" charset="0"/>
              </a:rPr>
              <a:t>Several </a:t>
            </a:r>
            <a:r>
              <a:rPr lang="en-US" sz="4000" b="1" dirty="0">
                <a:solidFill>
                  <a:srgbClr val="FF0000"/>
                </a:solidFill>
                <a:latin typeface="Times New Roman" panose="02020603050405020304" pitchFamily="18" charset="0"/>
                <a:cs typeface="Times New Roman" panose="02020603050405020304" pitchFamily="18" charset="0"/>
              </a:rPr>
              <a:t>forest laws need to be adjusted in order to make rational decisions legal.</a:t>
            </a:r>
          </a:p>
          <a:p>
            <a:endParaRPr lang="sv-SE" dirty="0">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19</a:t>
            </a:fld>
            <a:endParaRPr lang="sv-SE">
              <a:solidFill>
                <a:prstClr val="black">
                  <a:tint val="75000"/>
                </a:prstClr>
              </a:solidFill>
            </a:endParaRPr>
          </a:p>
        </p:txBody>
      </p:sp>
    </p:spTree>
    <p:extLst>
      <p:ext uri="{BB962C8B-B14F-4D97-AF65-F5344CB8AC3E}">
        <p14:creationId xmlns:p14="http://schemas.microsoft.com/office/powerpoint/2010/main" val="1908720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468642"/>
            <a:ext cx="10515600" cy="1325563"/>
          </a:xfrm>
        </p:spPr>
        <p:txBody>
          <a:bodyPr>
            <a:noAutofit/>
          </a:bodyPr>
          <a:lstStyle/>
          <a:p>
            <a:r>
              <a:rPr lang="sv-SE" sz="2800" b="1" dirty="0">
                <a:solidFill>
                  <a:srgbClr val="0070C0"/>
                </a:solidFill>
                <a:latin typeface="Times New Roman" panose="02020603050405020304" pitchFamily="18" charset="0"/>
                <a:ea typeface="Calibri" panose="020F0502020204030204" pitchFamily="34" charset="0"/>
              </a:rPr>
              <a:t>Optimal </a:t>
            </a:r>
            <a:r>
              <a:rPr lang="sv-SE" sz="2800" b="1" dirty="0" err="1">
                <a:solidFill>
                  <a:srgbClr val="0070C0"/>
                </a:solidFill>
                <a:latin typeface="Times New Roman" panose="02020603050405020304" pitchFamily="18" charset="0"/>
                <a:ea typeface="Calibri" panose="020F0502020204030204" pitchFamily="34" charset="0"/>
              </a:rPr>
              <a:t>continuous</a:t>
            </a:r>
            <a:r>
              <a:rPr lang="sv-SE" sz="2800" b="1" dirty="0">
                <a:solidFill>
                  <a:srgbClr val="0070C0"/>
                </a:solidFill>
                <a:latin typeface="Times New Roman" panose="02020603050405020304" pitchFamily="18" charset="0"/>
                <a:ea typeface="Calibri" panose="020F0502020204030204" pitchFamily="34" charset="0"/>
              </a:rPr>
              <a:t> cover </a:t>
            </a:r>
            <a:r>
              <a:rPr lang="sv-SE" sz="2800" b="1" dirty="0" err="1">
                <a:solidFill>
                  <a:srgbClr val="0070C0"/>
                </a:solidFill>
                <a:latin typeface="Times New Roman" panose="02020603050405020304" pitchFamily="18" charset="0"/>
                <a:ea typeface="Calibri" panose="020F0502020204030204" pitchFamily="34" charset="0"/>
              </a:rPr>
              <a:t>forest</a:t>
            </a:r>
            <a:r>
              <a:rPr lang="sv-SE" sz="2800" b="1" dirty="0">
                <a:solidFill>
                  <a:srgbClr val="0070C0"/>
                </a:solidFill>
                <a:latin typeface="Times New Roman" panose="02020603050405020304" pitchFamily="18" charset="0"/>
                <a:ea typeface="Calibri" panose="020F0502020204030204" pitchFamily="34" charset="0"/>
              </a:rPr>
              <a:t> management: </a:t>
            </a:r>
            <a:br>
              <a:rPr lang="sv-SE" sz="2800" b="1" dirty="0">
                <a:solidFill>
                  <a:srgbClr val="0070C0"/>
                </a:solidFill>
                <a:latin typeface="Times New Roman" panose="02020603050405020304" pitchFamily="18" charset="0"/>
                <a:ea typeface="Calibri" panose="020F0502020204030204" pitchFamily="34" charset="0"/>
              </a:rPr>
            </a:br>
            <a:r>
              <a:rPr lang="sv-SE" sz="2800" b="1" dirty="0">
                <a:solidFill>
                  <a:srgbClr val="0070C0"/>
                </a:solidFill>
                <a:latin typeface="Times New Roman" panose="02020603050405020304" pitchFamily="18" charset="0"/>
                <a:ea typeface="Calibri" panose="020F0502020204030204" pitchFamily="34" charset="0"/>
              </a:rPr>
              <a:t>- </a:t>
            </a:r>
            <a:r>
              <a:rPr lang="sv-SE" sz="2800" b="1" dirty="0" err="1">
                <a:solidFill>
                  <a:srgbClr val="0070C0"/>
                </a:solidFill>
                <a:latin typeface="Times New Roman" panose="02020603050405020304" pitchFamily="18" charset="0"/>
                <a:ea typeface="Calibri" panose="020F0502020204030204" pitchFamily="34" charset="0"/>
              </a:rPr>
              <a:t>Economic</a:t>
            </a:r>
            <a:r>
              <a:rPr lang="sv-SE" sz="2800" b="1" dirty="0">
                <a:solidFill>
                  <a:srgbClr val="0070C0"/>
                </a:solidFill>
                <a:latin typeface="Times New Roman" panose="02020603050405020304" pitchFamily="18" charset="0"/>
                <a:ea typeface="Calibri" panose="020F0502020204030204" pitchFamily="34" charset="0"/>
              </a:rPr>
              <a:t> and </a:t>
            </a:r>
            <a:r>
              <a:rPr lang="sv-SE" sz="2800" b="1" dirty="0" err="1">
                <a:solidFill>
                  <a:srgbClr val="0070C0"/>
                </a:solidFill>
                <a:latin typeface="Times New Roman" panose="02020603050405020304" pitchFamily="18" charset="0"/>
                <a:ea typeface="Calibri" panose="020F0502020204030204" pitchFamily="34" charset="0"/>
              </a:rPr>
              <a:t>environmental</a:t>
            </a:r>
            <a:r>
              <a:rPr lang="sv-SE" sz="2800" b="1" dirty="0">
                <a:solidFill>
                  <a:srgbClr val="0070C0"/>
                </a:solidFill>
                <a:latin typeface="Times New Roman" panose="02020603050405020304" pitchFamily="18" charset="0"/>
                <a:ea typeface="Calibri" panose="020F0502020204030204" pitchFamily="34" charset="0"/>
              </a:rPr>
              <a:t> </a:t>
            </a:r>
            <a:r>
              <a:rPr lang="sv-SE" sz="2800" b="1" dirty="0" err="1">
                <a:solidFill>
                  <a:srgbClr val="0070C0"/>
                </a:solidFill>
                <a:latin typeface="Times New Roman" panose="02020603050405020304" pitchFamily="18" charset="0"/>
                <a:ea typeface="Calibri" panose="020F0502020204030204" pitchFamily="34" charset="0"/>
              </a:rPr>
              <a:t>effects</a:t>
            </a:r>
            <a:r>
              <a:rPr lang="sv-SE" sz="2800" b="1" dirty="0">
                <a:solidFill>
                  <a:srgbClr val="0070C0"/>
                </a:solidFill>
                <a:latin typeface="Times New Roman" panose="02020603050405020304" pitchFamily="18" charset="0"/>
                <a:ea typeface="Calibri" panose="020F0502020204030204" pitchFamily="34" charset="0"/>
              </a:rPr>
              <a:t> and legal </a:t>
            </a:r>
            <a:r>
              <a:rPr lang="sv-SE" sz="2800" b="1" dirty="0" err="1">
                <a:solidFill>
                  <a:srgbClr val="0070C0"/>
                </a:solidFill>
                <a:latin typeface="Times New Roman" panose="02020603050405020304" pitchFamily="18" charset="0"/>
                <a:ea typeface="Calibri" panose="020F0502020204030204" pitchFamily="34" charset="0"/>
              </a:rPr>
              <a:t>considerations</a:t>
            </a:r>
            <a:r>
              <a:rPr lang="sv-SE" sz="2800" b="1" dirty="0">
                <a:solidFill>
                  <a:srgbClr val="0070C0"/>
                </a:solidFill>
                <a:latin typeface="Times New Roman" panose="02020603050405020304" pitchFamily="18" charset="0"/>
                <a:ea typeface="Calibri" panose="020F0502020204030204" pitchFamily="34" charset="0"/>
              </a:rPr>
              <a:t/>
            </a:r>
            <a:br>
              <a:rPr lang="sv-SE" sz="2800" b="1" dirty="0">
                <a:solidFill>
                  <a:srgbClr val="0070C0"/>
                </a:solidFill>
                <a:latin typeface="Times New Roman" panose="02020603050405020304" pitchFamily="18" charset="0"/>
                <a:ea typeface="Calibri" panose="020F0502020204030204" pitchFamily="34" charset="0"/>
              </a:rPr>
            </a:br>
            <a:r>
              <a:rPr lang="en-GB" sz="2800" b="1" dirty="0">
                <a:solidFill>
                  <a:srgbClr val="0070C0"/>
                </a:solidFill>
                <a:latin typeface="Times New Roman" panose="02020603050405020304" pitchFamily="18" charset="0"/>
                <a:ea typeface="Times New Roman" panose="02020603050405020304" pitchFamily="18" charset="0"/>
              </a:rPr>
              <a:t>Professor Dr Peter </a:t>
            </a:r>
            <a:r>
              <a:rPr lang="en-GB" sz="2800" b="1" dirty="0" err="1">
                <a:solidFill>
                  <a:srgbClr val="0070C0"/>
                </a:solidFill>
                <a:latin typeface="Times New Roman" panose="02020603050405020304" pitchFamily="18" charset="0"/>
                <a:ea typeface="Times New Roman" panose="02020603050405020304" pitchFamily="18" charset="0"/>
              </a:rPr>
              <a:t>Lohmander</a:t>
            </a:r>
            <a:r>
              <a:rPr lang="en-GB" sz="2800" b="1" dirty="0">
                <a:solidFill>
                  <a:srgbClr val="0070C0"/>
                </a:solidFill>
                <a:latin typeface="Times New Roman" panose="02020603050405020304" pitchFamily="18" charset="0"/>
                <a:ea typeface="Times New Roman" panose="02020603050405020304" pitchFamily="18" charset="0"/>
              </a:rPr>
              <a:t> </a:t>
            </a:r>
            <a:r>
              <a:rPr lang="en-GB" sz="2800" b="1" dirty="0" smtClean="0">
                <a:solidFill>
                  <a:srgbClr val="423200"/>
                </a:solidFill>
                <a:latin typeface="Times New Roman" panose="02020603050405020304" pitchFamily="18" charset="0"/>
                <a:ea typeface="Times New Roman" panose="02020603050405020304" pitchFamily="18" charset="0"/>
              </a:rPr>
              <a:t/>
            </a:r>
            <a:br>
              <a:rPr lang="en-GB" sz="2800" b="1" dirty="0" smtClean="0">
                <a:solidFill>
                  <a:srgbClr val="423200"/>
                </a:solidFill>
                <a:latin typeface="Times New Roman" panose="02020603050405020304" pitchFamily="18" charset="0"/>
                <a:ea typeface="Times New Roman" panose="02020603050405020304" pitchFamily="18" charset="0"/>
              </a:rPr>
            </a:br>
            <a:r>
              <a:rPr lang="en-GB" sz="2800" b="1" dirty="0">
                <a:solidFill>
                  <a:srgbClr val="423200"/>
                </a:solidFill>
                <a:latin typeface="Times New Roman" panose="02020603050405020304" pitchFamily="18" charset="0"/>
                <a:ea typeface="Times New Roman" panose="02020603050405020304" pitchFamily="18" charset="0"/>
              </a:rPr>
              <a:t/>
            </a:r>
            <a:br>
              <a:rPr lang="en-GB" sz="2800" b="1" dirty="0">
                <a:solidFill>
                  <a:srgbClr val="423200"/>
                </a:solidFill>
                <a:latin typeface="Times New Roman" panose="02020603050405020304" pitchFamily="18" charset="0"/>
                <a:ea typeface="Times New Roman" panose="02020603050405020304" pitchFamily="18" charset="0"/>
              </a:rPr>
            </a:br>
            <a:r>
              <a:rPr lang="sv-SE" sz="2800" b="1" u="sng" dirty="0" smtClean="0">
                <a:solidFill>
                  <a:srgbClr val="0070C0"/>
                </a:solidFill>
                <a:latin typeface="Times New Roman" panose="02020603050405020304" pitchFamily="18" charset="0"/>
                <a:cs typeface="Times New Roman" panose="02020603050405020304" pitchFamily="18" charset="0"/>
              </a:rPr>
              <a:t>Abstract</a:t>
            </a:r>
            <a:endParaRPr lang="sv-SE" sz="2800" b="1" u="sng" dirty="0">
              <a:solidFill>
                <a:srgbClr val="0070C0"/>
              </a:solidFill>
              <a:latin typeface="Times New Roman" panose="02020603050405020304" pitchFamily="18" charset="0"/>
              <a:cs typeface="Times New Roman" panose="02020603050405020304" pitchFamily="18" charset="0"/>
            </a:endParaRPr>
          </a:p>
        </p:txBody>
      </p:sp>
      <p:sp>
        <p:nvSpPr>
          <p:cNvPr id="3" name="Platshållare för innehåll 2"/>
          <p:cNvSpPr>
            <a:spLocks noGrp="1"/>
          </p:cNvSpPr>
          <p:nvPr>
            <p:ph idx="1"/>
          </p:nvPr>
        </p:nvSpPr>
        <p:spPr>
          <a:xfrm>
            <a:off x="838200" y="2187574"/>
            <a:ext cx="10515600" cy="4351338"/>
          </a:xfrm>
        </p:spPr>
        <p:txBody>
          <a:bodyPr>
            <a:normAutofit fontScale="70000" lnSpcReduction="20000"/>
          </a:bodyPr>
          <a:lstStyle/>
          <a:p>
            <a:pPr marL="0" indent="0">
              <a:buNone/>
            </a:pPr>
            <a:r>
              <a:rPr lang="en-US" dirty="0">
                <a:latin typeface="Times New Roman" panose="02020603050405020304" pitchFamily="18" charset="0"/>
                <a:cs typeface="Times New Roman" panose="02020603050405020304" pitchFamily="18" charset="0"/>
              </a:rPr>
              <a:t>Forest management can be performed in many different ways. Decisions in forestry affect economic results, the flow of bioenergy </a:t>
            </a:r>
            <a:r>
              <a:rPr lang="en-US" dirty="0" smtClean="0">
                <a:latin typeface="Times New Roman" panose="02020603050405020304" pitchFamily="18" charset="0"/>
                <a:cs typeface="Times New Roman" panose="02020603050405020304" pitchFamily="18" charset="0"/>
              </a:rPr>
              <a:t>raw materials</a:t>
            </a:r>
            <a:r>
              <a:rPr lang="en-US" dirty="0">
                <a:latin typeface="Times New Roman" panose="02020603050405020304" pitchFamily="18" charset="0"/>
                <a:cs typeface="Times New Roman" panose="02020603050405020304" pitchFamily="18" charset="0"/>
              </a:rPr>
              <a:t>, the CO2 balance of the world, species diversity, recreation options for humans and much more. Technological </a:t>
            </a:r>
            <a:r>
              <a:rPr lang="en-US" dirty="0" smtClean="0">
                <a:latin typeface="Times New Roman" panose="02020603050405020304" pitchFamily="18" charset="0"/>
                <a:cs typeface="Times New Roman" panose="02020603050405020304" pitchFamily="18" charset="0"/>
              </a:rPr>
              <a:t>development sequentially </a:t>
            </a:r>
            <a:r>
              <a:rPr lang="en-US" dirty="0">
                <a:latin typeface="Times New Roman" panose="02020603050405020304" pitchFamily="18" charset="0"/>
                <a:cs typeface="Times New Roman" panose="02020603050405020304" pitchFamily="18" charset="0"/>
              </a:rPr>
              <a:t>and rapidly changes most of the parameters of relevance to forestry. Some of the fundamental decision problems concern</a:t>
            </a:r>
            <a:r>
              <a:rPr lang="en-US" dirty="0" smtClean="0">
                <a:latin typeface="Times New Roman" panose="02020603050405020304" pitchFamily="18" charset="0"/>
                <a:cs typeface="Times New Roman" panose="02020603050405020304" pitchFamily="18" charset="0"/>
              </a:rPr>
              <a:t>: Continuous </a:t>
            </a:r>
            <a:r>
              <a:rPr lang="en-US" dirty="0">
                <a:latin typeface="Times New Roman" panose="02020603050405020304" pitchFamily="18" charset="0"/>
                <a:cs typeface="Times New Roman" panose="02020603050405020304" pitchFamily="18" charset="0"/>
              </a:rPr>
              <a:t>Cover Forestry (CCF) or Plantation Forestry (PF), the Stand Density (SD), the Harvest Interval (HI), Single Species </a:t>
            </a:r>
            <a:r>
              <a:rPr lang="en-US" dirty="0" smtClean="0">
                <a:latin typeface="Times New Roman" panose="02020603050405020304" pitchFamily="18" charset="0"/>
                <a:cs typeface="Times New Roman" panose="02020603050405020304" pitchFamily="18" charset="0"/>
              </a:rPr>
              <a:t>Forestry (</a:t>
            </a:r>
            <a:r>
              <a:rPr lang="en-US" dirty="0">
                <a:latin typeface="Times New Roman" panose="02020603050405020304" pitchFamily="18" charset="0"/>
                <a:cs typeface="Times New Roman" panose="02020603050405020304" pitchFamily="18" charset="0"/>
              </a:rPr>
              <a:t>SSF) or Multi Species Forestry (MSF). With present prices, costs, technology and initial forest conditions in many dominating </a:t>
            </a:r>
            <a:r>
              <a:rPr lang="en-US" dirty="0" smtClean="0">
                <a:latin typeface="Times New Roman" panose="02020603050405020304" pitchFamily="18" charset="0"/>
                <a:cs typeface="Times New Roman" panose="02020603050405020304" pitchFamily="18" charset="0"/>
              </a:rPr>
              <a:t>forest countries</a:t>
            </a:r>
            <a:r>
              <a:rPr lang="en-US" dirty="0">
                <a:latin typeface="Times New Roman" panose="02020603050405020304" pitchFamily="18" charset="0"/>
                <a:cs typeface="Times New Roman" panose="02020603050405020304" pitchFamily="18" charset="0"/>
              </a:rPr>
              <a:t>, CCF is often a better choice than PF when we optimize the economic present values. CCF is also a better choice than PF </a:t>
            </a:r>
            <a:r>
              <a:rPr lang="en-US" dirty="0" smtClean="0">
                <a:latin typeface="Times New Roman" panose="02020603050405020304" pitchFamily="18" charset="0"/>
                <a:cs typeface="Times New Roman" panose="02020603050405020304" pitchFamily="18" charset="0"/>
              </a:rPr>
              <a:t>from several </a:t>
            </a:r>
            <a:r>
              <a:rPr lang="en-US" dirty="0">
                <a:latin typeface="Times New Roman" panose="02020603050405020304" pitchFamily="18" charset="0"/>
                <a:cs typeface="Times New Roman" panose="02020603050405020304" pitchFamily="18" charset="0"/>
              </a:rPr>
              <a:t>environmental perspectives. The optimal levels of SD and HI are affected by all parameters. MSF can give environmental benefits </a:t>
            </a:r>
            <a:r>
              <a:rPr lang="en-US" dirty="0" smtClean="0">
                <a:latin typeface="Times New Roman" panose="02020603050405020304" pitchFamily="18" charset="0"/>
                <a:cs typeface="Times New Roman" panose="02020603050405020304" pitchFamily="18" charset="0"/>
              </a:rPr>
              <a:t>in relation </a:t>
            </a:r>
            <a:r>
              <a:rPr lang="en-US" dirty="0">
                <a:latin typeface="Times New Roman" panose="02020603050405020304" pitchFamily="18" charset="0"/>
                <a:cs typeface="Times New Roman" panose="02020603050405020304" pitchFamily="18" charset="0"/>
              </a:rPr>
              <a:t>to SSF. MSF can also give economically valuable options to sequentially adjust forest production to future market changes. MSF </a:t>
            </a:r>
            <a:r>
              <a:rPr lang="en-US" dirty="0" smtClean="0">
                <a:latin typeface="Times New Roman" panose="02020603050405020304" pitchFamily="18" charset="0"/>
                <a:cs typeface="Times New Roman" panose="02020603050405020304" pitchFamily="18" charset="0"/>
              </a:rPr>
              <a:t>is less </a:t>
            </a:r>
            <a:r>
              <a:rPr lang="en-US" dirty="0">
                <a:latin typeface="Times New Roman" panose="02020603050405020304" pitchFamily="18" charset="0"/>
                <a:cs typeface="Times New Roman" panose="02020603050405020304" pitchFamily="18" charset="0"/>
              </a:rPr>
              <a:t>sensitive to species specific damages and is more flexible to changing environmental conditions. Therefore, the expected present </a:t>
            </a:r>
            <a:r>
              <a:rPr lang="en-US" dirty="0" smtClean="0">
                <a:latin typeface="Times New Roman" panose="02020603050405020304" pitchFamily="18" charset="0"/>
                <a:cs typeface="Times New Roman" panose="02020603050405020304" pitchFamily="18" charset="0"/>
              </a:rPr>
              <a:t>value of </a:t>
            </a:r>
            <a:r>
              <a:rPr lang="en-US" dirty="0">
                <a:latin typeface="Times New Roman" panose="02020603050405020304" pitchFamily="18" charset="0"/>
                <a:cs typeface="Times New Roman" panose="02020603050405020304" pitchFamily="18" charset="0"/>
              </a:rPr>
              <a:t>MSF is often higher than the expected present value of SSF. The forest laws in different countries, also </a:t>
            </a:r>
            <a:r>
              <a:rPr lang="en-US" dirty="0" err="1">
                <a:latin typeface="Times New Roman" panose="02020603050405020304" pitchFamily="18" charset="0"/>
                <a:cs typeface="Times New Roman" panose="02020603050405020304" pitchFamily="18" charset="0"/>
              </a:rPr>
              <a:t>neighbour</a:t>
            </a:r>
            <a:r>
              <a:rPr lang="en-US" dirty="0">
                <a:latin typeface="Times New Roman" panose="02020603050405020304" pitchFamily="18" charset="0"/>
                <a:cs typeface="Times New Roman" panose="02020603050405020304" pitchFamily="18" charset="0"/>
              </a:rPr>
              <a:t> countries such </a:t>
            </a:r>
            <a:r>
              <a:rPr lang="en-US" dirty="0" smtClean="0">
                <a:latin typeface="Times New Roman" panose="02020603050405020304" pitchFamily="18" charset="0"/>
                <a:cs typeface="Times New Roman" panose="02020603050405020304" pitchFamily="18" charset="0"/>
              </a:rPr>
              <a:t>as Finland </a:t>
            </a:r>
            <a:r>
              <a:rPr lang="en-US" dirty="0">
                <a:latin typeface="Times New Roman" panose="02020603050405020304" pitchFamily="18" charset="0"/>
                <a:cs typeface="Times New Roman" panose="02020603050405020304" pitchFamily="18" charset="0"/>
              </a:rPr>
              <a:t>and Sweden, with almost the same prices, costs, technology and forest conditions, are very different with respect to the </a:t>
            </a:r>
            <a:r>
              <a:rPr lang="en-US" dirty="0" smtClean="0">
                <a:latin typeface="Times New Roman" panose="02020603050405020304" pitchFamily="18" charset="0"/>
                <a:cs typeface="Times New Roman" panose="02020603050405020304" pitchFamily="18" charset="0"/>
              </a:rPr>
              <a:t>fundamental decisions</a:t>
            </a:r>
            <a:r>
              <a:rPr lang="en-US" dirty="0">
                <a:latin typeface="Times New Roman" panose="02020603050405020304" pitchFamily="18" charset="0"/>
                <a:cs typeface="Times New Roman" panose="02020603050405020304" pitchFamily="18" charset="0"/>
              </a:rPr>
              <a:t>: CCF or PF, SD, HI and SSF or MSF. The economic and environmental development of the world would benefit from </a:t>
            </a:r>
            <a:r>
              <a:rPr lang="en-US" dirty="0" smtClean="0">
                <a:latin typeface="Times New Roman" panose="02020603050405020304" pitchFamily="18" charset="0"/>
                <a:cs typeface="Times New Roman" panose="02020603050405020304" pitchFamily="18" charset="0"/>
              </a:rPr>
              <a:t>more rational </a:t>
            </a:r>
            <a:r>
              <a:rPr lang="en-US" dirty="0">
                <a:latin typeface="Times New Roman" panose="02020603050405020304" pitchFamily="18" charset="0"/>
                <a:cs typeface="Times New Roman" panose="02020603050405020304" pitchFamily="18" charset="0"/>
              </a:rPr>
              <a:t>forest management. Several forest laws need to be adjusted in order to make rational decisions legal.</a:t>
            </a:r>
          </a:p>
          <a:p>
            <a:endParaRPr lang="sv-SE" dirty="0">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t>2</a:t>
            </a:fld>
            <a:endParaRPr lang="sv-SE"/>
          </a:p>
        </p:txBody>
      </p:sp>
    </p:spTree>
    <p:extLst>
      <p:ext uri="{BB962C8B-B14F-4D97-AF65-F5344CB8AC3E}">
        <p14:creationId xmlns:p14="http://schemas.microsoft.com/office/powerpoint/2010/main" val="469801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20</a:t>
            </a:fld>
            <a:endParaRPr lang="sv-SE"/>
          </a:p>
        </p:txBody>
      </p:sp>
      <p:sp>
        <p:nvSpPr>
          <p:cNvPr id="5" name="Rectangle 2"/>
          <p:cNvSpPr>
            <a:spLocks noChangeArrowheads="1"/>
          </p:cNvSpPr>
          <p:nvPr/>
        </p:nvSpPr>
        <p:spPr bwMode="auto">
          <a:xfrm>
            <a:off x="3534032" y="2310713"/>
            <a:ext cx="203646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2882029344"/>
              </p:ext>
            </p:extLst>
          </p:nvPr>
        </p:nvGraphicFramePr>
        <p:xfrm>
          <a:off x="494514" y="464393"/>
          <a:ext cx="6681531" cy="1193131"/>
        </p:xfrm>
        <a:graphic>
          <a:graphicData uri="http://schemas.openxmlformats.org/presentationml/2006/ole">
            <mc:AlternateContent xmlns:mc="http://schemas.openxmlformats.org/markup-compatibility/2006">
              <mc:Choice xmlns:v="urn:schemas-microsoft-com:vml" Requires="v">
                <p:oleObj spid="_x0000_s2169" name="Equation" r:id="rId3" imgW="2095500" imgH="393700" progId="Equation.DSMT4">
                  <p:embed/>
                </p:oleObj>
              </mc:Choice>
              <mc:Fallback>
                <p:oleObj name="Equation" r:id="rId3" imgW="2095500" imgH="393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514" y="464393"/>
                        <a:ext cx="6681531" cy="1193131"/>
                      </a:xfrm>
                      <a:prstGeom prst="rect">
                        <a:avLst/>
                      </a:prstGeom>
                      <a:noFill/>
                    </p:spPr>
                  </p:pic>
                </p:oleObj>
              </mc:Fallback>
            </mc:AlternateContent>
          </a:graphicData>
        </a:graphic>
      </p:graphicFrame>
      <p:sp>
        <p:nvSpPr>
          <p:cNvPr id="7" name="Rectangle 4"/>
          <p:cNvSpPr>
            <a:spLocks noChangeArrowheads="1"/>
          </p:cNvSpPr>
          <p:nvPr/>
        </p:nvSpPr>
        <p:spPr bwMode="auto">
          <a:xfrm>
            <a:off x="3039762" y="3975390"/>
            <a:ext cx="430015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747902488"/>
              </p:ext>
            </p:extLst>
          </p:nvPr>
        </p:nvGraphicFramePr>
        <p:xfrm>
          <a:off x="494514" y="1741908"/>
          <a:ext cx="1966477" cy="1229048"/>
        </p:xfrm>
        <a:graphic>
          <a:graphicData uri="http://schemas.openxmlformats.org/presentationml/2006/ole">
            <mc:AlternateContent xmlns:mc="http://schemas.openxmlformats.org/markup-compatibility/2006">
              <mc:Choice xmlns:v="urn:schemas-microsoft-com:vml" Requires="v">
                <p:oleObj spid="_x0000_s2170" name="Equation" r:id="rId5" imgW="634725" imgH="406224" progId="Equation.DSMT4">
                  <p:embed/>
                </p:oleObj>
              </mc:Choice>
              <mc:Fallback>
                <p:oleObj name="Equation" r:id="rId5" imgW="634725" imgH="406224"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514" y="1741908"/>
                        <a:ext cx="1966477" cy="1229048"/>
                      </a:xfrm>
                      <a:prstGeom prst="rect">
                        <a:avLst/>
                      </a:prstGeom>
                      <a:noFill/>
                    </p:spPr>
                  </p:pic>
                </p:oleObj>
              </mc:Fallback>
            </mc:AlternateContent>
          </a:graphicData>
        </a:graphic>
      </p:graphicFrame>
      <p:sp>
        <p:nvSpPr>
          <p:cNvPr id="2" name="Rektangel 1"/>
          <p:cNvSpPr/>
          <p:nvPr/>
        </p:nvSpPr>
        <p:spPr>
          <a:xfrm>
            <a:off x="3454902" y="2989385"/>
            <a:ext cx="79130" cy="3366965"/>
          </a:xfrm>
          <a:prstGeom prst="rect">
            <a:avLst/>
          </a:prstGeom>
          <a:solidFill>
            <a:srgbClr val="423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p:cNvSpPr/>
          <p:nvPr/>
        </p:nvSpPr>
        <p:spPr>
          <a:xfrm>
            <a:off x="3358662" y="6163408"/>
            <a:ext cx="6031523"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p:cNvSpPr txBox="1"/>
          <p:nvPr/>
        </p:nvSpPr>
        <p:spPr>
          <a:xfrm>
            <a:off x="9591056" y="5952947"/>
            <a:ext cx="1739886" cy="461665"/>
          </a:xfrm>
          <a:prstGeom prst="rect">
            <a:avLst/>
          </a:prstGeom>
          <a:noFill/>
        </p:spPr>
        <p:txBody>
          <a:bodyPr wrap="square" rtlCol="0">
            <a:spAutoFit/>
          </a:bodyPr>
          <a:lstStyle/>
          <a:p>
            <a:r>
              <a:rPr lang="sv-SE" sz="2400" b="1" dirty="0" err="1" smtClean="0">
                <a:solidFill>
                  <a:srgbClr val="00B050"/>
                </a:solidFill>
                <a:latin typeface="Times New Roman" panose="02020603050405020304" pitchFamily="18" charset="0"/>
                <a:cs typeface="Times New Roman" panose="02020603050405020304" pitchFamily="18" charset="0"/>
              </a:rPr>
              <a:t>time</a:t>
            </a:r>
            <a:endParaRPr lang="sv-SE" sz="2400" b="1" dirty="0">
              <a:solidFill>
                <a:srgbClr val="00B050"/>
              </a:solidFill>
              <a:latin typeface="Times New Roman" panose="02020603050405020304" pitchFamily="18" charset="0"/>
              <a:cs typeface="Times New Roman" panose="02020603050405020304" pitchFamily="18" charset="0"/>
            </a:endParaRPr>
          </a:p>
        </p:txBody>
      </p:sp>
      <p:sp>
        <p:nvSpPr>
          <p:cNvPr id="10" name="textruta 9"/>
          <p:cNvSpPr txBox="1"/>
          <p:nvPr/>
        </p:nvSpPr>
        <p:spPr>
          <a:xfrm>
            <a:off x="3318529" y="2540972"/>
            <a:ext cx="3328456" cy="461665"/>
          </a:xfrm>
          <a:prstGeom prst="rect">
            <a:avLst/>
          </a:prstGeom>
          <a:noFill/>
        </p:spPr>
        <p:txBody>
          <a:bodyPr wrap="square" rtlCol="0">
            <a:spAutoFit/>
          </a:bodyPr>
          <a:lstStyle/>
          <a:p>
            <a:r>
              <a:rPr lang="sv-SE" sz="2400" b="1" dirty="0" smtClean="0">
                <a:solidFill>
                  <a:srgbClr val="00B050"/>
                </a:solidFill>
                <a:latin typeface="Times New Roman" panose="02020603050405020304" pitchFamily="18" charset="0"/>
                <a:cs typeface="Times New Roman" panose="02020603050405020304" pitchFamily="18" charset="0"/>
              </a:rPr>
              <a:t>v = </a:t>
            </a:r>
            <a:r>
              <a:rPr lang="sv-SE" sz="2400" b="1" dirty="0" err="1" smtClean="0">
                <a:solidFill>
                  <a:srgbClr val="00B050"/>
                </a:solidFill>
                <a:latin typeface="Times New Roman" panose="02020603050405020304" pitchFamily="18" charset="0"/>
                <a:cs typeface="Times New Roman" panose="02020603050405020304" pitchFamily="18" charset="0"/>
              </a:rPr>
              <a:t>volume</a:t>
            </a:r>
            <a:r>
              <a:rPr lang="sv-SE" sz="2400" b="1" dirty="0" smtClean="0">
                <a:solidFill>
                  <a:srgbClr val="00B050"/>
                </a:solidFill>
                <a:latin typeface="Times New Roman" panose="02020603050405020304" pitchFamily="18" charset="0"/>
                <a:cs typeface="Times New Roman" panose="02020603050405020304" pitchFamily="18" charset="0"/>
              </a:rPr>
              <a:t> per </a:t>
            </a:r>
            <a:r>
              <a:rPr lang="sv-SE" sz="2400" b="1" dirty="0" err="1" smtClean="0">
                <a:solidFill>
                  <a:srgbClr val="00B050"/>
                </a:solidFill>
                <a:latin typeface="Times New Roman" panose="02020603050405020304" pitchFamily="18" charset="0"/>
                <a:cs typeface="Times New Roman" panose="02020603050405020304" pitchFamily="18" charset="0"/>
              </a:rPr>
              <a:t>hectare</a:t>
            </a:r>
            <a:r>
              <a:rPr lang="sv-SE" sz="2400" b="1" dirty="0" smtClean="0">
                <a:solidFill>
                  <a:srgbClr val="00B050"/>
                </a:solidFill>
                <a:latin typeface="Times New Roman" panose="02020603050405020304" pitchFamily="18" charset="0"/>
                <a:cs typeface="Times New Roman" panose="02020603050405020304" pitchFamily="18" charset="0"/>
              </a:rPr>
              <a:t> </a:t>
            </a:r>
            <a:endParaRPr lang="sv-SE" sz="2400" b="1" dirty="0">
              <a:solidFill>
                <a:srgbClr val="00B050"/>
              </a:solidFill>
              <a:latin typeface="Times New Roman" panose="02020603050405020304" pitchFamily="18" charset="0"/>
              <a:cs typeface="Times New Roman" panose="02020603050405020304" pitchFamily="18" charset="0"/>
            </a:endParaRPr>
          </a:p>
        </p:txBody>
      </p:sp>
      <p:sp>
        <p:nvSpPr>
          <p:cNvPr id="11" name="textruta 10"/>
          <p:cNvSpPr txBox="1"/>
          <p:nvPr/>
        </p:nvSpPr>
        <p:spPr>
          <a:xfrm>
            <a:off x="3130062" y="6401359"/>
            <a:ext cx="614431" cy="369332"/>
          </a:xfrm>
          <a:prstGeom prst="rect">
            <a:avLst/>
          </a:prstGeom>
          <a:noFill/>
        </p:spPr>
        <p:txBody>
          <a:bodyPr wrap="square" rtlCol="0">
            <a:spAutoFit/>
          </a:bodyPr>
          <a:lstStyle/>
          <a:p>
            <a:r>
              <a:rPr lang="sv-SE" b="1" dirty="0" smtClean="0">
                <a:latin typeface="Times New Roman" panose="02020603050405020304" pitchFamily="18" charset="0"/>
                <a:cs typeface="Times New Roman" panose="02020603050405020304" pitchFamily="18" charset="0"/>
              </a:rPr>
              <a:t>    0</a:t>
            </a:r>
            <a:endParaRPr lang="sv-SE" b="1" dirty="0">
              <a:latin typeface="Times New Roman" panose="02020603050405020304" pitchFamily="18" charset="0"/>
              <a:cs typeface="Times New Roman" panose="02020603050405020304" pitchFamily="18" charset="0"/>
            </a:endParaRPr>
          </a:p>
        </p:txBody>
      </p:sp>
      <p:sp>
        <p:nvSpPr>
          <p:cNvPr id="12" name="Rektangel 11"/>
          <p:cNvSpPr/>
          <p:nvPr/>
        </p:nvSpPr>
        <p:spPr>
          <a:xfrm>
            <a:off x="2870097" y="5952947"/>
            <a:ext cx="357790" cy="369332"/>
          </a:xfrm>
          <a:prstGeom prst="rect">
            <a:avLst/>
          </a:prstGeom>
        </p:spPr>
        <p:txBody>
          <a:bodyPr wrap="none">
            <a:spAutoFit/>
          </a:bodyPr>
          <a:lstStyle/>
          <a:p>
            <a:r>
              <a:rPr lang="sv-SE" b="1" dirty="0">
                <a:solidFill>
                  <a:prstClr val="black"/>
                </a:solidFill>
                <a:latin typeface="Times New Roman" panose="02020603050405020304" pitchFamily="18" charset="0"/>
                <a:cs typeface="Times New Roman" panose="02020603050405020304" pitchFamily="18" charset="0"/>
              </a:rPr>
              <a:t> 0</a:t>
            </a:r>
            <a:endParaRPr lang="sv-SE" dirty="0"/>
          </a:p>
        </p:txBody>
      </p:sp>
      <p:sp>
        <p:nvSpPr>
          <p:cNvPr id="15" name="Rektangel 14"/>
          <p:cNvSpPr/>
          <p:nvPr/>
        </p:nvSpPr>
        <p:spPr>
          <a:xfrm>
            <a:off x="3358662" y="3420208"/>
            <a:ext cx="96240"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p:cNvSpPr/>
          <p:nvPr/>
        </p:nvSpPr>
        <p:spPr>
          <a:xfrm>
            <a:off x="2885456" y="3235101"/>
            <a:ext cx="473206" cy="369332"/>
          </a:xfrm>
          <a:prstGeom prst="rect">
            <a:avLst/>
          </a:prstGeom>
        </p:spPr>
        <p:txBody>
          <a:bodyPr wrap="none">
            <a:spAutoFit/>
          </a:bodyPr>
          <a:lstStyle/>
          <a:p>
            <a:r>
              <a:rPr lang="sv-SE" b="1" dirty="0">
                <a:solidFill>
                  <a:prstClr val="black"/>
                </a:solidFill>
                <a:latin typeface="Times New Roman" panose="02020603050405020304" pitchFamily="18" charset="0"/>
                <a:cs typeface="Times New Roman" panose="02020603050405020304" pitchFamily="18" charset="0"/>
              </a:rPr>
              <a:t> v0</a:t>
            </a:r>
            <a:endParaRPr lang="sv-SE" dirty="0"/>
          </a:p>
        </p:txBody>
      </p:sp>
      <p:cxnSp>
        <p:nvCxnSpPr>
          <p:cNvPr id="19" name="Rak 18"/>
          <p:cNvCxnSpPr/>
          <p:nvPr/>
        </p:nvCxnSpPr>
        <p:spPr>
          <a:xfrm>
            <a:off x="3534032" y="3465927"/>
            <a:ext cx="79606" cy="16863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Kurva 27"/>
          <p:cNvCxnSpPr/>
          <p:nvPr/>
        </p:nvCxnSpPr>
        <p:spPr>
          <a:xfrm flipV="1">
            <a:off x="3649396" y="4062047"/>
            <a:ext cx="2294792" cy="1063869"/>
          </a:xfrm>
          <a:prstGeom prst="curvedConnector3">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Kurva 28"/>
          <p:cNvCxnSpPr/>
          <p:nvPr/>
        </p:nvCxnSpPr>
        <p:spPr>
          <a:xfrm flipV="1">
            <a:off x="6028649" y="4054766"/>
            <a:ext cx="2294792" cy="1063869"/>
          </a:xfrm>
          <a:prstGeom prst="curvedConnector3">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Rak 29"/>
          <p:cNvCxnSpPr/>
          <p:nvPr/>
        </p:nvCxnSpPr>
        <p:spPr>
          <a:xfrm>
            <a:off x="5940143" y="4062047"/>
            <a:ext cx="88506" cy="10638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Rak 31"/>
          <p:cNvCxnSpPr/>
          <p:nvPr/>
        </p:nvCxnSpPr>
        <p:spPr>
          <a:xfrm>
            <a:off x="8319396" y="4037027"/>
            <a:ext cx="88506" cy="10638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Kurva 32"/>
          <p:cNvCxnSpPr/>
          <p:nvPr/>
        </p:nvCxnSpPr>
        <p:spPr>
          <a:xfrm flipV="1">
            <a:off x="8443660" y="4019752"/>
            <a:ext cx="2294792" cy="1063869"/>
          </a:xfrm>
          <a:prstGeom prst="curvedConnector3">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Rektangel 33"/>
          <p:cNvSpPr/>
          <p:nvPr/>
        </p:nvSpPr>
        <p:spPr>
          <a:xfrm>
            <a:off x="3347696" y="5095071"/>
            <a:ext cx="96240"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p:cNvSpPr/>
          <p:nvPr/>
        </p:nvSpPr>
        <p:spPr>
          <a:xfrm>
            <a:off x="2834925" y="4868231"/>
            <a:ext cx="473206" cy="369332"/>
          </a:xfrm>
          <a:prstGeom prst="rect">
            <a:avLst/>
          </a:prstGeom>
        </p:spPr>
        <p:txBody>
          <a:bodyPr wrap="none">
            <a:spAutoFit/>
          </a:bodyPr>
          <a:lstStyle/>
          <a:p>
            <a:pPr lvl="0"/>
            <a:r>
              <a:rPr lang="sv-SE" b="1" dirty="0">
                <a:solidFill>
                  <a:prstClr val="black"/>
                </a:solidFill>
                <a:latin typeface="Times New Roman" panose="02020603050405020304" pitchFamily="18" charset="0"/>
                <a:cs typeface="Times New Roman" panose="02020603050405020304" pitchFamily="18" charset="0"/>
              </a:rPr>
              <a:t> </a:t>
            </a:r>
            <a:r>
              <a:rPr lang="sv-SE" b="1" dirty="0" smtClean="0">
                <a:solidFill>
                  <a:srgbClr val="FF0000"/>
                </a:solidFill>
                <a:latin typeface="Times New Roman" panose="02020603050405020304" pitchFamily="18" charset="0"/>
                <a:cs typeface="Times New Roman" panose="02020603050405020304" pitchFamily="18" charset="0"/>
              </a:rPr>
              <a:t>v1</a:t>
            </a:r>
            <a:endParaRPr lang="sv-SE" dirty="0">
              <a:solidFill>
                <a:srgbClr val="FF0000"/>
              </a:solidFill>
            </a:endParaRPr>
          </a:p>
        </p:txBody>
      </p:sp>
      <p:sp>
        <p:nvSpPr>
          <p:cNvPr id="36" name="Rektangel 35"/>
          <p:cNvSpPr/>
          <p:nvPr/>
        </p:nvSpPr>
        <p:spPr>
          <a:xfrm>
            <a:off x="3613638" y="6322279"/>
            <a:ext cx="2415011" cy="457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ktangel 36"/>
          <p:cNvSpPr/>
          <p:nvPr/>
        </p:nvSpPr>
        <p:spPr>
          <a:xfrm>
            <a:off x="6028649" y="6458290"/>
            <a:ext cx="2415011" cy="457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37"/>
          <p:cNvSpPr/>
          <p:nvPr/>
        </p:nvSpPr>
        <p:spPr>
          <a:xfrm>
            <a:off x="4632936" y="6322279"/>
            <a:ext cx="232638" cy="369332"/>
          </a:xfrm>
          <a:prstGeom prst="rect">
            <a:avLst/>
          </a:prstGeom>
        </p:spPr>
        <p:txBody>
          <a:bodyPr wrap="square">
            <a:spAutoFit/>
          </a:bodyPr>
          <a:lstStyle/>
          <a:p>
            <a:pPr lvl="0"/>
            <a:r>
              <a:rPr lang="sv-SE" b="1" dirty="0" smtClean="0">
                <a:solidFill>
                  <a:srgbClr val="FF0000"/>
                </a:solidFill>
                <a:latin typeface="Times New Roman" panose="02020603050405020304" pitchFamily="18" charset="0"/>
                <a:cs typeface="Times New Roman" panose="02020603050405020304" pitchFamily="18" charset="0"/>
              </a:rPr>
              <a:t>t</a:t>
            </a:r>
            <a:endParaRPr lang="sv-SE" dirty="0">
              <a:solidFill>
                <a:srgbClr val="FF0000"/>
              </a:solidFill>
            </a:endParaRPr>
          </a:p>
        </p:txBody>
      </p:sp>
      <p:sp>
        <p:nvSpPr>
          <p:cNvPr id="40" name="textruta 39"/>
          <p:cNvSpPr txBox="1"/>
          <p:nvPr/>
        </p:nvSpPr>
        <p:spPr>
          <a:xfrm>
            <a:off x="8069219" y="586906"/>
            <a:ext cx="3906371" cy="3693319"/>
          </a:xfrm>
          <a:prstGeom prst="rect">
            <a:avLst/>
          </a:prstGeom>
          <a:noFill/>
        </p:spPr>
        <p:txBody>
          <a:bodyPr wrap="square" rtlCol="0">
            <a:spAutoFit/>
          </a:bodyPr>
          <a:lstStyle/>
          <a:p>
            <a:r>
              <a:rPr lang="sv-SE" b="1" dirty="0" smtClean="0">
                <a:solidFill>
                  <a:srgbClr val="FF0000"/>
                </a:solidFill>
                <a:latin typeface="Times New Roman" panose="02020603050405020304" pitchFamily="18" charset="0"/>
                <a:cs typeface="Times New Roman" panose="02020603050405020304" pitchFamily="18" charset="0"/>
              </a:rPr>
              <a:t>h</a:t>
            </a:r>
            <a:r>
              <a:rPr lang="sv-SE" b="1" dirty="0" smtClean="0">
                <a:latin typeface="Times New Roman" panose="02020603050405020304" pitchFamily="18" charset="0"/>
                <a:cs typeface="Times New Roman" panose="02020603050405020304" pitchFamily="18" charset="0"/>
              </a:rPr>
              <a:t>        = The </a:t>
            </a:r>
            <a:r>
              <a:rPr lang="sv-SE" b="1" dirty="0" err="1" smtClean="0">
                <a:latin typeface="Times New Roman" panose="02020603050405020304" pitchFamily="18" charset="0"/>
                <a:cs typeface="Times New Roman" panose="02020603050405020304" pitchFamily="18" charset="0"/>
              </a:rPr>
              <a:t>first</a:t>
            </a:r>
            <a:r>
              <a:rPr lang="sv-SE" b="1" dirty="0" smtClean="0">
                <a:latin typeface="Times New Roman" panose="02020603050405020304" pitchFamily="18" charset="0"/>
                <a:cs typeface="Times New Roman" panose="02020603050405020304" pitchFamily="18" charset="0"/>
              </a:rPr>
              <a:t> </a:t>
            </a:r>
            <a:r>
              <a:rPr lang="sv-SE" b="1" dirty="0" err="1" smtClean="0">
                <a:latin typeface="Times New Roman" panose="02020603050405020304" pitchFamily="18" charset="0"/>
                <a:cs typeface="Times New Roman" panose="02020603050405020304" pitchFamily="18" charset="0"/>
              </a:rPr>
              <a:t>harvest</a:t>
            </a:r>
            <a:r>
              <a:rPr lang="sv-SE" b="1" dirty="0" smtClean="0">
                <a:latin typeface="Times New Roman" panose="02020603050405020304" pitchFamily="18" charset="0"/>
                <a:cs typeface="Times New Roman" panose="02020603050405020304" pitchFamily="18" charset="0"/>
              </a:rPr>
              <a:t> </a:t>
            </a:r>
            <a:r>
              <a:rPr lang="sv-SE" b="1" dirty="0" err="1" smtClean="0">
                <a:latin typeface="Times New Roman" panose="02020603050405020304" pitchFamily="18" charset="0"/>
                <a:cs typeface="Times New Roman" panose="02020603050405020304" pitchFamily="18" charset="0"/>
              </a:rPr>
              <a:t>volume</a:t>
            </a:r>
            <a:endParaRPr lang="sv-SE" b="1" dirty="0" smtClean="0">
              <a:latin typeface="Times New Roman" panose="02020603050405020304" pitchFamily="18" charset="0"/>
              <a:cs typeface="Times New Roman" panose="02020603050405020304" pitchFamily="18" charset="0"/>
            </a:endParaRPr>
          </a:p>
          <a:p>
            <a:r>
              <a:rPr lang="sv-SE" b="1" dirty="0" smtClean="0">
                <a:solidFill>
                  <a:srgbClr val="FF0000"/>
                </a:solidFill>
                <a:latin typeface="Times New Roman" panose="02020603050405020304" pitchFamily="18" charset="0"/>
                <a:cs typeface="Times New Roman" panose="02020603050405020304" pitchFamily="18" charset="0"/>
              </a:rPr>
              <a:t>R(h)</a:t>
            </a:r>
            <a:r>
              <a:rPr lang="sv-SE" b="1" dirty="0" smtClean="0">
                <a:latin typeface="Times New Roman" panose="02020603050405020304" pitchFamily="18" charset="0"/>
                <a:cs typeface="Times New Roman" panose="02020603050405020304" pitchFamily="18" charset="0"/>
              </a:rPr>
              <a:t>  = Profit from the </a:t>
            </a:r>
            <a:r>
              <a:rPr lang="sv-SE" b="1" dirty="0" err="1" smtClean="0">
                <a:latin typeface="Times New Roman" panose="02020603050405020304" pitchFamily="18" charset="0"/>
                <a:cs typeface="Times New Roman" panose="02020603050405020304" pitchFamily="18" charset="0"/>
              </a:rPr>
              <a:t>first</a:t>
            </a:r>
            <a:r>
              <a:rPr lang="sv-SE" b="1" dirty="0" smtClean="0">
                <a:latin typeface="Times New Roman" panose="02020603050405020304" pitchFamily="18" charset="0"/>
                <a:cs typeface="Times New Roman" panose="02020603050405020304" pitchFamily="18" charset="0"/>
              </a:rPr>
              <a:t> </a:t>
            </a:r>
            <a:r>
              <a:rPr lang="sv-SE" b="1" dirty="0" err="1" smtClean="0">
                <a:latin typeface="Times New Roman" panose="02020603050405020304" pitchFamily="18" charset="0"/>
                <a:cs typeface="Times New Roman" panose="02020603050405020304" pitchFamily="18" charset="0"/>
              </a:rPr>
              <a:t>harvest</a:t>
            </a:r>
            <a:endParaRPr lang="sv-SE" b="1" dirty="0" smtClean="0">
              <a:latin typeface="Times New Roman" panose="02020603050405020304" pitchFamily="18" charset="0"/>
              <a:cs typeface="Times New Roman" panose="02020603050405020304" pitchFamily="18" charset="0"/>
            </a:endParaRPr>
          </a:p>
          <a:p>
            <a:r>
              <a:rPr lang="sv-SE" b="1" dirty="0" smtClean="0">
                <a:solidFill>
                  <a:srgbClr val="FF0000"/>
                </a:solidFill>
                <a:latin typeface="Times New Roman" panose="02020603050405020304" pitchFamily="18" charset="0"/>
                <a:cs typeface="Times New Roman" panose="02020603050405020304" pitchFamily="18" charset="0"/>
              </a:rPr>
              <a:t>P(.)    </a:t>
            </a:r>
            <a:r>
              <a:rPr lang="sv-SE" b="1" dirty="0" smtClean="0">
                <a:latin typeface="Times New Roman" panose="02020603050405020304" pitchFamily="18" charset="0"/>
                <a:cs typeface="Times New Roman" panose="02020603050405020304" pitchFamily="18" charset="0"/>
              </a:rPr>
              <a:t>= Price per </a:t>
            </a:r>
            <a:r>
              <a:rPr lang="sv-SE" b="1" dirty="0" err="1" smtClean="0">
                <a:latin typeface="Times New Roman" panose="02020603050405020304" pitchFamily="18" charset="0"/>
                <a:cs typeface="Times New Roman" panose="02020603050405020304" pitchFamily="18" charset="0"/>
              </a:rPr>
              <a:t>cubic</a:t>
            </a:r>
            <a:r>
              <a:rPr lang="sv-SE" b="1" dirty="0" smtClean="0">
                <a:latin typeface="Times New Roman" panose="02020603050405020304" pitchFamily="18" charset="0"/>
                <a:cs typeface="Times New Roman" panose="02020603050405020304" pitchFamily="18" charset="0"/>
              </a:rPr>
              <a:t> </a:t>
            </a:r>
            <a:r>
              <a:rPr lang="sv-SE" b="1" dirty="0" err="1" smtClean="0">
                <a:latin typeface="Times New Roman" panose="02020603050405020304" pitchFamily="18" charset="0"/>
                <a:cs typeface="Times New Roman" panose="02020603050405020304" pitchFamily="18" charset="0"/>
              </a:rPr>
              <a:t>metre</a:t>
            </a:r>
            <a:r>
              <a:rPr lang="sv-SE" b="1" dirty="0" smtClean="0">
                <a:latin typeface="Times New Roman" panose="02020603050405020304" pitchFamily="18" charset="0"/>
                <a:cs typeface="Times New Roman" panose="02020603050405020304" pitchFamily="18" charset="0"/>
              </a:rPr>
              <a:t> </a:t>
            </a:r>
          </a:p>
          <a:p>
            <a:r>
              <a:rPr lang="sv-SE" b="1" dirty="0">
                <a:latin typeface="Times New Roman" panose="02020603050405020304" pitchFamily="18" charset="0"/>
                <a:cs typeface="Times New Roman" panose="02020603050405020304" pitchFamily="18" charset="0"/>
              </a:rPr>
              <a:t> </a:t>
            </a:r>
            <a:r>
              <a:rPr lang="sv-SE" b="1" dirty="0" smtClean="0">
                <a:latin typeface="Times New Roman" panose="02020603050405020304" pitchFamily="18" charset="0"/>
                <a:cs typeface="Times New Roman" panose="02020603050405020304" pitchFamily="18" charset="0"/>
              </a:rPr>
              <a:t>             (</a:t>
            </a:r>
            <a:r>
              <a:rPr lang="sv-SE" b="1" dirty="0" err="1" smtClean="0">
                <a:latin typeface="Times New Roman" panose="02020603050405020304" pitchFamily="18" charset="0"/>
                <a:cs typeface="Times New Roman" panose="02020603050405020304" pitchFamily="18" charset="0"/>
              </a:rPr>
              <a:t>reduced</a:t>
            </a:r>
            <a:r>
              <a:rPr lang="sv-SE" b="1" dirty="0" smtClean="0">
                <a:latin typeface="Times New Roman" panose="02020603050405020304" pitchFamily="18" charset="0"/>
                <a:cs typeface="Times New Roman" panose="02020603050405020304" pitchFamily="18" charset="0"/>
              </a:rPr>
              <a:t> by </a:t>
            </a:r>
            <a:r>
              <a:rPr lang="sv-SE" b="1" dirty="0" err="1" smtClean="0">
                <a:latin typeface="Times New Roman" panose="02020603050405020304" pitchFamily="18" charset="0"/>
                <a:cs typeface="Times New Roman" panose="02020603050405020304" pitchFamily="18" charset="0"/>
              </a:rPr>
              <a:t>variable</a:t>
            </a:r>
            <a:r>
              <a:rPr lang="sv-SE" b="1" dirty="0" smtClean="0">
                <a:latin typeface="Times New Roman" panose="02020603050405020304" pitchFamily="18" charset="0"/>
                <a:cs typeface="Times New Roman" panose="02020603050405020304" pitchFamily="18" charset="0"/>
              </a:rPr>
              <a:t> </a:t>
            </a:r>
            <a:r>
              <a:rPr lang="sv-SE" b="1" dirty="0" err="1" smtClean="0">
                <a:latin typeface="Times New Roman" panose="02020603050405020304" pitchFamily="18" charset="0"/>
                <a:cs typeface="Times New Roman" panose="02020603050405020304" pitchFamily="18" charset="0"/>
              </a:rPr>
              <a:t>cost</a:t>
            </a:r>
            <a:r>
              <a:rPr lang="sv-SE" b="1" dirty="0" smtClean="0">
                <a:latin typeface="Times New Roman" panose="02020603050405020304" pitchFamily="18" charset="0"/>
                <a:cs typeface="Times New Roman" panose="02020603050405020304" pitchFamily="18" charset="0"/>
              </a:rPr>
              <a:t> per</a:t>
            </a:r>
          </a:p>
          <a:p>
            <a:r>
              <a:rPr lang="sv-SE" b="1" dirty="0">
                <a:latin typeface="Times New Roman" panose="02020603050405020304" pitchFamily="18" charset="0"/>
                <a:cs typeface="Times New Roman" panose="02020603050405020304" pitchFamily="18" charset="0"/>
              </a:rPr>
              <a:t> </a:t>
            </a:r>
            <a:r>
              <a:rPr lang="sv-SE" b="1" dirty="0" smtClean="0">
                <a:latin typeface="Times New Roman" panose="02020603050405020304" pitchFamily="18" charset="0"/>
                <a:cs typeface="Times New Roman" panose="02020603050405020304" pitchFamily="18" charset="0"/>
              </a:rPr>
              <a:t>             </a:t>
            </a:r>
            <a:r>
              <a:rPr lang="sv-SE" b="1" dirty="0" smtClean="0">
                <a:latin typeface="Times New Roman" panose="02020603050405020304" pitchFamily="18" charset="0"/>
                <a:cs typeface="Times New Roman" panose="02020603050405020304" pitchFamily="18" charset="0"/>
              </a:rPr>
              <a:t> </a:t>
            </a:r>
            <a:r>
              <a:rPr lang="sv-SE" b="1" dirty="0" err="1" smtClean="0">
                <a:latin typeface="Times New Roman" panose="02020603050405020304" pitchFamily="18" charset="0"/>
                <a:cs typeface="Times New Roman" panose="02020603050405020304" pitchFamily="18" charset="0"/>
              </a:rPr>
              <a:t>cubic</a:t>
            </a:r>
            <a:r>
              <a:rPr lang="sv-SE" b="1" dirty="0" smtClean="0">
                <a:latin typeface="Times New Roman" panose="02020603050405020304" pitchFamily="18" charset="0"/>
                <a:cs typeface="Times New Roman" panose="02020603050405020304" pitchFamily="18" charset="0"/>
              </a:rPr>
              <a:t> </a:t>
            </a:r>
            <a:r>
              <a:rPr lang="sv-SE" b="1" dirty="0" err="1" smtClean="0">
                <a:latin typeface="Times New Roman" panose="02020603050405020304" pitchFamily="18" charset="0"/>
                <a:cs typeface="Times New Roman" panose="02020603050405020304" pitchFamily="18" charset="0"/>
              </a:rPr>
              <a:t>metre</a:t>
            </a:r>
            <a:r>
              <a:rPr lang="sv-SE" b="1" dirty="0" smtClean="0">
                <a:latin typeface="Times New Roman" panose="02020603050405020304" pitchFamily="18" charset="0"/>
                <a:cs typeface="Times New Roman" panose="02020603050405020304" pitchFamily="18" charset="0"/>
              </a:rPr>
              <a:t>) </a:t>
            </a:r>
            <a:endParaRPr lang="sv-SE" b="1" dirty="0" smtClean="0">
              <a:latin typeface="Times New Roman" panose="02020603050405020304" pitchFamily="18" charset="0"/>
              <a:cs typeface="Times New Roman" panose="02020603050405020304" pitchFamily="18" charset="0"/>
            </a:endParaRPr>
          </a:p>
          <a:p>
            <a:r>
              <a:rPr lang="sv-SE" b="1" dirty="0">
                <a:latin typeface="Times New Roman" panose="02020603050405020304" pitchFamily="18" charset="0"/>
                <a:cs typeface="Times New Roman" panose="02020603050405020304" pitchFamily="18" charset="0"/>
              </a:rPr>
              <a:t> </a:t>
            </a:r>
            <a:r>
              <a:rPr lang="sv-SE" b="1" dirty="0" smtClean="0">
                <a:latin typeface="Times New Roman" panose="02020603050405020304" pitchFamily="18" charset="0"/>
                <a:cs typeface="Times New Roman" panose="02020603050405020304" pitchFamily="18" charset="0"/>
              </a:rPr>
              <a:t>             in </a:t>
            </a:r>
            <a:r>
              <a:rPr lang="sv-SE" b="1" dirty="0" err="1" smtClean="0">
                <a:latin typeface="Times New Roman" panose="02020603050405020304" pitchFamily="18" charset="0"/>
                <a:cs typeface="Times New Roman" panose="02020603050405020304" pitchFamily="18" charset="0"/>
              </a:rPr>
              <a:t>future</a:t>
            </a:r>
            <a:r>
              <a:rPr lang="sv-SE" b="1" dirty="0" smtClean="0">
                <a:latin typeface="Times New Roman" panose="02020603050405020304" pitchFamily="18" charset="0"/>
                <a:cs typeface="Times New Roman" panose="02020603050405020304" pitchFamily="18" charset="0"/>
              </a:rPr>
              <a:t> harvests</a:t>
            </a:r>
          </a:p>
          <a:p>
            <a:r>
              <a:rPr lang="sv-SE" b="1" dirty="0" smtClean="0">
                <a:solidFill>
                  <a:srgbClr val="FF0000"/>
                </a:solidFill>
                <a:latin typeface="Times New Roman" panose="02020603050405020304" pitchFamily="18" charset="0"/>
                <a:cs typeface="Times New Roman" panose="02020603050405020304" pitchFamily="18" charset="0"/>
              </a:rPr>
              <a:t>Q(.)    </a:t>
            </a:r>
            <a:r>
              <a:rPr lang="sv-SE" b="1" dirty="0" smtClean="0">
                <a:latin typeface="Times New Roman" panose="02020603050405020304" pitchFamily="18" charset="0"/>
                <a:cs typeface="Times New Roman" panose="02020603050405020304" pitchFamily="18" charset="0"/>
              </a:rPr>
              <a:t>= </a:t>
            </a:r>
            <a:r>
              <a:rPr lang="sv-SE" b="1" dirty="0" err="1" smtClean="0">
                <a:latin typeface="Times New Roman" panose="02020603050405020304" pitchFamily="18" charset="0"/>
                <a:cs typeface="Times New Roman" panose="02020603050405020304" pitchFamily="18" charset="0"/>
              </a:rPr>
              <a:t>Harvest</a:t>
            </a:r>
            <a:r>
              <a:rPr lang="sv-SE" b="1" dirty="0" smtClean="0">
                <a:latin typeface="Times New Roman" panose="02020603050405020304" pitchFamily="18" charset="0"/>
                <a:cs typeface="Times New Roman" panose="02020603050405020304" pitchFamily="18" charset="0"/>
              </a:rPr>
              <a:t> </a:t>
            </a:r>
            <a:r>
              <a:rPr lang="sv-SE" b="1" dirty="0" err="1" smtClean="0">
                <a:latin typeface="Times New Roman" panose="02020603050405020304" pitchFamily="18" charset="0"/>
                <a:cs typeface="Times New Roman" panose="02020603050405020304" pitchFamily="18" charset="0"/>
              </a:rPr>
              <a:t>volume</a:t>
            </a:r>
            <a:r>
              <a:rPr lang="sv-SE" b="1" dirty="0" smtClean="0">
                <a:latin typeface="Times New Roman" panose="02020603050405020304" pitchFamily="18" charset="0"/>
                <a:cs typeface="Times New Roman" panose="02020603050405020304" pitchFamily="18" charset="0"/>
              </a:rPr>
              <a:t> per </a:t>
            </a:r>
            <a:r>
              <a:rPr lang="sv-SE" b="1" dirty="0" err="1" smtClean="0">
                <a:latin typeface="Times New Roman" panose="02020603050405020304" pitchFamily="18" charset="0"/>
                <a:cs typeface="Times New Roman" panose="02020603050405020304" pitchFamily="18" charset="0"/>
              </a:rPr>
              <a:t>hectare</a:t>
            </a:r>
            <a:endParaRPr lang="sv-SE" b="1" dirty="0" smtClean="0">
              <a:latin typeface="Times New Roman" panose="02020603050405020304" pitchFamily="18" charset="0"/>
              <a:cs typeface="Times New Roman" panose="02020603050405020304" pitchFamily="18" charset="0"/>
            </a:endParaRPr>
          </a:p>
          <a:p>
            <a:r>
              <a:rPr lang="sv-SE" b="1" dirty="0">
                <a:latin typeface="Times New Roman" panose="02020603050405020304" pitchFamily="18" charset="0"/>
                <a:cs typeface="Times New Roman" panose="02020603050405020304" pitchFamily="18" charset="0"/>
              </a:rPr>
              <a:t> </a:t>
            </a:r>
            <a:r>
              <a:rPr lang="sv-SE" b="1" dirty="0" smtClean="0">
                <a:latin typeface="Times New Roman" panose="02020603050405020304" pitchFamily="18" charset="0"/>
                <a:cs typeface="Times New Roman" panose="02020603050405020304" pitchFamily="18" charset="0"/>
              </a:rPr>
              <a:t>              in </a:t>
            </a:r>
            <a:r>
              <a:rPr lang="sv-SE" b="1" dirty="0" err="1" smtClean="0">
                <a:latin typeface="Times New Roman" panose="02020603050405020304" pitchFamily="18" charset="0"/>
                <a:cs typeface="Times New Roman" panose="02020603050405020304" pitchFamily="18" charset="0"/>
              </a:rPr>
              <a:t>future</a:t>
            </a:r>
            <a:r>
              <a:rPr lang="sv-SE" b="1" dirty="0" smtClean="0">
                <a:latin typeface="Times New Roman" panose="02020603050405020304" pitchFamily="18" charset="0"/>
                <a:cs typeface="Times New Roman" panose="02020603050405020304" pitchFamily="18" charset="0"/>
              </a:rPr>
              <a:t> harvests</a:t>
            </a:r>
          </a:p>
          <a:p>
            <a:r>
              <a:rPr lang="sv-SE" b="1" dirty="0" smtClean="0">
                <a:solidFill>
                  <a:srgbClr val="FF0000"/>
                </a:solidFill>
                <a:latin typeface="Times New Roman" panose="02020603050405020304" pitchFamily="18" charset="0"/>
                <a:cs typeface="Times New Roman" panose="02020603050405020304" pitchFamily="18" charset="0"/>
              </a:rPr>
              <a:t>c</a:t>
            </a:r>
            <a:r>
              <a:rPr lang="sv-SE" b="1" dirty="0" smtClean="0">
                <a:latin typeface="Times New Roman" panose="02020603050405020304" pitchFamily="18" charset="0"/>
                <a:cs typeface="Times New Roman" panose="02020603050405020304" pitchFamily="18" charset="0"/>
              </a:rPr>
              <a:t>         = Set </a:t>
            </a:r>
            <a:r>
              <a:rPr lang="sv-SE" b="1" dirty="0" err="1" smtClean="0">
                <a:latin typeface="Times New Roman" panose="02020603050405020304" pitchFamily="18" charset="0"/>
                <a:cs typeface="Times New Roman" panose="02020603050405020304" pitchFamily="18" charset="0"/>
              </a:rPr>
              <a:t>up</a:t>
            </a:r>
            <a:r>
              <a:rPr lang="sv-SE" b="1" dirty="0" smtClean="0">
                <a:latin typeface="Times New Roman" panose="02020603050405020304" pitchFamily="18" charset="0"/>
                <a:cs typeface="Times New Roman" panose="02020603050405020304" pitchFamily="18" charset="0"/>
              </a:rPr>
              <a:t> </a:t>
            </a:r>
            <a:r>
              <a:rPr lang="sv-SE" b="1" dirty="0" err="1" smtClean="0">
                <a:latin typeface="Times New Roman" panose="02020603050405020304" pitchFamily="18" charset="0"/>
                <a:cs typeface="Times New Roman" panose="02020603050405020304" pitchFamily="18" charset="0"/>
              </a:rPr>
              <a:t>cost</a:t>
            </a:r>
            <a:r>
              <a:rPr lang="sv-SE" b="1" dirty="0" smtClean="0">
                <a:latin typeface="Times New Roman" panose="02020603050405020304" pitchFamily="18" charset="0"/>
                <a:cs typeface="Times New Roman" panose="02020603050405020304" pitchFamily="18" charset="0"/>
              </a:rPr>
              <a:t> per </a:t>
            </a:r>
            <a:r>
              <a:rPr lang="sv-SE" b="1" dirty="0" err="1" smtClean="0">
                <a:latin typeface="Times New Roman" panose="02020603050405020304" pitchFamily="18" charset="0"/>
                <a:cs typeface="Times New Roman" panose="02020603050405020304" pitchFamily="18" charset="0"/>
              </a:rPr>
              <a:t>harvest</a:t>
            </a:r>
            <a:endParaRPr lang="sv-SE" b="1" dirty="0" smtClean="0">
              <a:latin typeface="Times New Roman" panose="02020603050405020304" pitchFamily="18" charset="0"/>
              <a:cs typeface="Times New Roman" panose="02020603050405020304" pitchFamily="18" charset="0"/>
            </a:endParaRPr>
          </a:p>
          <a:p>
            <a:r>
              <a:rPr lang="sv-SE" b="1" dirty="0">
                <a:latin typeface="Times New Roman" panose="02020603050405020304" pitchFamily="18" charset="0"/>
                <a:cs typeface="Times New Roman" panose="02020603050405020304" pitchFamily="18" charset="0"/>
              </a:rPr>
              <a:t> </a:t>
            </a:r>
            <a:r>
              <a:rPr lang="sv-SE" b="1" dirty="0" smtClean="0">
                <a:latin typeface="Times New Roman" panose="02020603050405020304" pitchFamily="18" charset="0"/>
                <a:cs typeface="Times New Roman" panose="02020603050405020304" pitchFamily="18" charset="0"/>
              </a:rPr>
              <a:t>              </a:t>
            </a:r>
            <a:r>
              <a:rPr lang="sv-SE" b="1" dirty="0" err="1" smtClean="0">
                <a:latin typeface="Times New Roman" panose="02020603050405020304" pitchFamily="18" charset="0"/>
                <a:cs typeface="Times New Roman" panose="02020603050405020304" pitchFamily="18" charset="0"/>
              </a:rPr>
              <a:t>occation</a:t>
            </a:r>
            <a:r>
              <a:rPr lang="sv-SE" b="1" dirty="0" smtClean="0">
                <a:latin typeface="Times New Roman" panose="02020603050405020304" pitchFamily="18" charset="0"/>
                <a:cs typeface="Times New Roman" panose="02020603050405020304" pitchFamily="18" charset="0"/>
              </a:rPr>
              <a:t> </a:t>
            </a:r>
          </a:p>
          <a:p>
            <a:r>
              <a:rPr lang="sv-SE" b="1" dirty="0" smtClean="0">
                <a:solidFill>
                  <a:srgbClr val="FF0000"/>
                </a:solidFill>
                <a:latin typeface="Times New Roman" panose="02020603050405020304" pitchFamily="18" charset="0"/>
                <a:cs typeface="Times New Roman" panose="02020603050405020304" pitchFamily="18" charset="0"/>
              </a:rPr>
              <a:t>r</a:t>
            </a:r>
            <a:r>
              <a:rPr lang="sv-SE" b="1" dirty="0" smtClean="0">
                <a:latin typeface="Times New Roman" panose="02020603050405020304" pitchFamily="18" charset="0"/>
                <a:cs typeface="Times New Roman" panose="02020603050405020304" pitchFamily="18" charset="0"/>
              </a:rPr>
              <a:t>        = Rate </a:t>
            </a:r>
            <a:r>
              <a:rPr lang="sv-SE" b="1" dirty="0" err="1" smtClean="0">
                <a:latin typeface="Times New Roman" panose="02020603050405020304" pitchFamily="18" charset="0"/>
                <a:cs typeface="Times New Roman" panose="02020603050405020304" pitchFamily="18" charset="0"/>
              </a:rPr>
              <a:t>of</a:t>
            </a:r>
            <a:r>
              <a:rPr lang="sv-SE" b="1" dirty="0" smtClean="0">
                <a:latin typeface="Times New Roman" panose="02020603050405020304" pitchFamily="18" charset="0"/>
                <a:cs typeface="Times New Roman" panose="02020603050405020304" pitchFamily="18" charset="0"/>
              </a:rPr>
              <a:t> </a:t>
            </a:r>
            <a:r>
              <a:rPr lang="sv-SE" b="1" dirty="0" err="1" smtClean="0">
                <a:latin typeface="Times New Roman" panose="02020603050405020304" pitchFamily="18" charset="0"/>
                <a:cs typeface="Times New Roman" panose="02020603050405020304" pitchFamily="18" charset="0"/>
              </a:rPr>
              <a:t>interest</a:t>
            </a:r>
            <a:endParaRPr lang="sv-SE" b="1" dirty="0">
              <a:latin typeface="Times New Roman" panose="02020603050405020304" pitchFamily="18" charset="0"/>
              <a:cs typeface="Times New Roman" panose="02020603050405020304" pitchFamily="18" charset="0"/>
            </a:endParaRPr>
          </a:p>
          <a:p>
            <a:endParaRPr lang="sv-SE" dirty="0" smtClean="0"/>
          </a:p>
          <a:p>
            <a:endParaRPr lang="sv-SE" dirty="0"/>
          </a:p>
        </p:txBody>
      </p:sp>
      <p:sp>
        <p:nvSpPr>
          <p:cNvPr id="41" name="textruta 40"/>
          <p:cNvSpPr txBox="1"/>
          <p:nvPr/>
        </p:nvSpPr>
        <p:spPr>
          <a:xfrm>
            <a:off x="856989" y="279727"/>
            <a:ext cx="1604002" cy="369332"/>
          </a:xfrm>
          <a:prstGeom prst="rect">
            <a:avLst/>
          </a:prstGeom>
          <a:noFill/>
        </p:spPr>
        <p:txBody>
          <a:bodyPr wrap="square" rtlCol="0">
            <a:spAutoFit/>
          </a:bodyPr>
          <a:lstStyle/>
          <a:p>
            <a:r>
              <a:rPr lang="sv-SE" b="1" dirty="0" smtClean="0">
                <a:solidFill>
                  <a:srgbClr val="FF0000"/>
                </a:solidFill>
                <a:latin typeface="Times New Roman" panose="02020603050405020304" pitchFamily="18" charset="0"/>
                <a:cs typeface="Times New Roman" panose="02020603050405020304" pitchFamily="18" charset="0"/>
              </a:rPr>
              <a:t>Present </a:t>
            </a:r>
            <a:r>
              <a:rPr lang="sv-SE" b="1" dirty="0" err="1" smtClean="0">
                <a:solidFill>
                  <a:srgbClr val="FF0000"/>
                </a:solidFill>
                <a:latin typeface="Times New Roman" panose="02020603050405020304" pitchFamily="18" charset="0"/>
                <a:cs typeface="Times New Roman" panose="02020603050405020304" pitchFamily="18" charset="0"/>
              </a:rPr>
              <a:t>value</a:t>
            </a:r>
            <a:endParaRPr lang="sv-SE" b="1" dirty="0">
              <a:solidFill>
                <a:srgbClr val="FF0000"/>
              </a:solidFill>
              <a:latin typeface="Times New Roman" panose="02020603050405020304" pitchFamily="18" charset="0"/>
              <a:cs typeface="Times New Roman" panose="02020603050405020304" pitchFamily="18" charset="0"/>
            </a:endParaRPr>
          </a:p>
        </p:txBody>
      </p:sp>
      <p:cxnSp>
        <p:nvCxnSpPr>
          <p:cNvPr id="43" name="Rak pil 42"/>
          <p:cNvCxnSpPr>
            <a:stCxn id="41" idx="2"/>
          </p:cNvCxnSpPr>
          <p:nvPr/>
        </p:nvCxnSpPr>
        <p:spPr>
          <a:xfrm>
            <a:off x="1658990" y="649059"/>
            <a:ext cx="1" cy="1846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256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21</a:t>
            </a:fld>
            <a:endParaRPr lang="sv-SE">
              <a:solidFill>
                <a:prstClr val="black">
                  <a:tint val="75000"/>
                </a:prstClr>
              </a:solidFill>
            </a:endParaRPr>
          </a:p>
        </p:txBody>
      </p:sp>
      <p:sp>
        <p:nvSpPr>
          <p:cNvPr id="5" name="Rectangle 2"/>
          <p:cNvSpPr>
            <a:spLocks noChangeArrowheads="1"/>
          </p:cNvSpPr>
          <p:nvPr/>
        </p:nvSpPr>
        <p:spPr bwMode="auto">
          <a:xfrm>
            <a:off x="3534032" y="2310713"/>
            <a:ext cx="203646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solidFill>
                <a:prstClr val="black"/>
              </a:solidFill>
            </a:endParaRPr>
          </a:p>
        </p:txBody>
      </p:sp>
      <p:sp>
        <p:nvSpPr>
          <p:cNvPr id="7" name="Rectangle 4"/>
          <p:cNvSpPr>
            <a:spLocks noChangeArrowheads="1"/>
          </p:cNvSpPr>
          <p:nvPr/>
        </p:nvSpPr>
        <p:spPr bwMode="auto">
          <a:xfrm>
            <a:off x="3039762" y="3975390"/>
            <a:ext cx="430015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solidFill>
                <a:prstClr val="black"/>
              </a:solidFill>
            </a:endParaRPr>
          </a:p>
        </p:txBody>
      </p:sp>
      <p:sp>
        <p:nvSpPr>
          <p:cNvPr id="2" name="Rektangel 1"/>
          <p:cNvSpPr/>
          <p:nvPr/>
        </p:nvSpPr>
        <p:spPr>
          <a:xfrm>
            <a:off x="3454902" y="2989385"/>
            <a:ext cx="79130" cy="3366965"/>
          </a:xfrm>
          <a:prstGeom prst="rect">
            <a:avLst/>
          </a:prstGeom>
          <a:solidFill>
            <a:srgbClr val="423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3" name="Rektangel 2"/>
          <p:cNvSpPr/>
          <p:nvPr/>
        </p:nvSpPr>
        <p:spPr>
          <a:xfrm>
            <a:off x="3358662" y="6163408"/>
            <a:ext cx="6031523"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9" name="textruta 8"/>
          <p:cNvSpPr txBox="1"/>
          <p:nvPr/>
        </p:nvSpPr>
        <p:spPr>
          <a:xfrm>
            <a:off x="9591056" y="5952947"/>
            <a:ext cx="1739886" cy="461665"/>
          </a:xfrm>
          <a:prstGeom prst="rect">
            <a:avLst/>
          </a:prstGeom>
          <a:noFill/>
        </p:spPr>
        <p:txBody>
          <a:bodyPr wrap="square" rtlCol="0">
            <a:spAutoFit/>
          </a:bodyPr>
          <a:lstStyle/>
          <a:p>
            <a:r>
              <a:rPr lang="sv-SE" sz="2400" b="1" dirty="0" err="1" smtClean="0">
                <a:solidFill>
                  <a:srgbClr val="00B050"/>
                </a:solidFill>
                <a:latin typeface="Times New Roman" panose="02020603050405020304" pitchFamily="18" charset="0"/>
                <a:cs typeface="Times New Roman" panose="02020603050405020304" pitchFamily="18" charset="0"/>
              </a:rPr>
              <a:t>time</a:t>
            </a:r>
            <a:endParaRPr lang="sv-SE" sz="2400" b="1" dirty="0">
              <a:solidFill>
                <a:srgbClr val="00B050"/>
              </a:solidFill>
              <a:latin typeface="Times New Roman" panose="02020603050405020304" pitchFamily="18" charset="0"/>
              <a:cs typeface="Times New Roman" panose="02020603050405020304" pitchFamily="18" charset="0"/>
            </a:endParaRPr>
          </a:p>
        </p:txBody>
      </p:sp>
      <p:sp>
        <p:nvSpPr>
          <p:cNvPr id="10" name="textruta 9"/>
          <p:cNvSpPr txBox="1"/>
          <p:nvPr/>
        </p:nvSpPr>
        <p:spPr>
          <a:xfrm>
            <a:off x="3318529" y="2540972"/>
            <a:ext cx="3328456" cy="461665"/>
          </a:xfrm>
          <a:prstGeom prst="rect">
            <a:avLst/>
          </a:prstGeom>
          <a:noFill/>
        </p:spPr>
        <p:txBody>
          <a:bodyPr wrap="square" rtlCol="0">
            <a:spAutoFit/>
          </a:bodyPr>
          <a:lstStyle/>
          <a:p>
            <a:r>
              <a:rPr lang="sv-SE" sz="2400" b="1" dirty="0" smtClean="0">
                <a:solidFill>
                  <a:srgbClr val="00B050"/>
                </a:solidFill>
                <a:latin typeface="Times New Roman" panose="02020603050405020304" pitchFamily="18" charset="0"/>
                <a:cs typeface="Times New Roman" panose="02020603050405020304" pitchFamily="18" charset="0"/>
              </a:rPr>
              <a:t>v = </a:t>
            </a:r>
            <a:r>
              <a:rPr lang="sv-SE" sz="2400" b="1" dirty="0" err="1" smtClean="0">
                <a:solidFill>
                  <a:srgbClr val="00B050"/>
                </a:solidFill>
                <a:latin typeface="Times New Roman" panose="02020603050405020304" pitchFamily="18" charset="0"/>
                <a:cs typeface="Times New Roman" panose="02020603050405020304" pitchFamily="18" charset="0"/>
              </a:rPr>
              <a:t>volume</a:t>
            </a:r>
            <a:r>
              <a:rPr lang="sv-SE" sz="2400" b="1" dirty="0" smtClean="0">
                <a:solidFill>
                  <a:srgbClr val="00B050"/>
                </a:solidFill>
                <a:latin typeface="Times New Roman" panose="02020603050405020304" pitchFamily="18" charset="0"/>
                <a:cs typeface="Times New Roman" panose="02020603050405020304" pitchFamily="18" charset="0"/>
              </a:rPr>
              <a:t> per </a:t>
            </a:r>
            <a:r>
              <a:rPr lang="sv-SE" sz="2400" b="1" dirty="0" err="1" smtClean="0">
                <a:solidFill>
                  <a:srgbClr val="00B050"/>
                </a:solidFill>
                <a:latin typeface="Times New Roman" panose="02020603050405020304" pitchFamily="18" charset="0"/>
                <a:cs typeface="Times New Roman" panose="02020603050405020304" pitchFamily="18" charset="0"/>
              </a:rPr>
              <a:t>hectare</a:t>
            </a:r>
            <a:r>
              <a:rPr lang="sv-SE" sz="2400" b="1" dirty="0" smtClean="0">
                <a:solidFill>
                  <a:srgbClr val="00B050"/>
                </a:solidFill>
                <a:latin typeface="Times New Roman" panose="02020603050405020304" pitchFamily="18" charset="0"/>
                <a:cs typeface="Times New Roman" panose="02020603050405020304" pitchFamily="18" charset="0"/>
              </a:rPr>
              <a:t> </a:t>
            </a:r>
            <a:endParaRPr lang="sv-SE" sz="2400" b="1" dirty="0">
              <a:solidFill>
                <a:srgbClr val="00B050"/>
              </a:solidFill>
              <a:latin typeface="Times New Roman" panose="02020603050405020304" pitchFamily="18" charset="0"/>
              <a:cs typeface="Times New Roman" panose="02020603050405020304" pitchFamily="18" charset="0"/>
            </a:endParaRPr>
          </a:p>
        </p:txBody>
      </p:sp>
      <p:sp>
        <p:nvSpPr>
          <p:cNvPr id="11" name="textruta 10"/>
          <p:cNvSpPr txBox="1"/>
          <p:nvPr/>
        </p:nvSpPr>
        <p:spPr>
          <a:xfrm>
            <a:off x="3130062" y="6401359"/>
            <a:ext cx="614431" cy="369332"/>
          </a:xfrm>
          <a:prstGeom prst="rect">
            <a:avLst/>
          </a:prstGeom>
          <a:noFill/>
        </p:spPr>
        <p:txBody>
          <a:bodyPr wrap="square" rtlCol="0">
            <a:spAutoFit/>
          </a:bodyPr>
          <a:lstStyle/>
          <a:p>
            <a:r>
              <a:rPr lang="sv-SE" b="1" dirty="0" smtClean="0">
                <a:solidFill>
                  <a:prstClr val="black"/>
                </a:solidFill>
                <a:latin typeface="Times New Roman" panose="02020603050405020304" pitchFamily="18" charset="0"/>
                <a:cs typeface="Times New Roman" panose="02020603050405020304" pitchFamily="18" charset="0"/>
              </a:rPr>
              <a:t>    0</a:t>
            </a:r>
            <a:endParaRPr lang="sv-SE" b="1" dirty="0">
              <a:solidFill>
                <a:prstClr val="black"/>
              </a:solidFill>
              <a:latin typeface="Times New Roman" panose="02020603050405020304" pitchFamily="18" charset="0"/>
              <a:cs typeface="Times New Roman" panose="02020603050405020304" pitchFamily="18" charset="0"/>
            </a:endParaRPr>
          </a:p>
        </p:txBody>
      </p:sp>
      <p:sp>
        <p:nvSpPr>
          <p:cNvPr id="12" name="Rektangel 11"/>
          <p:cNvSpPr/>
          <p:nvPr/>
        </p:nvSpPr>
        <p:spPr>
          <a:xfrm>
            <a:off x="2870097" y="5952947"/>
            <a:ext cx="357790" cy="369332"/>
          </a:xfrm>
          <a:prstGeom prst="rect">
            <a:avLst/>
          </a:prstGeom>
        </p:spPr>
        <p:txBody>
          <a:bodyPr wrap="none">
            <a:spAutoFit/>
          </a:bodyPr>
          <a:lstStyle/>
          <a:p>
            <a:r>
              <a:rPr lang="sv-SE" b="1" dirty="0">
                <a:solidFill>
                  <a:prstClr val="black"/>
                </a:solidFill>
                <a:latin typeface="Times New Roman" panose="02020603050405020304" pitchFamily="18" charset="0"/>
                <a:cs typeface="Times New Roman" panose="02020603050405020304" pitchFamily="18" charset="0"/>
              </a:rPr>
              <a:t> 0</a:t>
            </a:r>
            <a:endParaRPr lang="sv-SE" dirty="0">
              <a:solidFill>
                <a:prstClr val="black"/>
              </a:solidFill>
            </a:endParaRPr>
          </a:p>
        </p:txBody>
      </p:sp>
      <p:sp>
        <p:nvSpPr>
          <p:cNvPr id="15" name="Rektangel 14"/>
          <p:cNvSpPr/>
          <p:nvPr/>
        </p:nvSpPr>
        <p:spPr>
          <a:xfrm>
            <a:off x="3358662" y="3420208"/>
            <a:ext cx="96240"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7" name="Rektangel 16"/>
          <p:cNvSpPr/>
          <p:nvPr/>
        </p:nvSpPr>
        <p:spPr>
          <a:xfrm>
            <a:off x="2885456" y="3235101"/>
            <a:ext cx="473206" cy="369332"/>
          </a:xfrm>
          <a:prstGeom prst="rect">
            <a:avLst/>
          </a:prstGeom>
        </p:spPr>
        <p:txBody>
          <a:bodyPr wrap="none">
            <a:spAutoFit/>
          </a:bodyPr>
          <a:lstStyle/>
          <a:p>
            <a:r>
              <a:rPr lang="sv-SE" b="1" dirty="0">
                <a:solidFill>
                  <a:prstClr val="black"/>
                </a:solidFill>
                <a:latin typeface="Times New Roman" panose="02020603050405020304" pitchFamily="18" charset="0"/>
                <a:cs typeface="Times New Roman" panose="02020603050405020304" pitchFamily="18" charset="0"/>
              </a:rPr>
              <a:t> v0</a:t>
            </a:r>
            <a:endParaRPr lang="sv-SE" dirty="0">
              <a:solidFill>
                <a:prstClr val="black"/>
              </a:solidFill>
            </a:endParaRPr>
          </a:p>
        </p:txBody>
      </p:sp>
      <p:cxnSp>
        <p:nvCxnSpPr>
          <p:cNvPr id="19" name="Rak 18"/>
          <p:cNvCxnSpPr/>
          <p:nvPr/>
        </p:nvCxnSpPr>
        <p:spPr>
          <a:xfrm>
            <a:off x="3534032" y="3465927"/>
            <a:ext cx="79606" cy="16863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Kurva 27"/>
          <p:cNvCxnSpPr/>
          <p:nvPr/>
        </p:nvCxnSpPr>
        <p:spPr>
          <a:xfrm flipV="1">
            <a:off x="3649396" y="4062047"/>
            <a:ext cx="2294792" cy="1063869"/>
          </a:xfrm>
          <a:prstGeom prst="curvedConnector3">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Kurva 28"/>
          <p:cNvCxnSpPr/>
          <p:nvPr/>
        </p:nvCxnSpPr>
        <p:spPr>
          <a:xfrm flipV="1">
            <a:off x="6028649" y="4054766"/>
            <a:ext cx="2294792" cy="1063869"/>
          </a:xfrm>
          <a:prstGeom prst="curvedConnector3">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Rak 29"/>
          <p:cNvCxnSpPr/>
          <p:nvPr/>
        </p:nvCxnSpPr>
        <p:spPr>
          <a:xfrm>
            <a:off x="5940143" y="4062047"/>
            <a:ext cx="88506" cy="10638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Rak 31"/>
          <p:cNvCxnSpPr/>
          <p:nvPr/>
        </p:nvCxnSpPr>
        <p:spPr>
          <a:xfrm>
            <a:off x="8319396" y="4037027"/>
            <a:ext cx="88506" cy="10638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Kurva 32"/>
          <p:cNvCxnSpPr/>
          <p:nvPr/>
        </p:nvCxnSpPr>
        <p:spPr>
          <a:xfrm flipV="1">
            <a:off x="8443660" y="4019752"/>
            <a:ext cx="2294792" cy="1063869"/>
          </a:xfrm>
          <a:prstGeom prst="curvedConnector3">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Rektangel 33"/>
          <p:cNvSpPr/>
          <p:nvPr/>
        </p:nvSpPr>
        <p:spPr>
          <a:xfrm>
            <a:off x="3347696" y="5095071"/>
            <a:ext cx="96240"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35" name="Rektangel 34"/>
          <p:cNvSpPr/>
          <p:nvPr/>
        </p:nvSpPr>
        <p:spPr>
          <a:xfrm>
            <a:off x="2834925" y="4868231"/>
            <a:ext cx="473206" cy="369332"/>
          </a:xfrm>
          <a:prstGeom prst="rect">
            <a:avLst/>
          </a:prstGeom>
        </p:spPr>
        <p:txBody>
          <a:bodyPr wrap="none">
            <a:spAutoFit/>
          </a:bodyPr>
          <a:lstStyle/>
          <a:p>
            <a:r>
              <a:rPr lang="sv-SE" b="1" dirty="0">
                <a:solidFill>
                  <a:prstClr val="black"/>
                </a:solidFill>
                <a:latin typeface="Times New Roman" panose="02020603050405020304" pitchFamily="18" charset="0"/>
                <a:cs typeface="Times New Roman" panose="02020603050405020304" pitchFamily="18" charset="0"/>
              </a:rPr>
              <a:t> </a:t>
            </a:r>
            <a:r>
              <a:rPr lang="sv-SE" b="1" dirty="0" smtClean="0">
                <a:solidFill>
                  <a:srgbClr val="FF0000"/>
                </a:solidFill>
                <a:latin typeface="Times New Roman" panose="02020603050405020304" pitchFamily="18" charset="0"/>
                <a:cs typeface="Times New Roman" panose="02020603050405020304" pitchFamily="18" charset="0"/>
              </a:rPr>
              <a:t>v1</a:t>
            </a:r>
            <a:endParaRPr lang="sv-SE" dirty="0">
              <a:solidFill>
                <a:srgbClr val="FF0000"/>
              </a:solidFill>
            </a:endParaRPr>
          </a:p>
        </p:txBody>
      </p:sp>
      <p:sp>
        <p:nvSpPr>
          <p:cNvPr id="36" name="Rektangel 35"/>
          <p:cNvSpPr/>
          <p:nvPr/>
        </p:nvSpPr>
        <p:spPr>
          <a:xfrm>
            <a:off x="3613638" y="6322279"/>
            <a:ext cx="2415011" cy="457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37" name="Rektangel 36"/>
          <p:cNvSpPr/>
          <p:nvPr/>
        </p:nvSpPr>
        <p:spPr>
          <a:xfrm>
            <a:off x="6028649" y="6458290"/>
            <a:ext cx="2415011" cy="457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38" name="Rektangel 37"/>
          <p:cNvSpPr/>
          <p:nvPr/>
        </p:nvSpPr>
        <p:spPr>
          <a:xfrm>
            <a:off x="4632936" y="6322279"/>
            <a:ext cx="232638" cy="369332"/>
          </a:xfrm>
          <a:prstGeom prst="rect">
            <a:avLst/>
          </a:prstGeom>
        </p:spPr>
        <p:txBody>
          <a:bodyPr wrap="square">
            <a:spAutoFit/>
          </a:bodyPr>
          <a:lstStyle/>
          <a:p>
            <a:r>
              <a:rPr lang="sv-SE" b="1" dirty="0" smtClean="0">
                <a:solidFill>
                  <a:srgbClr val="FF0000"/>
                </a:solidFill>
                <a:latin typeface="Times New Roman" panose="02020603050405020304" pitchFamily="18" charset="0"/>
                <a:cs typeface="Times New Roman" panose="02020603050405020304" pitchFamily="18" charset="0"/>
              </a:rPr>
              <a:t>t</a:t>
            </a:r>
            <a:endParaRPr lang="sv-SE" dirty="0">
              <a:solidFill>
                <a:srgbClr val="FF0000"/>
              </a:solidFill>
            </a:endParaRPr>
          </a:p>
        </p:txBody>
      </p:sp>
      <p:sp>
        <p:nvSpPr>
          <p:cNvPr id="40" name="textruta 39"/>
          <p:cNvSpPr txBox="1"/>
          <p:nvPr/>
        </p:nvSpPr>
        <p:spPr>
          <a:xfrm>
            <a:off x="8069219" y="586906"/>
            <a:ext cx="3906371" cy="646331"/>
          </a:xfrm>
          <a:prstGeom prst="rect">
            <a:avLst/>
          </a:prstGeom>
          <a:noFill/>
        </p:spPr>
        <p:txBody>
          <a:bodyPr wrap="square" rtlCol="0">
            <a:spAutoFit/>
          </a:bodyPr>
          <a:lstStyle/>
          <a:p>
            <a:endParaRPr lang="sv-SE" dirty="0" smtClean="0">
              <a:solidFill>
                <a:prstClr val="black"/>
              </a:solidFill>
            </a:endParaRPr>
          </a:p>
          <a:p>
            <a:endParaRPr lang="sv-SE" dirty="0">
              <a:solidFill>
                <a:prstClr val="black"/>
              </a:solidFill>
            </a:endParaRPr>
          </a:p>
        </p:txBody>
      </p:sp>
      <p:sp>
        <p:nvSpPr>
          <p:cNvPr id="13" name="textruta 12"/>
          <p:cNvSpPr txBox="1"/>
          <p:nvPr/>
        </p:nvSpPr>
        <p:spPr>
          <a:xfrm>
            <a:off x="1280704" y="261780"/>
            <a:ext cx="10285764" cy="2308324"/>
          </a:xfrm>
          <a:prstGeom prst="rect">
            <a:avLst/>
          </a:prstGeom>
          <a:noFill/>
        </p:spPr>
        <p:txBody>
          <a:bodyPr wrap="none" rtlCol="0">
            <a:spAutoFit/>
          </a:bodyPr>
          <a:lstStyle/>
          <a:p>
            <a:r>
              <a:rPr lang="sv-SE" dirty="0" smtClean="0"/>
              <a:t>In Finland, </a:t>
            </a:r>
            <a:r>
              <a:rPr lang="sv-SE" dirty="0" err="1" smtClean="0"/>
              <a:t>continuous</a:t>
            </a:r>
            <a:r>
              <a:rPr lang="sv-SE" dirty="0" smtClean="0"/>
              <a:t> cover </a:t>
            </a:r>
            <a:r>
              <a:rPr lang="sv-SE" dirty="0" err="1" smtClean="0"/>
              <a:t>forest</a:t>
            </a:r>
            <a:r>
              <a:rPr lang="sv-SE" dirty="0" smtClean="0"/>
              <a:t> management </a:t>
            </a:r>
            <a:r>
              <a:rPr lang="sv-SE" dirty="0" err="1" smtClean="0"/>
              <a:t>can</a:t>
            </a:r>
            <a:r>
              <a:rPr lang="sv-SE" dirty="0" smtClean="0"/>
              <a:t> be </a:t>
            </a:r>
            <a:r>
              <a:rPr lang="sv-SE" dirty="0" err="1" smtClean="0"/>
              <a:t>optimized</a:t>
            </a:r>
            <a:r>
              <a:rPr lang="sv-SE" dirty="0" smtClean="0"/>
              <a:t> </a:t>
            </a:r>
            <a:r>
              <a:rPr lang="sv-SE" dirty="0" err="1" smtClean="0"/>
              <a:t>without</a:t>
            </a:r>
            <a:r>
              <a:rPr lang="sv-SE" dirty="0" smtClean="0"/>
              <a:t> </a:t>
            </a:r>
            <a:r>
              <a:rPr lang="sv-SE" dirty="0" err="1" smtClean="0"/>
              <a:t>constraints</a:t>
            </a:r>
            <a:r>
              <a:rPr lang="sv-SE" dirty="0" smtClean="0"/>
              <a:t>.</a:t>
            </a:r>
          </a:p>
          <a:p>
            <a:endParaRPr lang="sv-SE" dirty="0" smtClean="0"/>
          </a:p>
          <a:p>
            <a:r>
              <a:rPr lang="sv-SE" dirty="0" smtClean="0"/>
              <a:t>In Sweden, </a:t>
            </a:r>
            <a:r>
              <a:rPr lang="sv-SE" dirty="0" err="1" smtClean="0"/>
              <a:t>there</a:t>
            </a:r>
            <a:r>
              <a:rPr lang="sv-SE" dirty="0" smtClean="0"/>
              <a:t> </a:t>
            </a:r>
            <a:r>
              <a:rPr lang="sv-SE" dirty="0" err="1" smtClean="0"/>
              <a:t>are</a:t>
            </a:r>
            <a:r>
              <a:rPr lang="sv-SE" dirty="0" smtClean="0"/>
              <a:t> </a:t>
            </a:r>
            <a:r>
              <a:rPr lang="sv-SE" dirty="0" err="1" smtClean="0"/>
              <a:t>several</a:t>
            </a:r>
            <a:r>
              <a:rPr lang="sv-SE" dirty="0" smtClean="0"/>
              <a:t> </a:t>
            </a:r>
            <a:r>
              <a:rPr lang="sv-SE" dirty="0" err="1" smtClean="0"/>
              <a:t>constraints</a:t>
            </a:r>
            <a:r>
              <a:rPr lang="sv-SE" dirty="0" smtClean="0"/>
              <a:t> in the </a:t>
            </a:r>
            <a:r>
              <a:rPr lang="sv-SE" dirty="0" err="1" smtClean="0"/>
              <a:t>forest</a:t>
            </a:r>
            <a:r>
              <a:rPr lang="sv-SE" dirty="0" smtClean="0"/>
              <a:t> </a:t>
            </a:r>
            <a:r>
              <a:rPr lang="sv-SE" dirty="0" err="1" smtClean="0"/>
              <a:t>act</a:t>
            </a:r>
            <a:r>
              <a:rPr lang="sv-SE" dirty="0" smtClean="0"/>
              <a:t>. For </a:t>
            </a:r>
            <a:r>
              <a:rPr lang="sv-SE" dirty="0" err="1" smtClean="0"/>
              <a:t>instance</a:t>
            </a:r>
            <a:r>
              <a:rPr lang="sv-SE" dirty="0" smtClean="0"/>
              <a:t>, the </a:t>
            </a:r>
            <a:r>
              <a:rPr lang="sv-SE" dirty="0" err="1" smtClean="0"/>
              <a:t>volume</a:t>
            </a:r>
            <a:r>
              <a:rPr lang="sv-SE" dirty="0" smtClean="0"/>
              <a:t> </a:t>
            </a:r>
            <a:r>
              <a:rPr lang="sv-SE" dirty="0" err="1" smtClean="0"/>
              <a:t>always</a:t>
            </a:r>
            <a:r>
              <a:rPr lang="sv-SE" dirty="0" smtClean="0"/>
              <a:t> has to </a:t>
            </a:r>
            <a:r>
              <a:rPr lang="sv-SE" dirty="0" err="1" smtClean="0"/>
              <a:t>stay</a:t>
            </a:r>
            <a:r>
              <a:rPr lang="sv-SE" dirty="0" smtClean="0"/>
              <a:t> </a:t>
            </a:r>
            <a:r>
              <a:rPr lang="sv-SE" dirty="0" err="1" smtClean="0"/>
              <a:t>above</a:t>
            </a:r>
            <a:r>
              <a:rPr lang="sv-SE" dirty="0" smtClean="0"/>
              <a:t> </a:t>
            </a:r>
          </a:p>
          <a:p>
            <a:r>
              <a:rPr lang="sv-SE" dirty="0" smtClean="0"/>
              <a:t>a </a:t>
            </a:r>
            <a:r>
              <a:rPr lang="sv-SE" dirty="0" err="1" smtClean="0"/>
              <a:t>specified</a:t>
            </a:r>
            <a:r>
              <a:rPr lang="sv-SE" dirty="0" smtClean="0"/>
              <a:t> </a:t>
            </a:r>
            <a:r>
              <a:rPr lang="sv-SE" dirty="0" err="1" smtClean="0"/>
              <a:t>lower</a:t>
            </a:r>
            <a:r>
              <a:rPr lang="sv-SE" dirty="0" smtClean="0"/>
              <a:t> limit. If the </a:t>
            </a:r>
            <a:r>
              <a:rPr lang="sv-SE" dirty="0" err="1" smtClean="0"/>
              <a:t>volume</a:t>
            </a:r>
            <a:r>
              <a:rPr lang="sv-SE" dirty="0" smtClean="0"/>
              <a:t> is </a:t>
            </a:r>
            <a:r>
              <a:rPr lang="sv-SE" dirty="0" err="1" smtClean="0"/>
              <a:t>below</a:t>
            </a:r>
            <a:r>
              <a:rPr lang="sv-SE" dirty="0" smtClean="0"/>
              <a:t> the limit, </a:t>
            </a:r>
            <a:r>
              <a:rPr lang="sv-SE" dirty="0" err="1" smtClean="0"/>
              <a:t>you</a:t>
            </a:r>
            <a:r>
              <a:rPr lang="sv-SE" dirty="0" smtClean="0"/>
              <a:t> </a:t>
            </a:r>
            <a:r>
              <a:rPr lang="sv-SE" dirty="0" err="1" smtClean="0"/>
              <a:t>have</a:t>
            </a:r>
            <a:r>
              <a:rPr lang="sv-SE" dirty="0" smtClean="0"/>
              <a:t> to make a </a:t>
            </a:r>
            <a:r>
              <a:rPr lang="sv-SE" dirty="0" err="1" smtClean="0"/>
              <a:t>clearcut</a:t>
            </a:r>
            <a:r>
              <a:rPr lang="sv-SE" dirty="0" smtClean="0"/>
              <a:t>.</a:t>
            </a:r>
          </a:p>
          <a:p>
            <a:endParaRPr lang="sv-SE" dirty="0" smtClean="0"/>
          </a:p>
          <a:p>
            <a:r>
              <a:rPr lang="sv-SE" b="1" dirty="0" smtClean="0">
                <a:solidFill>
                  <a:srgbClr val="0070C0"/>
                </a:solidFill>
              </a:rPr>
              <a:t>WITH Swedish </a:t>
            </a:r>
            <a:r>
              <a:rPr lang="sv-SE" b="1" dirty="0" err="1" smtClean="0">
                <a:solidFill>
                  <a:srgbClr val="0070C0"/>
                </a:solidFill>
              </a:rPr>
              <a:t>constraints</a:t>
            </a:r>
            <a:r>
              <a:rPr lang="sv-SE" b="1" dirty="0" smtClean="0">
                <a:solidFill>
                  <a:srgbClr val="0070C0"/>
                </a:solidFill>
              </a:rPr>
              <a:t>, </a:t>
            </a:r>
            <a:r>
              <a:rPr lang="sv-SE" b="1" dirty="0" err="1" smtClean="0">
                <a:solidFill>
                  <a:srgbClr val="0070C0"/>
                </a:solidFill>
              </a:rPr>
              <a:t>forestry</a:t>
            </a:r>
            <a:r>
              <a:rPr lang="sv-SE" b="1" dirty="0" smtClean="0">
                <a:solidFill>
                  <a:srgbClr val="0070C0"/>
                </a:solidFill>
              </a:rPr>
              <a:t> </a:t>
            </a:r>
            <a:r>
              <a:rPr lang="sv-SE" b="1" dirty="0" err="1" smtClean="0">
                <a:solidFill>
                  <a:srgbClr val="0070C0"/>
                </a:solidFill>
              </a:rPr>
              <a:t>with</a:t>
            </a:r>
            <a:r>
              <a:rPr lang="sv-SE" b="1" dirty="0" smtClean="0">
                <a:solidFill>
                  <a:srgbClr val="0070C0"/>
                </a:solidFill>
              </a:rPr>
              <a:t> </a:t>
            </a:r>
            <a:r>
              <a:rPr lang="sv-SE" b="1" dirty="0" err="1" smtClean="0">
                <a:solidFill>
                  <a:srgbClr val="0070C0"/>
                </a:solidFill>
              </a:rPr>
              <a:t>clearcuts</a:t>
            </a:r>
            <a:r>
              <a:rPr lang="sv-SE" b="1" dirty="0" smtClean="0">
                <a:solidFill>
                  <a:srgbClr val="0070C0"/>
                </a:solidFill>
              </a:rPr>
              <a:t> </a:t>
            </a:r>
            <a:r>
              <a:rPr lang="sv-SE" b="1" dirty="0" err="1" smtClean="0">
                <a:solidFill>
                  <a:srgbClr val="0070C0"/>
                </a:solidFill>
              </a:rPr>
              <a:t>often</a:t>
            </a:r>
            <a:r>
              <a:rPr lang="sv-SE" b="1" dirty="0" smtClean="0">
                <a:solidFill>
                  <a:srgbClr val="0070C0"/>
                </a:solidFill>
              </a:rPr>
              <a:t> is the </a:t>
            </a:r>
            <a:r>
              <a:rPr lang="sv-SE" b="1" dirty="0" err="1" smtClean="0">
                <a:solidFill>
                  <a:srgbClr val="0070C0"/>
                </a:solidFill>
              </a:rPr>
              <a:t>economically</a:t>
            </a:r>
            <a:r>
              <a:rPr lang="sv-SE" b="1" dirty="0" smtClean="0">
                <a:solidFill>
                  <a:srgbClr val="0070C0"/>
                </a:solidFill>
              </a:rPr>
              <a:t> optimal choice.</a:t>
            </a:r>
          </a:p>
          <a:p>
            <a:r>
              <a:rPr lang="sv-SE" b="1" dirty="0" smtClean="0">
                <a:solidFill>
                  <a:srgbClr val="FF0000"/>
                </a:solidFill>
              </a:rPr>
              <a:t>WITHOUT Swedish </a:t>
            </a:r>
            <a:r>
              <a:rPr lang="sv-SE" b="1" dirty="0" err="1" smtClean="0">
                <a:solidFill>
                  <a:srgbClr val="FF0000"/>
                </a:solidFill>
              </a:rPr>
              <a:t>constraints</a:t>
            </a:r>
            <a:r>
              <a:rPr lang="sv-SE" b="1" dirty="0" smtClean="0">
                <a:solidFill>
                  <a:srgbClr val="FF0000"/>
                </a:solidFill>
              </a:rPr>
              <a:t>, </a:t>
            </a:r>
            <a:r>
              <a:rPr lang="sv-SE" b="1" dirty="0" err="1" smtClean="0">
                <a:solidFill>
                  <a:srgbClr val="FF0000"/>
                </a:solidFill>
              </a:rPr>
              <a:t>continuous</a:t>
            </a:r>
            <a:r>
              <a:rPr lang="sv-SE" b="1" dirty="0" smtClean="0">
                <a:solidFill>
                  <a:srgbClr val="FF0000"/>
                </a:solidFill>
              </a:rPr>
              <a:t> cover </a:t>
            </a:r>
            <a:r>
              <a:rPr lang="sv-SE" b="1" dirty="0" err="1" smtClean="0">
                <a:solidFill>
                  <a:srgbClr val="FF0000"/>
                </a:solidFill>
              </a:rPr>
              <a:t>forestry</a:t>
            </a:r>
            <a:r>
              <a:rPr lang="sv-SE" b="1" dirty="0" smtClean="0">
                <a:solidFill>
                  <a:srgbClr val="FF0000"/>
                </a:solidFill>
              </a:rPr>
              <a:t> is </a:t>
            </a:r>
            <a:r>
              <a:rPr lang="sv-SE" b="1" dirty="0" err="1" smtClean="0">
                <a:solidFill>
                  <a:srgbClr val="FF0000"/>
                </a:solidFill>
              </a:rPr>
              <a:t>very</a:t>
            </a:r>
            <a:r>
              <a:rPr lang="sv-SE" b="1" dirty="0" smtClean="0">
                <a:solidFill>
                  <a:srgbClr val="FF0000"/>
                </a:solidFill>
              </a:rPr>
              <a:t> </a:t>
            </a:r>
            <a:r>
              <a:rPr lang="sv-SE" b="1" dirty="0" err="1" smtClean="0">
                <a:solidFill>
                  <a:srgbClr val="FF0000"/>
                </a:solidFill>
              </a:rPr>
              <a:t>often</a:t>
            </a:r>
            <a:r>
              <a:rPr lang="sv-SE" b="1" dirty="0" smtClean="0">
                <a:solidFill>
                  <a:srgbClr val="FF0000"/>
                </a:solidFill>
              </a:rPr>
              <a:t> the </a:t>
            </a:r>
            <a:r>
              <a:rPr lang="sv-SE" b="1" dirty="0" err="1" smtClean="0">
                <a:solidFill>
                  <a:srgbClr val="FF0000"/>
                </a:solidFill>
              </a:rPr>
              <a:t>economically</a:t>
            </a:r>
            <a:r>
              <a:rPr lang="sv-SE" b="1" dirty="0" smtClean="0">
                <a:solidFill>
                  <a:srgbClr val="FF0000"/>
                </a:solidFill>
              </a:rPr>
              <a:t> optimal choice.</a:t>
            </a:r>
          </a:p>
          <a:p>
            <a:endParaRPr lang="sv-SE" dirty="0"/>
          </a:p>
        </p:txBody>
      </p:sp>
    </p:spTree>
    <p:extLst>
      <p:ext uri="{BB962C8B-B14F-4D97-AF65-F5344CB8AC3E}">
        <p14:creationId xmlns:p14="http://schemas.microsoft.com/office/powerpoint/2010/main" val="689726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22</a:t>
            </a:fld>
            <a:endParaRPr lang="sv-SE">
              <a:solidFill>
                <a:prstClr val="black">
                  <a:tint val="75000"/>
                </a:prstClr>
              </a:solidFill>
            </a:endParaRPr>
          </a:p>
        </p:txBody>
      </p:sp>
      <p:sp>
        <p:nvSpPr>
          <p:cNvPr id="5" name="Rectangle 2"/>
          <p:cNvSpPr>
            <a:spLocks noChangeArrowheads="1"/>
          </p:cNvSpPr>
          <p:nvPr/>
        </p:nvSpPr>
        <p:spPr bwMode="auto">
          <a:xfrm>
            <a:off x="3534032" y="2310713"/>
            <a:ext cx="203646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solidFill>
                <a:prstClr val="black"/>
              </a:solidFill>
            </a:endParaRPr>
          </a:p>
        </p:txBody>
      </p:sp>
      <p:graphicFrame>
        <p:nvGraphicFramePr>
          <p:cNvPr id="6" name="Objekt 5"/>
          <p:cNvGraphicFramePr>
            <a:graphicFrameLocks noChangeAspect="1"/>
          </p:cNvGraphicFramePr>
          <p:nvPr>
            <p:extLst/>
          </p:nvPr>
        </p:nvGraphicFramePr>
        <p:xfrm>
          <a:off x="609669" y="1170593"/>
          <a:ext cx="10744131" cy="1918595"/>
        </p:xfrm>
        <a:graphic>
          <a:graphicData uri="http://schemas.openxmlformats.org/presentationml/2006/ole">
            <mc:AlternateContent xmlns:mc="http://schemas.openxmlformats.org/markup-compatibility/2006">
              <mc:Choice xmlns:v="urn:schemas-microsoft-com:vml" Requires="v">
                <p:oleObj spid="_x0000_s28706" name="Equation" r:id="rId3" imgW="2095500" imgH="393700" progId="Equation.DSMT4">
                  <p:embed/>
                </p:oleObj>
              </mc:Choice>
              <mc:Fallback>
                <p:oleObj name="Equation" r:id="rId3" imgW="20955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69" y="1170593"/>
                        <a:ext cx="10744131" cy="1918595"/>
                      </a:xfrm>
                      <a:prstGeom prst="rect">
                        <a:avLst/>
                      </a:prstGeom>
                      <a:noFill/>
                    </p:spPr>
                  </p:pic>
                </p:oleObj>
              </mc:Fallback>
            </mc:AlternateContent>
          </a:graphicData>
        </a:graphic>
      </p:graphicFrame>
      <p:sp>
        <p:nvSpPr>
          <p:cNvPr id="7" name="Rectangle 4"/>
          <p:cNvSpPr>
            <a:spLocks noChangeArrowheads="1"/>
          </p:cNvSpPr>
          <p:nvPr/>
        </p:nvSpPr>
        <p:spPr bwMode="auto">
          <a:xfrm>
            <a:off x="3039762" y="3975390"/>
            <a:ext cx="430015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solidFill>
                <a:prstClr val="black"/>
              </a:solidFill>
            </a:endParaRPr>
          </a:p>
        </p:txBody>
      </p:sp>
      <p:graphicFrame>
        <p:nvGraphicFramePr>
          <p:cNvPr id="8" name="Objekt 7"/>
          <p:cNvGraphicFramePr>
            <a:graphicFrameLocks noChangeAspect="1"/>
          </p:cNvGraphicFramePr>
          <p:nvPr>
            <p:extLst/>
          </p:nvPr>
        </p:nvGraphicFramePr>
        <p:xfrm>
          <a:off x="609669" y="3282273"/>
          <a:ext cx="3030510" cy="1894069"/>
        </p:xfrm>
        <a:graphic>
          <a:graphicData uri="http://schemas.openxmlformats.org/presentationml/2006/ole">
            <mc:AlternateContent xmlns:mc="http://schemas.openxmlformats.org/markup-compatibility/2006">
              <mc:Choice xmlns:v="urn:schemas-microsoft-com:vml" Requires="v">
                <p:oleObj spid="_x0000_s28707" name="Equation" r:id="rId5" imgW="634725" imgH="406224" progId="Equation.DSMT4">
                  <p:embed/>
                </p:oleObj>
              </mc:Choice>
              <mc:Fallback>
                <p:oleObj name="Equation" r:id="rId5" imgW="634725" imgH="406224"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69" y="3282273"/>
                        <a:ext cx="3030510" cy="1894069"/>
                      </a:xfrm>
                      <a:prstGeom prst="rect">
                        <a:avLst/>
                      </a:prstGeom>
                      <a:noFill/>
                    </p:spPr>
                  </p:pic>
                </p:oleObj>
              </mc:Fallback>
            </mc:AlternateContent>
          </a:graphicData>
        </a:graphic>
      </p:graphicFrame>
    </p:spTree>
    <p:extLst>
      <p:ext uri="{BB962C8B-B14F-4D97-AF65-F5344CB8AC3E}">
        <p14:creationId xmlns:p14="http://schemas.microsoft.com/office/powerpoint/2010/main" val="1494486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solidFill>
                  <a:prstClr val="black">
                    <a:tint val="75000"/>
                  </a:prstClr>
                </a:solidFill>
              </a:rPr>
              <a:pPr/>
              <a:t>23</a:t>
            </a:fld>
            <a:endParaRPr lang="sv-SE">
              <a:solidFill>
                <a:prstClr val="black">
                  <a:tint val="75000"/>
                </a:prstClr>
              </a:solidFill>
            </a:endParaRPr>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1885" y="641350"/>
            <a:ext cx="7810500" cy="5715000"/>
          </a:xfrm>
          <a:prstGeom prst="rect">
            <a:avLst/>
          </a:prstGeom>
        </p:spPr>
      </p:pic>
      <p:sp>
        <p:nvSpPr>
          <p:cNvPr id="4" name="textruta 3"/>
          <p:cNvSpPr txBox="1"/>
          <p:nvPr/>
        </p:nvSpPr>
        <p:spPr>
          <a:xfrm>
            <a:off x="721743" y="813879"/>
            <a:ext cx="2403230" cy="4031873"/>
          </a:xfrm>
          <a:prstGeom prst="rect">
            <a:avLst/>
          </a:prstGeom>
          <a:noFill/>
        </p:spPr>
        <p:txBody>
          <a:bodyPr wrap="square" rtlCol="0">
            <a:spAutoFit/>
          </a:bodyPr>
          <a:lstStyle/>
          <a:p>
            <a:r>
              <a:rPr lang="sv-SE" sz="3200" b="1" u="sng" dirty="0" err="1" smtClean="0">
                <a:solidFill>
                  <a:srgbClr val="FF0000"/>
                </a:solidFill>
                <a:latin typeface="Times New Roman" panose="02020603050405020304" pitchFamily="18" charset="0"/>
                <a:cs typeface="Times New Roman" panose="02020603050405020304" pitchFamily="18" charset="0"/>
              </a:rPr>
              <a:t>Example</a:t>
            </a:r>
            <a:r>
              <a:rPr lang="sv-SE" sz="3200" b="1" u="sng" dirty="0" smtClean="0">
                <a:solidFill>
                  <a:srgbClr val="FF0000"/>
                </a:solidFill>
                <a:latin typeface="Times New Roman" panose="02020603050405020304" pitchFamily="18" charset="0"/>
                <a:cs typeface="Times New Roman" panose="02020603050405020304" pitchFamily="18" charset="0"/>
              </a:rPr>
              <a:t>:</a:t>
            </a:r>
          </a:p>
          <a:p>
            <a:r>
              <a:rPr lang="sv-SE" sz="3200" b="1" i="1" dirty="0" err="1" smtClean="0">
                <a:solidFill>
                  <a:srgbClr val="0070C0"/>
                </a:solidFill>
                <a:latin typeface="Times New Roman" panose="02020603050405020304" pitchFamily="18" charset="0"/>
                <a:cs typeface="Times New Roman" panose="02020603050405020304" pitchFamily="18" charset="0"/>
              </a:rPr>
              <a:t>Graphical</a:t>
            </a:r>
            <a:r>
              <a:rPr lang="sv-SE" sz="3200" b="1" i="1" dirty="0" smtClean="0">
                <a:solidFill>
                  <a:srgbClr val="0070C0"/>
                </a:solidFill>
                <a:latin typeface="Times New Roman" panose="02020603050405020304" pitchFamily="18" charset="0"/>
                <a:cs typeface="Times New Roman" panose="02020603050405020304" pitchFamily="18" charset="0"/>
              </a:rPr>
              <a:t> </a:t>
            </a:r>
          </a:p>
          <a:p>
            <a:r>
              <a:rPr lang="sv-SE" sz="3200" b="1" i="1" dirty="0" smtClean="0">
                <a:solidFill>
                  <a:srgbClr val="0070C0"/>
                </a:solidFill>
                <a:latin typeface="Times New Roman" panose="02020603050405020304" pitchFamily="18" charset="0"/>
                <a:cs typeface="Times New Roman" panose="02020603050405020304" pitchFamily="18" charset="0"/>
              </a:rPr>
              <a:t>illustrations</a:t>
            </a:r>
          </a:p>
          <a:p>
            <a:r>
              <a:rPr lang="sv-SE" sz="3200" b="1" i="1" dirty="0" err="1" smtClean="0">
                <a:solidFill>
                  <a:srgbClr val="0070C0"/>
                </a:solidFill>
                <a:latin typeface="Times New Roman" panose="02020603050405020304" pitchFamily="18" charset="0"/>
                <a:cs typeface="Times New Roman" panose="02020603050405020304" pitchFamily="18" charset="0"/>
              </a:rPr>
              <a:t>based</a:t>
            </a:r>
            <a:r>
              <a:rPr lang="sv-SE" sz="3200" b="1" i="1" dirty="0" smtClean="0">
                <a:solidFill>
                  <a:srgbClr val="0070C0"/>
                </a:solidFill>
                <a:latin typeface="Times New Roman" panose="02020603050405020304" pitchFamily="18" charset="0"/>
                <a:cs typeface="Times New Roman" panose="02020603050405020304" pitchFamily="18" charset="0"/>
              </a:rPr>
              <a:t> on </a:t>
            </a:r>
          </a:p>
          <a:p>
            <a:r>
              <a:rPr lang="sv-SE" sz="3200" b="1" i="1" dirty="0" err="1" smtClean="0">
                <a:solidFill>
                  <a:srgbClr val="0070C0"/>
                </a:solidFill>
                <a:latin typeface="Times New Roman" panose="02020603050405020304" pitchFamily="18" charset="0"/>
                <a:cs typeface="Times New Roman" panose="02020603050405020304" pitchFamily="18" charset="0"/>
              </a:rPr>
              <a:t>specified</a:t>
            </a:r>
            <a:r>
              <a:rPr lang="sv-SE" sz="3200" b="1" i="1" dirty="0" smtClean="0">
                <a:solidFill>
                  <a:srgbClr val="0070C0"/>
                </a:solidFill>
                <a:latin typeface="Times New Roman" panose="02020603050405020304" pitchFamily="18" charset="0"/>
                <a:cs typeface="Times New Roman" panose="02020603050405020304" pitchFamily="18" charset="0"/>
              </a:rPr>
              <a:t> </a:t>
            </a:r>
          </a:p>
          <a:p>
            <a:r>
              <a:rPr lang="sv-SE" sz="3200" b="1" i="1" dirty="0" err="1" smtClean="0">
                <a:solidFill>
                  <a:srgbClr val="0070C0"/>
                </a:solidFill>
                <a:latin typeface="Times New Roman" panose="02020603050405020304" pitchFamily="18" charset="0"/>
                <a:cs typeface="Times New Roman" panose="02020603050405020304" pitchFamily="18" charset="0"/>
              </a:rPr>
              <a:t>functions</a:t>
            </a:r>
            <a:endParaRPr lang="sv-SE" sz="3200" b="1" i="1" dirty="0" smtClean="0">
              <a:solidFill>
                <a:srgbClr val="0070C0"/>
              </a:solidFill>
              <a:latin typeface="Times New Roman" panose="02020603050405020304" pitchFamily="18" charset="0"/>
              <a:cs typeface="Times New Roman" panose="02020603050405020304" pitchFamily="18" charset="0"/>
            </a:endParaRPr>
          </a:p>
          <a:p>
            <a:r>
              <a:rPr lang="sv-SE" sz="3200" b="1" i="1" dirty="0" smtClean="0">
                <a:solidFill>
                  <a:srgbClr val="0070C0"/>
                </a:solidFill>
                <a:latin typeface="Times New Roman" panose="02020603050405020304" pitchFamily="18" charset="0"/>
                <a:cs typeface="Times New Roman" panose="02020603050405020304" pitchFamily="18" charset="0"/>
              </a:rPr>
              <a:t>and </a:t>
            </a:r>
          </a:p>
          <a:p>
            <a:r>
              <a:rPr lang="sv-SE" sz="3200" b="1" i="1" dirty="0" smtClean="0">
                <a:solidFill>
                  <a:srgbClr val="0070C0"/>
                </a:solidFill>
                <a:latin typeface="Times New Roman" panose="02020603050405020304" pitchFamily="18" charset="0"/>
                <a:cs typeface="Times New Roman" panose="02020603050405020304" pitchFamily="18" charset="0"/>
              </a:rPr>
              <a:t>parameters</a:t>
            </a:r>
            <a:r>
              <a:rPr lang="sv-SE" sz="2400" b="1" dirty="0" smtClean="0">
                <a:solidFill>
                  <a:srgbClr val="0070C0"/>
                </a:solidFill>
                <a:latin typeface="Times New Roman" panose="02020603050405020304" pitchFamily="18" charset="0"/>
                <a:cs typeface="Times New Roman" panose="02020603050405020304" pitchFamily="18" charset="0"/>
              </a:rPr>
              <a:t> </a:t>
            </a:r>
            <a:endParaRPr lang="sv-SE" sz="2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60732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24</a:t>
            </a:fld>
            <a:endParaRPr lang="sv-SE">
              <a:solidFill>
                <a:prstClr val="black">
                  <a:tint val="75000"/>
                </a:prstClr>
              </a:solidFill>
            </a:endParaRPr>
          </a:p>
        </p:txBody>
      </p:sp>
      <p:pic>
        <p:nvPicPr>
          <p:cNvPr id="6" name="Bildobjekt 5"/>
          <p:cNvPicPr>
            <a:picLocks noChangeAspect="1"/>
          </p:cNvPicPr>
          <p:nvPr/>
        </p:nvPicPr>
        <p:blipFill>
          <a:blip r:embed="rId2"/>
          <a:stretch>
            <a:fillRect/>
          </a:stretch>
        </p:blipFill>
        <p:spPr>
          <a:xfrm>
            <a:off x="-817090" y="373164"/>
            <a:ext cx="14592300" cy="5895975"/>
          </a:xfrm>
          <a:prstGeom prst="rect">
            <a:avLst/>
          </a:prstGeom>
        </p:spPr>
      </p:pic>
      <p:sp>
        <p:nvSpPr>
          <p:cNvPr id="8" name="textruta 7"/>
          <p:cNvSpPr txBox="1"/>
          <p:nvPr/>
        </p:nvSpPr>
        <p:spPr>
          <a:xfrm>
            <a:off x="4510216" y="5210148"/>
            <a:ext cx="327334" cy="707886"/>
          </a:xfrm>
          <a:prstGeom prst="rect">
            <a:avLst/>
          </a:prstGeom>
          <a:noFill/>
        </p:spPr>
        <p:txBody>
          <a:bodyPr wrap="none" rtlCol="0">
            <a:spAutoFit/>
          </a:bodyPr>
          <a:lstStyle/>
          <a:p>
            <a:r>
              <a:rPr lang="sv-SE" sz="4000" dirty="0" smtClean="0">
                <a:solidFill>
                  <a:srgbClr val="FF0000"/>
                </a:solidFill>
                <a:latin typeface="Times New Roman" panose="02020603050405020304" pitchFamily="18" charset="0"/>
                <a:cs typeface="Times New Roman" panose="02020603050405020304" pitchFamily="18" charset="0"/>
              </a:rPr>
              <a:t>t</a:t>
            </a:r>
            <a:endParaRPr lang="sv-SE" sz="4000" dirty="0">
              <a:solidFill>
                <a:srgbClr val="FF0000"/>
              </a:solidFill>
              <a:latin typeface="Times New Roman" panose="02020603050405020304" pitchFamily="18" charset="0"/>
              <a:cs typeface="Times New Roman" panose="02020603050405020304" pitchFamily="18" charset="0"/>
            </a:endParaRPr>
          </a:p>
        </p:txBody>
      </p:sp>
      <p:sp>
        <p:nvSpPr>
          <p:cNvPr id="9" name="textruta 8"/>
          <p:cNvSpPr txBox="1"/>
          <p:nvPr/>
        </p:nvSpPr>
        <p:spPr>
          <a:xfrm>
            <a:off x="7451124" y="5564091"/>
            <a:ext cx="697627" cy="707886"/>
          </a:xfrm>
          <a:prstGeom prst="rect">
            <a:avLst/>
          </a:prstGeom>
          <a:noFill/>
        </p:spPr>
        <p:txBody>
          <a:bodyPr wrap="none" rtlCol="0">
            <a:spAutoFit/>
          </a:bodyPr>
          <a:lstStyle/>
          <a:p>
            <a:r>
              <a:rPr lang="sv-SE" sz="4000" b="1" dirty="0" smtClean="0">
                <a:solidFill>
                  <a:srgbClr val="FF0000"/>
                </a:solidFill>
                <a:latin typeface="Times New Roman" panose="02020603050405020304" pitchFamily="18" charset="0"/>
                <a:cs typeface="Times New Roman" panose="02020603050405020304" pitchFamily="18" charset="0"/>
              </a:rPr>
              <a:t>v1</a:t>
            </a:r>
            <a:endParaRPr lang="sv-SE" sz="4000" b="1" dirty="0">
              <a:solidFill>
                <a:srgbClr val="FF0000"/>
              </a:solidFill>
              <a:latin typeface="Times New Roman" panose="02020603050405020304" pitchFamily="18" charset="0"/>
              <a:cs typeface="Times New Roman" panose="02020603050405020304" pitchFamily="18" charset="0"/>
            </a:endParaRPr>
          </a:p>
        </p:txBody>
      </p:sp>
      <p:sp>
        <p:nvSpPr>
          <p:cNvPr id="10" name="textruta 9"/>
          <p:cNvSpPr txBox="1"/>
          <p:nvPr/>
        </p:nvSpPr>
        <p:spPr>
          <a:xfrm>
            <a:off x="9267567" y="2767913"/>
            <a:ext cx="1828065" cy="1323439"/>
          </a:xfrm>
          <a:prstGeom prst="rect">
            <a:avLst/>
          </a:prstGeom>
          <a:noFill/>
        </p:spPr>
        <p:txBody>
          <a:bodyPr wrap="none" rtlCol="0">
            <a:spAutoFit/>
          </a:bodyPr>
          <a:lstStyle/>
          <a:p>
            <a:r>
              <a:rPr lang="sv-SE" sz="4000" b="1" dirty="0" smtClean="0">
                <a:solidFill>
                  <a:srgbClr val="FF0000"/>
                </a:solidFill>
                <a:latin typeface="Times New Roman" panose="02020603050405020304" pitchFamily="18" charset="0"/>
                <a:cs typeface="Times New Roman" panose="02020603050405020304" pitchFamily="18" charset="0"/>
              </a:rPr>
              <a:t>Present</a:t>
            </a:r>
          </a:p>
          <a:p>
            <a:r>
              <a:rPr lang="sv-SE" sz="4000" b="1" dirty="0" err="1" smtClean="0">
                <a:solidFill>
                  <a:srgbClr val="FF0000"/>
                </a:solidFill>
                <a:latin typeface="Times New Roman" panose="02020603050405020304" pitchFamily="18" charset="0"/>
                <a:cs typeface="Times New Roman" panose="02020603050405020304" pitchFamily="18" charset="0"/>
              </a:rPr>
              <a:t>value</a:t>
            </a:r>
            <a:endParaRPr lang="sv-SE"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4183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25</a:t>
            </a:fld>
            <a:endParaRPr lang="sv-SE">
              <a:solidFill>
                <a:prstClr val="black">
                  <a:tint val="75000"/>
                </a:prstClr>
              </a:solidFill>
            </a:endParaRPr>
          </a:p>
        </p:txBody>
      </p:sp>
      <p:pic>
        <p:nvPicPr>
          <p:cNvPr id="5" name="Bildobjekt 4"/>
          <p:cNvPicPr>
            <a:picLocks noChangeAspect="1"/>
          </p:cNvPicPr>
          <p:nvPr/>
        </p:nvPicPr>
        <p:blipFill>
          <a:blip r:embed="rId2"/>
          <a:stretch>
            <a:fillRect/>
          </a:stretch>
        </p:blipFill>
        <p:spPr>
          <a:xfrm>
            <a:off x="-2678793" y="-938513"/>
            <a:ext cx="19296055" cy="7796513"/>
          </a:xfrm>
          <a:prstGeom prst="rect">
            <a:avLst/>
          </a:prstGeom>
        </p:spPr>
      </p:pic>
      <p:sp>
        <p:nvSpPr>
          <p:cNvPr id="6" name="Rektangel 5"/>
          <p:cNvSpPr/>
          <p:nvPr/>
        </p:nvSpPr>
        <p:spPr>
          <a:xfrm>
            <a:off x="9881286" y="394784"/>
            <a:ext cx="2463114" cy="1323439"/>
          </a:xfrm>
          <a:prstGeom prst="rect">
            <a:avLst/>
          </a:prstGeom>
        </p:spPr>
        <p:txBody>
          <a:bodyPr wrap="square">
            <a:spAutoFit/>
          </a:bodyPr>
          <a:lstStyle/>
          <a:p>
            <a:r>
              <a:rPr lang="sv-SE" sz="4000" b="1" dirty="0">
                <a:solidFill>
                  <a:srgbClr val="FF0000"/>
                </a:solidFill>
                <a:latin typeface="Times New Roman" panose="02020603050405020304" pitchFamily="18" charset="0"/>
                <a:cs typeface="Times New Roman" panose="02020603050405020304" pitchFamily="18" charset="0"/>
              </a:rPr>
              <a:t>Present</a:t>
            </a:r>
          </a:p>
          <a:p>
            <a:r>
              <a:rPr lang="sv-SE" sz="4000" b="1" dirty="0" err="1">
                <a:solidFill>
                  <a:srgbClr val="FF0000"/>
                </a:solidFill>
                <a:latin typeface="Times New Roman" panose="02020603050405020304" pitchFamily="18" charset="0"/>
                <a:cs typeface="Times New Roman" panose="02020603050405020304" pitchFamily="18" charset="0"/>
              </a:rPr>
              <a:t>value</a:t>
            </a:r>
            <a:endParaRPr lang="sv-SE" sz="4000" b="1" dirty="0">
              <a:solidFill>
                <a:srgbClr val="FF0000"/>
              </a:solidFill>
              <a:latin typeface="Times New Roman" panose="02020603050405020304" pitchFamily="18" charset="0"/>
              <a:cs typeface="Times New Roman" panose="02020603050405020304" pitchFamily="18" charset="0"/>
            </a:endParaRPr>
          </a:p>
        </p:txBody>
      </p:sp>
      <p:sp>
        <p:nvSpPr>
          <p:cNvPr id="7" name="textruta 6"/>
          <p:cNvSpPr txBox="1"/>
          <p:nvPr/>
        </p:nvSpPr>
        <p:spPr>
          <a:xfrm>
            <a:off x="6425514" y="5648464"/>
            <a:ext cx="327334" cy="707886"/>
          </a:xfrm>
          <a:prstGeom prst="rect">
            <a:avLst/>
          </a:prstGeom>
          <a:noFill/>
        </p:spPr>
        <p:txBody>
          <a:bodyPr wrap="none" rtlCol="0">
            <a:spAutoFit/>
          </a:bodyPr>
          <a:lstStyle/>
          <a:p>
            <a:r>
              <a:rPr lang="sv-SE" sz="4000" dirty="0" smtClean="0">
                <a:solidFill>
                  <a:srgbClr val="FF0000"/>
                </a:solidFill>
                <a:latin typeface="Times New Roman" panose="02020603050405020304" pitchFamily="18" charset="0"/>
                <a:cs typeface="Times New Roman" panose="02020603050405020304" pitchFamily="18" charset="0"/>
              </a:rPr>
              <a:t>t</a:t>
            </a:r>
            <a:endParaRPr lang="sv-SE" sz="4000" dirty="0">
              <a:solidFill>
                <a:srgbClr val="FF0000"/>
              </a:solidFill>
              <a:latin typeface="Times New Roman" panose="02020603050405020304" pitchFamily="18" charset="0"/>
              <a:cs typeface="Times New Roman" panose="02020603050405020304" pitchFamily="18" charset="0"/>
            </a:endParaRPr>
          </a:p>
        </p:txBody>
      </p:sp>
      <p:sp>
        <p:nvSpPr>
          <p:cNvPr id="9" name="Rektangel 8"/>
          <p:cNvSpPr/>
          <p:nvPr/>
        </p:nvSpPr>
        <p:spPr>
          <a:xfrm>
            <a:off x="9633386" y="5150993"/>
            <a:ext cx="697627" cy="707886"/>
          </a:xfrm>
          <a:prstGeom prst="rect">
            <a:avLst/>
          </a:prstGeom>
        </p:spPr>
        <p:txBody>
          <a:bodyPr wrap="none">
            <a:spAutoFit/>
          </a:bodyPr>
          <a:lstStyle/>
          <a:p>
            <a:r>
              <a:rPr lang="sv-SE" sz="4000" b="1" dirty="0">
                <a:solidFill>
                  <a:srgbClr val="FF0000"/>
                </a:solidFill>
                <a:latin typeface="Times New Roman" panose="02020603050405020304" pitchFamily="18" charset="0"/>
                <a:cs typeface="Times New Roman" panose="02020603050405020304" pitchFamily="18" charset="0"/>
              </a:rPr>
              <a:t>v1</a:t>
            </a:r>
          </a:p>
        </p:txBody>
      </p:sp>
    </p:spTree>
    <p:extLst>
      <p:ext uri="{BB962C8B-B14F-4D97-AF65-F5344CB8AC3E}">
        <p14:creationId xmlns:p14="http://schemas.microsoft.com/office/powerpoint/2010/main" val="37317855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26</a:t>
            </a:fld>
            <a:endParaRPr lang="sv-SE">
              <a:solidFill>
                <a:prstClr val="black">
                  <a:tint val="75000"/>
                </a:prstClr>
              </a:solidFill>
            </a:endParaRPr>
          </a:p>
        </p:txBody>
      </p:sp>
      <p:pic>
        <p:nvPicPr>
          <p:cNvPr id="5" name="Bildobjekt 4"/>
          <p:cNvPicPr>
            <a:picLocks noChangeAspect="1"/>
          </p:cNvPicPr>
          <p:nvPr/>
        </p:nvPicPr>
        <p:blipFill>
          <a:blip r:embed="rId2"/>
          <a:stretch>
            <a:fillRect/>
          </a:stretch>
        </p:blipFill>
        <p:spPr>
          <a:xfrm>
            <a:off x="-1694420" y="0"/>
            <a:ext cx="14592300" cy="5895975"/>
          </a:xfrm>
          <a:prstGeom prst="rect">
            <a:avLst/>
          </a:prstGeom>
        </p:spPr>
      </p:pic>
      <p:sp>
        <p:nvSpPr>
          <p:cNvPr id="7" name="Rektangel 6"/>
          <p:cNvSpPr/>
          <p:nvPr/>
        </p:nvSpPr>
        <p:spPr>
          <a:xfrm>
            <a:off x="8423190" y="954163"/>
            <a:ext cx="6096000" cy="1323439"/>
          </a:xfrm>
          <a:prstGeom prst="rect">
            <a:avLst/>
          </a:prstGeom>
        </p:spPr>
        <p:txBody>
          <a:bodyPr>
            <a:spAutoFit/>
          </a:bodyPr>
          <a:lstStyle/>
          <a:p>
            <a:r>
              <a:rPr lang="sv-SE" sz="4000" b="1" dirty="0">
                <a:solidFill>
                  <a:srgbClr val="FF0000"/>
                </a:solidFill>
                <a:latin typeface="Times New Roman" panose="02020603050405020304" pitchFamily="18" charset="0"/>
                <a:cs typeface="Times New Roman" panose="02020603050405020304" pitchFamily="18" charset="0"/>
              </a:rPr>
              <a:t>Present</a:t>
            </a:r>
          </a:p>
          <a:p>
            <a:r>
              <a:rPr lang="sv-SE" sz="4000" b="1" dirty="0" err="1">
                <a:solidFill>
                  <a:srgbClr val="FF0000"/>
                </a:solidFill>
                <a:latin typeface="Times New Roman" panose="02020603050405020304" pitchFamily="18" charset="0"/>
                <a:cs typeface="Times New Roman" panose="02020603050405020304" pitchFamily="18" charset="0"/>
              </a:rPr>
              <a:t>value</a:t>
            </a:r>
            <a:endParaRPr lang="sv-SE" sz="4000" b="1" dirty="0">
              <a:solidFill>
                <a:srgbClr val="FF0000"/>
              </a:solidFill>
              <a:latin typeface="Times New Roman" panose="02020603050405020304" pitchFamily="18" charset="0"/>
              <a:cs typeface="Times New Roman" panose="02020603050405020304" pitchFamily="18" charset="0"/>
            </a:endParaRPr>
          </a:p>
        </p:txBody>
      </p:sp>
      <p:sp>
        <p:nvSpPr>
          <p:cNvPr id="8" name="textruta 7"/>
          <p:cNvSpPr txBox="1"/>
          <p:nvPr/>
        </p:nvSpPr>
        <p:spPr>
          <a:xfrm>
            <a:off x="7562335" y="4743246"/>
            <a:ext cx="327334" cy="707886"/>
          </a:xfrm>
          <a:prstGeom prst="rect">
            <a:avLst/>
          </a:prstGeom>
          <a:noFill/>
        </p:spPr>
        <p:txBody>
          <a:bodyPr wrap="none" rtlCol="0">
            <a:spAutoFit/>
          </a:bodyPr>
          <a:lstStyle/>
          <a:p>
            <a:r>
              <a:rPr lang="sv-SE" sz="4000" dirty="0" smtClean="0">
                <a:solidFill>
                  <a:srgbClr val="FF0000"/>
                </a:solidFill>
                <a:latin typeface="Times New Roman" panose="02020603050405020304" pitchFamily="18" charset="0"/>
                <a:cs typeface="Times New Roman" panose="02020603050405020304" pitchFamily="18" charset="0"/>
              </a:rPr>
              <a:t>t</a:t>
            </a:r>
            <a:endParaRPr lang="sv-SE" sz="4000" dirty="0">
              <a:solidFill>
                <a:srgbClr val="FF0000"/>
              </a:solidFill>
              <a:latin typeface="Times New Roman" panose="02020603050405020304" pitchFamily="18" charset="0"/>
              <a:cs typeface="Times New Roman" panose="02020603050405020304" pitchFamily="18" charset="0"/>
            </a:endParaRPr>
          </a:p>
        </p:txBody>
      </p:sp>
      <p:sp>
        <p:nvSpPr>
          <p:cNvPr id="9" name="Rektangel 8"/>
          <p:cNvSpPr/>
          <p:nvPr/>
        </p:nvSpPr>
        <p:spPr>
          <a:xfrm>
            <a:off x="4548580" y="5188089"/>
            <a:ext cx="697627" cy="707886"/>
          </a:xfrm>
          <a:prstGeom prst="rect">
            <a:avLst/>
          </a:prstGeom>
        </p:spPr>
        <p:txBody>
          <a:bodyPr wrap="none">
            <a:spAutoFit/>
          </a:bodyPr>
          <a:lstStyle/>
          <a:p>
            <a:r>
              <a:rPr lang="sv-SE" sz="4000" b="1" dirty="0">
                <a:solidFill>
                  <a:srgbClr val="FF0000"/>
                </a:solidFill>
                <a:latin typeface="Times New Roman" panose="02020603050405020304" pitchFamily="18" charset="0"/>
                <a:cs typeface="Times New Roman" panose="02020603050405020304" pitchFamily="18" charset="0"/>
              </a:rPr>
              <a:t>v1</a:t>
            </a:r>
          </a:p>
        </p:txBody>
      </p:sp>
    </p:spTree>
    <p:extLst>
      <p:ext uri="{BB962C8B-B14F-4D97-AF65-F5344CB8AC3E}">
        <p14:creationId xmlns:p14="http://schemas.microsoft.com/office/powerpoint/2010/main" val="20417946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27</a:t>
            </a:fld>
            <a:endParaRPr lang="sv-SE">
              <a:solidFill>
                <a:prstClr val="black">
                  <a:tint val="75000"/>
                </a:prstClr>
              </a:solidFill>
            </a:endParaRPr>
          </a:p>
        </p:txBody>
      </p:sp>
      <p:pic>
        <p:nvPicPr>
          <p:cNvPr id="5" name="Bildobjekt 4"/>
          <p:cNvPicPr>
            <a:picLocks noChangeAspect="1"/>
          </p:cNvPicPr>
          <p:nvPr/>
        </p:nvPicPr>
        <p:blipFill>
          <a:blip r:embed="rId2"/>
          <a:stretch>
            <a:fillRect/>
          </a:stretch>
        </p:blipFill>
        <p:spPr>
          <a:xfrm>
            <a:off x="-866518" y="234403"/>
            <a:ext cx="14592300" cy="5895975"/>
          </a:xfrm>
          <a:prstGeom prst="rect">
            <a:avLst/>
          </a:prstGeom>
        </p:spPr>
      </p:pic>
      <p:sp>
        <p:nvSpPr>
          <p:cNvPr id="8" name="Rektangel 7"/>
          <p:cNvSpPr/>
          <p:nvPr/>
        </p:nvSpPr>
        <p:spPr>
          <a:xfrm flipH="1">
            <a:off x="9143998" y="2075935"/>
            <a:ext cx="1828801" cy="1323439"/>
          </a:xfrm>
          <a:prstGeom prst="rect">
            <a:avLst/>
          </a:prstGeom>
        </p:spPr>
        <p:txBody>
          <a:bodyPr wrap="square">
            <a:spAutoFit/>
          </a:bodyPr>
          <a:lstStyle/>
          <a:p>
            <a:r>
              <a:rPr lang="sv-SE" sz="4000" b="1" dirty="0">
                <a:solidFill>
                  <a:srgbClr val="FF0000"/>
                </a:solidFill>
                <a:latin typeface="Times New Roman" panose="02020603050405020304" pitchFamily="18" charset="0"/>
                <a:cs typeface="Times New Roman" panose="02020603050405020304" pitchFamily="18" charset="0"/>
              </a:rPr>
              <a:t>Present</a:t>
            </a:r>
          </a:p>
          <a:p>
            <a:r>
              <a:rPr lang="sv-SE" sz="4000" b="1" dirty="0" err="1">
                <a:solidFill>
                  <a:srgbClr val="FF0000"/>
                </a:solidFill>
                <a:latin typeface="Times New Roman" panose="02020603050405020304" pitchFamily="18" charset="0"/>
                <a:cs typeface="Times New Roman" panose="02020603050405020304" pitchFamily="18" charset="0"/>
              </a:rPr>
              <a:t>value</a:t>
            </a:r>
            <a:endParaRPr lang="sv-SE" sz="4000" b="1" dirty="0">
              <a:solidFill>
                <a:srgbClr val="FF0000"/>
              </a:solidFill>
              <a:latin typeface="Times New Roman" panose="02020603050405020304" pitchFamily="18" charset="0"/>
              <a:cs typeface="Times New Roman" panose="02020603050405020304" pitchFamily="18" charset="0"/>
            </a:endParaRPr>
          </a:p>
        </p:txBody>
      </p:sp>
      <p:sp>
        <p:nvSpPr>
          <p:cNvPr id="9" name="textruta 8"/>
          <p:cNvSpPr txBox="1"/>
          <p:nvPr/>
        </p:nvSpPr>
        <p:spPr>
          <a:xfrm>
            <a:off x="5609967" y="5648464"/>
            <a:ext cx="327334" cy="707886"/>
          </a:xfrm>
          <a:prstGeom prst="rect">
            <a:avLst/>
          </a:prstGeom>
          <a:noFill/>
        </p:spPr>
        <p:txBody>
          <a:bodyPr wrap="none" rtlCol="0">
            <a:spAutoFit/>
          </a:bodyPr>
          <a:lstStyle/>
          <a:p>
            <a:r>
              <a:rPr lang="sv-SE" sz="4000" dirty="0" smtClean="0">
                <a:solidFill>
                  <a:srgbClr val="FF0000"/>
                </a:solidFill>
                <a:latin typeface="Times New Roman" panose="02020603050405020304" pitchFamily="18" charset="0"/>
                <a:cs typeface="Times New Roman" panose="02020603050405020304" pitchFamily="18" charset="0"/>
              </a:rPr>
              <a:t>t</a:t>
            </a:r>
            <a:endParaRPr lang="sv-SE" sz="4000" dirty="0">
              <a:solidFill>
                <a:srgbClr val="FF0000"/>
              </a:solidFill>
              <a:latin typeface="Times New Roman" panose="02020603050405020304" pitchFamily="18" charset="0"/>
              <a:cs typeface="Times New Roman" panose="02020603050405020304" pitchFamily="18" charset="0"/>
            </a:endParaRPr>
          </a:p>
        </p:txBody>
      </p:sp>
      <p:sp>
        <p:nvSpPr>
          <p:cNvPr id="10" name="Rektangel 9"/>
          <p:cNvSpPr/>
          <p:nvPr/>
        </p:nvSpPr>
        <p:spPr>
          <a:xfrm>
            <a:off x="8261786" y="4940578"/>
            <a:ext cx="697627" cy="707886"/>
          </a:xfrm>
          <a:prstGeom prst="rect">
            <a:avLst/>
          </a:prstGeom>
        </p:spPr>
        <p:txBody>
          <a:bodyPr wrap="none">
            <a:spAutoFit/>
          </a:bodyPr>
          <a:lstStyle/>
          <a:p>
            <a:r>
              <a:rPr lang="sv-SE" sz="4000" b="1" dirty="0">
                <a:solidFill>
                  <a:srgbClr val="FF0000"/>
                </a:solidFill>
                <a:latin typeface="Times New Roman" panose="02020603050405020304" pitchFamily="18" charset="0"/>
                <a:cs typeface="Times New Roman" panose="02020603050405020304" pitchFamily="18" charset="0"/>
              </a:rPr>
              <a:t>v1</a:t>
            </a:r>
          </a:p>
        </p:txBody>
      </p:sp>
    </p:spTree>
    <p:extLst>
      <p:ext uri="{BB962C8B-B14F-4D97-AF65-F5344CB8AC3E}">
        <p14:creationId xmlns:p14="http://schemas.microsoft.com/office/powerpoint/2010/main" val="32266746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28</a:t>
            </a:fld>
            <a:endParaRPr lang="sv-SE">
              <a:solidFill>
                <a:prstClr val="black">
                  <a:tint val="75000"/>
                </a:prstClr>
              </a:solidFill>
            </a:endParaRPr>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7239" y="379333"/>
            <a:ext cx="6233053" cy="6159579"/>
          </a:xfrm>
          <a:prstGeom prst="rect">
            <a:avLst/>
          </a:prstGeom>
        </p:spPr>
      </p:pic>
    </p:spTree>
    <p:extLst>
      <p:ext uri="{BB962C8B-B14F-4D97-AF65-F5344CB8AC3E}">
        <p14:creationId xmlns:p14="http://schemas.microsoft.com/office/powerpoint/2010/main" val="40044809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29</a:t>
            </a:fld>
            <a:endParaRPr lang="sv-SE">
              <a:solidFill>
                <a:prstClr val="black">
                  <a:tint val="75000"/>
                </a:prstClr>
              </a:solidFill>
            </a:endParaRPr>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785" y="331052"/>
            <a:ext cx="9963853" cy="6025298"/>
          </a:xfrm>
          <a:prstGeom prst="rect">
            <a:avLst/>
          </a:prstGeom>
        </p:spPr>
      </p:pic>
      <p:cxnSp>
        <p:nvCxnSpPr>
          <p:cNvPr id="7" name="Rak pil 6"/>
          <p:cNvCxnSpPr/>
          <p:nvPr/>
        </p:nvCxnSpPr>
        <p:spPr>
          <a:xfrm flipV="1">
            <a:off x="2475781" y="5149970"/>
            <a:ext cx="2363638" cy="1811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ruta 1"/>
          <p:cNvSpPr txBox="1"/>
          <p:nvPr/>
        </p:nvSpPr>
        <p:spPr>
          <a:xfrm>
            <a:off x="872153" y="4592461"/>
            <a:ext cx="1466281" cy="1477328"/>
          </a:xfrm>
          <a:prstGeom prst="rect">
            <a:avLst/>
          </a:prstGeom>
          <a:noFill/>
        </p:spPr>
        <p:txBody>
          <a:bodyPr wrap="square" rtlCol="0">
            <a:spAutoFit/>
          </a:bodyPr>
          <a:lstStyle/>
          <a:p>
            <a:r>
              <a:rPr lang="sv-SE" b="1" dirty="0" smtClean="0">
                <a:solidFill>
                  <a:srgbClr val="FF0000"/>
                </a:solidFill>
                <a:latin typeface="Times New Roman" panose="02020603050405020304" pitchFamily="18" charset="0"/>
                <a:cs typeface="Times New Roman" panose="02020603050405020304" pitchFamily="18" charset="0"/>
              </a:rPr>
              <a:t>The optimal </a:t>
            </a:r>
            <a:r>
              <a:rPr lang="sv-SE" b="1" dirty="0" err="1" smtClean="0">
                <a:solidFill>
                  <a:srgbClr val="FF0000"/>
                </a:solidFill>
                <a:latin typeface="Times New Roman" panose="02020603050405020304" pitchFamily="18" charset="0"/>
                <a:cs typeface="Times New Roman" panose="02020603050405020304" pitchFamily="18" charset="0"/>
              </a:rPr>
              <a:t>value</a:t>
            </a:r>
            <a:r>
              <a:rPr lang="sv-SE" b="1" dirty="0" smtClean="0">
                <a:solidFill>
                  <a:srgbClr val="FF0000"/>
                </a:solidFill>
                <a:latin typeface="Times New Roman" panose="02020603050405020304" pitchFamily="18" charset="0"/>
                <a:cs typeface="Times New Roman" panose="02020603050405020304" pitchFamily="18" charset="0"/>
              </a:rPr>
              <a:t> </a:t>
            </a:r>
            <a:r>
              <a:rPr lang="sv-SE" b="1" dirty="0" err="1" smtClean="0">
                <a:solidFill>
                  <a:srgbClr val="FF0000"/>
                </a:solidFill>
                <a:latin typeface="Times New Roman" panose="02020603050405020304" pitchFamily="18" charset="0"/>
                <a:cs typeface="Times New Roman" panose="02020603050405020304" pitchFamily="18" charset="0"/>
              </a:rPr>
              <a:t>of</a:t>
            </a:r>
            <a:r>
              <a:rPr lang="sv-SE" b="1" dirty="0" smtClean="0">
                <a:solidFill>
                  <a:srgbClr val="FF0000"/>
                </a:solidFill>
                <a:latin typeface="Times New Roman" panose="02020603050405020304" pitchFamily="18" charset="0"/>
                <a:cs typeface="Times New Roman" panose="02020603050405020304" pitchFamily="18" charset="0"/>
              </a:rPr>
              <a:t> V1 is far </a:t>
            </a:r>
            <a:r>
              <a:rPr lang="sv-SE" b="1" dirty="0" err="1" smtClean="0">
                <a:solidFill>
                  <a:srgbClr val="FF0000"/>
                </a:solidFill>
                <a:latin typeface="Times New Roman" panose="02020603050405020304" pitchFamily="18" charset="0"/>
                <a:cs typeface="Times New Roman" panose="02020603050405020304" pitchFamily="18" charset="0"/>
              </a:rPr>
              <a:t>below</a:t>
            </a:r>
            <a:r>
              <a:rPr lang="sv-SE" b="1" dirty="0" smtClean="0">
                <a:solidFill>
                  <a:srgbClr val="FF0000"/>
                </a:solidFill>
                <a:latin typeface="Times New Roman" panose="02020603050405020304" pitchFamily="18" charset="0"/>
                <a:cs typeface="Times New Roman" panose="02020603050405020304" pitchFamily="18" charset="0"/>
              </a:rPr>
              <a:t> the Swedish </a:t>
            </a:r>
            <a:r>
              <a:rPr lang="sv-SE" b="1" dirty="0" err="1" smtClean="0">
                <a:solidFill>
                  <a:srgbClr val="FF0000"/>
                </a:solidFill>
                <a:latin typeface="Times New Roman" panose="02020603050405020304" pitchFamily="18" charset="0"/>
                <a:cs typeface="Times New Roman" panose="02020603050405020304" pitchFamily="18" charset="0"/>
              </a:rPr>
              <a:t>constraint</a:t>
            </a:r>
            <a:r>
              <a:rPr lang="sv-SE" b="1" dirty="0" smtClean="0">
                <a:solidFill>
                  <a:srgbClr val="FF0000"/>
                </a:solidFill>
                <a:latin typeface="Times New Roman" panose="02020603050405020304" pitchFamily="18" charset="0"/>
                <a:cs typeface="Times New Roman" panose="02020603050405020304" pitchFamily="18" charset="0"/>
              </a:rPr>
              <a:t>.</a:t>
            </a:r>
            <a:endParaRPr lang="sv-SE" b="1" dirty="0">
              <a:solidFill>
                <a:srgbClr val="FF0000"/>
              </a:solidFill>
              <a:latin typeface="Times New Roman" panose="02020603050405020304" pitchFamily="18" charset="0"/>
              <a:cs typeface="Times New Roman" panose="02020603050405020304" pitchFamily="18" charset="0"/>
            </a:endParaRPr>
          </a:p>
        </p:txBody>
      </p:sp>
      <p:cxnSp>
        <p:nvCxnSpPr>
          <p:cNvPr id="11" name="Rak pil 10"/>
          <p:cNvCxnSpPr/>
          <p:nvPr/>
        </p:nvCxnSpPr>
        <p:spPr>
          <a:xfrm>
            <a:off x="2682815" y="3200400"/>
            <a:ext cx="2242868" cy="733245"/>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ruta 13"/>
          <p:cNvSpPr txBox="1"/>
          <p:nvPr/>
        </p:nvSpPr>
        <p:spPr>
          <a:xfrm>
            <a:off x="1673524" y="2579298"/>
            <a:ext cx="1268083" cy="923330"/>
          </a:xfrm>
          <a:prstGeom prst="rect">
            <a:avLst/>
          </a:prstGeom>
          <a:noFill/>
        </p:spPr>
        <p:txBody>
          <a:bodyPr wrap="square" rtlCol="0">
            <a:spAutoFit/>
          </a:bodyPr>
          <a:lstStyle/>
          <a:p>
            <a:r>
              <a:rPr lang="sv-SE" b="1" dirty="0" smtClean="0">
                <a:solidFill>
                  <a:srgbClr val="0070C0"/>
                </a:solidFill>
                <a:latin typeface="Times New Roman" panose="02020603050405020304" pitchFamily="18" charset="0"/>
                <a:cs typeface="Times New Roman" panose="02020603050405020304" pitchFamily="18" charset="0"/>
              </a:rPr>
              <a:t>Maximum </a:t>
            </a:r>
          </a:p>
          <a:p>
            <a:r>
              <a:rPr lang="sv-SE" b="1" dirty="0" smtClean="0">
                <a:solidFill>
                  <a:srgbClr val="0070C0"/>
                </a:solidFill>
                <a:latin typeface="Times New Roman" panose="02020603050405020304" pitchFamily="18" charset="0"/>
                <a:cs typeface="Times New Roman" panose="02020603050405020304" pitchFamily="18" charset="0"/>
              </a:rPr>
              <a:t>present</a:t>
            </a:r>
          </a:p>
          <a:p>
            <a:r>
              <a:rPr lang="sv-SE" b="1" dirty="0" err="1" smtClean="0">
                <a:solidFill>
                  <a:srgbClr val="0070C0"/>
                </a:solidFill>
                <a:latin typeface="Times New Roman" panose="02020603050405020304" pitchFamily="18" charset="0"/>
                <a:cs typeface="Times New Roman" panose="02020603050405020304" pitchFamily="18" charset="0"/>
              </a:rPr>
              <a:t>value</a:t>
            </a:r>
            <a:endParaRPr lang="sv-SE"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3100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8200" y="543718"/>
            <a:ext cx="10515600" cy="1325563"/>
          </a:xfrm>
        </p:spPr>
        <p:txBody>
          <a:bodyPr/>
          <a:lstStyle/>
          <a:p>
            <a:pPr lvl="0">
              <a:spcBef>
                <a:spcPts val="1000"/>
              </a:spcBef>
            </a:pPr>
            <a:r>
              <a:rPr lang="en-US" sz="3700" b="1" dirty="0" smtClean="0">
                <a:solidFill>
                  <a:srgbClr val="FF0000"/>
                </a:solidFill>
                <a:latin typeface="Times New Roman" panose="02020603050405020304" pitchFamily="18" charset="0"/>
                <a:ea typeface="Times New Roman" panose="02020603050405020304" pitchFamily="18" charset="0"/>
                <a:cs typeface="+mn-cs"/>
              </a:rPr>
              <a:t>Background:</a:t>
            </a:r>
            <a:r>
              <a:rPr lang="en-US" sz="3700" b="1" dirty="0">
                <a:solidFill>
                  <a:srgbClr val="FF0000"/>
                </a:solidFill>
                <a:latin typeface="Times New Roman" panose="02020603050405020304" pitchFamily="18" charset="0"/>
                <a:ea typeface="Times New Roman" panose="02020603050405020304" pitchFamily="18" charset="0"/>
                <a:cs typeface="+mn-cs"/>
              </a:rPr>
              <a:t/>
            </a:r>
            <a:br>
              <a:rPr lang="en-US" sz="3700" b="1" dirty="0">
                <a:solidFill>
                  <a:srgbClr val="FF0000"/>
                </a:solidFill>
                <a:latin typeface="Times New Roman" panose="02020603050405020304" pitchFamily="18" charset="0"/>
                <a:ea typeface="Times New Roman" panose="02020603050405020304" pitchFamily="18" charset="0"/>
                <a:cs typeface="+mn-cs"/>
              </a:rPr>
            </a:b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3</a:t>
            </a:fld>
            <a:endParaRPr lang="sv-SE" dirty="0"/>
          </a:p>
        </p:txBody>
      </p:sp>
      <p:sp>
        <p:nvSpPr>
          <p:cNvPr id="3" name="Platshållare för innehåll 2"/>
          <p:cNvSpPr>
            <a:spLocks noGrp="1"/>
          </p:cNvSpPr>
          <p:nvPr>
            <p:ph idx="4294967295"/>
          </p:nvPr>
        </p:nvSpPr>
        <p:spPr>
          <a:xfrm>
            <a:off x="838200" y="1571625"/>
            <a:ext cx="10515600" cy="4784725"/>
          </a:xfrm>
        </p:spPr>
        <p:txBody>
          <a:bodyPr>
            <a:normAutofit/>
          </a:bodyPr>
          <a:lstStyle/>
          <a:p>
            <a:pPr marL="0" lvl="0" indent="0">
              <a:buNone/>
            </a:pPr>
            <a:r>
              <a:rPr lang="en-US" sz="4000" b="1" dirty="0" smtClean="0">
                <a:solidFill>
                  <a:srgbClr val="000000"/>
                </a:solidFill>
                <a:latin typeface="Times New Roman" panose="02020603050405020304" pitchFamily="18" charset="0"/>
                <a:ea typeface="Times New Roman" panose="02020603050405020304" pitchFamily="18" charset="0"/>
              </a:rPr>
              <a:t>In </a:t>
            </a:r>
            <a:r>
              <a:rPr lang="en-US" sz="4000" b="1" dirty="0">
                <a:solidFill>
                  <a:srgbClr val="000000"/>
                </a:solidFill>
                <a:latin typeface="Times New Roman" panose="02020603050405020304" pitchFamily="18" charset="0"/>
                <a:ea typeface="Times New Roman" panose="02020603050405020304" pitchFamily="18" charset="0"/>
              </a:rPr>
              <a:t>order to solve the global warming problem and other environmental and economic problems with global implications</a:t>
            </a:r>
            <a:r>
              <a:rPr lang="en-US" sz="4000" b="1" dirty="0" smtClean="0">
                <a:solidFill>
                  <a:srgbClr val="000000"/>
                </a:solidFill>
                <a:latin typeface="Times New Roman" panose="02020603050405020304" pitchFamily="18" charset="0"/>
                <a:ea typeface="Times New Roman" panose="02020603050405020304" pitchFamily="18" charset="0"/>
              </a:rPr>
              <a:t>,</a:t>
            </a:r>
          </a:p>
          <a:p>
            <a:pPr marL="0" lvl="0" indent="0">
              <a:buNone/>
            </a:pPr>
            <a:r>
              <a:rPr lang="en-US" sz="4000" b="1" dirty="0" smtClean="0">
                <a:solidFill>
                  <a:srgbClr val="000000"/>
                </a:solidFill>
                <a:latin typeface="Times New Roman" panose="02020603050405020304" pitchFamily="18" charset="0"/>
                <a:ea typeface="Times New Roman" panose="02020603050405020304" pitchFamily="18" charset="0"/>
              </a:rPr>
              <a:t> </a:t>
            </a:r>
          </a:p>
          <a:p>
            <a:pPr marL="0" lvl="0" indent="0">
              <a:buNone/>
            </a:pPr>
            <a:r>
              <a:rPr lang="en-US" sz="4000" b="1" dirty="0" smtClean="0">
                <a:latin typeface="Times New Roman" panose="02020603050405020304" pitchFamily="18" charset="0"/>
                <a:ea typeface="Times New Roman" panose="02020603050405020304" pitchFamily="18" charset="0"/>
              </a:rPr>
              <a:t>it </a:t>
            </a:r>
            <a:r>
              <a:rPr lang="en-US" sz="4000" b="1" dirty="0">
                <a:latin typeface="Times New Roman" panose="02020603050405020304" pitchFamily="18" charset="0"/>
                <a:ea typeface="Times New Roman" panose="02020603050405020304" pitchFamily="18" charset="0"/>
              </a:rPr>
              <a:t>is necessary that the most relevant and important sustainable management options are well investigated and formulated. </a:t>
            </a:r>
            <a:endParaRPr lang="en-US" sz="4000" b="1" dirty="0" smtClean="0">
              <a:latin typeface="Times New Roman" panose="02020603050405020304" pitchFamily="18" charset="0"/>
              <a:ea typeface="Times New Roman" panose="02020603050405020304" pitchFamily="18" charset="0"/>
            </a:endParaRPr>
          </a:p>
          <a:p>
            <a:pPr marL="0" lvl="0" indent="0">
              <a:buNone/>
            </a:pPr>
            <a:endParaRPr lang="sv-SE" dirty="0"/>
          </a:p>
        </p:txBody>
      </p:sp>
    </p:spTree>
    <p:extLst>
      <p:ext uri="{BB962C8B-B14F-4D97-AF65-F5344CB8AC3E}">
        <p14:creationId xmlns:p14="http://schemas.microsoft.com/office/powerpoint/2010/main" val="1365708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85800" y="2647464"/>
            <a:ext cx="10515600" cy="1325563"/>
          </a:xfrm>
        </p:spPr>
        <p:txBody>
          <a:bodyPr>
            <a:normAutofit fontScale="90000"/>
          </a:bodyPr>
          <a:lstStyle/>
          <a:p>
            <a:pPr algn="ctr"/>
            <a:r>
              <a:rPr lang="sv-SE" sz="4900" b="1" dirty="0" smtClean="0">
                <a:latin typeface="Times New Roman" panose="02020603050405020304" pitchFamily="18" charset="0"/>
                <a:cs typeface="Times New Roman" panose="02020603050405020304" pitchFamily="18" charset="0"/>
              </a:rPr>
              <a:t>Optimal </a:t>
            </a:r>
            <a:r>
              <a:rPr lang="sv-SE" sz="4900" b="1" dirty="0" err="1" smtClean="0">
                <a:latin typeface="Times New Roman" panose="02020603050405020304" pitchFamily="18" charset="0"/>
                <a:cs typeface="Times New Roman" panose="02020603050405020304" pitchFamily="18" charset="0"/>
              </a:rPr>
              <a:t>continuous</a:t>
            </a:r>
            <a:r>
              <a:rPr lang="sv-SE" sz="4900" b="1" dirty="0" smtClean="0">
                <a:latin typeface="Times New Roman" panose="02020603050405020304" pitchFamily="18" charset="0"/>
                <a:cs typeface="Times New Roman" panose="02020603050405020304" pitchFamily="18" charset="0"/>
              </a:rPr>
              <a:t> cover </a:t>
            </a:r>
            <a:br>
              <a:rPr lang="sv-SE" sz="4900" b="1" dirty="0" smtClean="0">
                <a:latin typeface="Times New Roman" panose="02020603050405020304" pitchFamily="18" charset="0"/>
                <a:cs typeface="Times New Roman" panose="02020603050405020304" pitchFamily="18" charset="0"/>
              </a:rPr>
            </a:br>
            <a:r>
              <a:rPr lang="sv-SE" sz="4900" b="1" dirty="0" err="1" smtClean="0">
                <a:latin typeface="Times New Roman" panose="02020603050405020304" pitchFamily="18" charset="0"/>
                <a:cs typeface="Times New Roman" panose="02020603050405020304" pitchFamily="18" charset="0"/>
              </a:rPr>
              <a:t>forest</a:t>
            </a:r>
            <a:r>
              <a:rPr lang="sv-SE" sz="4900" b="1" dirty="0" smtClean="0">
                <a:latin typeface="Times New Roman" panose="02020603050405020304" pitchFamily="18" charset="0"/>
                <a:cs typeface="Times New Roman" panose="02020603050405020304" pitchFamily="18" charset="0"/>
              </a:rPr>
              <a:t> management</a:t>
            </a:r>
            <a:br>
              <a:rPr lang="sv-SE" sz="4900" b="1" dirty="0" smtClean="0">
                <a:latin typeface="Times New Roman" panose="02020603050405020304" pitchFamily="18" charset="0"/>
                <a:cs typeface="Times New Roman" panose="02020603050405020304" pitchFamily="18" charset="0"/>
              </a:rPr>
            </a:br>
            <a:r>
              <a:rPr lang="sv-SE" sz="4900" b="1" dirty="0">
                <a:solidFill>
                  <a:srgbClr val="FF0000"/>
                </a:solidFill>
                <a:latin typeface="Times New Roman" panose="02020603050405020304" pitchFamily="18" charset="0"/>
                <a:cs typeface="Times New Roman" panose="02020603050405020304" pitchFamily="18" charset="0"/>
              </a:rPr>
              <a:t/>
            </a:r>
            <a:br>
              <a:rPr lang="sv-SE" sz="4900" b="1" dirty="0">
                <a:solidFill>
                  <a:srgbClr val="FF0000"/>
                </a:solidFill>
                <a:latin typeface="Times New Roman" panose="02020603050405020304" pitchFamily="18" charset="0"/>
                <a:cs typeface="Times New Roman" panose="02020603050405020304" pitchFamily="18" charset="0"/>
              </a:rPr>
            </a:br>
            <a:r>
              <a:rPr lang="sv-SE" b="1" dirty="0" err="1" smtClean="0">
                <a:solidFill>
                  <a:srgbClr val="FF0000"/>
                </a:solidFill>
                <a:latin typeface="Times New Roman" panose="02020603050405020304" pitchFamily="18" charset="0"/>
                <a:cs typeface="Times New Roman" panose="02020603050405020304" pitchFamily="18" charset="0"/>
              </a:rPr>
              <a:t>First</a:t>
            </a:r>
            <a:r>
              <a:rPr lang="sv-SE" b="1" dirty="0" smtClean="0">
                <a:solidFill>
                  <a:srgbClr val="FF0000"/>
                </a:solidFill>
                <a:latin typeface="Times New Roman" panose="02020603050405020304" pitchFamily="18" charset="0"/>
                <a:cs typeface="Times New Roman" panose="02020603050405020304" pitchFamily="18" charset="0"/>
              </a:rPr>
              <a:t>, </a:t>
            </a:r>
            <a:r>
              <a:rPr lang="sv-SE" b="1" dirty="0" err="1" smtClean="0">
                <a:solidFill>
                  <a:srgbClr val="FF0000"/>
                </a:solidFill>
                <a:latin typeface="Times New Roman" panose="02020603050405020304" pitchFamily="18" charset="0"/>
                <a:cs typeface="Times New Roman" panose="02020603050405020304" pitchFamily="18" charset="0"/>
              </a:rPr>
              <a:t>we</a:t>
            </a:r>
            <a:r>
              <a:rPr lang="sv-SE" b="1" dirty="0" smtClean="0">
                <a:solidFill>
                  <a:srgbClr val="FF0000"/>
                </a:solidFill>
                <a:latin typeface="Times New Roman" panose="02020603050405020304" pitchFamily="18" charset="0"/>
                <a:cs typeface="Times New Roman" panose="02020603050405020304" pitchFamily="18" charset="0"/>
              </a:rPr>
              <a:t> </a:t>
            </a:r>
            <a:r>
              <a:rPr lang="sv-SE" b="1" dirty="0" err="1" smtClean="0">
                <a:solidFill>
                  <a:srgbClr val="FF0000"/>
                </a:solidFill>
                <a:latin typeface="Times New Roman" panose="02020603050405020304" pitchFamily="18" charset="0"/>
                <a:cs typeface="Times New Roman" panose="02020603050405020304" pitchFamily="18" charset="0"/>
              </a:rPr>
              <a:t>study</a:t>
            </a:r>
            <a:r>
              <a:rPr lang="sv-SE" b="1" dirty="0" smtClean="0">
                <a:solidFill>
                  <a:srgbClr val="FF0000"/>
                </a:solidFill>
                <a:latin typeface="Times New Roman" panose="02020603050405020304" pitchFamily="18" charset="0"/>
                <a:cs typeface="Times New Roman" panose="02020603050405020304" pitchFamily="18" charset="0"/>
              </a:rPr>
              <a:t>:</a:t>
            </a:r>
            <a:br>
              <a:rPr lang="sv-SE" b="1" dirty="0" smtClean="0">
                <a:solidFill>
                  <a:srgbClr val="FF0000"/>
                </a:solidFill>
                <a:latin typeface="Times New Roman" panose="02020603050405020304" pitchFamily="18" charset="0"/>
                <a:cs typeface="Times New Roman" panose="02020603050405020304" pitchFamily="18" charset="0"/>
              </a:rPr>
            </a:br>
            <a:r>
              <a:rPr lang="sv-SE" b="1" dirty="0" smtClean="0">
                <a:solidFill>
                  <a:srgbClr val="FF0000"/>
                </a:solidFill>
                <a:latin typeface="Times New Roman" panose="02020603050405020304" pitchFamily="18" charset="0"/>
                <a:cs typeface="Times New Roman" panose="02020603050405020304" pitchFamily="18" charset="0"/>
              </a:rPr>
              <a:t/>
            </a:r>
            <a:br>
              <a:rPr lang="sv-SE" b="1" dirty="0" smtClean="0">
                <a:solidFill>
                  <a:srgbClr val="FF0000"/>
                </a:solidFill>
                <a:latin typeface="Times New Roman" panose="02020603050405020304" pitchFamily="18" charset="0"/>
                <a:cs typeface="Times New Roman" panose="02020603050405020304" pitchFamily="18" charset="0"/>
              </a:rPr>
            </a:br>
            <a:r>
              <a:rPr lang="en-US" sz="4000" b="1" i="1" dirty="0" smtClean="0">
                <a:solidFill>
                  <a:srgbClr val="FF0000"/>
                </a:solidFill>
                <a:latin typeface="Times New Roman" panose="02020603050405020304" pitchFamily="18" charset="0"/>
                <a:cs typeface="Times New Roman" panose="02020603050405020304" pitchFamily="18" charset="0"/>
              </a:rPr>
              <a:t>One </a:t>
            </a:r>
            <a:r>
              <a:rPr lang="en-US" sz="4000" b="1" i="1" dirty="0">
                <a:solidFill>
                  <a:srgbClr val="FF0000"/>
                </a:solidFill>
                <a:latin typeface="Times New Roman" panose="02020603050405020304" pitchFamily="18" charset="0"/>
                <a:cs typeface="Times New Roman" panose="02020603050405020304" pitchFamily="18" charset="0"/>
              </a:rPr>
              <a:t>dimensional </a:t>
            </a:r>
            <a:r>
              <a:rPr lang="en-US" sz="4000" b="1" i="1" dirty="0" smtClean="0">
                <a:solidFill>
                  <a:srgbClr val="FF0000"/>
                </a:solidFill>
                <a:latin typeface="Times New Roman" panose="02020603050405020304" pitchFamily="18" charset="0"/>
                <a:cs typeface="Times New Roman" panose="02020603050405020304" pitchFamily="18" charset="0"/>
              </a:rPr>
              <a:t>optimization in</a:t>
            </a:r>
            <a:r>
              <a:rPr lang="en-US" sz="4000" b="1" i="1" dirty="0">
                <a:solidFill>
                  <a:srgbClr val="FF0000"/>
                </a:solidFill>
                <a:latin typeface="Times New Roman" panose="02020603050405020304" pitchFamily="18" charset="0"/>
                <a:cs typeface="Times New Roman" panose="02020603050405020304" pitchFamily="18" charset="0"/>
              </a:rPr>
              <a:t/>
            </a:r>
            <a:br>
              <a:rPr lang="en-US" sz="4000" b="1" i="1" dirty="0">
                <a:solidFill>
                  <a:srgbClr val="FF0000"/>
                </a:solidFill>
                <a:latin typeface="Times New Roman" panose="02020603050405020304" pitchFamily="18" charset="0"/>
                <a:cs typeface="Times New Roman" panose="02020603050405020304" pitchFamily="18" charset="0"/>
              </a:rPr>
            </a:br>
            <a:r>
              <a:rPr lang="en-US" sz="4000" b="1" i="1" dirty="0" smtClean="0">
                <a:solidFill>
                  <a:srgbClr val="FF0000"/>
                </a:solidFill>
                <a:latin typeface="Times New Roman" panose="02020603050405020304" pitchFamily="18" charset="0"/>
                <a:cs typeface="Times New Roman" panose="02020603050405020304" pitchFamily="18" charset="0"/>
              </a:rPr>
              <a:t>the </a:t>
            </a:r>
            <a:r>
              <a:rPr lang="en-US" sz="4000" b="1" i="1" dirty="0">
                <a:solidFill>
                  <a:srgbClr val="FF0000"/>
                </a:solidFill>
                <a:latin typeface="Times New Roman" panose="02020603050405020304" pitchFamily="18" charset="0"/>
                <a:cs typeface="Times New Roman" panose="02020603050405020304" pitchFamily="18" charset="0"/>
              </a:rPr>
              <a:t>time interval </a:t>
            </a:r>
            <a:r>
              <a:rPr lang="en-US" sz="4000" b="1" i="1" dirty="0" smtClean="0">
                <a:solidFill>
                  <a:srgbClr val="FF0000"/>
                </a:solidFill>
                <a:latin typeface="Times New Roman" panose="02020603050405020304" pitchFamily="18" charset="0"/>
                <a:cs typeface="Times New Roman" panose="02020603050405020304" pitchFamily="18" charset="0"/>
              </a:rPr>
              <a:t>dimension </a:t>
            </a:r>
            <a:br>
              <a:rPr lang="en-US" sz="4000" b="1" i="1" dirty="0" smtClean="0">
                <a:solidFill>
                  <a:srgbClr val="FF0000"/>
                </a:solidFill>
                <a:latin typeface="Times New Roman" panose="02020603050405020304" pitchFamily="18" charset="0"/>
                <a:cs typeface="Times New Roman" panose="02020603050405020304" pitchFamily="18" charset="0"/>
              </a:rPr>
            </a:br>
            <a:r>
              <a:rPr lang="en-US" sz="4000" b="1" i="1" dirty="0" smtClean="0">
                <a:solidFill>
                  <a:srgbClr val="FF0000"/>
                </a:solidFill>
                <a:latin typeface="Times New Roman" panose="02020603050405020304" pitchFamily="18" charset="0"/>
                <a:cs typeface="Times New Roman" panose="02020603050405020304" pitchFamily="18" charset="0"/>
              </a:rPr>
              <a:t>(of relevance when the stock level</a:t>
            </a:r>
            <a:br>
              <a:rPr lang="en-US" sz="4000" b="1" i="1" dirty="0" smtClean="0">
                <a:solidFill>
                  <a:srgbClr val="FF0000"/>
                </a:solidFill>
                <a:latin typeface="Times New Roman" panose="02020603050405020304" pitchFamily="18" charset="0"/>
                <a:cs typeface="Times New Roman" panose="02020603050405020304" pitchFamily="18" charset="0"/>
              </a:rPr>
            </a:br>
            <a:r>
              <a:rPr lang="en-US" sz="4000" b="1" i="1" dirty="0" smtClean="0">
                <a:solidFill>
                  <a:srgbClr val="FF0000"/>
                </a:solidFill>
                <a:latin typeface="Times New Roman" panose="02020603050405020304" pitchFamily="18" charset="0"/>
                <a:cs typeface="Times New Roman" panose="02020603050405020304" pitchFamily="18" charset="0"/>
              </a:rPr>
              <a:t>after harvest is determined by law </a:t>
            </a:r>
            <a:br>
              <a:rPr lang="en-US" sz="4000" b="1" i="1" dirty="0" smtClean="0">
                <a:solidFill>
                  <a:srgbClr val="FF0000"/>
                </a:solidFill>
                <a:latin typeface="Times New Roman" panose="02020603050405020304" pitchFamily="18" charset="0"/>
                <a:cs typeface="Times New Roman" panose="02020603050405020304" pitchFamily="18" charset="0"/>
              </a:rPr>
            </a:br>
            <a:r>
              <a:rPr lang="en-US" sz="4000" b="1" i="1" dirty="0" smtClean="0">
                <a:solidFill>
                  <a:srgbClr val="FF0000"/>
                </a:solidFill>
                <a:latin typeface="Times New Roman" panose="02020603050405020304" pitchFamily="18" charset="0"/>
                <a:cs typeface="Times New Roman" panose="02020603050405020304" pitchFamily="18" charset="0"/>
              </a:rPr>
              <a:t>or can not be determined </a:t>
            </a:r>
            <a:br>
              <a:rPr lang="en-US" sz="4000" b="1" i="1" dirty="0" smtClean="0">
                <a:solidFill>
                  <a:srgbClr val="FF0000"/>
                </a:solidFill>
                <a:latin typeface="Times New Roman" panose="02020603050405020304" pitchFamily="18" charset="0"/>
                <a:cs typeface="Times New Roman" panose="02020603050405020304" pitchFamily="18" charset="0"/>
              </a:rPr>
            </a:br>
            <a:r>
              <a:rPr lang="en-US" sz="4000" b="1" i="1" dirty="0" smtClean="0">
                <a:solidFill>
                  <a:srgbClr val="FF0000"/>
                </a:solidFill>
                <a:latin typeface="Times New Roman" panose="02020603050405020304" pitchFamily="18" charset="0"/>
                <a:cs typeface="Times New Roman" panose="02020603050405020304" pitchFamily="18" charset="0"/>
              </a:rPr>
              <a:t>for some other reason)</a:t>
            </a:r>
            <a:endParaRPr lang="sv-SE" b="1" i="1" dirty="0">
              <a:solidFill>
                <a:srgbClr val="FF0000"/>
              </a:solidFill>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30</a:t>
            </a:fld>
            <a:endParaRPr lang="sv-SE">
              <a:solidFill>
                <a:prstClr val="black">
                  <a:tint val="75000"/>
                </a:prstClr>
              </a:solidFill>
            </a:endParaRPr>
          </a:p>
        </p:txBody>
      </p:sp>
    </p:spTree>
    <p:extLst>
      <p:ext uri="{BB962C8B-B14F-4D97-AF65-F5344CB8AC3E}">
        <p14:creationId xmlns:p14="http://schemas.microsoft.com/office/powerpoint/2010/main" val="39102255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31</a:t>
            </a:fld>
            <a:endParaRPr lang="sv-SE">
              <a:solidFill>
                <a:prstClr val="black">
                  <a:tint val="75000"/>
                </a:prstClr>
              </a:solidFill>
            </a:endParaRPr>
          </a:p>
        </p:txBody>
      </p:sp>
      <p:sp>
        <p:nvSpPr>
          <p:cNvPr id="5" name="Rectangle 2"/>
          <p:cNvSpPr>
            <a:spLocks noChangeArrowheads="1"/>
          </p:cNvSpPr>
          <p:nvPr/>
        </p:nvSpPr>
        <p:spPr bwMode="auto">
          <a:xfrm>
            <a:off x="3534032" y="2310713"/>
            <a:ext cx="203646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solidFill>
                <a:prstClr val="black"/>
              </a:solidFill>
            </a:endParaRPr>
          </a:p>
        </p:txBody>
      </p:sp>
      <p:graphicFrame>
        <p:nvGraphicFramePr>
          <p:cNvPr id="6" name="Objekt 5"/>
          <p:cNvGraphicFramePr>
            <a:graphicFrameLocks noChangeAspect="1"/>
          </p:cNvGraphicFramePr>
          <p:nvPr>
            <p:extLst/>
          </p:nvPr>
        </p:nvGraphicFramePr>
        <p:xfrm>
          <a:off x="609669" y="1170593"/>
          <a:ext cx="10744131" cy="1918595"/>
        </p:xfrm>
        <a:graphic>
          <a:graphicData uri="http://schemas.openxmlformats.org/presentationml/2006/ole">
            <mc:AlternateContent xmlns:mc="http://schemas.openxmlformats.org/markup-compatibility/2006">
              <mc:Choice xmlns:v="urn:schemas-microsoft-com:vml" Requires="v">
                <p:oleObj spid="_x0000_s27692" name="Equation" r:id="rId3" imgW="2095500" imgH="393700" progId="Equation.DSMT4">
                  <p:embed/>
                </p:oleObj>
              </mc:Choice>
              <mc:Fallback>
                <p:oleObj name="Equation" r:id="rId3" imgW="20955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69" y="1170593"/>
                        <a:ext cx="10744131" cy="1918595"/>
                      </a:xfrm>
                      <a:prstGeom prst="rect">
                        <a:avLst/>
                      </a:prstGeom>
                      <a:noFill/>
                    </p:spPr>
                  </p:pic>
                </p:oleObj>
              </mc:Fallback>
            </mc:AlternateContent>
          </a:graphicData>
        </a:graphic>
      </p:graphicFrame>
      <p:sp>
        <p:nvSpPr>
          <p:cNvPr id="7" name="Rectangle 4"/>
          <p:cNvSpPr>
            <a:spLocks noChangeArrowheads="1"/>
          </p:cNvSpPr>
          <p:nvPr/>
        </p:nvSpPr>
        <p:spPr bwMode="auto">
          <a:xfrm>
            <a:off x="3039762" y="3975390"/>
            <a:ext cx="430015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solidFill>
                <a:prstClr val="black"/>
              </a:solidFill>
            </a:endParaRPr>
          </a:p>
        </p:txBody>
      </p:sp>
      <p:graphicFrame>
        <p:nvGraphicFramePr>
          <p:cNvPr id="8" name="Objekt 7"/>
          <p:cNvGraphicFramePr>
            <a:graphicFrameLocks noChangeAspect="1"/>
          </p:cNvGraphicFramePr>
          <p:nvPr>
            <p:extLst/>
          </p:nvPr>
        </p:nvGraphicFramePr>
        <p:xfrm>
          <a:off x="609669" y="3282273"/>
          <a:ext cx="3030510" cy="1894069"/>
        </p:xfrm>
        <a:graphic>
          <a:graphicData uri="http://schemas.openxmlformats.org/presentationml/2006/ole">
            <mc:AlternateContent xmlns:mc="http://schemas.openxmlformats.org/markup-compatibility/2006">
              <mc:Choice xmlns:v="urn:schemas-microsoft-com:vml" Requires="v">
                <p:oleObj spid="_x0000_s27693" name="Equation" r:id="rId5" imgW="634725" imgH="406224" progId="Equation.DSMT4">
                  <p:embed/>
                </p:oleObj>
              </mc:Choice>
              <mc:Fallback>
                <p:oleObj name="Equation" r:id="rId5" imgW="634725" imgH="406224"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69" y="3282273"/>
                        <a:ext cx="3030510" cy="1894069"/>
                      </a:xfrm>
                      <a:prstGeom prst="rect">
                        <a:avLst/>
                      </a:prstGeom>
                      <a:noFill/>
                    </p:spPr>
                  </p:pic>
                </p:oleObj>
              </mc:Fallback>
            </mc:AlternateContent>
          </a:graphicData>
        </a:graphic>
      </p:graphicFrame>
    </p:spTree>
    <p:extLst>
      <p:ext uri="{BB962C8B-B14F-4D97-AF65-F5344CB8AC3E}">
        <p14:creationId xmlns:p14="http://schemas.microsoft.com/office/powerpoint/2010/main" val="16022954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32</a:t>
            </a:fld>
            <a:endParaRPr lang="sv-SE"/>
          </a:p>
        </p:txBody>
      </p:sp>
      <p:sp>
        <p:nvSpPr>
          <p:cNvPr id="6" name="Rectangle 2"/>
          <p:cNvSpPr>
            <a:spLocks noChangeArrowheads="1"/>
          </p:cNvSpPr>
          <p:nvPr/>
        </p:nvSpPr>
        <p:spPr bwMode="auto">
          <a:xfrm>
            <a:off x="838200" y="25673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8" name="Rectangle 4"/>
          <p:cNvSpPr>
            <a:spLocks noChangeArrowheads="1"/>
          </p:cNvSpPr>
          <p:nvPr/>
        </p:nvSpPr>
        <p:spPr bwMode="auto">
          <a:xfrm>
            <a:off x="1668162" y="36561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9" name="Objekt 8"/>
          <p:cNvGraphicFramePr>
            <a:graphicFrameLocks noChangeAspect="1"/>
          </p:cNvGraphicFramePr>
          <p:nvPr>
            <p:extLst>
              <p:ext uri="{D42A27DB-BD31-4B8C-83A1-F6EECF244321}">
                <p14:modId xmlns:p14="http://schemas.microsoft.com/office/powerpoint/2010/main" val="409032262"/>
              </p:ext>
            </p:extLst>
          </p:nvPr>
        </p:nvGraphicFramePr>
        <p:xfrm>
          <a:off x="726832" y="1587556"/>
          <a:ext cx="10471562" cy="1556145"/>
        </p:xfrm>
        <a:graphic>
          <a:graphicData uri="http://schemas.openxmlformats.org/presentationml/2006/ole">
            <mc:AlternateContent xmlns:mc="http://schemas.openxmlformats.org/markup-compatibility/2006">
              <mc:Choice xmlns:v="urn:schemas-microsoft-com:vml" Requires="v">
                <p:oleObj spid="_x0000_s3251" name="Equation" r:id="rId3" imgW="3568700" imgH="533400" progId="Equation.DSMT4">
                  <p:embed/>
                </p:oleObj>
              </mc:Choice>
              <mc:Fallback>
                <p:oleObj name="Equation" r:id="rId3" imgW="3568700" imgH="5334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832" y="1587556"/>
                        <a:ext cx="10471562" cy="1556145"/>
                      </a:xfrm>
                      <a:prstGeom prst="rect">
                        <a:avLst/>
                      </a:prstGeom>
                      <a:noFill/>
                    </p:spPr>
                  </p:pic>
                </p:oleObj>
              </mc:Fallback>
            </mc:AlternateContent>
          </a:graphicData>
        </a:graphic>
      </p:graphicFrame>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2" name="Rectangle 8"/>
          <p:cNvSpPr>
            <a:spLocks noChangeArrowheads="1"/>
          </p:cNvSpPr>
          <p:nvPr/>
        </p:nvSpPr>
        <p:spPr bwMode="auto">
          <a:xfrm>
            <a:off x="3323967" y="541241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13" name="Objekt 12"/>
          <p:cNvGraphicFramePr>
            <a:graphicFrameLocks noChangeAspect="1"/>
          </p:cNvGraphicFramePr>
          <p:nvPr>
            <p:extLst>
              <p:ext uri="{D42A27DB-BD31-4B8C-83A1-F6EECF244321}">
                <p14:modId xmlns:p14="http://schemas.microsoft.com/office/powerpoint/2010/main" val="168702015"/>
              </p:ext>
            </p:extLst>
          </p:nvPr>
        </p:nvGraphicFramePr>
        <p:xfrm>
          <a:off x="726832" y="3995128"/>
          <a:ext cx="10616819" cy="1817565"/>
        </p:xfrm>
        <a:graphic>
          <a:graphicData uri="http://schemas.openxmlformats.org/presentationml/2006/ole">
            <mc:AlternateContent xmlns:mc="http://schemas.openxmlformats.org/markup-compatibility/2006">
              <mc:Choice xmlns:v="urn:schemas-microsoft-com:vml" Requires="v">
                <p:oleObj spid="_x0000_s3252" name="Equation" r:id="rId5" imgW="2501640" imgH="431640" progId="Equation.DSMT4">
                  <p:embed/>
                </p:oleObj>
              </mc:Choice>
              <mc:Fallback>
                <p:oleObj name="Equation" r:id="rId5" imgW="2501640" imgH="431640" progId="Equation.DSMT4">
                  <p:embed/>
                  <p:pic>
                    <p:nvPicPr>
                      <p:cNvPr id="0" name="Object 7"/>
                      <p:cNvPicPr>
                        <a:picLocks noChangeAspect="1" noChangeArrowheads="1"/>
                      </p:cNvPicPr>
                      <p:nvPr/>
                    </p:nvPicPr>
                    <p:blipFill>
                      <a:blip r:embed="rId6"/>
                      <a:srcRect/>
                      <a:stretch>
                        <a:fillRect/>
                      </a:stretch>
                    </p:blipFill>
                    <p:spPr bwMode="auto">
                      <a:xfrm>
                        <a:off x="726832" y="3995128"/>
                        <a:ext cx="10616819" cy="1817565"/>
                      </a:xfrm>
                      <a:prstGeom prst="rect">
                        <a:avLst/>
                      </a:prstGeom>
                      <a:noFill/>
                    </p:spPr>
                  </p:pic>
                </p:oleObj>
              </mc:Fallback>
            </mc:AlternateContent>
          </a:graphicData>
        </a:graphic>
      </p:graphicFrame>
      <p:sp>
        <p:nvSpPr>
          <p:cNvPr id="14" name="Rectangle 10"/>
          <p:cNvSpPr>
            <a:spLocks noChangeArrowheads="1"/>
          </p:cNvSpPr>
          <p:nvPr/>
        </p:nvSpPr>
        <p:spPr bwMode="auto">
          <a:xfrm>
            <a:off x="6672649" y="6492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15" name="Objekt 14"/>
          <p:cNvGraphicFramePr>
            <a:graphicFrameLocks noChangeAspect="1"/>
          </p:cNvGraphicFramePr>
          <p:nvPr>
            <p:extLst>
              <p:ext uri="{D42A27DB-BD31-4B8C-83A1-F6EECF244321}">
                <p14:modId xmlns:p14="http://schemas.microsoft.com/office/powerpoint/2010/main" val="3171908672"/>
              </p:ext>
            </p:extLst>
          </p:nvPr>
        </p:nvGraphicFramePr>
        <p:xfrm>
          <a:off x="6672649" y="6492875"/>
          <a:ext cx="838200" cy="228600"/>
        </p:xfrm>
        <a:graphic>
          <a:graphicData uri="http://schemas.openxmlformats.org/presentationml/2006/ole">
            <mc:AlternateContent xmlns:mc="http://schemas.openxmlformats.org/markup-compatibility/2006">
              <mc:Choice xmlns:v="urn:schemas-microsoft-com:vml" Requires="v">
                <p:oleObj spid="_x0000_s3253" name="Equation" r:id="rId7" imgW="863225" imgH="253890" progId="Equation.DSMT4">
                  <p:embed/>
                </p:oleObj>
              </mc:Choice>
              <mc:Fallback>
                <p:oleObj name="Equation" r:id="rId7" imgW="863225" imgH="25389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2649" y="6492875"/>
                        <a:ext cx="8382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235613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Optimal </a:t>
            </a:r>
            <a:r>
              <a:rPr lang="en-US" b="1" dirty="0" smtClean="0">
                <a:solidFill>
                  <a:srgbClr val="FF0000"/>
                </a:solidFill>
                <a:latin typeface="Times New Roman" panose="02020603050405020304" pitchFamily="18" charset="0"/>
                <a:cs typeface="Times New Roman" panose="02020603050405020304" pitchFamily="18" charset="0"/>
              </a:rPr>
              <a:t>principle </a:t>
            </a:r>
            <a:r>
              <a:rPr lang="en-US" b="1" dirty="0">
                <a:solidFill>
                  <a:srgbClr val="FF0000"/>
                </a:solidFill>
                <a:latin typeface="Times New Roman" panose="02020603050405020304" pitchFamily="18" charset="0"/>
                <a:cs typeface="Times New Roman" panose="02020603050405020304" pitchFamily="18" charset="0"/>
              </a:rPr>
              <a:t>in the time </a:t>
            </a:r>
            <a:r>
              <a:rPr lang="en-US" b="1" dirty="0" smtClean="0">
                <a:solidFill>
                  <a:srgbClr val="FF0000"/>
                </a:solidFill>
                <a:latin typeface="Times New Roman" panose="02020603050405020304" pitchFamily="18" charset="0"/>
                <a:cs typeface="Times New Roman" panose="02020603050405020304" pitchFamily="18" charset="0"/>
              </a:rPr>
              <a:t>dimension:</a:t>
            </a:r>
            <a:endParaRPr lang="sv-SE" b="1" dirty="0">
              <a:solidFill>
                <a:srgbClr val="FF0000"/>
              </a:solidFill>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t>33</a:t>
            </a:fld>
            <a:endParaRPr lang="sv-SE"/>
          </a:p>
        </p:txBody>
      </p:sp>
      <p:sp>
        <p:nvSpPr>
          <p:cNvPr id="5" name="Rectangle 2"/>
          <p:cNvSpPr>
            <a:spLocks noChangeArrowheads="1"/>
          </p:cNvSpPr>
          <p:nvPr/>
        </p:nvSpPr>
        <p:spPr bwMode="auto">
          <a:xfrm>
            <a:off x="1793631" y="2180492"/>
            <a:ext cx="591782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7" name="Rectangle 4"/>
          <p:cNvSpPr>
            <a:spLocks noChangeArrowheads="1"/>
          </p:cNvSpPr>
          <p:nvPr/>
        </p:nvSpPr>
        <p:spPr bwMode="auto">
          <a:xfrm>
            <a:off x="1235675" y="2180491"/>
            <a:ext cx="5802733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156409248"/>
              </p:ext>
            </p:extLst>
          </p:nvPr>
        </p:nvGraphicFramePr>
        <p:xfrm>
          <a:off x="1544593" y="2226210"/>
          <a:ext cx="7253417" cy="3989379"/>
        </p:xfrm>
        <a:graphic>
          <a:graphicData uri="http://schemas.openxmlformats.org/presentationml/2006/ole">
            <mc:AlternateContent xmlns:mc="http://schemas.openxmlformats.org/markup-compatibility/2006">
              <mc:Choice xmlns:v="urn:schemas-microsoft-com:vml" Requires="v">
                <p:oleObj spid="_x0000_s4158" name="Equation" r:id="rId3" imgW="1485900" imgH="825500" progId="Equation.DSMT4">
                  <p:embed/>
                </p:oleObj>
              </mc:Choice>
              <mc:Fallback>
                <p:oleObj name="Equation" r:id="rId3" imgW="1485900" imgH="8255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593" y="2226210"/>
                        <a:ext cx="7253417" cy="3989379"/>
                      </a:xfrm>
                      <a:prstGeom prst="rect">
                        <a:avLst/>
                      </a:prstGeom>
                      <a:noFill/>
                    </p:spPr>
                  </p:pic>
                </p:oleObj>
              </mc:Fallback>
            </mc:AlternateContent>
          </a:graphicData>
        </a:graphic>
      </p:graphicFrame>
    </p:spTree>
    <p:extLst>
      <p:ext uri="{BB962C8B-B14F-4D97-AF65-F5344CB8AC3E}">
        <p14:creationId xmlns:p14="http://schemas.microsoft.com/office/powerpoint/2010/main" val="24642401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b="1" i="1" dirty="0">
                <a:solidFill>
                  <a:srgbClr val="FF0000"/>
                </a:solidFill>
                <a:latin typeface="Times New Roman" panose="02020603050405020304" pitchFamily="18" charset="0"/>
                <a:cs typeface="Times New Roman" panose="02020603050405020304" pitchFamily="18" charset="0"/>
              </a:rPr>
              <a:t>How is the optimal time interval affected if the parameter c marginally increases (</a:t>
            </a:r>
            <a:r>
              <a:rPr lang="en-US" b="1" i="1" dirty="0" err="1">
                <a:solidFill>
                  <a:srgbClr val="FF0000"/>
                </a:solidFill>
                <a:latin typeface="Times New Roman" panose="02020603050405020304" pitchFamily="18" charset="0"/>
                <a:cs typeface="Times New Roman" panose="02020603050405020304" pitchFamily="18" charset="0"/>
              </a:rPr>
              <a:t>ceteres</a:t>
            </a:r>
            <a:r>
              <a:rPr lang="en-US" b="1" i="1" dirty="0">
                <a:solidFill>
                  <a:srgbClr val="FF0000"/>
                </a:solidFill>
                <a:latin typeface="Times New Roman" panose="02020603050405020304" pitchFamily="18" charset="0"/>
                <a:cs typeface="Times New Roman" panose="02020603050405020304" pitchFamily="18" charset="0"/>
              </a:rPr>
              <a:t> paribus)? </a:t>
            </a:r>
            <a:endParaRPr lang="sv-SE" b="1" i="1" dirty="0">
              <a:solidFill>
                <a:srgbClr val="FF0000"/>
              </a:solidFill>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t>34</a:t>
            </a:fld>
            <a:endParaRPr lang="sv-SE"/>
          </a:p>
        </p:txBody>
      </p:sp>
      <p:sp>
        <p:nvSpPr>
          <p:cNvPr id="6" name="Rectangle 2"/>
          <p:cNvSpPr>
            <a:spLocks noChangeArrowheads="1"/>
          </p:cNvSpPr>
          <p:nvPr/>
        </p:nvSpPr>
        <p:spPr bwMode="auto">
          <a:xfrm>
            <a:off x="1207476" y="2555630"/>
            <a:ext cx="369984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7" name="Objekt 6"/>
          <p:cNvGraphicFramePr>
            <a:graphicFrameLocks noChangeAspect="1"/>
          </p:cNvGraphicFramePr>
          <p:nvPr>
            <p:extLst>
              <p:ext uri="{D42A27DB-BD31-4B8C-83A1-F6EECF244321}">
                <p14:modId xmlns:p14="http://schemas.microsoft.com/office/powerpoint/2010/main" val="2930164005"/>
              </p:ext>
            </p:extLst>
          </p:nvPr>
        </p:nvGraphicFramePr>
        <p:xfrm>
          <a:off x="997412" y="2139797"/>
          <a:ext cx="1387442" cy="1156202"/>
        </p:xfrm>
        <a:graphic>
          <a:graphicData uri="http://schemas.openxmlformats.org/presentationml/2006/ole">
            <mc:AlternateContent xmlns:mc="http://schemas.openxmlformats.org/markup-compatibility/2006">
              <mc:Choice xmlns:v="urn:schemas-microsoft-com:vml" Requires="v">
                <p:oleObj spid="_x0000_s5277" name="Equation" r:id="rId3" imgW="482391" imgH="393529" progId="Equation.DSMT4">
                  <p:embed/>
                </p:oleObj>
              </mc:Choice>
              <mc:Fallback>
                <p:oleObj name="Equation" r:id="rId3" imgW="482391" imgH="393529"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412" y="2139797"/>
                        <a:ext cx="1387442" cy="1156202"/>
                      </a:xfrm>
                      <a:prstGeom prst="rect">
                        <a:avLst/>
                      </a:prstGeom>
                      <a:noFill/>
                    </p:spPr>
                  </p:pic>
                </p:oleObj>
              </mc:Fallback>
            </mc:AlternateContent>
          </a:graphicData>
        </a:graphic>
      </p:graphicFrame>
      <p:sp>
        <p:nvSpPr>
          <p:cNvPr id="9" name="Rectangle 4"/>
          <p:cNvSpPr>
            <a:spLocks noChangeArrowheads="1"/>
          </p:cNvSpPr>
          <p:nvPr/>
        </p:nvSpPr>
        <p:spPr bwMode="auto">
          <a:xfrm>
            <a:off x="997412" y="3921866"/>
            <a:ext cx="178912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0" name="Objekt 9"/>
          <p:cNvGraphicFramePr>
            <a:graphicFrameLocks noChangeAspect="1"/>
          </p:cNvGraphicFramePr>
          <p:nvPr>
            <p:extLst>
              <p:ext uri="{D42A27DB-BD31-4B8C-83A1-F6EECF244321}">
                <p14:modId xmlns:p14="http://schemas.microsoft.com/office/powerpoint/2010/main" val="3184894703"/>
              </p:ext>
            </p:extLst>
          </p:nvPr>
        </p:nvGraphicFramePr>
        <p:xfrm>
          <a:off x="2901876" y="3017182"/>
          <a:ext cx="5708724" cy="1317398"/>
        </p:xfrm>
        <a:graphic>
          <a:graphicData uri="http://schemas.openxmlformats.org/presentationml/2006/ole">
            <mc:AlternateContent xmlns:mc="http://schemas.openxmlformats.org/markup-compatibility/2006">
              <mc:Choice xmlns:v="urn:schemas-microsoft-com:vml" Requires="v">
                <p:oleObj spid="_x0000_s5278" name="Equation" r:id="rId5" imgW="1968500" imgH="444500" progId="Equation.DSMT4">
                  <p:embed/>
                </p:oleObj>
              </mc:Choice>
              <mc:Fallback>
                <p:oleObj name="Equation" r:id="rId5" imgW="1968500" imgH="4445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1876" y="3017182"/>
                        <a:ext cx="5708724" cy="1317398"/>
                      </a:xfrm>
                      <a:prstGeom prst="rect">
                        <a:avLst/>
                      </a:prstGeom>
                      <a:noFill/>
                    </p:spPr>
                  </p:pic>
                </p:oleObj>
              </mc:Fallback>
            </mc:AlternateContent>
          </a:graphicData>
        </a:graphic>
      </p:graphicFrame>
      <p:sp>
        <p:nvSpPr>
          <p:cNvPr id="11" name="Rectangle 6"/>
          <p:cNvSpPr>
            <a:spLocks noChangeArrowheads="1"/>
          </p:cNvSpPr>
          <p:nvPr/>
        </p:nvSpPr>
        <p:spPr bwMode="auto">
          <a:xfrm>
            <a:off x="997411" y="5572896"/>
            <a:ext cx="170762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2" name="Objekt 11"/>
          <p:cNvGraphicFramePr>
            <a:graphicFrameLocks noChangeAspect="1"/>
          </p:cNvGraphicFramePr>
          <p:nvPr>
            <p:extLst>
              <p:ext uri="{D42A27DB-BD31-4B8C-83A1-F6EECF244321}">
                <p14:modId xmlns:p14="http://schemas.microsoft.com/office/powerpoint/2010/main" val="741249591"/>
              </p:ext>
            </p:extLst>
          </p:nvPr>
        </p:nvGraphicFramePr>
        <p:xfrm>
          <a:off x="7966623" y="4195043"/>
          <a:ext cx="2635475" cy="2432747"/>
        </p:xfrm>
        <a:graphic>
          <a:graphicData uri="http://schemas.openxmlformats.org/presentationml/2006/ole">
            <mc:AlternateContent xmlns:mc="http://schemas.openxmlformats.org/markup-compatibility/2006">
              <mc:Choice xmlns:v="urn:schemas-microsoft-com:vml" Requires="v">
                <p:oleObj spid="_x0000_s5279" name="Equation" r:id="rId7" imgW="977900" imgH="914400" progId="Equation.DSMT4">
                  <p:embed/>
                </p:oleObj>
              </mc:Choice>
              <mc:Fallback>
                <p:oleObj name="Equation" r:id="rId7" imgW="977900" imgH="9144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66623" y="4195043"/>
                        <a:ext cx="2635475" cy="2432747"/>
                      </a:xfrm>
                      <a:prstGeom prst="rect">
                        <a:avLst/>
                      </a:prstGeom>
                      <a:noFill/>
                    </p:spPr>
                  </p:pic>
                </p:oleObj>
              </mc:Fallback>
            </mc:AlternateContent>
          </a:graphicData>
        </a:graphic>
      </p:graphicFrame>
    </p:spTree>
    <p:extLst>
      <p:ext uri="{BB962C8B-B14F-4D97-AF65-F5344CB8AC3E}">
        <p14:creationId xmlns:p14="http://schemas.microsoft.com/office/powerpoint/2010/main" val="1645885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US" sz="2800" b="1" dirty="0">
                <a:latin typeface="Times New Roman" panose="02020603050405020304" pitchFamily="18" charset="0"/>
                <a:cs typeface="Times New Roman" panose="02020603050405020304" pitchFamily="18" charset="0"/>
              </a:rPr>
              <a:t>A unique </a:t>
            </a:r>
            <a:r>
              <a:rPr lang="en-US" sz="2800" b="1" dirty="0" smtClean="0">
                <a:latin typeface="Times New Roman" panose="02020603050405020304" pitchFamily="18" charset="0"/>
                <a:cs typeface="Times New Roman" panose="02020603050405020304" pitchFamily="18" charset="0"/>
              </a:rPr>
              <a:t>maximum is </a:t>
            </a:r>
            <a:r>
              <a:rPr lang="en-US" sz="2800" b="1" dirty="0">
                <a:latin typeface="Times New Roman" panose="02020603050405020304" pitchFamily="18" charset="0"/>
                <a:cs typeface="Times New Roman" panose="02020603050405020304" pitchFamily="18" charset="0"/>
              </a:rPr>
              <a:t>assumed in the time interval dimension</a:t>
            </a:r>
            <a:endParaRPr lang="sv-SE" sz="2800" b="1" dirty="0">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t>35</a:t>
            </a:fld>
            <a:endParaRPr lang="sv-SE" dirty="0"/>
          </a:p>
        </p:txBody>
      </p:sp>
      <p:sp>
        <p:nvSpPr>
          <p:cNvPr id="5" name="Rectangle 2"/>
          <p:cNvSpPr>
            <a:spLocks noChangeArrowheads="1"/>
          </p:cNvSpPr>
          <p:nvPr/>
        </p:nvSpPr>
        <p:spPr bwMode="auto">
          <a:xfrm>
            <a:off x="1195754" y="2121876"/>
            <a:ext cx="446907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4188281786"/>
              </p:ext>
            </p:extLst>
          </p:nvPr>
        </p:nvGraphicFramePr>
        <p:xfrm>
          <a:off x="911547" y="1629516"/>
          <a:ext cx="1646301" cy="1411115"/>
        </p:xfrm>
        <a:graphic>
          <a:graphicData uri="http://schemas.openxmlformats.org/presentationml/2006/ole">
            <mc:AlternateContent xmlns:mc="http://schemas.openxmlformats.org/markup-compatibility/2006">
              <mc:Choice xmlns:v="urn:schemas-microsoft-com:vml" Requires="v">
                <p:oleObj spid="_x0000_s6301" name="Equation" r:id="rId3" imgW="545863" imgH="418918" progId="Equation.DSMT4">
                  <p:embed/>
                </p:oleObj>
              </mc:Choice>
              <mc:Fallback>
                <p:oleObj name="Equation" r:id="rId3" imgW="545863" imgH="418918"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547" y="1629516"/>
                        <a:ext cx="1646301" cy="1411115"/>
                      </a:xfrm>
                      <a:prstGeom prst="rect">
                        <a:avLst/>
                      </a:prstGeom>
                      <a:noFill/>
                    </p:spPr>
                  </p:pic>
                </p:oleObj>
              </mc:Fallback>
            </mc:AlternateContent>
          </a:graphicData>
        </a:graphic>
      </p:graphicFrame>
      <p:sp>
        <p:nvSpPr>
          <p:cNvPr id="7" name="Rectangle 4"/>
          <p:cNvSpPr>
            <a:spLocks noChangeArrowheads="1"/>
          </p:cNvSpPr>
          <p:nvPr/>
        </p:nvSpPr>
        <p:spPr bwMode="auto">
          <a:xfrm>
            <a:off x="2557848" y="432486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4251105634"/>
              </p:ext>
            </p:extLst>
          </p:nvPr>
        </p:nvGraphicFramePr>
        <p:xfrm>
          <a:off x="3137586" y="2497651"/>
          <a:ext cx="2958414" cy="1365422"/>
        </p:xfrm>
        <a:graphic>
          <a:graphicData uri="http://schemas.openxmlformats.org/presentationml/2006/ole">
            <mc:AlternateContent xmlns:mc="http://schemas.openxmlformats.org/markup-compatibility/2006">
              <mc:Choice xmlns:v="urn:schemas-microsoft-com:vml" Requires="v">
                <p:oleObj spid="_x0000_s6302" name="Equation" r:id="rId5" imgW="1002865" imgH="418918" progId="Equation.DSMT4">
                  <p:embed/>
                </p:oleObj>
              </mc:Choice>
              <mc:Fallback>
                <p:oleObj name="Equation" r:id="rId5" imgW="1002865" imgH="418918"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7586" y="2497651"/>
                        <a:ext cx="2958414" cy="1365422"/>
                      </a:xfrm>
                      <a:prstGeom prst="rect">
                        <a:avLst/>
                      </a:prstGeom>
                      <a:noFill/>
                    </p:spPr>
                  </p:pic>
                </p:oleObj>
              </mc:Fallback>
            </mc:AlternateContent>
          </a:graphicData>
        </a:graphic>
      </p:graphicFrame>
      <p:sp>
        <p:nvSpPr>
          <p:cNvPr id="9" name="Rectangle 6"/>
          <p:cNvSpPr>
            <a:spLocks noChangeArrowheads="1"/>
          </p:cNvSpPr>
          <p:nvPr/>
        </p:nvSpPr>
        <p:spPr bwMode="auto">
          <a:xfrm>
            <a:off x="6450227" y="5099958"/>
            <a:ext cx="25684844" cy="6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0" name="Objekt 9"/>
          <p:cNvGraphicFramePr>
            <a:graphicFrameLocks noChangeAspect="1"/>
          </p:cNvGraphicFramePr>
          <p:nvPr>
            <p:extLst>
              <p:ext uri="{D42A27DB-BD31-4B8C-83A1-F6EECF244321}">
                <p14:modId xmlns:p14="http://schemas.microsoft.com/office/powerpoint/2010/main" val="253190894"/>
              </p:ext>
            </p:extLst>
          </p:nvPr>
        </p:nvGraphicFramePr>
        <p:xfrm>
          <a:off x="6190735" y="2957324"/>
          <a:ext cx="4102444" cy="3076833"/>
        </p:xfrm>
        <a:graphic>
          <a:graphicData uri="http://schemas.openxmlformats.org/presentationml/2006/ole">
            <mc:AlternateContent xmlns:mc="http://schemas.openxmlformats.org/markup-compatibility/2006">
              <mc:Choice xmlns:v="urn:schemas-microsoft-com:vml" Requires="v">
                <p:oleObj spid="_x0000_s6303" name="Equation" r:id="rId7" imgW="1206500" imgH="914400" progId="Equation.DSMT4">
                  <p:embed/>
                </p:oleObj>
              </mc:Choice>
              <mc:Fallback>
                <p:oleObj name="Equation" r:id="rId7" imgW="1206500" imgH="9144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0735" y="2957324"/>
                        <a:ext cx="4102444" cy="3076833"/>
                      </a:xfrm>
                      <a:prstGeom prst="rect">
                        <a:avLst/>
                      </a:prstGeom>
                      <a:noFill/>
                    </p:spPr>
                  </p:pic>
                </p:oleObj>
              </mc:Fallback>
            </mc:AlternateContent>
          </a:graphicData>
        </a:graphic>
      </p:graphicFrame>
      <p:sp>
        <p:nvSpPr>
          <p:cNvPr id="11" name="textruta 10"/>
          <p:cNvSpPr txBox="1"/>
          <p:nvPr/>
        </p:nvSpPr>
        <p:spPr>
          <a:xfrm>
            <a:off x="586478" y="3950972"/>
            <a:ext cx="5102216" cy="2308324"/>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Conclusion:</a:t>
            </a:r>
          </a:p>
          <a:p>
            <a:r>
              <a:rPr lang="en-US" sz="3600" b="1" i="1" dirty="0">
                <a:solidFill>
                  <a:srgbClr val="0070C0"/>
                </a:solidFill>
                <a:latin typeface="Times New Roman" panose="02020603050405020304" pitchFamily="18" charset="0"/>
                <a:cs typeface="Times New Roman" panose="02020603050405020304" pitchFamily="18" charset="0"/>
              </a:rPr>
              <a:t>The optimal time interval is a </a:t>
            </a:r>
            <a:r>
              <a:rPr lang="en-US" sz="3600" b="1" i="1" dirty="0" smtClean="0">
                <a:solidFill>
                  <a:srgbClr val="0070C0"/>
                </a:solidFill>
                <a:latin typeface="Times New Roman" panose="02020603050405020304" pitchFamily="18" charset="0"/>
                <a:cs typeface="Times New Roman" panose="02020603050405020304" pitchFamily="18" charset="0"/>
              </a:rPr>
              <a:t>strictly </a:t>
            </a:r>
            <a:r>
              <a:rPr lang="en-US" sz="3600" b="1" i="1" dirty="0">
                <a:solidFill>
                  <a:srgbClr val="0070C0"/>
                </a:solidFill>
                <a:latin typeface="Times New Roman" panose="02020603050405020304" pitchFamily="18" charset="0"/>
                <a:cs typeface="Times New Roman" panose="02020603050405020304" pitchFamily="18" charset="0"/>
              </a:rPr>
              <a:t>increasing function </a:t>
            </a:r>
            <a:r>
              <a:rPr lang="en-US" sz="3600" b="1" i="1" dirty="0" smtClean="0">
                <a:solidFill>
                  <a:srgbClr val="0070C0"/>
                </a:solidFill>
                <a:latin typeface="Times New Roman" panose="02020603050405020304" pitchFamily="18" charset="0"/>
                <a:cs typeface="Times New Roman" panose="02020603050405020304" pitchFamily="18" charset="0"/>
              </a:rPr>
              <a:t>of c</a:t>
            </a:r>
            <a:r>
              <a:rPr lang="en-US" sz="3600" b="1" i="1"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515953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sz="4000" b="1" i="1" dirty="0">
                <a:solidFill>
                  <a:srgbClr val="FF0000"/>
                </a:solidFill>
                <a:latin typeface="Times New Roman" panose="02020603050405020304" pitchFamily="18" charset="0"/>
                <a:cs typeface="Times New Roman" panose="02020603050405020304" pitchFamily="18" charset="0"/>
              </a:rPr>
              <a:t>How is the optimal time interval affected if the parameter </a:t>
            </a:r>
            <a:r>
              <a:rPr lang="en-US" sz="4000" b="1" i="1" dirty="0" smtClean="0">
                <a:solidFill>
                  <a:srgbClr val="FF0000"/>
                </a:solidFill>
                <a:latin typeface="Times New Roman" panose="02020603050405020304" pitchFamily="18" charset="0"/>
                <a:cs typeface="Times New Roman" panose="02020603050405020304" pitchFamily="18" charset="0"/>
              </a:rPr>
              <a:t>r </a:t>
            </a:r>
            <a:r>
              <a:rPr lang="en-US" sz="4000" b="1" i="1" dirty="0">
                <a:solidFill>
                  <a:srgbClr val="FF0000"/>
                </a:solidFill>
                <a:latin typeface="Times New Roman" panose="02020603050405020304" pitchFamily="18" charset="0"/>
                <a:cs typeface="Times New Roman" panose="02020603050405020304" pitchFamily="18" charset="0"/>
              </a:rPr>
              <a:t>marginally increases (</a:t>
            </a:r>
            <a:r>
              <a:rPr lang="en-US" sz="4000" b="1" i="1" dirty="0" err="1">
                <a:solidFill>
                  <a:srgbClr val="FF0000"/>
                </a:solidFill>
                <a:latin typeface="Times New Roman" panose="02020603050405020304" pitchFamily="18" charset="0"/>
                <a:cs typeface="Times New Roman" panose="02020603050405020304" pitchFamily="18" charset="0"/>
              </a:rPr>
              <a:t>ceteres</a:t>
            </a:r>
            <a:r>
              <a:rPr lang="en-US" sz="4000" b="1" i="1" dirty="0">
                <a:solidFill>
                  <a:srgbClr val="FF0000"/>
                </a:solidFill>
                <a:latin typeface="Times New Roman" panose="02020603050405020304" pitchFamily="18" charset="0"/>
                <a:cs typeface="Times New Roman" panose="02020603050405020304" pitchFamily="18" charset="0"/>
              </a:rPr>
              <a:t> paribus)? </a:t>
            </a: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36</a:t>
            </a:fld>
            <a:endParaRPr lang="sv-SE" dirty="0"/>
          </a:p>
        </p:txBody>
      </p:sp>
      <p:sp>
        <p:nvSpPr>
          <p:cNvPr id="5" name="Rectangle 2"/>
          <p:cNvSpPr>
            <a:spLocks noChangeArrowheads="1"/>
          </p:cNvSpPr>
          <p:nvPr/>
        </p:nvSpPr>
        <p:spPr bwMode="auto">
          <a:xfrm>
            <a:off x="1043988" y="2025556"/>
            <a:ext cx="310788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587422414"/>
              </p:ext>
            </p:extLst>
          </p:nvPr>
        </p:nvGraphicFramePr>
        <p:xfrm>
          <a:off x="990442" y="1995607"/>
          <a:ext cx="4202565" cy="3151924"/>
        </p:xfrm>
        <a:graphic>
          <a:graphicData uri="http://schemas.openxmlformats.org/presentationml/2006/ole">
            <mc:AlternateContent xmlns:mc="http://schemas.openxmlformats.org/markup-compatibility/2006">
              <mc:Choice xmlns:v="urn:schemas-microsoft-com:vml" Requires="v">
                <p:oleObj spid="_x0000_s7220" name="Equation" r:id="rId3" imgW="1193800" imgH="914400" progId="Equation.DSMT4">
                  <p:embed/>
                </p:oleObj>
              </mc:Choice>
              <mc:Fallback>
                <p:oleObj name="Equation" r:id="rId3" imgW="1193800" imgH="914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442" y="1995607"/>
                        <a:ext cx="4202565" cy="3151924"/>
                      </a:xfrm>
                      <a:prstGeom prst="rect">
                        <a:avLst/>
                      </a:prstGeom>
                      <a:noFill/>
                    </p:spPr>
                  </p:pic>
                </p:oleObj>
              </mc:Fallback>
            </mc:AlternateContent>
          </a:graphicData>
        </a:graphic>
      </p:graphicFrame>
      <p:sp>
        <p:nvSpPr>
          <p:cNvPr id="7" name="Rektangel 6"/>
          <p:cNvSpPr/>
          <p:nvPr/>
        </p:nvSpPr>
        <p:spPr>
          <a:xfrm>
            <a:off x="5902411" y="3443182"/>
            <a:ext cx="6096000" cy="2507866"/>
          </a:xfrm>
          <a:prstGeom prst="rect">
            <a:avLst/>
          </a:prstGeom>
        </p:spPr>
        <p:txBody>
          <a:bodyPr>
            <a:spAutoFit/>
          </a:bodyPr>
          <a:lstStyle/>
          <a:p>
            <a:pPr>
              <a:lnSpc>
                <a:spcPct val="107000"/>
              </a:lnSpc>
              <a:spcAft>
                <a:spcPts val="800"/>
              </a:spcAft>
            </a:pPr>
            <a:r>
              <a:rPr lang="sv-SE"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Conclusion</a:t>
            </a:r>
            <a:r>
              <a:rPr lang="sv-SE"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sv-SE"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The optimal </a:t>
            </a:r>
            <a:r>
              <a:rPr lang="sv-SE"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time</a:t>
            </a:r>
            <a:r>
              <a:rPr lang="sv-SE"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sv-SE"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interval</a:t>
            </a:r>
            <a:r>
              <a:rPr lang="sv-SE"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is </a:t>
            </a:r>
            <a:endParaRPr lang="sv-SE" sz="3200" b="1" i="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v-SE" sz="3200" b="1" i="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 </a:t>
            </a:r>
            <a:r>
              <a:rPr lang="sv-SE"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strictly</a:t>
            </a:r>
            <a:r>
              <a:rPr lang="sv-SE"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sv-SE"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decreasing</a:t>
            </a:r>
            <a:r>
              <a:rPr lang="sv-SE"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sv-SE" sz="32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function</a:t>
            </a:r>
            <a:r>
              <a:rPr lang="sv-SE"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endParaRPr lang="sv-SE" sz="3200" b="1" i="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v-SE" sz="3200" b="1" i="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of</a:t>
            </a:r>
            <a:r>
              <a:rPr lang="sv-SE" sz="3200" b="1" i="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sv-SE" sz="32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the parameter r.</a:t>
            </a:r>
            <a:endParaRPr lang="sv-SE" sz="32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49661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US" sz="3600" b="1" i="1" dirty="0">
                <a:solidFill>
                  <a:srgbClr val="FF0000"/>
                </a:solidFill>
                <a:latin typeface="Times New Roman" panose="02020603050405020304" pitchFamily="18" charset="0"/>
                <a:cs typeface="Times New Roman" panose="02020603050405020304" pitchFamily="18" charset="0"/>
              </a:rPr>
              <a:t>How is the optimal time interval affected if </a:t>
            </a:r>
            <a:r>
              <a:rPr lang="en-US" sz="3600" b="1" i="1" dirty="0" smtClean="0">
                <a:solidFill>
                  <a:srgbClr val="FF0000"/>
                </a:solidFill>
                <a:latin typeface="Times New Roman" panose="02020603050405020304" pitchFamily="18" charset="0"/>
                <a:cs typeface="Times New Roman" panose="02020603050405020304" pitchFamily="18" charset="0"/>
              </a:rPr>
              <a:t>the future prices marginally increase </a:t>
            </a:r>
            <a:r>
              <a:rPr lang="en-US" sz="3600" b="1" i="1" dirty="0">
                <a:solidFill>
                  <a:srgbClr val="FF0000"/>
                </a:solidFill>
                <a:latin typeface="Times New Roman" panose="02020603050405020304" pitchFamily="18" charset="0"/>
                <a:cs typeface="Times New Roman" panose="02020603050405020304" pitchFamily="18" charset="0"/>
              </a:rPr>
              <a:t>(</a:t>
            </a:r>
            <a:r>
              <a:rPr lang="en-US" sz="3600" b="1" i="1" dirty="0" err="1">
                <a:solidFill>
                  <a:srgbClr val="FF0000"/>
                </a:solidFill>
                <a:latin typeface="Times New Roman" panose="02020603050405020304" pitchFamily="18" charset="0"/>
                <a:cs typeface="Times New Roman" panose="02020603050405020304" pitchFamily="18" charset="0"/>
              </a:rPr>
              <a:t>ceteres</a:t>
            </a:r>
            <a:r>
              <a:rPr lang="en-US" sz="3600" b="1" i="1" dirty="0">
                <a:solidFill>
                  <a:srgbClr val="FF0000"/>
                </a:solidFill>
                <a:latin typeface="Times New Roman" panose="02020603050405020304" pitchFamily="18" charset="0"/>
                <a:cs typeface="Times New Roman" panose="02020603050405020304" pitchFamily="18" charset="0"/>
              </a:rPr>
              <a:t> paribus)? </a:t>
            </a: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37</a:t>
            </a:fld>
            <a:endParaRPr lang="sv-SE"/>
          </a:p>
        </p:txBody>
      </p:sp>
      <p:sp>
        <p:nvSpPr>
          <p:cNvPr id="5" name="Rectangle 2"/>
          <p:cNvSpPr>
            <a:spLocks noChangeArrowheads="1"/>
          </p:cNvSpPr>
          <p:nvPr/>
        </p:nvSpPr>
        <p:spPr bwMode="auto">
          <a:xfrm>
            <a:off x="1110206" y="2150709"/>
            <a:ext cx="232224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4293871116"/>
              </p:ext>
            </p:extLst>
          </p:nvPr>
        </p:nvGraphicFramePr>
        <p:xfrm>
          <a:off x="1110206" y="2150710"/>
          <a:ext cx="8864292" cy="1927020"/>
        </p:xfrm>
        <a:graphic>
          <a:graphicData uri="http://schemas.openxmlformats.org/presentationml/2006/ole">
            <mc:AlternateContent xmlns:mc="http://schemas.openxmlformats.org/markup-compatibility/2006">
              <mc:Choice xmlns:v="urn:schemas-microsoft-com:vml" Requires="v">
                <p:oleObj spid="_x0000_s8244" name="Equation" r:id="rId3" imgW="1777229" imgH="393529" progId="Equation.DSMT4">
                  <p:embed/>
                </p:oleObj>
              </mc:Choice>
              <mc:Fallback>
                <p:oleObj name="Equation" r:id="rId3" imgW="1777229" imgH="393529"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206" y="2150710"/>
                        <a:ext cx="8864292" cy="1927020"/>
                      </a:xfrm>
                      <a:prstGeom prst="rect">
                        <a:avLst/>
                      </a:prstGeom>
                      <a:noFill/>
                    </p:spPr>
                  </p:pic>
                </p:oleObj>
              </mc:Fallback>
            </mc:AlternateContent>
          </a:graphicData>
        </a:graphic>
      </p:graphicFrame>
    </p:spTree>
    <p:extLst>
      <p:ext uri="{BB962C8B-B14F-4D97-AF65-F5344CB8AC3E}">
        <p14:creationId xmlns:p14="http://schemas.microsoft.com/office/powerpoint/2010/main" val="42294362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38</a:t>
            </a:fld>
            <a:endParaRPr lang="sv-SE" dirty="0"/>
          </a:p>
        </p:txBody>
      </p:sp>
      <p:sp>
        <p:nvSpPr>
          <p:cNvPr id="5" name="Rectangle 2"/>
          <p:cNvSpPr>
            <a:spLocks noChangeArrowheads="1"/>
          </p:cNvSpPr>
          <p:nvPr/>
        </p:nvSpPr>
        <p:spPr bwMode="auto">
          <a:xfrm>
            <a:off x="1113692" y="973014"/>
            <a:ext cx="335945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3609909613"/>
              </p:ext>
            </p:extLst>
          </p:nvPr>
        </p:nvGraphicFramePr>
        <p:xfrm>
          <a:off x="1113692" y="973014"/>
          <a:ext cx="3497068" cy="2622801"/>
        </p:xfrm>
        <a:graphic>
          <a:graphicData uri="http://schemas.openxmlformats.org/presentationml/2006/ole">
            <mc:AlternateContent xmlns:mc="http://schemas.openxmlformats.org/markup-compatibility/2006">
              <mc:Choice xmlns:v="urn:schemas-microsoft-com:vml" Requires="v">
                <p:oleObj spid="_x0000_s9268" name="Equation" r:id="rId3" imgW="1206500" imgH="914400" progId="Equation.DSMT4">
                  <p:embed/>
                </p:oleObj>
              </mc:Choice>
              <mc:Fallback>
                <p:oleObj name="Equation" r:id="rId3" imgW="1206500" imgH="914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3692" y="973014"/>
                        <a:ext cx="3497068" cy="2622801"/>
                      </a:xfrm>
                      <a:prstGeom prst="rect">
                        <a:avLst/>
                      </a:prstGeom>
                      <a:noFill/>
                    </p:spPr>
                  </p:pic>
                </p:oleObj>
              </mc:Fallback>
            </mc:AlternateContent>
          </a:graphicData>
        </a:graphic>
      </p:graphicFrame>
      <p:sp>
        <p:nvSpPr>
          <p:cNvPr id="7" name="Rektangel 6"/>
          <p:cNvSpPr/>
          <p:nvPr/>
        </p:nvSpPr>
        <p:spPr>
          <a:xfrm>
            <a:off x="4351268" y="3348106"/>
            <a:ext cx="7344455" cy="2829493"/>
          </a:xfrm>
          <a:prstGeom prst="rect">
            <a:avLst/>
          </a:prstGeom>
        </p:spPr>
        <p:txBody>
          <a:bodyPr wrap="square">
            <a:spAutoFit/>
          </a:bodyPr>
          <a:lstStyle/>
          <a:p>
            <a:pPr>
              <a:lnSpc>
                <a:spcPct val="107000"/>
              </a:lnSpc>
              <a:spcAft>
                <a:spcPts val="800"/>
              </a:spcAft>
            </a:pPr>
            <a:r>
              <a:rPr lang="sv-SE"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Conclusion</a:t>
            </a:r>
            <a:r>
              <a:rPr lang="sv-SE"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sv-SE" sz="4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4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The optimal </a:t>
            </a:r>
            <a:r>
              <a:rPr lang="sv-SE" sz="40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time</a:t>
            </a:r>
            <a:r>
              <a:rPr lang="sv-SE" sz="4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sv-SE" sz="40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interval</a:t>
            </a:r>
            <a:r>
              <a:rPr lang="sv-SE" sz="4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sv-SE" sz="4000" b="1" i="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is a </a:t>
            </a:r>
            <a:r>
              <a:rPr lang="sv-SE" sz="40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strictly</a:t>
            </a:r>
            <a:r>
              <a:rPr lang="sv-SE" sz="4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sv-SE" sz="40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decreasing</a:t>
            </a:r>
            <a:r>
              <a:rPr lang="sv-SE" sz="4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sv-SE" sz="40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function</a:t>
            </a:r>
            <a:r>
              <a:rPr lang="sv-SE" sz="4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sv-SE" sz="4000" b="1" i="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of</a:t>
            </a:r>
            <a:r>
              <a:rPr lang="sv-SE" sz="4000" b="1" i="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sv-SE" sz="4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the parameter p.</a:t>
            </a:r>
            <a:endParaRPr lang="sv-SE"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81935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85800" y="2647464"/>
            <a:ext cx="10515600" cy="1325563"/>
          </a:xfrm>
        </p:spPr>
        <p:txBody>
          <a:bodyPr>
            <a:normAutofit fontScale="90000"/>
          </a:bodyPr>
          <a:lstStyle/>
          <a:p>
            <a:pPr algn="ctr"/>
            <a:r>
              <a:rPr lang="sv-SE" sz="4900" b="1" dirty="0" smtClean="0">
                <a:latin typeface="Times New Roman" panose="02020603050405020304" pitchFamily="18" charset="0"/>
                <a:cs typeface="Times New Roman" panose="02020603050405020304" pitchFamily="18" charset="0"/>
              </a:rPr>
              <a:t>Optimal </a:t>
            </a:r>
            <a:r>
              <a:rPr lang="sv-SE" sz="4900" b="1" dirty="0" err="1" smtClean="0">
                <a:latin typeface="Times New Roman" panose="02020603050405020304" pitchFamily="18" charset="0"/>
                <a:cs typeface="Times New Roman" panose="02020603050405020304" pitchFamily="18" charset="0"/>
              </a:rPr>
              <a:t>continuous</a:t>
            </a:r>
            <a:r>
              <a:rPr lang="sv-SE" sz="4900" b="1" dirty="0" smtClean="0">
                <a:latin typeface="Times New Roman" panose="02020603050405020304" pitchFamily="18" charset="0"/>
                <a:cs typeface="Times New Roman" panose="02020603050405020304" pitchFamily="18" charset="0"/>
              </a:rPr>
              <a:t> cover </a:t>
            </a:r>
            <a:br>
              <a:rPr lang="sv-SE" sz="4900" b="1" dirty="0" smtClean="0">
                <a:latin typeface="Times New Roman" panose="02020603050405020304" pitchFamily="18" charset="0"/>
                <a:cs typeface="Times New Roman" panose="02020603050405020304" pitchFamily="18" charset="0"/>
              </a:rPr>
            </a:br>
            <a:r>
              <a:rPr lang="sv-SE" sz="4900" b="1" dirty="0" err="1" smtClean="0">
                <a:latin typeface="Times New Roman" panose="02020603050405020304" pitchFamily="18" charset="0"/>
                <a:cs typeface="Times New Roman" panose="02020603050405020304" pitchFamily="18" charset="0"/>
              </a:rPr>
              <a:t>forest</a:t>
            </a:r>
            <a:r>
              <a:rPr lang="sv-SE" sz="4900" b="1" dirty="0" smtClean="0">
                <a:latin typeface="Times New Roman" panose="02020603050405020304" pitchFamily="18" charset="0"/>
                <a:cs typeface="Times New Roman" panose="02020603050405020304" pitchFamily="18" charset="0"/>
              </a:rPr>
              <a:t> management</a:t>
            </a:r>
            <a:br>
              <a:rPr lang="sv-SE" sz="4900" b="1" dirty="0" smtClean="0">
                <a:latin typeface="Times New Roman" panose="02020603050405020304" pitchFamily="18" charset="0"/>
                <a:cs typeface="Times New Roman" panose="02020603050405020304" pitchFamily="18" charset="0"/>
              </a:rPr>
            </a:br>
            <a:r>
              <a:rPr lang="sv-SE" sz="4900" b="1" dirty="0">
                <a:solidFill>
                  <a:srgbClr val="FF0000"/>
                </a:solidFill>
                <a:latin typeface="Times New Roman" panose="02020603050405020304" pitchFamily="18" charset="0"/>
                <a:cs typeface="Times New Roman" panose="02020603050405020304" pitchFamily="18" charset="0"/>
              </a:rPr>
              <a:t/>
            </a:r>
            <a:br>
              <a:rPr lang="sv-SE" sz="4900" b="1" dirty="0">
                <a:solidFill>
                  <a:srgbClr val="FF0000"/>
                </a:solidFill>
                <a:latin typeface="Times New Roman" panose="02020603050405020304" pitchFamily="18" charset="0"/>
                <a:cs typeface="Times New Roman" panose="02020603050405020304" pitchFamily="18" charset="0"/>
              </a:rPr>
            </a:br>
            <a:r>
              <a:rPr lang="sv-SE" sz="4900" b="1" dirty="0" err="1" smtClean="0">
                <a:solidFill>
                  <a:srgbClr val="FF0000"/>
                </a:solidFill>
                <a:latin typeface="Times New Roman" panose="02020603050405020304" pitchFamily="18" charset="0"/>
                <a:cs typeface="Times New Roman" panose="02020603050405020304" pitchFamily="18" charset="0"/>
              </a:rPr>
              <a:t>Now</a:t>
            </a:r>
            <a:r>
              <a:rPr lang="sv-SE" sz="4900" b="1" dirty="0" smtClean="0">
                <a:solidFill>
                  <a:srgbClr val="FF0000"/>
                </a:solidFill>
                <a:latin typeface="Times New Roman" panose="02020603050405020304" pitchFamily="18" charset="0"/>
                <a:cs typeface="Times New Roman" panose="02020603050405020304" pitchFamily="18" charset="0"/>
              </a:rPr>
              <a:t>, </a:t>
            </a:r>
            <a:r>
              <a:rPr lang="sv-SE" b="1" dirty="0" err="1" smtClean="0">
                <a:solidFill>
                  <a:srgbClr val="FF0000"/>
                </a:solidFill>
                <a:latin typeface="Times New Roman" panose="02020603050405020304" pitchFamily="18" charset="0"/>
                <a:cs typeface="Times New Roman" panose="02020603050405020304" pitchFamily="18" charset="0"/>
              </a:rPr>
              <a:t>we</a:t>
            </a:r>
            <a:r>
              <a:rPr lang="sv-SE" b="1" dirty="0" smtClean="0">
                <a:solidFill>
                  <a:srgbClr val="FF0000"/>
                </a:solidFill>
                <a:latin typeface="Times New Roman" panose="02020603050405020304" pitchFamily="18" charset="0"/>
                <a:cs typeface="Times New Roman" panose="02020603050405020304" pitchFamily="18" charset="0"/>
              </a:rPr>
              <a:t> </a:t>
            </a:r>
            <a:r>
              <a:rPr lang="sv-SE" b="1" dirty="0" err="1" smtClean="0">
                <a:solidFill>
                  <a:srgbClr val="FF0000"/>
                </a:solidFill>
                <a:latin typeface="Times New Roman" panose="02020603050405020304" pitchFamily="18" charset="0"/>
                <a:cs typeface="Times New Roman" panose="02020603050405020304" pitchFamily="18" charset="0"/>
              </a:rPr>
              <a:t>study</a:t>
            </a:r>
            <a:r>
              <a:rPr lang="sv-SE" b="1" dirty="0" smtClean="0">
                <a:solidFill>
                  <a:srgbClr val="FF0000"/>
                </a:solidFill>
                <a:latin typeface="Times New Roman" panose="02020603050405020304" pitchFamily="18" charset="0"/>
                <a:cs typeface="Times New Roman" panose="02020603050405020304" pitchFamily="18" charset="0"/>
              </a:rPr>
              <a:t>:</a:t>
            </a:r>
            <a:br>
              <a:rPr lang="sv-SE" b="1" dirty="0" smtClean="0">
                <a:solidFill>
                  <a:srgbClr val="FF0000"/>
                </a:solidFill>
                <a:latin typeface="Times New Roman" panose="02020603050405020304" pitchFamily="18" charset="0"/>
                <a:cs typeface="Times New Roman" panose="02020603050405020304" pitchFamily="18" charset="0"/>
              </a:rPr>
            </a:br>
            <a:r>
              <a:rPr lang="sv-SE" b="1" dirty="0" smtClean="0">
                <a:solidFill>
                  <a:srgbClr val="FF0000"/>
                </a:solidFill>
                <a:latin typeface="Times New Roman" panose="02020603050405020304" pitchFamily="18" charset="0"/>
                <a:cs typeface="Times New Roman" panose="02020603050405020304" pitchFamily="18" charset="0"/>
              </a:rPr>
              <a:t/>
            </a:r>
            <a:br>
              <a:rPr lang="sv-SE" b="1" dirty="0" smtClean="0">
                <a:solidFill>
                  <a:srgbClr val="FF0000"/>
                </a:solidFill>
                <a:latin typeface="Times New Roman" panose="02020603050405020304" pitchFamily="18" charset="0"/>
                <a:cs typeface="Times New Roman" panose="02020603050405020304" pitchFamily="18" charset="0"/>
              </a:rPr>
            </a:br>
            <a:r>
              <a:rPr lang="en-US" sz="4000" b="1" i="1" dirty="0" smtClean="0">
                <a:solidFill>
                  <a:srgbClr val="FF0000"/>
                </a:solidFill>
                <a:latin typeface="Times New Roman" panose="02020603050405020304" pitchFamily="18" charset="0"/>
                <a:cs typeface="Times New Roman" panose="02020603050405020304" pitchFamily="18" charset="0"/>
              </a:rPr>
              <a:t>One </a:t>
            </a:r>
            <a:r>
              <a:rPr lang="en-US" sz="4000" b="1" i="1" dirty="0">
                <a:solidFill>
                  <a:srgbClr val="FF0000"/>
                </a:solidFill>
                <a:latin typeface="Times New Roman" panose="02020603050405020304" pitchFamily="18" charset="0"/>
                <a:cs typeface="Times New Roman" panose="02020603050405020304" pitchFamily="18" charset="0"/>
              </a:rPr>
              <a:t>dimensional </a:t>
            </a:r>
            <a:r>
              <a:rPr lang="en-US" sz="4000" b="1" i="1" dirty="0" smtClean="0">
                <a:solidFill>
                  <a:srgbClr val="FF0000"/>
                </a:solidFill>
                <a:latin typeface="Times New Roman" panose="02020603050405020304" pitchFamily="18" charset="0"/>
                <a:cs typeface="Times New Roman" panose="02020603050405020304" pitchFamily="18" charset="0"/>
              </a:rPr>
              <a:t>optimization in</a:t>
            </a:r>
            <a:r>
              <a:rPr lang="en-US" sz="4000" b="1" i="1" dirty="0">
                <a:solidFill>
                  <a:srgbClr val="FF0000"/>
                </a:solidFill>
                <a:latin typeface="Times New Roman" panose="02020603050405020304" pitchFamily="18" charset="0"/>
                <a:cs typeface="Times New Roman" panose="02020603050405020304" pitchFamily="18" charset="0"/>
              </a:rPr>
              <a:t/>
            </a:r>
            <a:br>
              <a:rPr lang="en-US" sz="4000" b="1" i="1" dirty="0">
                <a:solidFill>
                  <a:srgbClr val="FF0000"/>
                </a:solidFill>
                <a:latin typeface="Times New Roman" panose="02020603050405020304" pitchFamily="18" charset="0"/>
                <a:cs typeface="Times New Roman" panose="02020603050405020304" pitchFamily="18" charset="0"/>
              </a:rPr>
            </a:br>
            <a:r>
              <a:rPr lang="en-US" sz="4000" b="1" i="1" dirty="0" smtClean="0">
                <a:solidFill>
                  <a:srgbClr val="FF0000"/>
                </a:solidFill>
                <a:latin typeface="Times New Roman" panose="02020603050405020304" pitchFamily="18" charset="0"/>
                <a:cs typeface="Times New Roman" panose="02020603050405020304" pitchFamily="18" charset="0"/>
              </a:rPr>
              <a:t>the volume dimension </a:t>
            </a:r>
            <a:br>
              <a:rPr lang="en-US" sz="4000" b="1" i="1" dirty="0" smtClean="0">
                <a:solidFill>
                  <a:srgbClr val="FF0000"/>
                </a:solidFill>
                <a:latin typeface="Times New Roman" panose="02020603050405020304" pitchFamily="18" charset="0"/>
                <a:cs typeface="Times New Roman" panose="02020603050405020304" pitchFamily="18" charset="0"/>
              </a:rPr>
            </a:br>
            <a:r>
              <a:rPr lang="en-US" sz="4000" b="1" i="1" dirty="0" smtClean="0">
                <a:solidFill>
                  <a:srgbClr val="FF0000"/>
                </a:solidFill>
                <a:latin typeface="Times New Roman" panose="02020603050405020304" pitchFamily="18" charset="0"/>
                <a:cs typeface="Times New Roman" panose="02020603050405020304" pitchFamily="18" charset="0"/>
              </a:rPr>
              <a:t>(of relevance when the time interval </a:t>
            </a:r>
            <a:br>
              <a:rPr lang="en-US" sz="4000" b="1" i="1" dirty="0" smtClean="0">
                <a:solidFill>
                  <a:srgbClr val="FF0000"/>
                </a:solidFill>
                <a:latin typeface="Times New Roman" panose="02020603050405020304" pitchFamily="18" charset="0"/>
                <a:cs typeface="Times New Roman" panose="02020603050405020304" pitchFamily="18" charset="0"/>
              </a:rPr>
            </a:br>
            <a:r>
              <a:rPr lang="en-US" sz="4000" b="1" i="1" dirty="0" smtClean="0">
                <a:solidFill>
                  <a:srgbClr val="FF0000"/>
                </a:solidFill>
                <a:latin typeface="Times New Roman" panose="02020603050405020304" pitchFamily="18" charset="0"/>
                <a:cs typeface="Times New Roman" panose="02020603050405020304" pitchFamily="18" charset="0"/>
              </a:rPr>
              <a:t>is determined by law </a:t>
            </a:r>
            <a:br>
              <a:rPr lang="en-US" sz="4000" b="1" i="1" dirty="0" smtClean="0">
                <a:solidFill>
                  <a:srgbClr val="FF0000"/>
                </a:solidFill>
                <a:latin typeface="Times New Roman" panose="02020603050405020304" pitchFamily="18" charset="0"/>
                <a:cs typeface="Times New Roman" panose="02020603050405020304" pitchFamily="18" charset="0"/>
              </a:rPr>
            </a:br>
            <a:r>
              <a:rPr lang="en-US" sz="4000" b="1" i="1" dirty="0" smtClean="0">
                <a:solidFill>
                  <a:srgbClr val="FF0000"/>
                </a:solidFill>
                <a:latin typeface="Times New Roman" panose="02020603050405020304" pitchFamily="18" charset="0"/>
                <a:cs typeface="Times New Roman" panose="02020603050405020304" pitchFamily="18" charset="0"/>
              </a:rPr>
              <a:t>or can not be determined </a:t>
            </a:r>
            <a:br>
              <a:rPr lang="en-US" sz="4000" b="1" i="1" dirty="0" smtClean="0">
                <a:solidFill>
                  <a:srgbClr val="FF0000"/>
                </a:solidFill>
                <a:latin typeface="Times New Roman" panose="02020603050405020304" pitchFamily="18" charset="0"/>
                <a:cs typeface="Times New Roman" panose="02020603050405020304" pitchFamily="18" charset="0"/>
              </a:rPr>
            </a:br>
            <a:r>
              <a:rPr lang="en-US" sz="4000" b="1" i="1" dirty="0" smtClean="0">
                <a:solidFill>
                  <a:srgbClr val="FF0000"/>
                </a:solidFill>
                <a:latin typeface="Times New Roman" panose="02020603050405020304" pitchFamily="18" charset="0"/>
                <a:cs typeface="Times New Roman" panose="02020603050405020304" pitchFamily="18" charset="0"/>
              </a:rPr>
              <a:t>for some other reason)</a:t>
            </a:r>
            <a:endParaRPr lang="sv-SE" b="1" i="1" dirty="0">
              <a:solidFill>
                <a:srgbClr val="FF0000"/>
              </a:solidFill>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39</a:t>
            </a:fld>
            <a:endParaRPr lang="sv-SE">
              <a:solidFill>
                <a:prstClr val="black">
                  <a:tint val="75000"/>
                </a:prstClr>
              </a:solidFill>
            </a:endParaRPr>
          </a:p>
        </p:txBody>
      </p:sp>
    </p:spTree>
    <p:extLst>
      <p:ext uri="{BB962C8B-B14F-4D97-AF65-F5344CB8AC3E}">
        <p14:creationId xmlns:p14="http://schemas.microsoft.com/office/powerpoint/2010/main" val="379409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199" y="361951"/>
            <a:ext cx="10753725" cy="5181966"/>
          </a:xfrm>
        </p:spPr>
        <p:txBody>
          <a:bodyPr>
            <a:normAutofit/>
          </a:bodyPr>
          <a:lstStyle/>
          <a:p>
            <a:pPr marL="0" lvl="0" indent="0">
              <a:buNone/>
            </a:pPr>
            <a:r>
              <a:rPr lang="en-US" sz="2400" b="1" dirty="0" smtClean="0">
                <a:solidFill>
                  <a:srgbClr val="000000"/>
                </a:solidFill>
                <a:latin typeface="Times New Roman" panose="02020603050405020304" pitchFamily="18" charset="0"/>
                <a:ea typeface="Times New Roman" panose="02020603050405020304" pitchFamily="18" charset="0"/>
              </a:rPr>
              <a:t>The </a:t>
            </a:r>
            <a:r>
              <a:rPr lang="en-US" sz="2400" b="1" dirty="0">
                <a:solidFill>
                  <a:srgbClr val="000000"/>
                </a:solidFill>
                <a:latin typeface="Times New Roman" panose="02020603050405020304" pitchFamily="18" charset="0"/>
                <a:ea typeface="Times New Roman" panose="02020603050405020304" pitchFamily="18" charset="0"/>
              </a:rPr>
              <a:t>forests are of particular importance, since they store large amounts of carbon and can produce a sustainable flow of biomass. </a:t>
            </a: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4</a:t>
            </a:fld>
            <a:endParaRPr lang="sv-SE">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6" y="1232745"/>
            <a:ext cx="8372474" cy="5625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2652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40</a:t>
            </a:fld>
            <a:endParaRPr lang="sv-SE">
              <a:solidFill>
                <a:prstClr val="black">
                  <a:tint val="75000"/>
                </a:prstClr>
              </a:solidFill>
            </a:endParaRPr>
          </a:p>
        </p:txBody>
      </p:sp>
      <p:sp>
        <p:nvSpPr>
          <p:cNvPr id="5" name="Rectangle 2"/>
          <p:cNvSpPr>
            <a:spLocks noChangeArrowheads="1"/>
          </p:cNvSpPr>
          <p:nvPr/>
        </p:nvSpPr>
        <p:spPr bwMode="auto">
          <a:xfrm>
            <a:off x="3534032" y="2310713"/>
            <a:ext cx="203646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solidFill>
                <a:prstClr val="black"/>
              </a:solidFill>
            </a:endParaRPr>
          </a:p>
        </p:txBody>
      </p:sp>
      <p:graphicFrame>
        <p:nvGraphicFramePr>
          <p:cNvPr id="6" name="Objekt 5"/>
          <p:cNvGraphicFramePr>
            <a:graphicFrameLocks noChangeAspect="1"/>
          </p:cNvGraphicFramePr>
          <p:nvPr/>
        </p:nvGraphicFramePr>
        <p:xfrm>
          <a:off x="609669" y="1170593"/>
          <a:ext cx="10744131" cy="1918595"/>
        </p:xfrm>
        <a:graphic>
          <a:graphicData uri="http://schemas.openxmlformats.org/presentationml/2006/ole">
            <mc:AlternateContent xmlns:mc="http://schemas.openxmlformats.org/markup-compatibility/2006">
              <mc:Choice xmlns:v="urn:schemas-microsoft-com:vml" Requires="v">
                <p:oleObj spid="_x0000_s11363" name="Equation" r:id="rId3" imgW="2095500" imgH="393700" progId="Equation.DSMT4">
                  <p:embed/>
                </p:oleObj>
              </mc:Choice>
              <mc:Fallback>
                <p:oleObj name="Equation" r:id="rId3" imgW="20955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69" y="1170593"/>
                        <a:ext cx="10744131" cy="1918595"/>
                      </a:xfrm>
                      <a:prstGeom prst="rect">
                        <a:avLst/>
                      </a:prstGeom>
                      <a:noFill/>
                    </p:spPr>
                  </p:pic>
                </p:oleObj>
              </mc:Fallback>
            </mc:AlternateContent>
          </a:graphicData>
        </a:graphic>
      </p:graphicFrame>
      <p:sp>
        <p:nvSpPr>
          <p:cNvPr id="7" name="Rectangle 4"/>
          <p:cNvSpPr>
            <a:spLocks noChangeArrowheads="1"/>
          </p:cNvSpPr>
          <p:nvPr/>
        </p:nvSpPr>
        <p:spPr bwMode="auto">
          <a:xfrm>
            <a:off x="3039762" y="3975390"/>
            <a:ext cx="430015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solidFill>
                <a:prstClr val="black"/>
              </a:solidFill>
            </a:endParaRPr>
          </a:p>
        </p:txBody>
      </p:sp>
      <p:graphicFrame>
        <p:nvGraphicFramePr>
          <p:cNvPr id="8" name="Objekt 7"/>
          <p:cNvGraphicFramePr>
            <a:graphicFrameLocks noChangeAspect="1"/>
          </p:cNvGraphicFramePr>
          <p:nvPr/>
        </p:nvGraphicFramePr>
        <p:xfrm>
          <a:off x="609669" y="3282273"/>
          <a:ext cx="3030510" cy="1894069"/>
        </p:xfrm>
        <a:graphic>
          <a:graphicData uri="http://schemas.openxmlformats.org/presentationml/2006/ole">
            <mc:AlternateContent xmlns:mc="http://schemas.openxmlformats.org/markup-compatibility/2006">
              <mc:Choice xmlns:v="urn:schemas-microsoft-com:vml" Requires="v">
                <p:oleObj spid="_x0000_s11364" name="Equation" r:id="rId5" imgW="634725" imgH="406224" progId="Equation.DSMT4">
                  <p:embed/>
                </p:oleObj>
              </mc:Choice>
              <mc:Fallback>
                <p:oleObj name="Equation" r:id="rId5" imgW="634725" imgH="406224"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69" y="3282273"/>
                        <a:ext cx="3030510" cy="1894069"/>
                      </a:xfrm>
                      <a:prstGeom prst="rect">
                        <a:avLst/>
                      </a:prstGeom>
                      <a:noFill/>
                    </p:spPr>
                  </p:pic>
                </p:oleObj>
              </mc:Fallback>
            </mc:AlternateContent>
          </a:graphicData>
        </a:graphic>
      </p:graphicFrame>
    </p:spTree>
    <p:extLst>
      <p:ext uri="{BB962C8B-B14F-4D97-AF65-F5344CB8AC3E}">
        <p14:creationId xmlns:p14="http://schemas.microsoft.com/office/powerpoint/2010/main" val="18575541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41</a:t>
            </a:fld>
            <a:endParaRPr lang="sv-SE"/>
          </a:p>
        </p:txBody>
      </p:sp>
      <p:sp>
        <p:nvSpPr>
          <p:cNvPr id="5" name="Rectangle 2"/>
          <p:cNvSpPr>
            <a:spLocks noChangeArrowheads="1"/>
          </p:cNvSpPr>
          <p:nvPr/>
        </p:nvSpPr>
        <p:spPr bwMode="auto">
          <a:xfrm>
            <a:off x="644770" y="468922"/>
            <a:ext cx="170699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3679200447"/>
              </p:ext>
            </p:extLst>
          </p:nvPr>
        </p:nvGraphicFramePr>
        <p:xfrm>
          <a:off x="644770" y="468923"/>
          <a:ext cx="10235196" cy="1705866"/>
        </p:xfrm>
        <a:graphic>
          <a:graphicData uri="http://schemas.openxmlformats.org/presentationml/2006/ole">
            <mc:AlternateContent xmlns:mc="http://schemas.openxmlformats.org/markup-compatibility/2006">
              <mc:Choice xmlns:v="urn:schemas-microsoft-com:vml" Requires="v">
                <p:oleObj spid="_x0000_s10394" name="Equation" r:id="rId3" imgW="2679700" imgH="482600" progId="Equation.DSMT4">
                  <p:embed/>
                </p:oleObj>
              </mc:Choice>
              <mc:Fallback>
                <p:oleObj name="Equation" r:id="rId3" imgW="2679700" imgH="482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770" y="468923"/>
                        <a:ext cx="10235196" cy="1705866"/>
                      </a:xfrm>
                      <a:prstGeom prst="rect">
                        <a:avLst/>
                      </a:prstGeom>
                      <a:noFill/>
                    </p:spPr>
                  </p:pic>
                </p:oleObj>
              </mc:Fallback>
            </mc:AlternateContent>
          </a:graphicData>
        </a:graphic>
      </p:graphicFrame>
      <p:sp>
        <p:nvSpPr>
          <p:cNvPr id="7" name="Rectangle 4"/>
          <p:cNvSpPr>
            <a:spLocks noChangeArrowheads="1"/>
          </p:cNvSpPr>
          <p:nvPr/>
        </p:nvSpPr>
        <p:spPr bwMode="auto">
          <a:xfrm>
            <a:off x="644770" y="2594918"/>
            <a:ext cx="3248061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2342479539"/>
              </p:ext>
            </p:extLst>
          </p:nvPr>
        </p:nvGraphicFramePr>
        <p:xfrm>
          <a:off x="644770" y="2408331"/>
          <a:ext cx="1777154" cy="1269395"/>
        </p:xfrm>
        <a:graphic>
          <a:graphicData uri="http://schemas.openxmlformats.org/presentationml/2006/ole">
            <mc:AlternateContent xmlns:mc="http://schemas.openxmlformats.org/markup-compatibility/2006">
              <mc:Choice xmlns:v="urn:schemas-microsoft-com:vml" Requires="v">
                <p:oleObj spid="_x0000_s10395" name="Equation" r:id="rId5" imgW="558558" imgH="431613" progId="Equation.DSMT4">
                  <p:embed/>
                </p:oleObj>
              </mc:Choice>
              <mc:Fallback>
                <p:oleObj name="Equation" r:id="rId5" imgW="558558" imgH="431613"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770" y="2408331"/>
                        <a:ext cx="1777154" cy="1269395"/>
                      </a:xfrm>
                      <a:prstGeom prst="rect">
                        <a:avLst/>
                      </a:prstGeom>
                      <a:noFill/>
                    </p:spPr>
                  </p:pic>
                </p:oleObj>
              </mc:Fallback>
            </mc:AlternateContent>
          </a:graphicData>
        </a:graphic>
      </p:graphicFrame>
      <p:sp>
        <p:nvSpPr>
          <p:cNvPr id="9" name="Rectangle 6"/>
          <p:cNvSpPr>
            <a:spLocks noChangeArrowheads="1"/>
          </p:cNvSpPr>
          <p:nvPr/>
        </p:nvSpPr>
        <p:spPr bwMode="auto">
          <a:xfrm>
            <a:off x="644771" y="4589331"/>
            <a:ext cx="2673013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10" name="Objekt 9"/>
          <p:cNvGraphicFramePr>
            <a:graphicFrameLocks noChangeAspect="1"/>
          </p:cNvGraphicFramePr>
          <p:nvPr>
            <p:extLst>
              <p:ext uri="{D42A27DB-BD31-4B8C-83A1-F6EECF244321}">
                <p14:modId xmlns:p14="http://schemas.microsoft.com/office/powerpoint/2010/main" val="3017866346"/>
              </p:ext>
            </p:extLst>
          </p:nvPr>
        </p:nvGraphicFramePr>
        <p:xfrm>
          <a:off x="3517387" y="4720914"/>
          <a:ext cx="7362579" cy="1767019"/>
        </p:xfrm>
        <a:graphic>
          <a:graphicData uri="http://schemas.openxmlformats.org/presentationml/2006/ole">
            <mc:AlternateContent xmlns:mc="http://schemas.openxmlformats.org/markup-compatibility/2006">
              <mc:Choice xmlns:v="urn:schemas-microsoft-com:vml" Requires="v">
                <p:oleObj spid="_x0000_s10396" name="Equation" r:id="rId7" imgW="1879600" imgH="482600" progId="Equation.DSMT4">
                  <p:embed/>
                </p:oleObj>
              </mc:Choice>
              <mc:Fallback>
                <p:oleObj name="Equation" r:id="rId7" imgW="1879600" imgH="4826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7387" y="4720914"/>
                        <a:ext cx="7362579" cy="1767019"/>
                      </a:xfrm>
                      <a:prstGeom prst="rect">
                        <a:avLst/>
                      </a:prstGeom>
                      <a:noFill/>
                    </p:spPr>
                  </p:pic>
                </p:oleObj>
              </mc:Fallback>
            </mc:AlternateContent>
          </a:graphicData>
        </a:graphic>
      </p:graphicFrame>
      <p:sp>
        <p:nvSpPr>
          <p:cNvPr id="11" name="Rektangel 10"/>
          <p:cNvSpPr/>
          <p:nvPr/>
        </p:nvSpPr>
        <p:spPr>
          <a:xfrm>
            <a:off x="3517387" y="2909239"/>
            <a:ext cx="6096000" cy="1446550"/>
          </a:xfrm>
          <a:prstGeom prst="rect">
            <a:avLst/>
          </a:prstGeom>
        </p:spPr>
        <p:txBody>
          <a:bodyPr>
            <a:spAutoFit/>
          </a:bodyPr>
          <a:lstStyle/>
          <a:p>
            <a:r>
              <a:rPr lang="en-US" sz="4400" b="1" dirty="0">
                <a:solidFill>
                  <a:srgbClr val="FF0000"/>
                </a:solidFill>
                <a:latin typeface="Times New Roman" panose="02020603050405020304" pitchFamily="18" charset="0"/>
                <a:ea typeface="+mj-ea"/>
                <a:cs typeface="Times New Roman" panose="02020603050405020304" pitchFamily="18" charset="0"/>
              </a:rPr>
              <a:t>Optimal principle in the </a:t>
            </a:r>
            <a:r>
              <a:rPr lang="en-US" sz="4400" b="1" dirty="0" smtClean="0">
                <a:solidFill>
                  <a:srgbClr val="FF0000"/>
                </a:solidFill>
                <a:latin typeface="Times New Roman" panose="02020603050405020304" pitchFamily="18" charset="0"/>
                <a:ea typeface="+mj-ea"/>
                <a:cs typeface="Times New Roman" panose="02020603050405020304" pitchFamily="18" charset="0"/>
              </a:rPr>
              <a:t>volume </a:t>
            </a:r>
            <a:r>
              <a:rPr lang="en-US" sz="4400" b="1" dirty="0">
                <a:solidFill>
                  <a:srgbClr val="FF0000"/>
                </a:solidFill>
                <a:latin typeface="Times New Roman" panose="02020603050405020304" pitchFamily="18" charset="0"/>
                <a:ea typeface="+mj-ea"/>
                <a:cs typeface="Times New Roman" panose="02020603050405020304" pitchFamily="18" charset="0"/>
              </a:rPr>
              <a:t>dimension:</a:t>
            </a:r>
            <a:endParaRPr lang="sv-SE" dirty="0"/>
          </a:p>
        </p:txBody>
      </p:sp>
    </p:spTree>
    <p:extLst>
      <p:ext uri="{BB962C8B-B14F-4D97-AF65-F5344CB8AC3E}">
        <p14:creationId xmlns:p14="http://schemas.microsoft.com/office/powerpoint/2010/main" val="42230829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3207" y="1176704"/>
            <a:ext cx="10515600" cy="1325563"/>
          </a:xfrm>
        </p:spPr>
        <p:txBody>
          <a:bodyPr>
            <a:noAutofit/>
          </a:bodyPr>
          <a:lstStyle/>
          <a:p>
            <a:pPr>
              <a:lnSpc>
                <a:spcPct val="107000"/>
              </a:lnSpc>
              <a:spcAft>
                <a:spcPts val="800"/>
              </a:spcAft>
            </a:pPr>
            <a:r>
              <a:rPr lang="sv-SE" sz="4000" b="1" i="1" dirty="0" err="1">
                <a:latin typeface="Times New Roman" panose="02020603050405020304" pitchFamily="18" charset="0"/>
                <a:ea typeface="Calibri" panose="020F0502020204030204" pitchFamily="34" charset="0"/>
                <a:cs typeface="Times New Roman" panose="02020603050405020304" pitchFamily="18" charset="0"/>
              </a:rPr>
              <a:t>How</a:t>
            </a:r>
            <a:r>
              <a:rPr lang="sv-SE" sz="4000" b="1" i="1" dirty="0">
                <a:latin typeface="Times New Roman" panose="02020603050405020304" pitchFamily="18" charset="0"/>
                <a:ea typeface="Calibri" panose="020F0502020204030204" pitchFamily="34" charset="0"/>
                <a:cs typeface="Times New Roman" panose="02020603050405020304" pitchFamily="18" charset="0"/>
              </a:rPr>
              <a:t> is the optimal </a:t>
            </a:r>
            <a:r>
              <a:rPr lang="sv-SE" sz="4000" b="1" i="1" dirty="0" err="1">
                <a:latin typeface="Times New Roman" panose="02020603050405020304" pitchFamily="18" charset="0"/>
                <a:ea typeface="Calibri" panose="020F0502020204030204" pitchFamily="34" charset="0"/>
                <a:cs typeface="Times New Roman" panose="02020603050405020304" pitchFamily="18" charset="0"/>
              </a:rPr>
              <a:t>volume</a:t>
            </a:r>
            <a:r>
              <a:rPr lang="sv-SE" sz="4000" b="1" i="1" dirty="0">
                <a:latin typeface="Times New Roman" panose="02020603050405020304" pitchFamily="18" charset="0"/>
                <a:ea typeface="Calibri" panose="020F0502020204030204" pitchFamily="34" charset="0"/>
                <a:cs typeface="Times New Roman" panose="02020603050405020304" pitchFamily="18" charset="0"/>
              </a:rPr>
              <a:t> </a:t>
            </a:r>
            <a:r>
              <a:rPr lang="sv-SE" sz="4000" b="1" i="1" dirty="0" err="1">
                <a:latin typeface="Times New Roman" panose="02020603050405020304" pitchFamily="18" charset="0"/>
                <a:ea typeface="Calibri" panose="020F0502020204030204" pitchFamily="34" charset="0"/>
                <a:cs typeface="Times New Roman" panose="02020603050405020304" pitchFamily="18" charset="0"/>
              </a:rPr>
              <a:t>affected</a:t>
            </a:r>
            <a:r>
              <a:rPr lang="sv-SE" sz="4000" b="1" i="1" dirty="0">
                <a:latin typeface="Times New Roman" panose="02020603050405020304" pitchFamily="18" charset="0"/>
                <a:ea typeface="Calibri" panose="020F0502020204030204" pitchFamily="34" charset="0"/>
                <a:cs typeface="Times New Roman" panose="02020603050405020304" pitchFamily="18" charset="0"/>
              </a:rPr>
              <a:t> </a:t>
            </a:r>
            <a:r>
              <a:rPr lang="sv-SE" sz="4000" b="1" i="1" dirty="0" err="1">
                <a:latin typeface="Times New Roman" panose="02020603050405020304" pitchFamily="18" charset="0"/>
                <a:ea typeface="Calibri" panose="020F0502020204030204" pitchFamily="34" charset="0"/>
                <a:cs typeface="Times New Roman" panose="02020603050405020304" pitchFamily="18" charset="0"/>
              </a:rPr>
              <a:t>if</a:t>
            </a:r>
            <a:r>
              <a:rPr lang="sv-SE" sz="4000" b="1" i="1" dirty="0">
                <a:latin typeface="Times New Roman" panose="02020603050405020304" pitchFamily="18" charset="0"/>
                <a:ea typeface="Calibri" panose="020F0502020204030204" pitchFamily="34" charset="0"/>
                <a:cs typeface="Times New Roman" panose="02020603050405020304" pitchFamily="18" charset="0"/>
              </a:rPr>
              <a:t> </a:t>
            </a:r>
            <a:r>
              <a:rPr lang="sv-SE" sz="4000" b="1" i="1" dirty="0" err="1" smtClean="0">
                <a:latin typeface="Times New Roman" panose="02020603050405020304" pitchFamily="18" charset="0"/>
                <a:ea typeface="Calibri" panose="020F0502020204030204" pitchFamily="34" charset="0"/>
                <a:cs typeface="Times New Roman" panose="02020603050405020304" pitchFamily="18" charset="0"/>
              </a:rPr>
              <a:t>one</a:t>
            </a:r>
            <a:r>
              <a:rPr lang="sv-SE" sz="4000" b="1" i="1" dirty="0" smtClean="0">
                <a:latin typeface="Times New Roman" panose="02020603050405020304" pitchFamily="18" charset="0"/>
                <a:ea typeface="Calibri" panose="020F0502020204030204" pitchFamily="34" charset="0"/>
                <a:cs typeface="Times New Roman" panose="02020603050405020304" pitchFamily="18" charset="0"/>
              </a:rPr>
              <a:t> parameter </a:t>
            </a:r>
            <a:r>
              <a:rPr lang="sv-SE" sz="4000" b="1" i="1" dirty="0" err="1" smtClean="0">
                <a:latin typeface="Times New Roman" panose="02020603050405020304" pitchFamily="18" charset="0"/>
                <a:ea typeface="Calibri" panose="020F0502020204030204" pitchFamily="34" charset="0"/>
                <a:cs typeface="Times New Roman" panose="02020603050405020304" pitchFamily="18" charset="0"/>
              </a:rPr>
              <a:t>marginally</a:t>
            </a:r>
            <a:r>
              <a:rPr lang="sv-SE" sz="4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sv-SE" sz="4000" b="1" i="1" dirty="0" err="1">
                <a:latin typeface="Times New Roman" panose="02020603050405020304" pitchFamily="18" charset="0"/>
                <a:ea typeface="Calibri" panose="020F0502020204030204" pitchFamily="34" charset="0"/>
                <a:cs typeface="Times New Roman" panose="02020603050405020304" pitchFamily="18" charset="0"/>
              </a:rPr>
              <a:t>increases</a:t>
            </a:r>
            <a:r>
              <a:rPr lang="sv-SE" sz="4000" b="1" i="1" dirty="0">
                <a:latin typeface="Times New Roman" panose="02020603050405020304" pitchFamily="18" charset="0"/>
                <a:ea typeface="Calibri" panose="020F0502020204030204" pitchFamily="34" charset="0"/>
                <a:cs typeface="Times New Roman" panose="02020603050405020304" pitchFamily="18" charset="0"/>
              </a:rPr>
              <a:t> (</a:t>
            </a:r>
            <a:r>
              <a:rPr lang="sv-SE" sz="4000" b="1" i="1" dirty="0" err="1">
                <a:latin typeface="Times New Roman" panose="02020603050405020304" pitchFamily="18" charset="0"/>
                <a:ea typeface="Calibri" panose="020F0502020204030204" pitchFamily="34" charset="0"/>
                <a:cs typeface="Times New Roman" panose="02020603050405020304" pitchFamily="18" charset="0"/>
              </a:rPr>
              <a:t>ceteres</a:t>
            </a:r>
            <a:r>
              <a:rPr lang="sv-SE" sz="4000" b="1" i="1" dirty="0">
                <a:latin typeface="Times New Roman" panose="02020603050405020304" pitchFamily="18" charset="0"/>
                <a:ea typeface="Calibri" panose="020F0502020204030204" pitchFamily="34" charset="0"/>
                <a:cs typeface="Times New Roman" panose="02020603050405020304" pitchFamily="18" charset="0"/>
              </a:rPr>
              <a:t> </a:t>
            </a:r>
            <a:r>
              <a:rPr lang="sv-SE" sz="4000" b="1" i="1" dirty="0" err="1">
                <a:latin typeface="Times New Roman" panose="02020603050405020304" pitchFamily="18" charset="0"/>
                <a:ea typeface="Calibri" panose="020F0502020204030204" pitchFamily="34" charset="0"/>
                <a:cs typeface="Times New Roman" panose="02020603050405020304" pitchFamily="18" charset="0"/>
              </a:rPr>
              <a:t>paribus</a:t>
            </a:r>
            <a:r>
              <a:rPr lang="sv-SE" sz="4000" b="1" i="1" dirty="0">
                <a:latin typeface="Times New Roman" panose="02020603050405020304" pitchFamily="18" charset="0"/>
                <a:ea typeface="Calibri" panose="020F0502020204030204" pitchFamily="34" charset="0"/>
                <a:cs typeface="Times New Roman" panose="02020603050405020304" pitchFamily="18" charset="0"/>
              </a:rPr>
              <a:t>)? </a:t>
            </a:r>
            <a:r>
              <a:rPr lang="sv-SE"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r>
            <a:br>
              <a:rPr lang="sv-SE" sz="4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endParaRPr lang="sv-SE" sz="4000" b="1" i="1" dirty="0">
              <a:solidFill>
                <a:srgbClr val="FF0000"/>
              </a:solidFill>
            </a:endParaRPr>
          </a:p>
        </p:txBody>
      </p:sp>
      <p:sp>
        <p:nvSpPr>
          <p:cNvPr id="3" name="Platshållare för innehåll 2"/>
          <p:cNvSpPr>
            <a:spLocks noGrp="1"/>
          </p:cNvSpPr>
          <p:nvPr>
            <p:ph idx="1"/>
          </p:nvPr>
        </p:nvSpPr>
        <p:spPr>
          <a:xfrm>
            <a:off x="753207" y="2502267"/>
            <a:ext cx="10685585" cy="4219208"/>
          </a:xfrm>
        </p:spPr>
        <p:txBody>
          <a:bodyPr>
            <a:normAutofit/>
          </a:bodyPr>
          <a:lstStyle/>
          <a:p>
            <a:pPr marL="0" indent="0">
              <a:lnSpc>
                <a:spcPct val="110000"/>
              </a:lnSpc>
              <a:spcAft>
                <a:spcPts val="800"/>
              </a:spcAft>
              <a:buNone/>
            </a:pPr>
            <a:endParaRPr lang="sv-SE" sz="2400" b="1"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0000"/>
              </a:lnSpc>
              <a:spcAft>
                <a:spcPts val="800"/>
              </a:spcAft>
              <a:buNone/>
            </a:pPr>
            <a:r>
              <a:rPr lang="sv-SE" sz="2400" b="1"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sv-SE" sz="3200" b="1"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The </a:t>
            </a:r>
            <a:r>
              <a:rPr lang="sv-SE"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optimal </a:t>
            </a:r>
            <a:r>
              <a:rPr lang="sv-SE" sz="32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volume</a:t>
            </a:r>
            <a:r>
              <a:rPr lang="sv-SE"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is not </a:t>
            </a:r>
            <a:r>
              <a:rPr lang="sv-SE" sz="32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affected</a:t>
            </a:r>
            <a:r>
              <a:rPr lang="sv-SE"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sv-SE" sz="3200" b="1"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by </a:t>
            </a:r>
            <a:r>
              <a:rPr lang="sv-SE" sz="32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changes</a:t>
            </a:r>
            <a:r>
              <a:rPr lang="sv-SE"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sv-SE" sz="32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of</a:t>
            </a:r>
            <a:r>
              <a:rPr lang="sv-SE"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sv-SE" sz="3200" b="1"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c</a:t>
            </a:r>
            <a:r>
              <a:rPr lang="sv-SE"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endParaRPr lang="sv-SE" sz="3200"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spcAft>
                <a:spcPts val="800"/>
              </a:spcAft>
              <a:buNone/>
            </a:pPr>
            <a:r>
              <a:rPr lang="sv-SE"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The </a:t>
            </a:r>
            <a:r>
              <a:rPr lang="sv-SE"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optimal </a:t>
            </a:r>
            <a:r>
              <a:rPr lang="sv-SE"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volume</a:t>
            </a:r>
            <a:r>
              <a:rPr lang="sv-SE"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is a </a:t>
            </a:r>
            <a:r>
              <a:rPr lang="sv-SE"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strictly</a:t>
            </a:r>
            <a:r>
              <a:rPr lang="sv-SE"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sv-SE" sz="32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decreasing</a:t>
            </a:r>
            <a:r>
              <a:rPr lang="sv-SE"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sv-SE"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function</a:t>
            </a:r>
            <a:r>
              <a:rPr lang="sv-SE"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sv-SE"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of</a:t>
            </a:r>
            <a:r>
              <a:rPr lang="sv-SE"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sv-SE"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a:t>
            </a:r>
            <a:r>
              <a:rPr lang="sv-SE"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sv-SE" sz="32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spcAft>
                <a:spcPts val="800"/>
              </a:spcAft>
              <a:buNone/>
            </a:pPr>
            <a:r>
              <a:rPr lang="sv-SE" sz="3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The </a:t>
            </a:r>
            <a:r>
              <a:rPr lang="sv-SE"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optimal </a:t>
            </a:r>
            <a:r>
              <a:rPr lang="sv-SE"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volume</a:t>
            </a:r>
            <a:r>
              <a:rPr lang="sv-SE"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is a </a:t>
            </a:r>
            <a:r>
              <a:rPr lang="sv-SE"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strictly</a:t>
            </a:r>
            <a:r>
              <a:rPr lang="sv-SE"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sv-SE" sz="32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increasing</a:t>
            </a:r>
            <a:r>
              <a:rPr lang="sv-SE" sz="3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sv-SE"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function</a:t>
            </a:r>
            <a:r>
              <a:rPr lang="sv-SE"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sv-SE"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of</a:t>
            </a:r>
            <a:r>
              <a:rPr lang="sv-SE"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sv-SE" sz="3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a:t>
            </a:r>
            <a:r>
              <a:rPr lang="sv-SE"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sv-SE" sz="32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42</a:t>
            </a:fld>
            <a:endParaRPr lang="sv-SE" dirty="0"/>
          </a:p>
        </p:txBody>
      </p:sp>
    </p:spTree>
    <p:extLst>
      <p:ext uri="{BB962C8B-B14F-4D97-AF65-F5344CB8AC3E}">
        <p14:creationId xmlns:p14="http://schemas.microsoft.com/office/powerpoint/2010/main" val="4360876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marL="228600" lvl="0" indent="-228600">
              <a:lnSpc>
                <a:spcPct val="107000"/>
              </a:lnSpc>
              <a:spcBef>
                <a:spcPts val="1000"/>
              </a:spcBef>
              <a:spcAft>
                <a:spcPts val="800"/>
              </a:spcAft>
            </a:pPr>
            <a:r>
              <a:rPr lang="sv-SE"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Observation</a:t>
            </a:r>
            <a:r>
              <a:rPr lang="sv-SE"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sv-SE" dirty="0"/>
          </a:p>
        </p:txBody>
      </p:sp>
      <p:sp>
        <p:nvSpPr>
          <p:cNvPr id="3" name="Platshållare för innehåll 2"/>
          <p:cNvSpPr>
            <a:spLocks noGrp="1"/>
          </p:cNvSpPr>
          <p:nvPr>
            <p:ph idx="1"/>
          </p:nvPr>
        </p:nvSpPr>
        <p:spPr>
          <a:xfrm>
            <a:off x="838200" y="1825625"/>
            <a:ext cx="10515600" cy="1445113"/>
          </a:xfrm>
        </p:spPr>
        <p:txBody>
          <a:bodyPr/>
          <a:lstStyle/>
          <a:p>
            <a:r>
              <a:rPr lang="sv-SE" dirty="0" smtClean="0">
                <a:latin typeface="Times New Roman" panose="02020603050405020304" pitchFamily="18" charset="0"/>
                <a:ea typeface="Calibri" panose="020F0502020204030204" pitchFamily="34" charset="0"/>
              </a:rPr>
              <a:t>If </a:t>
            </a:r>
            <a:r>
              <a:rPr lang="sv-SE" dirty="0">
                <a:latin typeface="Times New Roman" panose="02020603050405020304" pitchFamily="18" charset="0"/>
                <a:ea typeface="Calibri" panose="020F0502020204030204" pitchFamily="34" charset="0"/>
              </a:rPr>
              <a:t>the </a:t>
            </a:r>
            <a:r>
              <a:rPr lang="sv-SE" dirty="0" err="1">
                <a:latin typeface="Times New Roman" panose="02020603050405020304" pitchFamily="18" charset="0"/>
                <a:ea typeface="Calibri" panose="020F0502020204030204" pitchFamily="34" charset="0"/>
              </a:rPr>
              <a:t>volume</a:t>
            </a:r>
            <a:r>
              <a:rPr lang="sv-SE" dirty="0">
                <a:latin typeface="Times New Roman" panose="02020603050405020304" pitchFamily="18" charset="0"/>
                <a:ea typeface="Calibri" panose="020F0502020204030204" pitchFamily="34" charset="0"/>
              </a:rPr>
              <a:t> is </a:t>
            </a:r>
            <a:r>
              <a:rPr lang="sv-SE" dirty="0" err="1">
                <a:latin typeface="Times New Roman" panose="02020603050405020304" pitchFamily="18" charset="0"/>
                <a:ea typeface="Calibri" panose="020F0502020204030204" pitchFamily="34" charset="0"/>
              </a:rPr>
              <a:t>constrained</a:t>
            </a:r>
            <a:r>
              <a:rPr lang="sv-SE" dirty="0">
                <a:latin typeface="Times New Roman" panose="02020603050405020304" pitchFamily="18" charset="0"/>
                <a:ea typeface="Calibri" panose="020F0502020204030204" pitchFamily="34" charset="0"/>
              </a:rPr>
              <a:t> (by </a:t>
            </a:r>
            <a:r>
              <a:rPr lang="sv-SE" dirty="0" err="1">
                <a:latin typeface="Times New Roman" panose="02020603050405020304" pitchFamily="18" charset="0"/>
                <a:ea typeface="Calibri" panose="020F0502020204030204" pitchFamily="34" charset="0"/>
              </a:rPr>
              <a:t>law</a:t>
            </a:r>
            <a:r>
              <a:rPr lang="sv-SE" dirty="0">
                <a:latin typeface="Times New Roman" panose="02020603050405020304" pitchFamily="18" charset="0"/>
                <a:ea typeface="Calibri" panose="020F0502020204030204" pitchFamily="34" charset="0"/>
              </a:rPr>
              <a:t> or </a:t>
            </a:r>
            <a:r>
              <a:rPr lang="sv-SE" dirty="0" err="1">
                <a:latin typeface="Times New Roman" panose="02020603050405020304" pitchFamily="18" charset="0"/>
                <a:ea typeface="Calibri" panose="020F0502020204030204" pitchFamily="34" charset="0"/>
              </a:rPr>
              <a:t>something</a:t>
            </a:r>
            <a:r>
              <a:rPr lang="sv-SE" dirty="0">
                <a:latin typeface="Times New Roman" panose="02020603050405020304" pitchFamily="18" charset="0"/>
                <a:ea typeface="Calibri" panose="020F0502020204030204" pitchFamily="34" charset="0"/>
              </a:rPr>
              <a:t> </a:t>
            </a:r>
            <a:r>
              <a:rPr lang="sv-SE" dirty="0" err="1">
                <a:latin typeface="Times New Roman" panose="02020603050405020304" pitchFamily="18" charset="0"/>
                <a:ea typeface="Calibri" panose="020F0502020204030204" pitchFamily="34" charset="0"/>
              </a:rPr>
              <a:t>else</a:t>
            </a:r>
            <a:r>
              <a:rPr lang="sv-SE" dirty="0">
                <a:latin typeface="Times New Roman" panose="02020603050405020304" pitchFamily="18" charset="0"/>
                <a:ea typeface="Calibri" panose="020F0502020204030204" pitchFamily="34" charset="0"/>
              </a:rPr>
              <a:t>), </a:t>
            </a:r>
            <a:r>
              <a:rPr lang="sv-SE" dirty="0" err="1">
                <a:latin typeface="Times New Roman" panose="02020603050405020304" pitchFamily="18" charset="0"/>
                <a:ea typeface="Calibri" panose="020F0502020204030204" pitchFamily="34" charset="0"/>
              </a:rPr>
              <a:t>we</a:t>
            </a:r>
            <a:r>
              <a:rPr lang="sv-SE" dirty="0">
                <a:latin typeface="Times New Roman" panose="02020603050405020304" pitchFamily="18" charset="0"/>
                <a:ea typeface="Calibri" panose="020F0502020204030204" pitchFamily="34" charset="0"/>
              </a:rPr>
              <a:t> </a:t>
            </a:r>
            <a:r>
              <a:rPr lang="sv-SE" dirty="0" err="1">
                <a:latin typeface="Times New Roman" panose="02020603050405020304" pitchFamily="18" charset="0"/>
                <a:ea typeface="Calibri" panose="020F0502020204030204" pitchFamily="34" charset="0"/>
              </a:rPr>
              <a:t>may</a:t>
            </a:r>
            <a:r>
              <a:rPr lang="sv-SE" dirty="0">
                <a:latin typeface="Times New Roman" panose="02020603050405020304" pitchFamily="18" charset="0"/>
                <a:ea typeface="Calibri" panose="020F0502020204030204" pitchFamily="34" charset="0"/>
              </a:rPr>
              <a:t> </a:t>
            </a:r>
            <a:r>
              <a:rPr lang="sv-SE" dirty="0" err="1">
                <a:latin typeface="Times New Roman" panose="02020603050405020304" pitchFamily="18" charset="0"/>
                <a:ea typeface="Calibri" panose="020F0502020204030204" pitchFamily="34" charset="0"/>
              </a:rPr>
              <a:t>study</a:t>
            </a:r>
            <a:r>
              <a:rPr lang="sv-SE" dirty="0">
                <a:latin typeface="Times New Roman" panose="02020603050405020304" pitchFamily="18" charset="0"/>
                <a:ea typeface="Calibri" panose="020F0502020204030204" pitchFamily="34" charset="0"/>
              </a:rPr>
              <a:t> the </a:t>
            </a:r>
            <a:r>
              <a:rPr lang="sv-SE" dirty="0" err="1">
                <a:latin typeface="Times New Roman" panose="02020603050405020304" pitchFamily="18" charset="0"/>
                <a:ea typeface="Calibri" panose="020F0502020204030204" pitchFamily="34" charset="0"/>
              </a:rPr>
              <a:t>effects</a:t>
            </a:r>
            <a:r>
              <a:rPr lang="sv-SE" dirty="0">
                <a:latin typeface="Times New Roman" panose="02020603050405020304" pitchFamily="18" charset="0"/>
                <a:ea typeface="Calibri" panose="020F0502020204030204" pitchFamily="34" charset="0"/>
              </a:rPr>
              <a:t> </a:t>
            </a:r>
            <a:r>
              <a:rPr lang="sv-SE" dirty="0" err="1">
                <a:latin typeface="Times New Roman" panose="02020603050405020304" pitchFamily="18" charset="0"/>
                <a:ea typeface="Calibri" panose="020F0502020204030204" pitchFamily="34" charset="0"/>
              </a:rPr>
              <a:t>of</a:t>
            </a:r>
            <a:r>
              <a:rPr lang="sv-SE" dirty="0">
                <a:latin typeface="Times New Roman" panose="02020603050405020304" pitchFamily="18" charset="0"/>
                <a:ea typeface="Calibri" panose="020F0502020204030204" pitchFamily="34" charset="0"/>
              </a:rPr>
              <a:t> the </a:t>
            </a:r>
            <a:r>
              <a:rPr lang="sv-SE" dirty="0" err="1">
                <a:latin typeface="Times New Roman" panose="02020603050405020304" pitchFamily="18" charset="0"/>
                <a:ea typeface="Calibri" panose="020F0502020204030204" pitchFamily="34" charset="0"/>
              </a:rPr>
              <a:t>volume</a:t>
            </a:r>
            <a:r>
              <a:rPr lang="sv-SE" dirty="0">
                <a:latin typeface="Times New Roman" panose="02020603050405020304" pitchFamily="18" charset="0"/>
                <a:ea typeface="Calibri" panose="020F0502020204030204" pitchFamily="34" charset="0"/>
              </a:rPr>
              <a:t> </a:t>
            </a:r>
            <a:r>
              <a:rPr lang="sv-SE" dirty="0" err="1">
                <a:latin typeface="Times New Roman" panose="02020603050405020304" pitchFamily="18" charset="0"/>
                <a:ea typeface="Calibri" panose="020F0502020204030204" pitchFamily="34" charset="0"/>
              </a:rPr>
              <a:t>constraint</a:t>
            </a:r>
            <a:r>
              <a:rPr lang="sv-SE" dirty="0">
                <a:latin typeface="Times New Roman" panose="02020603050405020304" pitchFamily="18" charset="0"/>
                <a:ea typeface="Calibri" panose="020F0502020204030204" pitchFamily="34" charset="0"/>
              </a:rPr>
              <a:t> on the optimal </a:t>
            </a:r>
            <a:r>
              <a:rPr lang="sv-SE" dirty="0" err="1">
                <a:latin typeface="Times New Roman" panose="02020603050405020304" pitchFamily="18" charset="0"/>
                <a:ea typeface="Calibri" panose="020F0502020204030204" pitchFamily="34" charset="0"/>
              </a:rPr>
              <a:t>time</a:t>
            </a:r>
            <a:r>
              <a:rPr lang="sv-SE" dirty="0">
                <a:latin typeface="Times New Roman" panose="02020603050405020304" pitchFamily="18" charset="0"/>
                <a:ea typeface="Calibri" panose="020F0502020204030204" pitchFamily="34" charset="0"/>
              </a:rPr>
              <a:t> </a:t>
            </a:r>
            <a:r>
              <a:rPr lang="sv-SE" dirty="0" err="1">
                <a:latin typeface="Times New Roman" panose="02020603050405020304" pitchFamily="18" charset="0"/>
                <a:ea typeface="Calibri" panose="020F0502020204030204" pitchFamily="34" charset="0"/>
              </a:rPr>
              <a:t>interval</a:t>
            </a:r>
            <a:r>
              <a:rPr lang="sv-SE" dirty="0">
                <a:latin typeface="Times New Roman" panose="02020603050405020304" pitchFamily="18" charset="0"/>
                <a:ea typeface="Calibri" panose="020F0502020204030204" pitchFamily="34" charset="0"/>
              </a:rPr>
              <a:t>, via </a:t>
            </a:r>
            <a:r>
              <a:rPr lang="sv-SE" dirty="0" err="1">
                <a:latin typeface="Times New Roman" panose="02020603050405020304" pitchFamily="18" charset="0"/>
                <a:ea typeface="Calibri" panose="020F0502020204030204" pitchFamily="34" charset="0"/>
              </a:rPr>
              <a:t>one</a:t>
            </a:r>
            <a:r>
              <a:rPr lang="sv-SE" dirty="0">
                <a:latin typeface="Times New Roman" panose="02020603050405020304" pitchFamily="18" charset="0"/>
                <a:ea typeface="Calibri" panose="020F0502020204030204" pitchFamily="34" charset="0"/>
              </a:rPr>
              <a:t> </a:t>
            </a:r>
            <a:r>
              <a:rPr lang="sv-SE" dirty="0" err="1">
                <a:latin typeface="Times New Roman" panose="02020603050405020304" pitchFamily="18" charset="0"/>
                <a:ea typeface="Calibri" panose="020F0502020204030204" pitchFamily="34" charset="0"/>
              </a:rPr>
              <a:t>dimensional</a:t>
            </a:r>
            <a:r>
              <a:rPr lang="sv-SE" dirty="0">
                <a:latin typeface="Times New Roman" panose="02020603050405020304" pitchFamily="18" charset="0"/>
                <a:ea typeface="Calibri" panose="020F0502020204030204" pitchFamily="34" charset="0"/>
              </a:rPr>
              <a:t> </a:t>
            </a:r>
            <a:r>
              <a:rPr lang="sv-SE" dirty="0" err="1" smtClean="0">
                <a:latin typeface="Times New Roman" panose="02020603050405020304" pitchFamily="18" charset="0"/>
                <a:ea typeface="Calibri" panose="020F0502020204030204" pitchFamily="34" charset="0"/>
              </a:rPr>
              <a:t>optimization</a:t>
            </a:r>
            <a:r>
              <a:rPr lang="sv-SE" dirty="0" smtClean="0">
                <a:latin typeface="Times New Roman" panose="02020603050405020304" pitchFamily="18" charset="0"/>
                <a:ea typeface="Calibri" panose="020F0502020204030204" pitchFamily="34" charset="0"/>
              </a:rPr>
              <a:t>.</a:t>
            </a:r>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43</a:t>
            </a:fld>
            <a:endParaRPr lang="sv-SE"/>
          </a:p>
        </p:txBody>
      </p:sp>
      <p:sp>
        <p:nvSpPr>
          <p:cNvPr id="5" name="Rectangle 2"/>
          <p:cNvSpPr>
            <a:spLocks noChangeArrowheads="1"/>
          </p:cNvSpPr>
          <p:nvPr/>
        </p:nvSpPr>
        <p:spPr bwMode="auto">
          <a:xfrm>
            <a:off x="1230923" y="3430830"/>
            <a:ext cx="301530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3857314109"/>
              </p:ext>
            </p:extLst>
          </p:nvPr>
        </p:nvGraphicFramePr>
        <p:xfrm>
          <a:off x="1825544" y="3270738"/>
          <a:ext cx="1510676" cy="1128812"/>
        </p:xfrm>
        <a:graphic>
          <a:graphicData uri="http://schemas.openxmlformats.org/presentationml/2006/ole">
            <mc:AlternateContent xmlns:mc="http://schemas.openxmlformats.org/markup-compatibility/2006">
              <mc:Choice xmlns:v="urn:schemas-microsoft-com:vml" Requires="v">
                <p:oleObj spid="_x0000_s12381" name="Equation" r:id="rId3" imgW="596900" imgH="457200" progId="Equation.DSMT4">
                  <p:embed/>
                </p:oleObj>
              </mc:Choice>
              <mc:Fallback>
                <p:oleObj name="Equation" r:id="rId3" imgW="596900" imgH="457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544" y="3270738"/>
                        <a:ext cx="1510676" cy="1128812"/>
                      </a:xfrm>
                      <a:prstGeom prst="rect">
                        <a:avLst/>
                      </a:prstGeom>
                      <a:noFill/>
                    </p:spPr>
                  </p:pic>
                </p:oleObj>
              </mc:Fallback>
            </mc:AlternateContent>
          </a:graphicData>
        </a:graphic>
      </p:graphicFrame>
      <p:sp>
        <p:nvSpPr>
          <p:cNvPr id="7" name="Rectangle 4"/>
          <p:cNvSpPr>
            <a:spLocks noChangeArrowheads="1"/>
          </p:cNvSpPr>
          <p:nvPr/>
        </p:nvSpPr>
        <p:spPr bwMode="auto">
          <a:xfrm>
            <a:off x="-3185693" y="5200118"/>
            <a:ext cx="22560502" cy="6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734775523"/>
              </p:ext>
            </p:extLst>
          </p:nvPr>
        </p:nvGraphicFramePr>
        <p:xfrm>
          <a:off x="4397724" y="3701267"/>
          <a:ext cx="3696834" cy="2655083"/>
        </p:xfrm>
        <a:graphic>
          <a:graphicData uri="http://schemas.openxmlformats.org/presentationml/2006/ole">
            <mc:AlternateContent xmlns:mc="http://schemas.openxmlformats.org/markup-compatibility/2006">
              <mc:Choice xmlns:v="urn:schemas-microsoft-com:vml" Requires="v">
                <p:oleObj spid="_x0000_s12382" name="Equation" r:id="rId5" imgW="1244600" imgH="914400" progId="Equation.DSMT4">
                  <p:embed/>
                </p:oleObj>
              </mc:Choice>
              <mc:Fallback>
                <p:oleObj name="Equation" r:id="rId5" imgW="1244600" imgH="9144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7724" y="3701267"/>
                        <a:ext cx="3696834" cy="2655083"/>
                      </a:xfrm>
                      <a:prstGeom prst="rect">
                        <a:avLst/>
                      </a:prstGeom>
                      <a:noFill/>
                    </p:spPr>
                  </p:pic>
                </p:oleObj>
              </mc:Fallback>
            </mc:AlternateContent>
          </a:graphicData>
        </a:graphic>
      </p:graphicFrame>
    </p:spTree>
    <p:extLst>
      <p:ext uri="{BB962C8B-B14F-4D97-AF65-F5344CB8AC3E}">
        <p14:creationId xmlns:p14="http://schemas.microsoft.com/office/powerpoint/2010/main" val="41749951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Observation (</a:t>
            </a:r>
            <a:r>
              <a:rPr lang="sv-SE"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extended</a:t>
            </a:r>
            <a:r>
              <a:rPr lang="sv-SE"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sv-SE" dirty="0"/>
          </a:p>
        </p:txBody>
      </p:sp>
      <p:sp>
        <p:nvSpPr>
          <p:cNvPr id="3" name="Platshållare för innehåll 2"/>
          <p:cNvSpPr>
            <a:spLocks noGrp="1"/>
          </p:cNvSpPr>
          <p:nvPr>
            <p:ph idx="1"/>
          </p:nvPr>
        </p:nvSpPr>
        <p:spPr>
          <a:xfrm>
            <a:off x="838200" y="1825625"/>
            <a:ext cx="10515600" cy="1878867"/>
          </a:xfrm>
        </p:spPr>
        <p:txBody>
          <a:bodyPr/>
          <a:lstStyle/>
          <a:p>
            <a:pPr lvl="0"/>
            <a:r>
              <a:rPr lang="sv-SE" dirty="0">
                <a:solidFill>
                  <a:prstClr val="black"/>
                </a:solidFill>
                <a:latin typeface="Times New Roman" panose="02020603050405020304" pitchFamily="18" charset="0"/>
                <a:ea typeface="Calibri" panose="020F0502020204030204" pitchFamily="34" charset="0"/>
              </a:rPr>
              <a:t>If the </a:t>
            </a:r>
            <a:r>
              <a:rPr lang="sv-SE" dirty="0" err="1" smtClean="0">
                <a:solidFill>
                  <a:prstClr val="black"/>
                </a:solidFill>
                <a:latin typeface="Times New Roman" panose="02020603050405020304" pitchFamily="18" charset="0"/>
                <a:ea typeface="Calibri" panose="020F0502020204030204" pitchFamily="34" charset="0"/>
              </a:rPr>
              <a:t>time</a:t>
            </a:r>
            <a:r>
              <a:rPr lang="sv-SE" dirty="0" smtClean="0">
                <a:solidFill>
                  <a:prstClr val="black"/>
                </a:solidFill>
                <a:latin typeface="Times New Roman" panose="02020603050405020304" pitchFamily="18" charset="0"/>
                <a:ea typeface="Calibri" panose="020F0502020204030204" pitchFamily="34" charset="0"/>
              </a:rPr>
              <a:t> </a:t>
            </a:r>
            <a:r>
              <a:rPr lang="sv-SE" dirty="0" err="1" smtClean="0">
                <a:solidFill>
                  <a:prstClr val="black"/>
                </a:solidFill>
                <a:latin typeface="Times New Roman" panose="02020603050405020304" pitchFamily="18" charset="0"/>
                <a:ea typeface="Calibri" panose="020F0502020204030204" pitchFamily="34" charset="0"/>
              </a:rPr>
              <a:t>interval</a:t>
            </a:r>
            <a:r>
              <a:rPr lang="sv-SE" dirty="0" smtClean="0">
                <a:solidFill>
                  <a:prstClr val="black"/>
                </a:solidFill>
                <a:latin typeface="Times New Roman" panose="02020603050405020304" pitchFamily="18" charset="0"/>
                <a:ea typeface="Calibri" panose="020F0502020204030204" pitchFamily="34" charset="0"/>
              </a:rPr>
              <a:t> is </a:t>
            </a:r>
            <a:r>
              <a:rPr lang="sv-SE" dirty="0" err="1">
                <a:solidFill>
                  <a:prstClr val="black"/>
                </a:solidFill>
                <a:latin typeface="Times New Roman" panose="02020603050405020304" pitchFamily="18" charset="0"/>
                <a:ea typeface="Calibri" panose="020F0502020204030204" pitchFamily="34" charset="0"/>
              </a:rPr>
              <a:t>constrained</a:t>
            </a:r>
            <a:r>
              <a:rPr lang="sv-SE" dirty="0">
                <a:solidFill>
                  <a:prstClr val="black"/>
                </a:solidFill>
                <a:latin typeface="Times New Roman" panose="02020603050405020304" pitchFamily="18" charset="0"/>
                <a:ea typeface="Calibri" panose="020F0502020204030204" pitchFamily="34" charset="0"/>
              </a:rPr>
              <a:t> (by </a:t>
            </a:r>
            <a:r>
              <a:rPr lang="sv-SE" dirty="0" err="1">
                <a:solidFill>
                  <a:prstClr val="black"/>
                </a:solidFill>
                <a:latin typeface="Times New Roman" panose="02020603050405020304" pitchFamily="18" charset="0"/>
                <a:ea typeface="Calibri" panose="020F0502020204030204" pitchFamily="34" charset="0"/>
              </a:rPr>
              <a:t>law</a:t>
            </a:r>
            <a:r>
              <a:rPr lang="sv-SE" dirty="0">
                <a:solidFill>
                  <a:prstClr val="black"/>
                </a:solidFill>
                <a:latin typeface="Times New Roman" panose="02020603050405020304" pitchFamily="18" charset="0"/>
                <a:ea typeface="Calibri" panose="020F0502020204030204" pitchFamily="34" charset="0"/>
              </a:rPr>
              <a:t> or </a:t>
            </a:r>
            <a:r>
              <a:rPr lang="sv-SE" dirty="0" err="1">
                <a:solidFill>
                  <a:prstClr val="black"/>
                </a:solidFill>
                <a:latin typeface="Times New Roman" panose="02020603050405020304" pitchFamily="18" charset="0"/>
                <a:ea typeface="Calibri" panose="020F0502020204030204" pitchFamily="34" charset="0"/>
              </a:rPr>
              <a:t>something</a:t>
            </a:r>
            <a:r>
              <a:rPr lang="sv-SE" dirty="0">
                <a:solidFill>
                  <a:prstClr val="black"/>
                </a:solidFill>
                <a:latin typeface="Times New Roman" panose="02020603050405020304" pitchFamily="18" charset="0"/>
                <a:ea typeface="Calibri" panose="020F0502020204030204" pitchFamily="34" charset="0"/>
              </a:rPr>
              <a:t> </a:t>
            </a:r>
            <a:r>
              <a:rPr lang="sv-SE" dirty="0" err="1">
                <a:solidFill>
                  <a:prstClr val="black"/>
                </a:solidFill>
                <a:latin typeface="Times New Roman" panose="02020603050405020304" pitchFamily="18" charset="0"/>
                <a:ea typeface="Calibri" panose="020F0502020204030204" pitchFamily="34" charset="0"/>
              </a:rPr>
              <a:t>else</a:t>
            </a:r>
            <a:r>
              <a:rPr lang="sv-SE" dirty="0">
                <a:solidFill>
                  <a:prstClr val="black"/>
                </a:solidFill>
                <a:latin typeface="Times New Roman" panose="02020603050405020304" pitchFamily="18" charset="0"/>
                <a:ea typeface="Calibri" panose="020F0502020204030204" pitchFamily="34" charset="0"/>
              </a:rPr>
              <a:t>), </a:t>
            </a:r>
            <a:r>
              <a:rPr lang="sv-SE" dirty="0" err="1">
                <a:solidFill>
                  <a:prstClr val="black"/>
                </a:solidFill>
                <a:latin typeface="Times New Roman" panose="02020603050405020304" pitchFamily="18" charset="0"/>
                <a:ea typeface="Calibri" panose="020F0502020204030204" pitchFamily="34" charset="0"/>
              </a:rPr>
              <a:t>we</a:t>
            </a:r>
            <a:r>
              <a:rPr lang="sv-SE" dirty="0">
                <a:solidFill>
                  <a:prstClr val="black"/>
                </a:solidFill>
                <a:latin typeface="Times New Roman" panose="02020603050405020304" pitchFamily="18" charset="0"/>
                <a:ea typeface="Calibri" panose="020F0502020204030204" pitchFamily="34" charset="0"/>
              </a:rPr>
              <a:t> </a:t>
            </a:r>
            <a:r>
              <a:rPr lang="sv-SE" dirty="0" err="1">
                <a:solidFill>
                  <a:prstClr val="black"/>
                </a:solidFill>
                <a:latin typeface="Times New Roman" panose="02020603050405020304" pitchFamily="18" charset="0"/>
                <a:ea typeface="Calibri" panose="020F0502020204030204" pitchFamily="34" charset="0"/>
              </a:rPr>
              <a:t>may</a:t>
            </a:r>
            <a:r>
              <a:rPr lang="sv-SE" dirty="0">
                <a:solidFill>
                  <a:prstClr val="black"/>
                </a:solidFill>
                <a:latin typeface="Times New Roman" panose="02020603050405020304" pitchFamily="18" charset="0"/>
                <a:ea typeface="Calibri" panose="020F0502020204030204" pitchFamily="34" charset="0"/>
              </a:rPr>
              <a:t> </a:t>
            </a:r>
            <a:r>
              <a:rPr lang="sv-SE" dirty="0" err="1">
                <a:solidFill>
                  <a:prstClr val="black"/>
                </a:solidFill>
                <a:latin typeface="Times New Roman" panose="02020603050405020304" pitchFamily="18" charset="0"/>
                <a:ea typeface="Calibri" panose="020F0502020204030204" pitchFamily="34" charset="0"/>
              </a:rPr>
              <a:t>study</a:t>
            </a:r>
            <a:r>
              <a:rPr lang="sv-SE" dirty="0">
                <a:solidFill>
                  <a:prstClr val="black"/>
                </a:solidFill>
                <a:latin typeface="Times New Roman" panose="02020603050405020304" pitchFamily="18" charset="0"/>
                <a:ea typeface="Calibri" panose="020F0502020204030204" pitchFamily="34" charset="0"/>
              </a:rPr>
              <a:t> the </a:t>
            </a:r>
            <a:r>
              <a:rPr lang="sv-SE" dirty="0" err="1">
                <a:solidFill>
                  <a:prstClr val="black"/>
                </a:solidFill>
                <a:latin typeface="Times New Roman" panose="02020603050405020304" pitchFamily="18" charset="0"/>
                <a:ea typeface="Calibri" panose="020F0502020204030204" pitchFamily="34" charset="0"/>
              </a:rPr>
              <a:t>effects</a:t>
            </a:r>
            <a:r>
              <a:rPr lang="sv-SE" dirty="0">
                <a:solidFill>
                  <a:prstClr val="black"/>
                </a:solidFill>
                <a:latin typeface="Times New Roman" panose="02020603050405020304" pitchFamily="18" charset="0"/>
                <a:ea typeface="Calibri" panose="020F0502020204030204" pitchFamily="34" charset="0"/>
              </a:rPr>
              <a:t> </a:t>
            </a:r>
            <a:r>
              <a:rPr lang="sv-SE" dirty="0" err="1">
                <a:solidFill>
                  <a:prstClr val="black"/>
                </a:solidFill>
                <a:latin typeface="Times New Roman" panose="02020603050405020304" pitchFamily="18" charset="0"/>
                <a:ea typeface="Calibri" panose="020F0502020204030204" pitchFamily="34" charset="0"/>
              </a:rPr>
              <a:t>of</a:t>
            </a:r>
            <a:r>
              <a:rPr lang="sv-SE" dirty="0">
                <a:solidFill>
                  <a:prstClr val="black"/>
                </a:solidFill>
                <a:latin typeface="Times New Roman" panose="02020603050405020304" pitchFamily="18" charset="0"/>
                <a:ea typeface="Calibri" panose="020F0502020204030204" pitchFamily="34" charset="0"/>
              </a:rPr>
              <a:t> the </a:t>
            </a:r>
            <a:r>
              <a:rPr lang="sv-SE" dirty="0" err="1" smtClean="0">
                <a:solidFill>
                  <a:prstClr val="black"/>
                </a:solidFill>
                <a:latin typeface="Times New Roman" panose="02020603050405020304" pitchFamily="18" charset="0"/>
                <a:ea typeface="Calibri" panose="020F0502020204030204" pitchFamily="34" charset="0"/>
              </a:rPr>
              <a:t>time</a:t>
            </a:r>
            <a:r>
              <a:rPr lang="sv-SE" dirty="0" smtClean="0">
                <a:solidFill>
                  <a:prstClr val="black"/>
                </a:solidFill>
                <a:latin typeface="Times New Roman" panose="02020603050405020304" pitchFamily="18" charset="0"/>
                <a:ea typeface="Calibri" panose="020F0502020204030204" pitchFamily="34" charset="0"/>
              </a:rPr>
              <a:t> </a:t>
            </a:r>
            <a:r>
              <a:rPr lang="sv-SE" dirty="0" err="1" smtClean="0">
                <a:solidFill>
                  <a:prstClr val="black"/>
                </a:solidFill>
                <a:latin typeface="Times New Roman" panose="02020603050405020304" pitchFamily="18" charset="0"/>
                <a:ea typeface="Calibri" panose="020F0502020204030204" pitchFamily="34" charset="0"/>
              </a:rPr>
              <a:t>interval</a:t>
            </a:r>
            <a:r>
              <a:rPr lang="sv-SE" dirty="0" smtClean="0">
                <a:solidFill>
                  <a:prstClr val="black"/>
                </a:solidFill>
                <a:latin typeface="Times New Roman" panose="02020603050405020304" pitchFamily="18" charset="0"/>
                <a:ea typeface="Calibri" panose="020F0502020204030204" pitchFamily="34" charset="0"/>
              </a:rPr>
              <a:t> </a:t>
            </a:r>
            <a:r>
              <a:rPr lang="sv-SE" dirty="0" err="1" smtClean="0">
                <a:solidFill>
                  <a:prstClr val="black"/>
                </a:solidFill>
                <a:latin typeface="Times New Roman" panose="02020603050405020304" pitchFamily="18" charset="0"/>
                <a:ea typeface="Calibri" panose="020F0502020204030204" pitchFamily="34" charset="0"/>
              </a:rPr>
              <a:t>constraint</a:t>
            </a:r>
            <a:r>
              <a:rPr lang="sv-SE" dirty="0" smtClean="0">
                <a:solidFill>
                  <a:prstClr val="black"/>
                </a:solidFill>
                <a:latin typeface="Times New Roman" panose="02020603050405020304" pitchFamily="18" charset="0"/>
                <a:ea typeface="Calibri" panose="020F0502020204030204" pitchFamily="34" charset="0"/>
              </a:rPr>
              <a:t> </a:t>
            </a:r>
            <a:r>
              <a:rPr lang="sv-SE" dirty="0">
                <a:solidFill>
                  <a:prstClr val="black"/>
                </a:solidFill>
                <a:latin typeface="Times New Roman" panose="02020603050405020304" pitchFamily="18" charset="0"/>
                <a:ea typeface="Calibri" panose="020F0502020204030204" pitchFamily="34" charset="0"/>
              </a:rPr>
              <a:t>on the </a:t>
            </a:r>
            <a:r>
              <a:rPr lang="sv-SE" dirty="0" err="1" smtClean="0">
                <a:solidFill>
                  <a:prstClr val="black"/>
                </a:solidFill>
                <a:latin typeface="Times New Roman" panose="02020603050405020304" pitchFamily="18" charset="0"/>
                <a:ea typeface="Calibri" panose="020F0502020204030204" pitchFamily="34" charset="0"/>
              </a:rPr>
              <a:t>volume</a:t>
            </a:r>
            <a:r>
              <a:rPr lang="sv-SE" dirty="0" smtClean="0">
                <a:solidFill>
                  <a:prstClr val="black"/>
                </a:solidFill>
                <a:latin typeface="Times New Roman" panose="02020603050405020304" pitchFamily="18" charset="0"/>
                <a:ea typeface="Calibri" panose="020F0502020204030204" pitchFamily="34" charset="0"/>
              </a:rPr>
              <a:t>, </a:t>
            </a:r>
            <a:r>
              <a:rPr lang="sv-SE" dirty="0">
                <a:solidFill>
                  <a:prstClr val="black"/>
                </a:solidFill>
                <a:latin typeface="Times New Roman" panose="02020603050405020304" pitchFamily="18" charset="0"/>
                <a:ea typeface="Calibri" panose="020F0502020204030204" pitchFamily="34" charset="0"/>
              </a:rPr>
              <a:t>via </a:t>
            </a:r>
            <a:r>
              <a:rPr lang="sv-SE" dirty="0" err="1">
                <a:solidFill>
                  <a:prstClr val="black"/>
                </a:solidFill>
                <a:latin typeface="Times New Roman" panose="02020603050405020304" pitchFamily="18" charset="0"/>
                <a:ea typeface="Calibri" panose="020F0502020204030204" pitchFamily="34" charset="0"/>
              </a:rPr>
              <a:t>one</a:t>
            </a:r>
            <a:r>
              <a:rPr lang="sv-SE" dirty="0">
                <a:solidFill>
                  <a:prstClr val="black"/>
                </a:solidFill>
                <a:latin typeface="Times New Roman" panose="02020603050405020304" pitchFamily="18" charset="0"/>
                <a:ea typeface="Calibri" panose="020F0502020204030204" pitchFamily="34" charset="0"/>
              </a:rPr>
              <a:t> </a:t>
            </a:r>
            <a:r>
              <a:rPr lang="sv-SE" dirty="0" err="1">
                <a:solidFill>
                  <a:prstClr val="black"/>
                </a:solidFill>
                <a:latin typeface="Times New Roman" panose="02020603050405020304" pitchFamily="18" charset="0"/>
                <a:ea typeface="Calibri" panose="020F0502020204030204" pitchFamily="34" charset="0"/>
              </a:rPr>
              <a:t>dimensional</a:t>
            </a:r>
            <a:r>
              <a:rPr lang="sv-SE" dirty="0">
                <a:solidFill>
                  <a:prstClr val="black"/>
                </a:solidFill>
                <a:latin typeface="Times New Roman" panose="02020603050405020304" pitchFamily="18" charset="0"/>
                <a:ea typeface="Calibri" panose="020F0502020204030204" pitchFamily="34" charset="0"/>
              </a:rPr>
              <a:t> </a:t>
            </a:r>
            <a:r>
              <a:rPr lang="sv-SE" dirty="0" err="1">
                <a:solidFill>
                  <a:prstClr val="black"/>
                </a:solidFill>
                <a:latin typeface="Times New Roman" panose="02020603050405020304" pitchFamily="18" charset="0"/>
                <a:ea typeface="Calibri" panose="020F0502020204030204" pitchFamily="34" charset="0"/>
              </a:rPr>
              <a:t>optimization</a:t>
            </a:r>
            <a:r>
              <a:rPr lang="sv-SE" dirty="0">
                <a:solidFill>
                  <a:prstClr val="black"/>
                </a:solidFill>
                <a:latin typeface="Times New Roman" panose="02020603050405020304" pitchFamily="18" charset="0"/>
                <a:ea typeface="Calibri" panose="020F0502020204030204" pitchFamily="34" charset="0"/>
              </a:rPr>
              <a:t>.</a:t>
            </a:r>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44</a:t>
            </a:fld>
            <a:endParaRPr lang="sv-SE"/>
          </a:p>
        </p:txBody>
      </p:sp>
      <p:sp>
        <p:nvSpPr>
          <p:cNvPr id="5" name="Rectangle 2"/>
          <p:cNvSpPr>
            <a:spLocks noChangeArrowheads="1"/>
          </p:cNvSpPr>
          <p:nvPr/>
        </p:nvSpPr>
        <p:spPr bwMode="auto">
          <a:xfrm>
            <a:off x="5263660" y="4396153"/>
            <a:ext cx="273469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3606180978"/>
              </p:ext>
            </p:extLst>
          </p:nvPr>
        </p:nvGraphicFramePr>
        <p:xfrm>
          <a:off x="4818818" y="3704492"/>
          <a:ext cx="3991550" cy="2783454"/>
        </p:xfrm>
        <a:graphic>
          <a:graphicData uri="http://schemas.openxmlformats.org/presentationml/2006/ole">
            <mc:AlternateContent xmlns:mc="http://schemas.openxmlformats.org/markup-compatibility/2006">
              <mc:Choice xmlns:v="urn:schemas-microsoft-com:vml" Requires="v">
                <p:oleObj spid="_x0000_s13405" name="Equation" r:id="rId3" imgW="1282700" imgH="914400" progId="Equation.DSMT4">
                  <p:embed/>
                </p:oleObj>
              </mc:Choice>
              <mc:Fallback>
                <p:oleObj name="Equation" r:id="rId3" imgW="1282700" imgH="914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8818" y="3704492"/>
                        <a:ext cx="3991550" cy="2783454"/>
                      </a:xfrm>
                      <a:prstGeom prst="rect">
                        <a:avLst/>
                      </a:prstGeom>
                      <a:noFill/>
                    </p:spPr>
                  </p:pic>
                </p:oleObj>
              </mc:Fallback>
            </mc:AlternateContent>
          </a:graphicData>
        </a:graphic>
      </p:graphicFrame>
      <p:sp>
        <p:nvSpPr>
          <p:cNvPr id="7" name="Rectangle 4"/>
          <p:cNvSpPr>
            <a:spLocks noChangeArrowheads="1"/>
          </p:cNvSpPr>
          <p:nvPr/>
        </p:nvSpPr>
        <p:spPr bwMode="auto">
          <a:xfrm>
            <a:off x="1878225" y="3509473"/>
            <a:ext cx="340058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556082571"/>
              </p:ext>
            </p:extLst>
          </p:nvPr>
        </p:nvGraphicFramePr>
        <p:xfrm>
          <a:off x="1878224" y="3209550"/>
          <a:ext cx="1685920" cy="1259758"/>
        </p:xfrm>
        <a:graphic>
          <a:graphicData uri="http://schemas.openxmlformats.org/presentationml/2006/ole">
            <mc:AlternateContent xmlns:mc="http://schemas.openxmlformats.org/markup-compatibility/2006">
              <mc:Choice xmlns:v="urn:schemas-microsoft-com:vml" Requires="v">
                <p:oleObj spid="_x0000_s13406" name="Equation" r:id="rId5" imgW="596900" imgH="457200" progId="Equation.DSMT4">
                  <p:embed/>
                </p:oleObj>
              </mc:Choice>
              <mc:Fallback>
                <p:oleObj name="Equation" r:id="rId5" imgW="596900" imgH="457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8224" y="3209550"/>
                        <a:ext cx="1685920" cy="1259758"/>
                      </a:xfrm>
                      <a:prstGeom prst="rect">
                        <a:avLst/>
                      </a:prstGeom>
                      <a:noFill/>
                    </p:spPr>
                  </p:pic>
                </p:oleObj>
              </mc:Fallback>
            </mc:AlternateContent>
          </a:graphicData>
        </a:graphic>
      </p:graphicFrame>
    </p:spTree>
    <p:extLst>
      <p:ext uri="{BB962C8B-B14F-4D97-AF65-F5344CB8AC3E}">
        <p14:creationId xmlns:p14="http://schemas.microsoft.com/office/powerpoint/2010/main" val="32750695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85800" y="2647464"/>
            <a:ext cx="10515600" cy="1325563"/>
          </a:xfrm>
        </p:spPr>
        <p:txBody>
          <a:bodyPr>
            <a:normAutofit fontScale="90000"/>
          </a:bodyPr>
          <a:lstStyle/>
          <a:p>
            <a:pPr algn="ctr"/>
            <a:r>
              <a:rPr lang="sv-SE" sz="4900" b="1" dirty="0" smtClean="0">
                <a:latin typeface="Times New Roman" panose="02020603050405020304" pitchFamily="18" charset="0"/>
                <a:cs typeface="Times New Roman" panose="02020603050405020304" pitchFamily="18" charset="0"/>
              </a:rPr>
              <a:t>Optimal </a:t>
            </a:r>
            <a:r>
              <a:rPr lang="sv-SE" sz="4900" b="1" dirty="0" err="1" smtClean="0">
                <a:latin typeface="Times New Roman" panose="02020603050405020304" pitchFamily="18" charset="0"/>
                <a:cs typeface="Times New Roman" panose="02020603050405020304" pitchFamily="18" charset="0"/>
              </a:rPr>
              <a:t>continuous</a:t>
            </a:r>
            <a:r>
              <a:rPr lang="sv-SE" sz="4900" b="1" dirty="0" smtClean="0">
                <a:latin typeface="Times New Roman" panose="02020603050405020304" pitchFamily="18" charset="0"/>
                <a:cs typeface="Times New Roman" panose="02020603050405020304" pitchFamily="18" charset="0"/>
              </a:rPr>
              <a:t> cover </a:t>
            </a:r>
            <a:br>
              <a:rPr lang="sv-SE" sz="4900" b="1" dirty="0" smtClean="0">
                <a:latin typeface="Times New Roman" panose="02020603050405020304" pitchFamily="18" charset="0"/>
                <a:cs typeface="Times New Roman" panose="02020603050405020304" pitchFamily="18" charset="0"/>
              </a:rPr>
            </a:br>
            <a:r>
              <a:rPr lang="sv-SE" sz="4900" b="1" dirty="0" err="1" smtClean="0">
                <a:latin typeface="Times New Roman" panose="02020603050405020304" pitchFamily="18" charset="0"/>
                <a:cs typeface="Times New Roman" panose="02020603050405020304" pitchFamily="18" charset="0"/>
              </a:rPr>
              <a:t>forest</a:t>
            </a:r>
            <a:r>
              <a:rPr lang="sv-SE" sz="4900" b="1" dirty="0" smtClean="0">
                <a:latin typeface="Times New Roman" panose="02020603050405020304" pitchFamily="18" charset="0"/>
                <a:cs typeface="Times New Roman" panose="02020603050405020304" pitchFamily="18" charset="0"/>
              </a:rPr>
              <a:t> management</a:t>
            </a:r>
            <a:br>
              <a:rPr lang="sv-SE" sz="4900" b="1" dirty="0" smtClean="0">
                <a:latin typeface="Times New Roman" panose="02020603050405020304" pitchFamily="18" charset="0"/>
                <a:cs typeface="Times New Roman" panose="02020603050405020304" pitchFamily="18" charset="0"/>
              </a:rPr>
            </a:br>
            <a:r>
              <a:rPr lang="sv-SE" sz="4900" b="1" dirty="0">
                <a:solidFill>
                  <a:srgbClr val="FF0000"/>
                </a:solidFill>
                <a:latin typeface="Times New Roman" panose="02020603050405020304" pitchFamily="18" charset="0"/>
                <a:cs typeface="Times New Roman" panose="02020603050405020304" pitchFamily="18" charset="0"/>
              </a:rPr>
              <a:t/>
            </a:r>
            <a:br>
              <a:rPr lang="sv-SE" sz="4900" b="1" dirty="0">
                <a:solidFill>
                  <a:srgbClr val="FF0000"/>
                </a:solidFill>
                <a:latin typeface="Times New Roman" panose="02020603050405020304" pitchFamily="18" charset="0"/>
                <a:cs typeface="Times New Roman" panose="02020603050405020304" pitchFamily="18" charset="0"/>
              </a:rPr>
            </a:br>
            <a:r>
              <a:rPr lang="sv-SE" sz="4900" b="1" dirty="0" err="1" smtClean="0">
                <a:solidFill>
                  <a:srgbClr val="FF0000"/>
                </a:solidFill>
                <a:latin typeface="Times New Roman" panose="02020603050405020304" pitchFamily="18" charset="0"/>
                <a:cs typeface="Times New Roman" panose="02020603050405020304" pitchFamily="18" charset="0"/>
              </a:rPr>
              <a:t>Now</a:t>
            </a:r>
            <a:r>
              <a:rPr lang="sv-SE" sz="4900" b="1" dirty="0" smtClean="0">
                <a:solidFill>
                  <a:srgbClr val="FF0000"/>
                </a:solidFill>
                <a:latin typeface="Times New Roman" panose="02020603050405020304" pitchFamily="18" charset="0"/>
                <a:cs typeface="Times New Roman" panose="02020603050405020304" pitchFamily="18" charset="0"/>
              </a:rPr>
              <a:t>, </a:t>
            </a:r>
            <a:r>
              <a:rPr lang="sv-SE" b="1" dirty="0" err="1" smtClean="0">
                <a:solidFill>
                  <a:srgbClr val="FF0000"/>
                </a:solidFill>
                <a:latin typeface="Times New Roman" panose="02020603050405020304" pitchFamily="18" charset="0"/>
                <a:cs typeface="Times New Roman" panose="02020603050405020304" pitchFamily="18" charset="0"/>
              </a:rPr>
              <a:t>we</a:t>
            </a:r>
            <a:r>
              <a:rPr lang="sv-SE" b="1" dirty="0" smtClean="0">
                <a:solidFill>
                  <a:srgbClr val="FF0000"/>
                </a:solidFill>
                <a:latin typeface="Times New Roman" panose="02020603050405020304" pitchFamily="18" charset="0"/>
                <a:cs typeface="Times New Roman" panose="02020603050405020304" pitchFamily="18" charset="0"/>
              </a:rPr>
              <a:t> </a:t>
            </a:r>
            <a:r>
              <a:rPr lang="sv-SE" b="1" dirty="0" err="1" smtClean="0">
                <a:solidFill>
                  <a:srgbClr val="FF0000"/>
                </a:solidFill>
                <a:latin typeface="Times New Roman" panose="02020603050405020304" pitchFamily="18" charset="0"/>
                <a:cs typeface="Times New Roman" panose="02020603050405020304" pitchFamily="18" charset="0"/>
              </a:rPr>
              <a:t>study</a:t>
            </a:r>
            <a:r>
              <a:rPr lang="sv-SE" b="1" dirty="0" smtClean="0">
                <a:solidFill>
                  <a:srgbClr val="FF0000"/>
                </a:solidFill>
                <a:latin typeface="Times New Roman" panose="02020603050405020304" pitchFamily="18" charset="0"/>
                <a:cs typeface="Times New Roman" panose="02020603050405020304" pitchFamily="18" charset="0"/>
              </a:rPr>
              <a:t>:</a:t>
            </a:r>
            <a:br>
              <a:rPr lang="sv-SE" b="1" dirty="0" smtClean="0">
                <a:solidFill>
                  <a:srgbClr val="FF0000"/>
                </a:solidFill>
                <a:latin typeface="Times New Roman" panose="02020603050405020304" pitchFamily="18" charset="0"/>
                <a:cs typeface="Times New Roman" panose="02020603050405020304" pitchFamily="18" charset="0"/>
              </a:rPr>
            </a:br>
            <a:r>
              <a:rPr lang="sv-SE" b="1" dirty="0" smtClean="0">
                <a:solidFill>
                  <a:srgbClr val="FF0000"/>
                </a:solidFill>
                <a:latin typeface="Times New Roman" panose="02020603050405020304" pitchFamily="18" charset="0"/>
                <a:cs typeface="Times New Roman" panose="02020603050405020304" pitchFamily="18" charset="0"/>
              </a:rPr>
              <a:t/>
            </a:r>
            <a:br>
              <a:rPr lang="sv-SE" b="1" dirty="0" smtClean="0">
                <a:solidFill>
                  <a:srgbClr val="FF0000"/>
                </a:solidFill>
                <a:latin typeface="Times New Roman" panose="02020603050405020304" pitchFamily="18" charset="0"/>
                <a:cs typeface="Times New Roman" panose="02020603050405020304" pitchFamily="18" charset="0"/>
              </a:rPr>
            </a:br>
            <a:r>
              <a:rPr lang="en-US" sz="4000" b="1" i="1" dirty="0" smtClean="0">
                <a:solidFill>
                  <a:srgbClr val="FF0000"/>
                </a:solidFill>
                <a:latin typeface="Times New Roman" panose="02020603050405020304" pitchFamily="18" charset="0"/>
                <a:cs typeface="Times New Roman" panose="02020603050405020304" pitchFamily="18" charset="0"/>
              </a:rPr>
              <a:t>Two </a:t>
            </a:r>
            <a:r>
              <a:rPr lang="en-US" sz="4000" b="1" i="1" dirty="0">
                <a:solidFill>
                  <a:srgbClr val="FF0000"/>
                </a:solidFill>
                <a:latin typeface="Times New Roman" panose="02020603050405020304" pitchFamily="18" charset="0"/>
                <a:cs typeface="Times New Roman" panose="02020603050405020304" pitchFamily="18" charset="0"/>
              </a:rPr>
              <a:t>dimensional </a:t>
            </a:r>
            <a:r>
              <a:rPr lang="en-US" sz="4000" b="1" i="1" dirty="0" smtClean="0">
                <a:solidFill>
                  <a:srgbClr val="FF0000"/>
                </a:solidFill>
                <a:latin typeface="Times New Roman" panose="02020603050405020304" pitchFamily="18" charset="0"/>
                <a:cs typeface="Times New Roman" panose="02020603050405020304" pitchFamily="18" charset="0"/>
              </a:rPr>
              <a:t>optimization in the volume AND time interval dimensions </a:t>
            </a:r>
            <a:br>
              <a:rPr lang="en-US" sz="4000" b="1" i="1" dirty="0" smtClean="0">
                <a:solidFill>
                  <a:srgbClr val="FF0000"/>
                </a:solidFill>
                <a:latin typeface="Times New Roman" panose="02020603050405020304" pitchFamily="18" charset="0"/>
                <a:cs typeface="Times New Roman" panose="02020603050405020304" pitchFamily="18" charset="0"/>
              </a:rPr>
            </a:br>
            <a:endParaRPr lang="sv-SE" b="1" i="1" dirty="0">
              <a:solidFill>
                <a:srgbClr val="FF0000"/>
              </a:solidFill>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45</a:t>
            </a:fld>
            <a:endParaRPr lang="sv-SE">
              <a:solidFill>
                <a:prstClr val="black">
                  <a:tint val="75000"/>
                </a:prstClr>
              </a:solidFill>
            </a:endParaRPr>
          </a:p>
        </p:txBody>
      </p:sp>
    </p:spTree>
    <p:extLst>
      <p:ext uri="{BB962C8B-B14F-4D97-AF65-F5344CB8AC3E}">
        <p14:creationId xmlns:p14="http://schemas.microsoft.com/office/powerpoint/2010/main" val="32126252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46</a:t>
            </a:fld>
            <a:endParaRPr lang="sv-SE"/>
          </a:p>
        </p:txBody>
      </p:sp>
      <p:sp>
        <p:nvSpPr>
          <p:cNvPr id="5" name="Rectangle 2"/>
          <p:cNvSpPr>
            <a:spLocks noChangeArrowheads="1"/>
          </p:cNvSpPr>
          <p:nvPr/>
        </p:nvSpPr>
        <p:spPr bwMode="auto">
          <a:xfrm>
            <a:off x="1348153" y="949568"/>
            <a:ext cx="234245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3747639533"/>
              </p:ext>
            </p:extLst>
          </p:nvPr>
        </p:nvGraphicFramePr>
        <p:xfrm>
          <a:off x="890954" y="943992"/>
          <a:ext cx="10217101" cy="2154749"/>
        </p:xfrm>
        <a:graphic>
          <a:graphicData uri="http://schemas.openxmlformats.org/presentationml/2006/ole">
            <mc:AlternateContent xmlns:mc="http://schemas.openxmlformats.org/markup-compatibility/2006">
              <mc:Choice xmlns:v="urn:schemas-microsoft-com:vml" Requires="v">
                <p:oleObj spid="_x0000_s14425" name="Equation" r:id="rId3" imgW="1777229" imgH="393529" progId="Equation.DSMT4">
                  <p:embed/>
                </p:oleObj>
              </mc:Choice>
              <mc:Fallback>
                <p:oleObj name="Equation" r:id="rId3" imgW="1777229" imgH="393529"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954" y="943992"/>
                        <a:ext cx="10217101" cy="2154749"/>
                      </a:xfrm>
                      <a:prstGeom prst="rect">
                        <a:avLst/>
                      </a:prstGeom>
                      <a:noFill/>
                    </p:spPr>
                  </p:pic>
                </p:oleObj>
              </mc:Fallback>
            </mc:AlternateContent>
          </a:graphicData>
        </a:graphic>
      </p:graphicFrame>
      <p:sp>
        <p:nvSpPr>
          <p:cNvPr id="7" name="Rectangle 4"/>
          <p:cNvSpPr>
            <a:spLocks noChangeArrowheads="1"/>
          </p:cNvSpPr>
          <p:nvPr/>
        </p:nvSpPr>
        <p:spPr bwMode="auto">
          <a:xfrm>
            <a:off x="1482811" y="3104317"/>
            <a:ext cx="353403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3377988261"/>
              </p:ext>
            </p:extLst>
          </p:nvPr>
        </p:nvGraphicFramePr>
        <p:xfrm>
          <a:off x="890955" y="3351453"/>
          <a:ext cx="3322700" cy="2076688"/>
        </p:xfrm>
        <a:graphic>
          <a:graphicData uri="http://schemas.openxmlformats.org/presentationml/2006/ole">
            <mc:AlternateContent xmlns:mc="http://schemas.openxmlformats.org/markup-compatibility/2006">
              <mc:Choice xmlns:v="urn:schemas-microsoft-com:vml" Requires="v">
                <p:oleObj spid="_x0000_s14426" name="Equation" r:id="rId5" imgW="634725" imgH="406224" progId="Equation.DSMT4">
                  <p:embed/>
                </p:oleObj>
              </mc:Choice>
              <mc:Fallback>
                <p:oleObj name="Equation" r:id="rId5" imgW="634725" imgH="406224"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0955" y="3351453"/>
                        <a:ext cx="3322700" cy="2076688"/>
                      </a:xfrm>
                      <a:prstGeom prst="rect">
                        <a:avLst/>
                      </a:prstGeom>
                      <a:noFill/>
                    </p:spPr>
                  </p:pic>
                </p:oleObj>
              </mc:Fallback>
            </mc:AlternateContent>
          </a:graphicData>
        </a:graphic>
      </p:graphicFrame>
    </p:spTree>
    <p:extLst>
      <p:ext uri="{BB962C8B-B14F-4D97-AF65-F5344CB8AC3E}">
        <p14:creationId xmlns:p14="http://schemas.microsoft.com/office/powerpoint/2010/main" val="22576900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normAutofit fontScale="90000"/>
          </a:bodyPr>
          <a:lstStyle/>
          <a:p>
            <a:pPr>
              <a:lnSpc>
                <a:spcPct val="107000"/>
              </a:lnSpc>
              <a:spcAft>
                <a:spcPts val="800"/>
              </a:spcAft>
            </a:pPr>
            <a:r>
              <a:rPr lang="sv-SE"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 </a:t>
            </a:r>
            <a:r>
              <a:rPr lang="sv-SE"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first</a:t>
            </a:r>
            <a:r>
              <a:rPr lang="sv-SE"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order optimum </a:t>
            </a:r>
            <a:r>
              <a:rPr lang="sv-SE"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conditions</a:t>
            </a:r>
            <a:r>
              <a:rPr lang="sv-SE"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sv-SE"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r>
            <a:br>
              <a:rPr lang="sv-SE"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endParaRPr lang="sv-SE" b="1" i="1" dirty="0">
              <a:solidFill>
                <a:srgbClr val="FF0000"/>
              </a:solidFill>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t>47</a:t>
            </a:fld>
            <a:endParaRPr lang="sv-SE"/>
          </a:p>
        </p:txBody>
      </p:sp>
      <p:sp>
        <p:nvSpPr>
          <p:cNvPr id="6" name="Rectangle 2"/>
          <p:cNvSpPr>
            <a:spLocks noChangeArrowheads="1"/>
          </p:cNvSpPr>
          <p:nvPr/>
        </p:nvSpPr>
        <p:spPr bwMode="auto">
          <a:xfrm>
            <a:off x="973015" y="1383322"/>
            <a:ext cx="3433698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7" name="Objekt 6"/>
          <p:cNvGraphicFramePr>
            <a:graphicFrameLocks noChangeAspect="1"/>
          </p:cNvGraphicFramePr>
          <p:nvPr>
            <p:extLst>
              <p:ext uri="{D42A27DB-BD31-4B8C-83A1-F6EECF244321}">
                <p14:modId xmlns:p14="http://schemas.microsoft.com/office/powerpoint/2010/main" val="339315630"/>
              </p:ext>
            </p:extLst>
          </p:nvPr>
        </p:nvGraphicFramePr>
        <p:xfrm>
          <a:off x="1151427" y="1383322"/>
          <a:ext cx="1115276" cy="1592366"/>
        </p:xfrm>
        <a:graphic>
          <a:graphicData uri="http://schemas.openxmlformats.org/presentationml/2006/ole">
            <mc:AlternateContent xmlns:mc="http://schemas.openxmlformats.org/markup-compatibility/2006">
              <mc:Choice xmlns:v="urn:schemas-microsoft-com:vml" Requires="v">
                <p:oleObj spid="_x0000_s15449" name="Equation" r:id="rId3" imgW="558558" imgH="863225" progId="Equation.DSMT4">
                  <p:embed/>
                </p:oleObj>
              </mc:Choice>
              <mc:Fallback>
                <p:oleObj name="Equation" r:id="rId3" imgW="558558" imgH="863225"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1427" y="1383322"/>
                        <a:ext cx="1115276" cy="1592366"/>
                      </a:xfrm>
                      <a:prstGeom prst="rect">
                        <a:avLst/>
                      </a:prstGeom>
                      <a:noFill/>
                    </p:spPr>
                  </p:pic>
                </p:oleObj>
              </mc:Fallback>
            </mc:AlternateContent>
          </a:graphicData>
        </a:graphic>
      </p:graphicFrame>
      <p:sp>
        <p:nvSpPr>
          <p:cNvPr id="8" name="Rectangle 4"/>
          <p:cNvSpPr>
            <a:spLocks noChangeArrowheads="1"/>
          </p:cNvSpPr>
          <p:nvPr/>
        </p:nvSpPr>
        <p:spPr bwMode="auto">
          <a:xfrm>
            <a:off x="3076832" y="39912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9" name="Objekt 8"/>
          <p:cNvGraphicFramePr>
            <a:graphicFrameLocks noChangeAspect="1"/>
          </p:cNvGraphicFramePr>
          <p:nvPr>
            <p:extLst>
              <p:ext uri="{D42A27DB-BD31-4B8C-83A1-F6EECF244321}">
                <p14:modId xmlns:p14="http://schemas.microsoft.com/office/powerpoint/2010/main" val="3153189531"/>
              </p:ext>
            </p:extLst>
          </p:nvPr>
        </p:nvGraphicFramePr>
        <p:xfrm>
          <a:off x="1151427" y="3311611"/>
          <a:ext cx="8891877" cy="3138616"/>
        </p:xfrm>
        <a:graphic>
          <a:graphicData uri="http://schemas.openxmlformats.org/presentationml/2006/ole">
            <mc:AlternateContent xmlns:mc="http://schemas.openxmlformats.org/markup-compatibility/2006">
              <mc:Choice xmlns:v="urn:schemas-microsoft-com:vml" Requires="v">
                <p:oleObj spid="_x0000_s15450" name="Equation" r:id="rId5" imgW="2667000" imgH="1016000" progId="Equation.DSMT4">
                  <p:embed/>
                </p:oleObj>
              </mc:Choice>
              <mc:Fallback>
                <p:oleObj name="Equation" r:id="rId5" imgW="2667000" imgH="1016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1427" y="3311611"/>
                        <a:ext cx="8891877" cy="3138616"/>
                      </a:xfrm>
                      <a:prstGeom prst="rect">
                        <a:avLst/>
                      </a:prstGeom>
                      <a:noFill/>
                    </p:spPr>
                  </p:pic>
                </p:oleObj>
              </mc:Fallback>
            </mc:AlternateContent>
          </a:graphicData>
        </a:graphic>
      </p:graphicFrame>
    </p:spTree>
    <p:extLst>
      <p:ext uri="{BB962C8B-B14F-4D97-AF65-F5344CB8AC3E}">
        <p14:creationId xmlns:p14="http://schemas.microsoft.com/office/powerpoint/2010/main" val="27406981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426909"/>
            <a:ext cx="10515600" cy="1325563"/>
          </a:xfrm>
        </p:spPr>
        <p:txBody>
          <a:bodyPr>
            <a:normAutofit fontScale="90000"/>
          </a:bodyPr>
          <a:lstStyle/>
          <a:p>
            <a:pPr>
              <a:lnSpc>
                <a:spcPct val="107000"/>
              </a:lnSpc>
              <a:spcAft>
                <a:spcPts val="800"/>
              </a:spcAft>
            </a:pPr>
            <a:r>
              <a:rPr lang="sv-SE"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Assumption</a:t>
            </a:r>
            <a:r>
              <a:rPr lang="sv-SE"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 </a:t>
            </a:r>
            <a:r>
              <a:rPr lang="sv-SE"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unique</a:t>
            </a:r>
            <a:r>
              <a:rPr lang="sv-SE"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maximum </a:t>
            </a:r>
            <a:r>
              <a:rPr lang="sv-SE"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exists</a:t>
            </a:r>
            <a:r>
              <a:rPr lang="sv-SE"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The </a:t>
            </a:r>
            <a:r>
              <a:rPr lang="sv-SE"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following</a:t>
            </a:r>
            <a:r>
              <a:rPr lang="sv-SE"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sv-SE"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conditions</a:t>
            </a:r>
            <a:r>
              <a:rPr lang="sv-SE"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sv-SE"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hold</a:t>
            </a:r>
            <a:r>
              <a:rPr lang="sv-SE"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sv-SE" dirty="0">
                <a:latin typeface="Calibri" panose="020F0502020204030204" pitchFamily="34" charset="0"/>
                <a:ea typeface="Calibri" panose="020F0502020204030204" pitchFamily="34" charset="0"/>
                <a:cs typeface="Times New Roman" panose="02020603050405020304" pitchFamily="18" charset="0"/>
              </a:rPr>
              <a:t/>
            </a:r>
            <a:br>
              <a:rPr lang="sv-SE" dirty="0">
                <a:latin typeface="Calibri" panose="020F0502020204030204" pitchFamily="34" charset="0"/>
                <a:ea typeface="Calibri" panose="020F0502020204030204" pitchFamily="34" charset="0"/>
                <a:cs typeface="Times New Roman" panose="02020603050405020304" pitchFamily="18" charset="0"/>
              </a:rPr>
            </a:b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48</a:t>
            </a:fld>
            <a:endParaRPr lang="sv-SE"/>
          </a:p>
        </p:txBody>
      </p:sp>
      <p:sp>
        <p:nvSpPr>
          <p:cNvPr id="5" name="Rectangle 2"/>
          <p:cNvSpPr>
            <a:spLocks noChangeArrowheads="1"/>
          </p:cNvSpPr>
          <p:nvPr/>
        </p:nvSpPr>
        <p:spPr bwMode="auto">
          <a:xfrm>
            <a:off x="281354" y="2391507"/>
            <a:ext cx="373212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1004712725"/>
              </p:ext>
            </p:extLst>
          </p:nvPr>
        </p:nvGraphicFramePr>
        <p:xfrm>
          <a:off x="417279" y="2132016"/>
          <a:ext cx="11172422" cy="3663303"/>
        </p:xfrm>
        <a:graphic>
          <a:graphicData uri="http://schemas.openxmlformats.org/presentationml/2006/ole">
            <mc:AlternateContent xmlns:mc="http://schemas.openxmlformats.org/markup-compatibility/2006">
              <mc:Choice xmlns:v="urn:schemas-microsoft-com:vml" Requires="v">
                <p:oleObj spid="_x0000_s16428" name="Equation" r:id="rId3" imgW="2654300" imgH="939800" progId="Equation.DSMT4">
                  <p:embed/>
                </p:oleObj>
              </mc:Choice>
              <mc:Fallback>
                <p:oleObj name="Equation" r:id="rId3" imgW="2654300" imgH="939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279" y="2132016"/>
                        <a:ext cx="11172422" cy="3663303"/>
                      </a:xfrm>
                      <a:prstGeom prst="rect">
                        <a:avLst/>
                      </a:prstGeom>
                      <a:noFill/>
                    </p:spPr>
                  </p:pic>
                </p:oleObj>
              </mc:Fallback>
            </mc:AlternateContent>
          </a:graphicData>
        </a:graphic>
      </p:graphicFrame>
    </p:spTree>
    <p:extLst>
      <p:ext uri="{BB962C8B-B14F-4D97-AF65-F5344CB8AC3E}">
        <p14:creationId xmlns:p14="http://schemas.microsoft.com/office/powerpoint/2010/main" val="14153996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49</a:t>
            </a:fld>
            <a:endParaRPr lang="sv-SE"/>
          </a:p>
        </p:txBody>
      </p:sp>
      <p:sp>
        <p:nvSpPr>
          <p:cNvPr id="5" name="Rectangle 2"/>
          <p:cNvSpPr>
            <a:spLocks noChangeArrowheads="1"/>
          </p:cNvSpPr>
          <p:nvPr/>
        </p:nvSpPr>
        <p:spPr bwMode="auto">
          <a:xfrm>
            <a:off x="363416" y="562707"/>
            <a:ext cx="289348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4118064500"/>
              </p:ext>
            </p:extLst>
          </p:nvPr>
        </p:nvGraphicFramePr>
        <p:xfrm>
          <a:off x="363416" y="562708"/>
          <a:ext cx="11533054" cy="3008395"/>
        </p:xfrm>
        <a:graphic>
          <a:graphicData uri="http://schemas.openxmlformats.org/presentationml/2006/ole">
            <mc:AlternateContent xmlns:mc="http://schemas.openxmlformats.org/markup-compatibility/2006">
              <mc:Choice xmlns:v="urn:schemas-microsoft-com:vml" Requires="v">
                <p:oleObj spid="_x0000_s17495" name="Equation" r:id="rId3" imgW="3403600" imgH="965200" progId="Equation.DSMT4">
                  <p:embed/>
                </p:oleObj>
              </mc:Choice>
              <mc:Fallback>
                <p:oleObj name="Equation" r:id="rId3" imgW="3403600" imgH="965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16" y="562708"/>
                        <a:ext cx="11533054" cy="3008395"/>
                      </a:xfrm>
                      <a:prstGeom prst="rect">
                        <a:avLst/>
                      </a:prstGeom>
                      <a:noFill/>
                    </p:spPr>
                  </p:pic>
                </p:oleObj>
              </mc:Fallback>
            </mc:AlternateContent>
          </a:graphicData>
        </a:graphic>
      </p:graphicFrame>
      <p:sp>
        <p:nvSpPr>
          <p:cNvPr id="7" name="Rectangle 4"/>
          <p:cNvSpPr>
            <a:spLocks noChangeArrowheads="1"/>
          </p:cNvSpPr>
          <p:nvPr/>
        </p:nvSpPr>
        <p:spPr bwMode="auto">
          <a:xfrm>
            <a:off x="803189" y="44843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1108520165"/>
              </p:ext>
            </p:extLst>
          </p:nvPr>
        </p:nvGraphicFramePr>
        <p:xfrm>
          <a:off x="617838" y="4484301"/>
          <a:ext cx="8480010" cy="1872049"/>
        </p:xfrm>
        <a:graphic>
          <a:graphicData uri="http://schemas.openxmlformats.org/presentationml/2006/ole">
            <mc:AlternateContent xmlns:mc="http://schemas.openxmlformats.org/markup-compatibility/2006">
              <mc:Choice xmlns:v="urn:schemas-microsoft-com:vml" Requires="v">
                <p:oleObj spid="_x0000_s17496" name="Equation" r:id="rId5" imgW="2120900" imgH="508000" progId="Equation.DSMT4">
                  <p:embed/>
                </p:oleObj>
              </mc:Choice>
              <mc:Fallback>
                <p:oleObj name="Equation" r:id="rId5" imgW="2120900" imgH="508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838" y="4484301"/>
                        <a:ext cx="8480010" cy="1872049"/>
                      </a:xfrm>
                      <a:prstGeom prst="rect">
                        <a:avLst/>
                      </a:prstGeom>
                      <a:noFill/>
                    </p:spPr>
                  </p:pic>
                </p:oleObj>
              </mc:Fallback>
            </mc:AlternateContent>
          </a:graphicData>
        </a:graphic>
      </p:graphicFrame>
    </p:spTree>
    <p:extLst>
      <p:ext uri="{BB962C8B-B14F-4D97-AF65-F5344CB8AC3E}">
        <p14:creationId xmlns:p14="http://schemas.microsoft.com/office/powerpoint/2010/main" val="839017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5</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670" y="0"/>
            <a:ext cx="8648330" cy="6858000"/>
          </a:xfrm>
          <a:prstGeom prst="rect">
            <a:avLst/>
          </a:prstGeom>
        </p:spPr>
      </p:pic>
      <p:sp>
        <p:nvSpPr>
          <p:cNvPr id="4" name="textruta 3"/>
          <p:cNvSpPr txBox="1"/>
          <p:nvPr/>
        </p:nvSpPr>
        <p:spPr>
          <a:xfrm>
            <a:off x="127000" y="879475"/>
            <a:ext cx="3348994" cy="3970318"/>
          </a:xfrm>
          <a:prstGeom prst="rect">
            <a:avLst/>
          </a:prstGeom>
          <a:noFill/>
        </p:spPr>
        <p:txBody>
          <a:bodyPr wrap="none" rtlCol="0">
            <a:spAutoFit/>
          </a:bodyPr>
          <a:lstStyle/>
          <a:p>
            <a:r>
              <a:rPr lang="en-US" sz="2800" b="1" dirty="0" smtClean="0">
                <a:latin typeface="Times New Roman" panose="02020603050405020304" pitchFamily="18" charset="0"/>
                <a:ea typeface="Times New Roman" panose="02020603050405020304" pitchFamily="18" charset="0"/>
              </a:rPr>
              <a:t>The </a:t>
            </a:r>
            <a:r>
              <a:rPr lang="en-US" sz="2800" b="1" dirty="0">
                <a:latin typeface="Times New Roman" panose="02020603050405020304" pitchFamily="18" charset="0"/>
                <a:ea typeface="Times New Roman" panose="02020603050405020304" pitchFamily="18" charset="0"/>
              </a:rPr>
              <a:t>most </a:t>
            </a:r>
            <a:r>
              <a:rPr lang="en-US" sz="2800" b="1" dirty="0" smtClean="0">
                <a:latin typeface="Times New Roman" panose="02020603050405020304" pitchFamily="18" charset="0"/>
                <a:ea typeface="Times New Roman" panose="02020603050405020304" pitchFamily="18" charset="0"/>
              </a:rPr>
              <a:t>important </a:t>
            </a:r>
          </a:p>
          <a:p>
            <a:r>
              <a:rPr lang="en-US" sz="2800" b="1" dirty="0" smtClean="0">
                <a:latin typeface="Times New Roman" panose="02020603050405020304" pitchFamily="18" charset="0"/>
                <a:ea typeface="Times New Roman" panose="02020603050405020304" pitchFamily="18" charset="0"/>
              </a:rPr>
              <a:t>sustainable </a:t>
            </a:r>
          </a:p>
          <a:p>
            <a:r>
              <a:rPr lang="en-US" sz="2800" b="1" dirty="0" smtClean="0">
                <a:latin typeface="Times New Roman" panose="02020603050405020304" pitchFamily="18" charset="0"/>
                <a:ea typeface="Times New Roman" panose="02020603050405020304" pitchFamily="18" charset="0"/>
              </a:rPr>
              <a:t>management </a:t>
            </a:r>
          </a:p>
          <a:p>
            <a:r>
              <a:rPr lang="en-US" sz="2800" b="1" dirty="0" smtClean="0">
                <a:latin typeface="Times New Roman" panose="02020603050405020304" pitchFamily="18" charset="0"/>
                <a:ea typeface="Times New Roman" panose="02020603050405020304" pitchFamily="18" charset="0"/>
              </a:rPr>
              <a:t>options </a:t>
            </a:r>
            <a:r>
              <a:rPr lang="en-US" sz="2800" b="1" dirty="0" smtClean="0">
                <a:latin typeface="Times New Roman" panose="02020603050405020304" pitchFamily="18" charset="0"/>
              </a:rPr>
              <a:t>are found </a:t>
            </a:r>
          </a:p>
          <a:p>
            <a:r>
              <a:rPr lang="en-US" sz="2800" b="1" dirty="0" smtClean="0">
                <a:latin typeface="Times New Roman" panose="02020603050405020304" pitchFamily="18" charset="0"/>
              </a:rPr>
              <a:t>where we presently</a:t>
            </a:r>
          </a:p>
          <a:p>
            <a:r>
              <a:rPr lang="en-US" sz="2800" b="1" dirty="0" smtClean="0">
                <a:latin typeface="Times New Roman" panose="02020603050405020304" pitchFamily="18" charset="0"/>
              </a:rPr>
              <a:t>have very large</a:t>
            </a:r>
          </a:p>
          <a:p>
            <a:r>
              <a:rPr lang="en-US" sz="2800" b="1" dirty="0" smtClean="0">
                <a:latin typeface="Times New Roman" panose="02020603050405020304" pitchFamily="18" charset="0"/>
              </a:rPr>
              <a:t>forest resources</a:t>
            </a:r>
          </a:p>
          <a:p>
            <a:r>
              <a:rPr lang="en-US" sz="2800" b="1" dirty="0" smtClean="0">
                <a:latin typeface="Times New Roman" panose="02020603050405020304" pitchFamily="18" charset="0"/>
              </a:rPr>
              <a:t>with low degrees </a:t>
            </a:r>
          </a:p>
          <a:p>
            <a:r>
              <a:rPr lang="en-US" sz="2800" b="1" dirty="0" smtClean="0">
                <a:latin typeface="Times New Roman" panose="02020603050405020304" pitchFamily="18" charset="0"/>
              </a:rPr>
              <a:t>of utilization.</a:t>
            </a:r>
            <a:r>
              <a:rPr lang="en-US" b="1" dirty="0" smtClean="0">
                <a:latin typeface="Times New Roman" panose="02020603050405020304" pitchFamily="18" charset="0"/>
              </a:rPr>
              <a:t>   </a:t>
            </a:r>
            <a:endParaRPr lang="sv-SE" dirty="0"/>
          </a:p>
        </p:txBody>
      </p:sp>
    </p:spTree>
    <p:extLst>
      <p:ext uri="{BB962C8B-B14F-4D97-AF65-F5344CB8AC3E}">
        <p14:creationId xmlns:p14="http://schemas.microsoft.com/office/powerpoint/2010/main" val="32215684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639166"/>
            <a:ext cx="10515600" cy="1325563"/>
          </a:xfrm>
        </p:spPr>
        <p:txBody>
          <a:bodyPr>
            <a:normAutofit fontScale="90000"/>
          </a:bodyPr>
          <a:lstStyle/>
          <a:p>
            <a:pPr>
              <a:lnSpc>
                <a:spcPct val="107000"/>
              </a:lnSpc>
              <a:spcAft>
                <a:spcPts val="800"/>
              </a:spcAft>
            </a:pPr>
            <a:r>
              <a:rPr lang="sv-SE"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Comparative</a:t>
            </a:r>
            <a:r>
              <a:rPr lang="sv-SE"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sv-SE"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statics</a:t>
            </a:r>
            <a:r>
              <a:rPr lang="sv-SE"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sv-SE"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analysis</a:t>
            </a:r>
            <a:r>
              <a:rPr lang="sv-SE"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sv-SE"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based</a:t>
            </a:r>
            <a:r>
              <a:rPr lang="sv-SE"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on </a:t>
            </a:r>
            <a:r>
              <a:rPr lang="sv-SE"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two</a:t>
            </a:r>
            <a:r>
              <a:rPr lang="sv-SE"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sv-SE"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dimensional</a:t>
            </a:r>
            <a:r>
              <a:rPr lang="sv-SE"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sv-SE"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optimization</a:t>
            </a:r>
            <a:r>
              <a:rPr lang="sv-SE"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sv-SE" sz="3600" dirty="0">
                <a:latin typeface="Calibri" panose="020F0502020204030204" pitchFamily="34" charset="0"/>
                <a:ea typeface="Calibri" panose="020F0502020204030204" pitchFamily="34" charset="0"/>
                <a:cs typeface="Times New Roman" panose="02020603050405020304" pitchFamily="18" charset="0"/>
              </a:rPr>
              <a:t/>
            </a:r>
            <a:br>
              <a:rPr lang="sv-SE" sz="3600" dirty="0">
                <a:latin typeface="Calibri" panose="020F0502020204030204" pitchFamily="34" charset="0"/>
                <a:ea typeface="Calibri" panose="020F0502020204030204" pitchFamily="34" charset="0"/>
                <a:cs typeface="Times New Roman" panose="02020603050405020304" pitchFamily="18" charset="0"/>
              </a:rPr>
            </a:br>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50</a:t>
            </a:fld>
            <a:endParaRPr lang="sv-SE"/>
          </a:p>
        </p:txBody>
      </p:sp>
      <p:sp>
        <p:nvSpPr>
          <p:cNvPr id="5" name="Rectangle 2"/>
          <p:cNvSpPr>
            <a:spLocks noChangeArrowheads="1"/>
          </p:cNvSpPr>
          <p:nvPr/>
        </p:nvSpPr>
        <p:spPr bwMode="auto">
          <a:xfrm>
            <a:off x="897350" y="2662721"/>
            <a:ext cx="199618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722794641"/>
              </p:ext>
            </p:extLst>
          </p:nvPr>
        </p:nvGraphicFramePr>
        <p:xfrm>
          <a:off x="313704" y="2662722"/>
          <a:ext cx="11264577" cy="2995636"/>
        </p:xfrm>
        <a:graphic>
          <a:graphicData uri="http://schemas.openxmlformats.org/presentationml/2006/ole">
            <mc:AlternateContent xmlns:mc="http://schemas.openxmlformats.org/markup-compatibility/2006">
              <mc:Choice xmlns:v="urn:schemas-microsoft-com:vml" Requires="v">
                <p:oleObj spid="_x0000_s18475" name="Equation" r:id="rId3" imgW="3594100" imgH="939800" progId="Equation.DSMT4">
                  <p:embed/>
                </p:oleObj>
              </mc:Choice>
              <mc:Fallback>
                <p:oleObj name="Equation" r:id="rId3" imgW="3594100" imgH="939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704" y="2662722"/>
                        <a:ext cx="11264577" cy="2995636"/>
                      </a:xfrm>
                      <a:prstGeom prst="rect">
                        <a:avLst/>
                      </a:prstGeom>
                      <a:noFill/>
                    </p:spPr>
                  </p:pic>
                </p:oleObj>
              </mc:Fallback>
            </mc:AlternateContent>
          </a:graphicData>
        </a:graphic>
      </p:graphicFrame>
    </p:spTree>
    <p:extLst>
      <p:ext uri="{BB962C8B-B14F-4D97-AF65-F5344CB8AC3E}">
        <p14:creationId xmlns:p14="http://schemas.microsoft.com/office/powerpoint/2010/main" val="60259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51</a:t>
            </a:fld>
            <a:endParaRPr lang="sv-SE"/>
          </a:p>
        </p:txBody>
      </p:sp>
      <p:sp>
        <p:nvSpPr>
          <p:cNvPr id="5" name="Rectangle 2"/>
          <p:cNvSpPr>
            <a:spLocks noChangeArrowheads="1"/>
          </p:cNvSpPr>
          <p:nvPr/>
        </p:nvSpPr>
        <p:spPr bwMode="auto">
          <a:xfrm>
            <a:off x="386861" y="633045"/>
            <a:ext cx="379397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2560739443"/>
              </p:ext>
            </p:extLst>
          </p:nvPr>
        </p:nvGraphicFramePr>
        <p:xfrm>
          <a:off x="623718" y="940109"/>
          <a:ext cx="10386280" cy="4348582"/>
        </p:xfrm>
        <a:graphic>
          <a:graphicData uri="http://schemas.openxmlformats.org/presentationml/2006/ole">
            <mc:AlternateContent xmlns:mc="http://schemas.openxmlformats.org/markup-compatibility/2006">
              <mc:Choice xmlns:v="urn:schemas-microsoft-com:vml" Requires="v">
                <p:oleObj spid="_x0000_s19499" name="Equation" r:id="rId3" imgW="2286000" imgH="939800" progId="Equation.DSMT4">
                  <p:embed/>
                </p:oleObj>
              </mc:Choice>
              <mc:Fallback>
                <p:oleObj name="Equation" r:id="rId3" imgW="2286000" imgH="939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718" y="940109"/>
                        <a:ext cx="10386280" cy="4348582"/>
                      </a:xfrm>
                      <a:prstGeom prst="rect">
                        <a:avLst/>
                      </a:prstGeom>
                      <a:noFill/>
                    </p:spPr>
                  </p:pic>
                </p:oleObj>
              </mc:Fallback>
            </mc:AlternateContent>
          </a:graphicData>
        </a:graphic>
      </p:graphicFrame>
    </p:spTree>
    <p:extLst>
      <p:ext uri="{BB962C8B-B14F-4D97-AF65-F5344CB8AC3E}">
        <p14:creationId xmlns:p14="http://schemas.microsoft.com/office/powerpoint/2010/main" val="32475487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52</a:t>
            </a:fld>
            <a:endParaRPr lang="sv-SE"/>
          </a:p>
        </p:txBody>
      </p:sp>
      <p:sp>
        <p:nvSpPr>
          <p:cNvPr id="5" name="Rectangle 2"/>
          <p:cNvSpPr>
            <a:spLocks noChangeArrowheads="1"/>
          </p:cNvSpPr>
          <p:nvPr/>
        </p:nvSpPr>
        <p:spPr bwMode="auto">
          <a:xfrm>
            <a:off x="433753" y="351691"/>
            <a:ext cx="265541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2876186024"/>
              </p:ext>
            </p:extLst>
          </p:nvPr>
        </p:nvGraphicFramePr>
        <p:xfrm>
          <a:off x="835410" y="635376"/>
          <a:ext cx="10714670" cy="5073446"/>
        </p:xfrm>
        <a:graphic>
          <a:graphicData uri="http://schemas.openxmlformats.org/presentationml/2006/ole">
            <mc:AlternateContent xmlns:mc="http://schemas.openxmlformats.org/markup-compatibility/2006">
              <mc:Choice xmlns:v="urn:schemas-microsoft-com:vml" Requires="v">
                <p:oleObj spid="_x0000_s20525" name="Equation" r:id="rId3" imgW="2438280" imgH="1130040" progId="Equation.DSMT4">
                  <p:embed/>
                </p:oleObj>
              </mc:Choice>
              <mc:Fallback>
                <p:oleObj name="Equation" r:id="rId3" imgW="2438280" imgH="1130040" progId="Equation.DSMT4">
                  <p:embed/>
                  <p:pic>
                    <p:nvPicPr>
                      <p:cNvPr id="0" name="Object 1"/>
                      <p:cNvPicPr>
                        <a:picLocks noChangeAspect="1" noChangeArrowheads="1"/>
                      </p:cNvPicPr>
                      <p:nvPr/>
                    </p:nvPicPr>
                    <p:blipFill>
                      <a:blip r:embed="rId4"/>
                      <a:srcRect/>
                      <a:stretch>
                        <a:fillRect/>
                      </a:stretch>
                    </p:blipFill>
                    <p:spPr bwMode="auto">
                      <a:xfrm>
                        <a:off x="835410" y="635376"/>
                        <a:ext cx="10714670" cy="5073446"/>
                      </a:xfrm>
                      <a:prstGeom prst="rect">
                        <a:avLst/>
                      </a:prstGeom>
                      <a:noFill/>
                    </p:spPr>
                  </p:pic>
                </p:oleObj>
              </mc:Fallback>
            </mc:AlternateContent>
          </a:graphicData>
        </a:graphic>
      </p:graphicFrame>
      <p:sp>
        <p:nvSpPr>
          <p:cNvPr id="7" name="Rectangle 4"/>
          <p:cNvSpPr>
            <a:spLocks noChangeArrowheads="1"/>
          </p:cNvSpPr>
          <p:nvPr/>
        </p:nvSpPr>
        <p:spPr bwMode="auto">
          <a:xfrm>
            <a:off x="1712740" y="4139512"/>
            <a:ext cx="1676839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13422564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53</a:t>
            </a:fld>
            <a:endParaRPr lang="sv-SE"/>
          </a:p>
        </p:txBody>
      </p:sp>
      <p:graphicFrame>
        <p:nvGraphicFramePr>
          <p:cNvPr id="5" name="Objekt 4"/>
          <p:cNvGraphicFramePr>
            <a:graphicFrameLocks noChangeAspect="1"/>
          </p:cNvGraphicFramePr>
          <p:nvPr>
            <p:extLst>
              <p:ext uri="{D42A27DB-BD31-4B8C-83A1-F6EECF244321}">
                <p14:modId xmlns:p14="http://schemas.microsoft.com/office/powerpoint/2010/main" val="1701828139"/>
              </p:ext>
            </p:extLst>
          </p:nvPr>
        </p:nvGraphicFramePr>
        <p:xfrm>
          <a:off x="679670" y="527538"/>
          <a:ext cx="10841730" cy="5650524"/>
        </p:xfrm>
        <a:graphic>
          <a:graphicData uri="http://schemas.openxmlformats.org/presentationml/2006/ole">
            <mc:AlternateContent xmlns:mc="http://schemas.openxmlformats.org/markup-compatibility/2006">
              <mc:Choice xmlns:v="urn:schemas-microsoft-com:vml" Requires="v">
                <p:oleObj spid="_x0000_s23593" name="Equation" r:id="rId3" imgW="3581400" imgH="1828800" progId="Equation.DSMT4">
                  <p:embed/>
                </p:oleObj>
              </mc:Choice>
              <mc:Fallback>
                <p:oleObj name="Equation" r:id="rId3" imgW="3581400" imgH="1828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670" y="527538"/>
                        <a:ext cx="10841730" cy="5650524"/>
                      </a:xfrm>
                      <a:prstGeom prst="rect">
                        <a:avLst/>
                      </a:prstGeom>
                      <a:noFill/>
                    </p:spPr>
                  </p:pic>
                </p:oleObj>
              </mc:Fallback>
            </mc:AlternateContent>
          </a:graphicData>
        </a:graphic>
      </p:graphicFrame>
    </p:spTree>
    <p:extLst>
      <p:ext uri="{BB962C8B-B14F-4D97-AF65-F5344CB8AC3E}">
        <p14:creationId xmlns:p14="http://schemas.microsoft.com/office/powerpoint/2010/main" val="20536352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54</a:t>
            </a:fld>
            <a:endParaRPr lang="sv-SE"/>
          </a:p>
        </p:txBody>
      </p:sp>
      <p:sp>
        <p:nvSpPr>
          <p:cNvPr id="5" name="Rectangle 2"/>
          <p:cNvSpPr>
            <a:spLocks noChangeArrowheads="1"/>
          </p:cNvSpPr>
          <p:nvPr/>
        </p:nvSpPr>
        <p:spPr bwMode="auto">
          <a:xfrm>
            <a:off x="493002" y="815861"/>
            <a:ext cx="234425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3079003466"/>
              </p:ext>
            </p:extLst>
          </p:nvPr>
        </p:nvGraphicFramePr>
        <p:xfrm>
          <a:off x="493002" y="1100066"/>
          <a:ext cx="10425931" cy="3607857"/>
        </p:xfrm>
        <a:graphic>
          <a:graphicData uri="http://schemas.openxmlformats.org/presentationml/2006/ole">
            <mc:AlternateContent xmlns:mc="http://schemas.openxmlformats.org/markup-compatibility/2006">
              <mc:Choice xmlns:v="urn:schemas-microsoft-com:vml" Requires="v">
                <p:oleObj spid="_x0000_s22571" name="Equation" r:id="rId3" imgW="3403600" imgH="1155700" progId="Equation.DSMT4">
                  <p:embed/>
                </p:oleObj>
              </mc:Choice>
              <mc:Fallback>
                <p:oleObj name="Equation" r:id="rId3" imgW="3403600" imgH="1155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002" y="1100066"/>
                        <a:ext cx="10425931" cy="3607857"/>
                      </a:xfrm>
                      <a:prstGeom prst="rect">
                        <a:avLst/>
                      </a:prstGeom>
                      <a:noFill/>
                    </p:spPr>
                  </p:pic>
                </p:oleObj>
              </mc:Fallback>
            </mc:AlternateContent>
          </a:graphicData>
        </a:graphic>
      </p:graphicFrame>
    </p:spTree>
    <p:extLst>
      <p:ext uri="{BB962C8B-B14F-4D97-AF65-F5344CB8AC3E}">
        <p14:creationId xmlns:p14="http://schemas.microsoft.com/office/powerpoint/2010/main" val="6717413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55</a:t>
            </a:fld>
            <a:endParaRPr lang="sv-SE"/>
          </a:p>
        </p:txBody>
      </p:sp>
      <p:sp>
        <p:nvSpPr>
          <p:cNvPr id="5" name="Rectangle 2"/>
          <p:cNvSpPr>
            <a:spLocks noChangeArrowheads="1"/>
          </p:cNvSpPr>
          <p:nvPr/>
        </p:nvSpPr>
        <p:spPr bwMode="auto">
          <a:xfrm>
            <a:off x="591934" y="1243596"/>
            <a:ext cx="204677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3447634075"/>
              </p:ext>
            </p:extLst>
          </p:nvPr>
        </p:nvGraphicFramePr>
        <p:xfrm>
          <a:off x="591934" y="1243597"/>
          <a:ext cx="10761866" cy="3773246"/>
        </p:xfrm>
        <a:graphic>
          <a:graphicData uri="http://schemas.openxmlformats.org/presentationml/2006/ole">
            <mc:AlternateContent xmlns:mc="http://schemas.openxmlformats.org/markup-compatibility/2006">
              <mc:Choice xmlns:v="urn:schemas-microsoft-com:vml" Requires="v">
                <p:oleObj spid="_x0000_s24619" name="Equation" r:id="rId3" imgW="3352800" imgH="1155700" progId="Equation.DSMT4">
                  <p:embed/>
                </p:oleObj>
              </mc:Choice>
              <mc:Fallback>
                <p:oleObj name="Equation" r:id="rId3" imgW="3352800" imgH="1155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934" y="1243597"/>
                        <a:ext cx="10761866" cy="3773246"/>
                      </a:xfrm>
                      <a:prstGeom prst="rect">
                        <a:avLst/>
                      </a:prstGeom>
                      <a:noFill/>
                    </p:spPr>
                  </p:pic>
                </p:oleObj>
              </mc:Fallback>
            </mc:AlternateContent>
          </a:graphicData>
        </a:graphic>
      </p:graphicFrame>
    </p:spTree>
    <p:extLst>
      <p:ext uri="{BB962C8B-B14F-4D97-AF65-F5344CB8AC3E}">
        <p14:creationId xmlns:p14="http://schemas.microsoft.com/office/powerpoint/2010/main" val="19299754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56</a:t>
            </a:fld>
            <a:endParaRPr lang="sv-SE"/>
          </a:p>
        </p:txBody>
      </p:sp>
      <p:sp>
        <p:nvSpPr>
          <p:cNvPr id="7" name="Rectangle 4"/>
          <p:cNvSpPr>
            <a:spLocks noChangeArrowheads="1"/>
          </p:cNvSpPr>
          <p:nvPr/>
        </p:nvSpPr>
        <p:spPr bwMode="auto">
          <a:xfrm>
            <a:off x="704335" y="1371599"/>
            <a:ext cx="2140275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8" name="Objekt 7"/>
          <p:cNvGraphicFramePr>
            <a:graphicFrameLocks noChangeAspect="1"/>
          </p:cNvGraphicFramePr>
          <p:nvPr>
            <p:extLst>
              <p:ext uri="{D42A27DB-BD31-4B8C-83A1-F6EECF244321}">
                <p14:modId xmlns:p14="http://schemas.microsoft.com/office/powerpoint/2010/main" val="4157572319"/>
              </p:ext>
            </p:extLst>
          </p:nvPr>
        </p:nvGraphicFramePr>
        <p:xfrm>
          <a:off x="628650" y="1371599"/>
          <a:ext cx="10725150" cy="3683000"/>
        </p:xfrm>
        <a:graphic>
          <a:graphicData uri="http://schemas.openxmlformats.org/presentationml/2006/ole">
            <mc:AlternateContent xmlns:mc="http://schemas.openxmlformats.org/markup-compatibility/2006">
              <mc:Choice xmlns:v="urn:schemas-microsoft-com:vml" Requires="v">
                <p:oleObj spid="_x0000_s25645" name="Equation" r:id="rId3" imgW="3365280" imgH="1130040" progId="Equation.DSMT4">
                  <p:embed/>
                </p:oleObj>
              </mc:Choice>
              <mc:Fallback>
                <p:oleObj name="Equation" r:id="rId3" imgW="3365280" imgH="1130040" progId="Equation.DSMT4">
                  <p:embed/>
                  <p:pic>
                    <p:nvPicPr>
                      <p:cNvPr id="0" name="Object 3"/>
                      <p:cNvPicPr>
                        <a:picLocks noChangeAspect="1" noChangeArrowheads="1"/>
                      </p:cNvPicPr>
                      <p:nvPr/>
                    </p:nvPicPr>
                    <p:blipFill>
                      <a:blip r:embed="rId4"/>
                      <a:srcRect/>
                      <a:stretch>
                        <a:fillRect/>
                      </a:stretch>
                    </p:blipFill>
                    <p:spPr bwMode="auto">
                      <a:xfrm>
                        <a:off x="628650" y="1371599"/>
                        <a:ext cx="10725150" cy="3683000"/>
                      </a:xfrm>
                      <a:prstGeom prst="rect">
                        <a:avLst/>
                      </a:prstGeom>
                      <a:noFill/>
                    </p:spPr>
                  </p:pic>
                </p:oleObj>
              </mc:Fallback>
            </mc:AlternateContent>
          </a:graphicData>
        </a:graphic>
      </p:graphicFrame>
    </p:spTree>
    <p:extLst>
      <p:ext uri="{BB962C8B-B14F-4D97-AF65-F5344CB8AC3E}">
        <p14:creationId xmlns:p14="http://schemas.microsoft.com/office/powerpoint/2010/main" val="28849407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57</a:t>
            </a:fld>
            <a:endParaRPr lang="sv-SE"/>
          </a:p>
        </p:txBody>
      </p:sp>
      <p:sp>
        <p:nvSpPr>
          <p:cNvPr id="5" name="Rectangle 2"/>
          <p:cNvSpPr>
            <a:spLocks noChangeArrowheads="1"/>
          </p:cNvSpPr>
          <p:nvPr/>
        </p:nvSpPr>
        <p:spPr bwMode="auto">
          <a:xfrm>
            <a:off x="246184" y="539261"/>
            <a:ext cx="34033391" cy="4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graphicFrame>
        <p:nvGraphicFramePr>
          <p:cNvPr id="6" name="Objekt 5"/>
          <p:cNvGraphicFramePr>
            <a:graphicFrameLocks noChangeAspect="1"/>
          </p:cNvGraphicFramePr>
          <p:nvPr>
            <p:extLst>
              <p:ext uri="{D42A27DB-BD31-4B8C-83A1-F6EECF244321}">
                <p14:modId xmlns:p14="http://schemas.microsoft.com/office/powerpoint/2010/main" val="3387885056"/>
              </p:ext>
            </p:extLst>
          </p:nvPr>
        </p:nvGraphicFramePr>
        <p:xfrm>
          <a:off x="731408" y="586300"/>
          <a:ext cx="10153651" cy="5724525"/>
        </p:xfrm>
        <a:graphic>
          <a:graphicData uri="http://schemas.openxmlformats.org/presentationml/2006/ole">
            <mc:AlternateContent xmlns:mc="http://schemas.openxmlformats.org/markup-compatibility/2006">
              <mc:Choice xmlns:v="urn:schemas-microsoft-com:vml" Requires="v">
                <p:oleObj spid="_x0000_s26667" name="Equation" r:id="rId3" imgW="3314520" imgH="1828800" progId="Equation.DSMT4">
                  <p:embed/>
                </p:oleObj>
              </mc:Choice>
              <mc:Fallback>
                <p:oleObj name="Equation" r:id="rId3" imgW="3314520" imgH="1828800" progId="Equation.DSMT4">
                  <p:embed/>
                  <p:pic>
                    <p:nvPicPr>
                      <p:cNvPr id="0" name="Object 1"/>
                      <p:cNvPicPr>
                        <a:picLocks noChangeAspect="1" noChangeArrowheads="1"/>
                      </p:cNvPicPr>
                      <p:nvPr/>
                    </p:nvPicPr>
                    <p:blipFill>
                      <a:blip r:embed="rId4"/>
                      <a:srcRect/>
                      <a:stretch>
                        <a:fillRect/>
                      </a:stretch>
                    </p:blipFill>
                    <p:spPr bwMode="auto">
                      <a:xfrm>
                        <a:off x="731408" y="586300"/>
                        <a:ext cx="10153651" cy="5724525"/>
                      </a:xfrm>
                      <a:prstGeom prst="rect">
                        <a:avLst/>
                      </a:prstGeom>
                      <a:noFill/>
                    </p:spPr>
                  </p:pic>
                </p:oleObj>
              </mc:Fallback>
            </mc:AlternateContent>
          </a:graphicData>
        </a:graphic>
      </p:graphicFrame>
    </p:spTree>
    <p:extLst>
      <p:ext uri="{BB962C8B-B14F-4D97-AF65-F5344CB8AC3E}">
        <p14:creationId xmlns:p14="http://schemas.microsoft.com/office/powerpoint/2010/main" val="7611647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02257" y="753252"/>
            <a:ext cx="10551543" cy="5785571"/>
          </a:xfrm>
        </p:spPr>
        <p:txBody>
          <a:bodyPr>
            <a:normAutofit fontScale="55000" lnSpcReduction="20000"/>
          </a:bodyPr>
          <a:lstStyle/>
          <a:p>
            <a:pPr marL="0" indent="0">
              <a:buNone/>
            </a:pPr>
            <a:r>
              <a:rPr lang="en-US" sz="4000" b="1" u="sng" dirty="0" smtClean="0">
                <a:solidFill>
                  <a:srgbClr val="FF0000"/>
                </a:solidFill>
                <a:latin typeface="Times New Roman" panose="02020603050405020304" pitchFamily="18" charset="0"/>
                <a:cs typeface="Times New Roman" panose="02020603050405020304" pitchFamily="18" charset="0"/>
              </a:rPr>
              <a:t>Conclusions:</a:t>
            </a:r>
          </a:p>
          <a:p>
            <a:pPr marL="0" indent="0">
              <a:buNone/>
            </a:pPr>
            <a:endParaRPr lang="en-US" sz="4000" b="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4000" b="1" dirty="0" smtClean="0">
                <a:latin typeface="Times New Roman" panose="02020603050405020304" pitchFamily="18" charset="0"/>
                <a:cs typeface="Times New Roman" panose="02020603050405020304" pitchFamily="18" charset="0"/>
              </a:rPr>
              <a:t>The </a:t>
            </a:r>
            <a:r>
              <a:rPr lang="en-US" sz="4000" b="1" dirty="0">
                <a:latin typeface="Times New Roman" panose="02020603050405020304" pitchFamily="18" charset="0"/>
                <a:cs typeface="Times New Roman" panose="02020603050405020304" pitchFamily="18" charset="0"/>
              </a:rPr>
              <a:t>forest laws in different countries, also </a:t>
            </a:r>
            <a:r>
              <a:rPr lang="en-US" sz="4000" b="1" dirty="0" err="1">
                <a:latin typeface="Times New Roman" panose="02020603050405020304" pitchFamily="18" charset="0"/>
                <a:cs typeface="Times New Roman" panose="02020603050405020304" pitchFamily="18" charset="0"/>
              </a:rPr>
              <a:t>neighbour</a:t>
            </a:r>
            <a:r>
              <a:rPr lang="en-US" sz="4000" b="1" dirty="0">
                <a:latin typeface="Times New Roman" panose="02020603050405020304" pitchFamily="18" charset="0"/>
                <a:cs typeface="Times New Roman" panose="02020603050405020304" pitchFamily="18" charset="0"/>
              </a:rPr>
              <a:t> countries such </a:t>
            </a:r>
            <a:r>
              <a:rPr lang="en-US" sz="4000" b="1" dirty="0" smtClean="0">
                <a:latin typeface="Times New Roman" panose="02020603050405020304" pitchFamily="18" charset="0"/>
                <a:cs typeface="Times New Roman" panose="02020603050405020304" pitchFamily="18" charset="0"/>
              </a:rPr>
              <a:t>as Finland </a:t>
            </a:r>
            <a:r>
              <a:rPr lang="en-US" sz="4000" b="1" dirty="0">
                <a:latin typeface="Times New Roman" panose="02020603050405020304" pitchFamily="18" charset="0"/>
                <a:cs typeface="Times New Roman" panose="02020603050405020304" pitchFamily="18" charset="0"/>
              </a:rPr>
              <a:t>and Sweden, with almost the same prices, costs, technology and forest conditions, are </a:t>
            </a:r>
            <a:r>
              <a:rPr lang="en-US" sz="4000" b="1" dirty="0" smtClean="0">
                <a:latin typeface="Times New Roman" panose="02020603050405020304" pitchFamily="18" charset="0"/>
                <a:cs typeface="Times New Roman" panose="02020603050405020304" pitchFamily="18" charset="0"/>
              </a:rPr>
              <a:t>very different. </a:t>
            </a:r>
          </a:p>
          <a:p>
            <a:pPr marL="0" indent="0">
              <a:buNone/>
            </a:pPr>
            <a:endParaRPr lang="en-US" sz="4000" b="1" dirty="0">
              <a:solidFill>
                <a:srgbClr val="0070C0"/>
              </a:solidFill>
              <a:latin typeface="Times New Roman" panose="02020603050405020304" pitchFamily="18" charset="0"/>
              <a:cs typeface="Times New Roman" panose="02020603050405020304" pitchFamily="18" charset="0"/>
            </a:endParaRPr>
          </a:p>
          <a:p>
            <a:pPr marL="0" indent="0">
              <a:buNone/>
            </a:pPr>
            <a:r>
              <a:rPr lang="en-US" sz="4000" b="1" dirty="0" smtClean="0">
                <a:solidFill>
                  <a:srgbClr val="00B050"/>
                </a:solidFill>
                <a:latin typeface="Times New Roman" panose="02020603050405020304" pitchFamily="18" charset="0"/>
                <a:cs typeface="Times New Roman" panose="02020603050405020304" pitchFamily="18" charset="0"/>
              </a:rPr>
              <a:t>If constraints that make continuous cover forest management less profitable than clear cut </a:t>
            </a:r>
            <a:r>
              <a:rPr lang="en-US" sz="4000" b="1" dirty="0" smtClean="0">
                <a:solidFill>
                  <a:srgbClr val="00B050"/>
                </a:solidFill>
                <a:latin typeface="Times New Roman" panose="02020603050405020304" pitchFamily="18" charset="0"/>
                <a:cs typeface="Times New Roman" panose="02020603050405020304" pitchFamily="18" charset="0"/>
              </a:rPr>
              <a:t>forestry are removed, </a:t>
            </a:r>
            <a:r>
              <a:rPr lang="en-US" sz="4000" b="1" dirty="0" smtClean="0">
                <a:solidFill>
                  <a:srgbClr val="00B050"/>
                </a:solidFill>
                <a:latin typeface="Times New Roman" panose="02020603050405020304" pitchFamily="18" charset="0"/>
                <a:cs typeface="Times New Roman" panose="02020603050405020304" pitchFamily="18" charset="0"/>
              </a:rPr>
              <a:t>we can expect better economic results and environmental improvements.</a:t>
            </a:r>
          </a:p>
          <a:p>
            <a:pPr marL="0" indent="0">
              <a:buNone/>
            </a:pPr>
            <a:endParaRPr lang="en-US" sz="4000" b="1" dirty="0">
              <a:solidFill>
                <a:srgbClr val="00B050"/>
              </a:solidFill>
              <a:latin typeface="Times New Roman" panose="02020603050405020304" pitchFamily="18" charset="0"/>
              <a:cs typeface="Times New Roman" panose="02020603050405020304" pitchFamily="18" charset="0"/>
            </a:endParaRPr>
          </a:p>
          <a:p>
            <a:pPr marL="0" indent="0">
              <a:buNone/>
            </a:pPr>
            <a:r>
              <a:rPr lang="en-US" sz="4000" b="1" dirty="0" smtClean="0">
                <a:solidFill>
                  <a:schemeClr val="accent2"/>
                </a:solidFill>
                <a:latin typeface="Times New Roman" panose="02020603050405020304" pitchFamily="18" charset="0"/>
                <a:cs typeface="Times New Roman" panose="02020603050405020304" pitchFamily="18" charset="0"/>
              </a:rPr>
              <a:t>The </a:t>
            </a:r>
            <a:r>
              <a:rPr lang="en-US" sz="4000" b="1" dirty="0" smtClean="0">
                <a:solidFill>
                  <a:schemeClr val="accent2"/>
                </a:solidFill>
                <a:latin typeface="Times New Roman" panose="02020603050405020304" pitchFamily="18" charset="0"/>
                <a:cs typeface="Times New Roman" panose="02020603050405020304" pitchFamily="18" charset="0"/>
              </a:rPr>
              <a:t>analyses have </a:t>
            </a:r>
            <a:r>
              <a:rPr lang="en-US" sz="4000" b="1" dirty="0" smtClean="0">
                <a:solidFill>
                  <a:schemeClr val="accent2"/>
                </a:solidFill>
                <a:latin typeface="Times New Roman" panose="02020603050405020304" pitchFamily="18" charset="0"/>
                <a:cs typeface="Times New Roman" panose="02020603050405020304" pitchFamily="18" charset="0"/>
              </a:rPr>
              <a:t>shown how </a:t>
            </a:r>
            <a:r>
              <a:rPr lang="en-US" sz="4000" b="1" dirty="0" smtClean="0">
                <a:solidFill>
                  <a:schemeClr val="accent2"/>
                </a:solidFill>
                <a:latin typeface="Times New Roman" panose="02020603050405020304" pitchFamily="18" charset="0"/>
                <a:cs typeface="Times New Roman" panose="02020603050405020304" pitchFamily="18" charset="0"/>
              </a:rPr>
              <a:t>optimal </a:t>
            </a:r>
            <a:r>
              <a:rPr lang="en-US" sz="4000" b="1" dirty="0" smtClean="0">
                <a:solidFill>
                  <a:schemeClr val="accent2"/>
                </a:solidFill>
                <a:latin typeface="Times New Roman" panose="02020603050405020304" pitchFamily="18" charset="0"/>
                <a:cs typeface="Times New Roman" panose="02020603050405020304" pitchFamily="18" charset="0"/>
              </a:rPr>
              <a:t>decisions </a:t>
            </a:r>
            <a:r>
              <a:rPr lang="en-US" sz="4000" b="1" dirty="0" smtClean="0">
                <a:solidFill>
                  <a:schemeClr val="accent2"/>
                </a:solidFill>
                <a:latin typeface="Times New Roman" panose="02020603050405020304" pitchFamily="18" charset="0"/>
                <a:cs typeface="Times New Roman" panose="02020603050405020304" pitchFamily="18" charset="0"/>
              </a:rPr>
              <a:t>in forestry can </a:t>
            </a:r>
            <a:r>
              <a:rPr lang="en-US" sz="4000" b="1" dirty="0" smtClean="0">
                <a:solidFill>
                  <a:schemeClr val="accent2"/>
                </a:solidFill>
                <a:latin typeface="Times New Roman" panose="02020603050405020304" pitchFamily="18" charset="0"/>
                <a:cs typeface="Times New Roman" panose="02020603050405020304" pitchFamily="18" charset="0"/>
              </a:rPr>
              <a:t>be determined and how these optimal decisions are affected by parameter changes.</a:t>
            </a:r>
          </a:p>
          <a:p>
            <a:pPr marL="0" indent="0">
              <a:buNone/>
            </a:pPr>
            <a:endParaRPr lang="en-US" sz="4000" b="1" dirty="0">
              <a:latin typeface="Times New Roman" panose="02020603050405020304" pitchFamily="18" charset="0"/>
              <a:cs typeface="Times New Roman" panose="02020603050405020304" pitchFamily="18" charset="0"/>
            </a:endParaRPr>
          </a:p>
          <a:p>
            <a:pPr marL="0" indent="0">
              <a:buNone/>
            </a:pPr>
            <a:r>
              <a:rPr lang="en-US" sz="4000" b="1" dirty="0" smtClean="0">
                <a:solidFill>
                  <a:srgbClr val="FF0000"/>
                </a:solidFill>
                <a:latin typeface="Times New Roman" panose="02020603050405020304" pitchFamily="18" charset="0"/>
                <a:cs typeface="Times New Roman" panose="02020603050405020304" pitchFamily="18" charset="0"/>
              </a:rPr>
              <a:t>Several </a:t>
            </a:r>
            <a:r>
              <a:rPr lang="en-US" sz="4000" b="1" dirty="0" smtClean="0">
                <a:solidFill>
                  <a:srgbClr val="FF0000"/>
                </a:solidFill>
                <a:latin typeface="Times New Roman" panose="02020603050405020304" pitchFamily="18" charset="0"/>
                <a:cs typeface="Times New Roman" panose="02020603050405020304" pitchFamily="18" charset="0"/>
              </a:rPr>
              <a:t>laws </a:t>
            </a:r>
            <a:r>
              <a:rPr lang="en-US" sz="4000" b="1" dirty="0">
                <a:solidFill>
                  <a:srgbClr val="FF0000"/>
                </a:solidFill>
                <a:latin typeface="Times New Roman" panose="02020603050405020304" pitchFamily="18" charset="0"/>
                <a:cs typeface="Times New Roman" panose="02020603050405020304" pitchFamily="18" charset="0"/>
              </a:rPr>
              <a:t>need to be adjusted in order to make rational </a:t>
            </a:r>
            <a:r>
              <a:rPr lang="en-US" sz="4000" b="1" dirty="0" smtClean="0">
                <a:solidFill>
                  <a:srgbClr val="FF0000"/>
                </a:solidFill>
                <a:latin typeface="Times New Roman" panose="02020603050405020304" pitchFamily="18" charset="0"/>
                <a:cs typeface="Times New Roman" panose="02020603050405020304" pitchFamily="18" charset="0"/>
              </a:rPr>
              <a:t>forestry decisions </a:t>
            </a:r>
            <a:r>
              <a:rPr lang="en-US" sz="4000" b="1" dirty="0">
                <a:solidFill>
                  <a:srgbClr val="FF0000"/>
                </a:solidFill>
                <a:latin typeface="Times New Roman" panose="02020603050405020304" pitchFamily="18" charset="0"/>
                <a:cs typeface="Times New Roman" panose="02020603050405020304" pitchFamily="18" charset="0"/>
              </a:rPr>
              <a:t>legal</a:t>
            </a:r>
            <a:r>
              <a:rPr lang="en-US" sz="4000" b="1" dirty="0" smtClean="0">
                <a:solidFill>
                  <a:srgbClr val="FF0000"/>
                </a:solidFill>
                <a:latin typeface="Times New Roman" panose="02020603050405020304" pitchFamily="18" charset="0"/>
                <a:cs typeface="Times New Roman" panose="02020603050405020304" pitchFamily="18" charset="0"/>
              </a:rPr>
              <a:t>.</a:t>
            </a:r>
          </a:p>
          <a:p>
            <a:pPr marL="0" indent="0">
              <a:buNone/>
            </a:pPr>
            <a:endParaRPr lang="en-US" sz="4000" b="1" dirty="0">
              <a:solidFill>
                <a:srgbClr val="FF0000"/>
              </a:solidFill>
              <a:latin typeface="Times New Roman" panose="02020603050405020304" pitchFamily="18" charset="0"/>
              <a:cs typeface="Times New Roman" panose="02020603050405020304" pitchFamily="18" charset="0"/>
            </a:endParaRPr>
          </a:p>
          <a:p>
            <a:pPr marL="0" lvl="0" indent="0">
              <a:buNone/>
            </a:pPr>
            <a:r>
              <a:rPr lang="en-US" sz="4000" b="1" dirty="0">
                <a:solidFill>
                  <a:srgbClr val="0070C0"/>
                </a:solidFill>
                <a:latin typeface="Times New Roman" panose="02020603050405020304" pitchFamily="18" charset="0"/>
                <a:cs typeface="Times New Roman" panose="02020603050405020304" pitchFamily="18" charset="0"/>
              </a:rPr>
              <a:t>The economic and environmental development of the world would benefit from more rational forest management. </a:t>
            </a:r>
            <a:endParaRPr lang="sv-SE" dirty="0">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58</a:t>
            </a:fld>
            <a:endParaRPr lang="sv-SE">
              <a:solidFill>
                <a:prstClr val="black">
                  <a:tint val="75000"/>
                </a:prstClr>
              </a:solidFill>
            </a:endParaRPr>
          </a:p>
        </p:txBody>
      </p:sp>
    </p:spTree>
    <p:extLst>
      <p:ext uri="{BB962C8B-B14F-4D97-AF65-F5344CB8AC3E}">
        <p14:creationId xmlns:p14="http://schemas.microsoft.com/office/powerpoint/2010/main" val="30624373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59</a:t>
            </a:fld>
            <a:endParaRPr lang="sv-SE"/>
          </a:p>
        </p:txBody>
      </p:sp>
      <p:sp>
        <p:nvSpPr>
          <p:cNvPr id="3" name="Rektangel 2"/>
          <p:cNvSpPr/>
          <p:nvPr/>
        </p:nvSpPr>
        <p:spPr>
          <a:xfrm>
            <a:off x="1310701" y="1048702"/>
            <a:ext cx="5000921" cy="954107"/>
          </a:xfrm>
          <a:prstGeom prst="rect">
            <a:avLst/>
          </a:prstGeom>
        </p:spPr>
        <p:txBody>
          <a:bodyPr wrap="none">
            <a:spAutoFit/>
          </a:bodyPr>
          <a:lstStyle/>
          <a:p>
            <a:r>
              <a:rPr lang="sv-SE" sz="2000" b="1" u="sng" dirty="0" err="1" smtClean="0">
                <a:hlinkClick r:id="rId2"/>
              </a:rPr>
              <a:t>References</a:t>
            </a:r>
            <a:endParaRPr lang="sv-SE" sz="2000" b="1" u="sng" dirty="0">
              <a:hlinkClick r:id="rId2"/>
            </a:endParaRPr>
          </a:p>
          <a:p>
            <a:r>
              <a:rPr lang="sv-SE" b="1" dirty="0" smtClean="0">
                <a:hlinkClick r:id="rId2"/>
              </a:rPr>
              <a:t>http</a:t>
            </a:r>
            <a:r>
              <a:rPr lang="sv-SE" b="1" dirty="0">
                <a:hlinkClick r:id="rId2"/>
              </a:rPr>
              <a:t>://</a:t>
            </a:r>
            <a:r>
              <a:rPr lang="sv-SE" b="1" dirty="0" smtClean="0">
                <a:hlinkClick r:id="rId2"/>
              </a:rPr>
              <a:t>www.lohmander.com/Information/Ref.htm</a:t>
            </a:r>
            <a:endParaRPr lang="sv-SE" b="1" dirty="0" smtClean="0"/>
          </a:p>
          <a:p>
            <a:endParaRPr lang="sv-SE" dirty="0"/>
          </a:p>
        </p:txBody>
      </p:sp>
      <p:sp>
        <p:nvSpPr>
          <p:cNvPr id="4" name="Rektangel 3"/>
          <p:cNvSpPr/>
          <p:nvPr/>
        </p:nvSpPr>
        <p:spPr>
          <a:xfrm>
            <a:off x="1310701" y="2002809"/>
            <a:ext cx="6096000" cy="4247317"/>
          </a:xfrm>
          <a:prstGeom prst="rect">
            <a:avLst/>
          </a:prstGeom>
        </p:spPr>
        <p:txBody>
          <a:bodyPr>
            <a:spAutoFit/>
          </a:bodyPr>
          <a:lstStyle/>
          <a:p>
            <a:r>
              <a:rPr lang="sv-SE" b="1" dirty="0"/>
              <a:t>Lohmander, P. (</a:t>
            </a:r>
            <a:r>
              <a:rPr lang="sv-SE" b="1" dirty="0" err="1"/>
              <a:t>Chair</a:t>
            </a:r>
            <a:r>
              <a:rPr lang="sv-SE" b="1" dirty="0"/>
              <a:t>) TRACK 1: Global </a:t>
            </a:r>
            <a:r>
              <a:rPr lang="sv-SE" b="1" dirty="0" err="1"/>
              <a:t>Bioenergy</a:t>
            </a:r>
            <a:r>
              <a:rPr lang="sv-SE" b="1" dirty="0"/>
              <a:t>, </a:t>
            </a:r>
            <a:r>
              <a:rPr lang="sv-SE" b="1" dirty="0" err="1"/>
              <a:t>Economy</a:t>
            </a:r>
            <a:r>
              <a:rPr lang="sv-SE" b="1" dirty="0"/>
              <a:t> and Policy</a:t>
            </a:r>
            <a:r>
              <a:rPr lang="sv-SE" b="1" dirty="0" smtClean="0"/>
              <a:t>, </a:t>
            </a:r>
            <a:r>
              <a:rPr lang="sv-SE" b="1" dirty="0" err="1" smtClean="0"/>
              <a:t>BIT’s</a:t>
            </a:r>
            <a:r>
              <a:rPr lang="sv-SE" b="1" dirty="0" smtClean="0"/>
              <a:t> </a:t>
            </a:r>
            <a:r>
              <a:rPr lang="sv-SE" b="1" dirty="0"/>
              <a:t>2nd World Congress on </a:t>
            </a:r>
            <a:r>
              <a:rPr lang="sv-SE" b="1" dirty="0" err="1"/>
              <a:t>Bioenergy</a:t>
            </a:r>
            <a:r>
              <a:rPr lang="sv-SE" b="1" dirty="0"/>
              <a:t>,</a:t>
            </a:r>
            <a:br>
              <a:rPr lang="sv-SE" b="1" dirty="0"/>
            </a:br>
            <a:r>
              <a:rPr lang="sv-SE" b="1" dirty="0"/>
              <a:t>Xi'an, China, April 25-28, 2012</a:t>
            </a:r>
            <a:br>
              <a:rPr lang="sv-SE" b="1" dirty="0"/>
            </a:br>
            <a:r>
              <a:rPr lang="sv-SE" b="1" dirty="0">
                <a:hlinkClick r:id="rId3"/>
              </a:rPr>
              <a:t>http://www.Lohmander.com/Schedule_China_2012.pdf</a:t>
            </a:r>
            <a:r>
              <a:rPr lang="sv-SE" b="1" dirty="0"/>
              <a:t/>
            </a:r>
            <a:br>
              <a:rPr lang="sv-SE" b="1" dirty="0"/>
            </a:br>
            <a:r>
              <a:rPr lang="sv-SE" b="1" dirty="0">
                <a:hlinkClick r:id="rId4"/>
              </a:rPr>
              <a:t>http://www.Lohmander.com/PLWCBE12intro.ppt</a:t>
            </a:r>
            <a:r>
              <a:rPr lang="sv-SE" b="1" dirty="0"/>
              <a:t/>
            </a:r>
            <a:br>
              <a:rPr lang="sv-SE" b="1" dirty="0"/>
            </a:br>
            <a:r>
              <a:rPr lang="sv-SE" b="1" dirty="0"/>
              <a:t/>
            </a:r>
            <a:br>
              <a:rPr lang="sv-SE" b="1" dirty="0"/>
            </a:br>
            <a:r>
              <a:rPr lang="sv-SE" b="1" dirty="0"/>
              <a:t>Lohmander, P., </a:t>
            </a:r>
            <a:r>
              <a:rPr lang="sv-SE" b="1" dirty="0" err="1"/>
              <a:t>Economic</a:t>
            </a:r>
            <a:r>
              <a:rPr lang="sv-SE" b="1" dirty="0"/>
              <a:t> </a:t>
            </a:r>
            <a:r>
              <a:rPr lang="sv-SE" b="1" dirty="0" err="1"/>
              <a:t>optimization</a:t>
            </a:r>
            <a:r>
              <a:rPr lang="sv-SE" b="1" dirty="0"/>
              <a:t> </a:t>
            </a:r>
            <a:r>
              <a:rPr lang="sv-SE" b="1" dirty="0" err="1"/>
              <a:t>of</a:t>
            </a:r>
            <a:r>
              <a:rPr lang="sv-SE" b="1" dirty="0"/>
              <a:t> </a:t>
            </a:r>
            <a:r>
              <a:rPr lang="sv-SE" b="1" dirty="0" err="1"/>
              <a:t>sustainable</a:t>
            </a:r>
            <a:r>
              <a:rPr lang="sv-SE" b="1" dirty="0"/>
              <a:t> </a:t>
            </a:r>
            <a:r>
              <a:rPr lang="sv-SE" b="1" dirty="0" err="1"/>
              <a:t>energy</a:t>
            </a:r>
            <a:r>
              <a:rPr lang="sv-SE" b="1" dirty="0"/>
              <a:t> systems </a:t>
            </a:r>
            <a:r>
              <a:rPr lang="sv-SE" b="1" dirty="0" err="1" smtClean="0"/>
              <a:t>based</a:t>
            </a:r>
            <a:r>
              <a:rPr lang="sv-SE" b="1" dirty="0" smtClean="0"/>
              <a:t> on </a:t>
            </a:r>
            <a:r>
              <a:rPr lang="sv-SE" b="1" dirty="0" err="1"/>
              <a:t>forest</a:t>
            </a:r>
            <a:r>
              <a:rPr lang="sv-SE" b="1" dirty="0"/>
              <a:t> </a:t>
            </a:r>
            <a:r>
              <a:rPr lang="sv-SE" b="1" dirty="0" err="1"/>
              <a:t>resources</a:t>
            </a:r>
            <a:r>
              <a:rPr lang="sv-SE" b="1" dirty="0"/>
              <a:t> </a:t>
            </a:r>
            <a:r>
              <a:rPr lang="sv-SE" b="1" dirty="0" err="1"/>
              <a:t>with</a:t>
            </a:r>
            <a:r>
              <a:rPr lang="sv-SE" b="1" dirty="0"/>
              <a:t> </a:t>
            </a:r>
            <a:r>
              <a:rPr lang="sv-SE" b="1" dirty="0" err="1"/>
              <a:t>consideration</a:t>
            </a:r>
            <a:r>
              <a:rPr lang="sv-SE" b="1" dirty="0"/>
              <a:t> </a:t>
            </a:r>
            <a:r>
              <a:rPr lang="sv-SE" b="1" dirty="0" err="1"/>
              <a:t>of</a:t>
            </a:r>
            <a:r>
              <a:rPr lang="sv-SE" b="1" dirty="0"/>
              <a:t> the global </a:t>
            </a:r>
            <a:r>
              <a:rPr lang="sv-SE" b="1" dirty="0" err="1"/>
              <a:t>warming</a:t>
            </a:r>
            <a:r>
              <a:rPr lang="sv-SE" b="1" dirty="0"/>
              <a:t> problem</a:t>
            </a:r>
            <a:r>
              <a:rPr lang="sv-SE" b="1" dirty="0" smtClean="0"/>
              <a:t>: International </a:t>
            </a:r>
            <a:r>
              <a:rPr lang="sv-SE" b="1" dirty="0" err="1"/>
              <a:t>perspectives</a:t>
            </a:r>
            <a:r>
              <a:rPr lang="sv-SE" b="1" dirty="0"/>
              <a:t>,</a:t>
            </a:r>
            <a:br>
              <a:rPr lang="sv-SE" b="1" dirty="0"/>
            </a:br>
            <a:r>
              <a:rPr lang="sv-SE" b="1" dirty="0" err="1"/>
              <a:t>BIT’s</a:t>
            </a:r>
            <a:r>
              <a:rPr lang="sv-SE" b="1" dirty="0"/>
              <a:t> 2nd World Congress on </a:t>
            </a:r>
            <a:r>
              <a:rPr lang="sv-SE" b="1" dirty="0" err="1"/>
              <a:t>Bioenergy</a:t>
            </a:r>
            <a:r>
              <a:rPr lang="sv-SE" b="1" dirty="0"/>
              <a:t>,</a:t>
            </a:r>
            <a:br>
              <a:rPr lang="sv-SE" b="1" dirty="0"/>
            </a:br>
            <a:r>
              <a:rPr lang="sv-SE" b="1" dirty="0"/>
              <a:t>Xi'an, China, April 25-28, 2012</a:t>
            </a:r>
            <a:br>
              <a:rPr lang="sv-SE" b="1" dirty="0"/>
            </a:br>
            <a:r>
              <a:rPr lang="sv-SE" b="1" dirty="0">
                <a:hlinkClick r:id="rId5"/>
              </a:rPr>
              <a:t>http://www.Lohmander.com/WorldCongress12_PL.pdf</a:t>
            </a:r>
            <a:r>
              <a:rPr lang="sv-SE" b="1" dirty="0"/>
              <a:t/>
            </a:r>
            <a:br>
              <a:rPr lang="sv-SE" b="1" dirty="0"/>
            </a:br>
            <a:r>
              <a:rPr lang="sv-SE" b="1" dirty="0">
                <a:hlinkClick r:id="rId6"/>
              </a:rPr>
              <a:t>http://www.Lohmander.com/WorldCongress12_PL.doc</a:t>
            </a:r>
            <a:r>
              <a:rPr lang="sv-SE" b="1" dirty="0"/>
              <a:t/>
            </a:r>
            <a:br>
              <a:rPr lang="sv-SE" b="1" dirty="0"/>
            </a:br>
            <a:r>
              <a:rPr lang="sv-SE" b="1" dirty="0">
                <a:hlinkClick r:id="rId7"/>
              </a:rPr>
              <a:t>http://www.Lohmander.com/PLWCBE12.ppt</a:t>
            </a:r>
            <a:r>
              <a:rPr lang="sv-SE" b="1" dirty="0"/>
              <a:t> </a:t>
            </a:r>
            <a:br>
              <a:rPr lang="sv-SE" b="1" dirty="0"/>
            </a:br>
            <a:endParaRPr lang="sv-SE" dirty="0"/>
          </a:p>
        </p:txBody>
      </p:sp>
    </p:spTree>
    <p:extLst>
      <p:ext uri="{BB962C8B-B14F-4D97-AF65-F5344CB8AC3E}">
        <p14:creationId xmlns:p14="http://schemas.microsoft.com/office/powerpoint/2010/main" val="2512073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6</a:t>
            </a:fld>
            <a:endParaRPr lang="sv-SE"/>
          </a:p>
        </p:txBody>
      </p:sp>
      <p:pic>
        <p:nvPicPr>
          <p:cNvPr id="1026" name="Picture 2" descr="Peter Lohma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6394"/>
            <a:ext cx="10363200" cy="6864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0902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60</a:t>
            </a:fld>
            <a:endParaRPr lang="sv-SE"/>
          </a:p>
        </p:txBody>
      </p:sp>
      <p:sp>
        <p:nvSpPr>
          <p:cNvPr id="3" name="Rektangel 2"/>
          <p:cNvSpPr/>
          <p:nvPr/>
        </p:nvSpPr>
        <p:spPr>
          <a:xfrm>
            <a:off x="1130300" y="1621115"/>
            <a:ext cx="6096000" cy="923330"/>
          </a:xfrm>
          <a:prstGeom prst="rect">
            <a:avLst/>
          </a:prstGeom>
        </p:spPr>
        <p:txBody>
          <a:bodyPr>
            <a:spAutoFit/>
          </a:bodyPr>
          <a:lstStyle/>
          <a:p>
            <a:r>
              <a:rPr lang="en-US" b="1" dirty="0"/>
              <a:t>Lohmander, P., Lectures at Shandong Agricultural University,</a:t>
            </a:r>
            <a:br>
              <a:rPr lang="en-US" b="1" dirty="0"/>
            </a:br>
            <a:r>
              <a:rPr lang="en-US" b="1" dirty="0"/>
              <a:t>April 29 - May 1, 2012, Jinan, China,</a:t>
            </a:r>
            <a:br>
              <a:rPr lang="en-US" b="1" dirty="0"/>
            </a:br>
            <a:r>
              <a:rPr lang="en-US" b="1" dirty="0">
                <a:hlinkClick r:id="rId2"/>
              </a:rPr>
              <a:t>http://www.Lohmander.com/PLJinan12.ppt</a:t>
            </a:r>
            <a:endParaRPr lang="sv-SE" dirty="0"/>
          </a:p>
        </p:txBody>
      </p:sp>
      <p:sp>
        <p:nvSpPr>
          <p:cNvPr id="4" name="Rektangel 3"/>
          <p:cNvSpPr/>
          <p:nvPr/>
        </p:nvSpPr>
        <p:spPr>
          <a:xfrm>
            <a:off x="1130300" y="2544445"/>
            <a:ext cx="7937500" cy="3970318"/>
          </a:xfrm>
          <a:prstGeom prst="rect">
            <a:avLst/>
          </a:prstGeom>
        </p:spPr>
        <p:txBody>
          <a:bodyPr wrap="square">
            <a:spAutoFit/>
          </a:bodyPr>
          <a:lstStyle/>
          <a:p>
            <a:r>
              <a:rPr lang="sv-SE" b="1" dirty="0"/>
              <a:t>Lohmander, P. (</a:t>
            </a:r>
            <a:r>
              <a:rPr lang="sv-SE" b="1" dirty="0" err="1"/>
              <a:t>Chair</a:t>
            </a:r>
            <a:r>
              <a:rPr lang="sv-SE" b="1" dirty="0"/>
              <a:t>) TRACK: </a:t>
            </a:r>
            <a:r>
              <a:rPr lang="sv-SE" b="1" dirty="0" err="1"/>
              <a:t>Finance</a:t>
            </a:r>
            <a:r>
              <a:rPr lang="sv-SE" b="1" dirty="0"/>
              <a:t>, </a:t>
            </a:r>
            <a:r>
              <a:rPr lang="sv-SE" b="1" dirty="0" err="1"/>
              <a:t>Strategic</a:t>
            </a:r>
            <a:r>
              <a:rPr lang="sv-SE" b="1" dirty="0"/>
              <a:t> Planning,</a:t>
            </a:r>
            <a:br>
              <a:rPr lang="sv-SE" b="1" dirty="0"/>
            </a:br>
            <a:r>
              <a:rPr lang="sv-SE" b="1" dirty="0" err="1"/>
              <a:t>Industrialization</a:t>
            </a:r>
            <a:r>
              <a:rPr lang="sv-SE" b="1" dirty="0"/>
              <a:t> and </a:t>
            </a:r>
            <a:r>
              <a:rPr lang="sv-SE" b="1" dirty="0" err="1"/>
              <a:t>Commercialization</a:t>
            </a:r>
            <a:r>
              <a:rPr lang="sv-SE" b="1" dirty="0" smtClean="0"/>
              <a:t>, </a:t>
            </a:r>
            <a:r>
              <a:rPr lang="sv-SE" b="1" dirty="0" err="1" smtClean="0"/>
              <a:t>BIT’s</a:t>
            </a:r>
            <a:r>
              <a:rPr lang="sv-SE" b="1" dirty="0" smtClean="0"/>
              <a:t> </a:t>
            </a:r>
            <a:r>
              <a:rPr lang="sv-SE" b="1" dirty="0"/>
              <a:t>1st World Congress on </a:t>
            </a:r>
            <a:r>
              <a:rPr lang="sv-SE" b="1" dirty="0" err="1"/>
              <a:t>Bioenergy</a:t>
            </a:r>
            <a:r>
              <a:rPr lang="sv-SE" b="1" dirty="0"/>
              <a:t>, Dalian World Expo Center,</a:t>
            </a:r>
            <a:br>
              <a:rPr lang="sv-SE" b="1" dirty="0"/>
            </a:br>
            <a:r>
              <a:rPr lang="sv-SE" b="1" dirty="0"/>
              <a:t>Dalian, China, April 25-30, 2011</a:t>
            </a:r>
            <a:br>
              <a:rPr lang="sv-SE" b="1" dirty="0"/>
            </a:br>
            <a:r>
              <a:rPr lang="sv-SE" b="1" dirty="0">
                <a:hlinkClick r:id="rId3"/>
              </a:rPr>
              <a:t>http://www.bitlifesciences.com/wcbe2011/fullprogram_track5.asp</a:t>
            </a:r>
            <a:r>
              <a:rPr lang="sv-SE" b="1" dirty="0"/>
              <a:t/>
            </a:r>
            <a:br>
              <a:rPr lang="sv-SE" b="1" dirty="0"/>
            </a:br>
            <a:r>
              <a:rPr lang="sv-SE" b="1" dirty="0">
                <a:hlinkClick r:id="rId4"/>
              </a:rPr>
              <a:t>http://www.lohmander.com/PRChina11/Track_WorldCongress11_PL.pdf</a:t>
            </a:r>
            <a:r>
              <a:rPr lang="sv-SE" b="1" dirty="0"/>
              <a:t/>
            </a:r>
            <a:br>
              <a:rPr lang="sv-SE" b="1" dirty="0"/>
            </a:br>
            <a:r>
              <a:rPr lang="sv-SE" b="1" dirty="0">
                <a:hlinkClick r:id="rId5"/>
              </a:rPr>
              <a:t>http://www.lohmander.com/ChinaPic11/Track5.ppt</a:t>
            </a:r>
            <a:r>
              <a:rPr lang="sv-SE" b="1" dirty="0"/>
              <a:t> </a:t>
            </a:r>
            <a:br>
              <a:rPr lang="sv-SE" b="1" dirty="0"/>
            </a:br>
            <a:r>
              <a:rPr lang="sv-SE" b="1" dirty="0"/>
              <a:t/>
            </a:r>
            <a:br>
              <a:rPr lang="sv-SE" b="1" dirty="0"/>
            </a:br>
            <a:r>
              <a:rPr lang="sv-SE" b="1" dirty="0"/>
              <a:t>Lohmander, P., </a:t>
            </a:r>
            <a:r>
              <a:rPr lang="sv-SE" b="1" dirty="0" err="1"/>
              <a:t>Economic</a:t>
            </a:r>
            <a:r>
              <a:rPr lang="sv-SE" b="1" dirty="0"/>
              <a:t> </a:t>
            </a:r>
            <a:r>
              <a:rPr lang="sv-SE" b="1" dirty="0" err="1"/>
              <a:t>forest</a:t>
            </a:r>
            <a:r>
              <a:rPr lang="sv-SE" b="1" dirty="0"/>
              <a:t> management </a:t>
            </a:r>
            <a:r>
              <a:rPr lang="sv-SE" b="1" dirty="0" err="1"/>
              <a:t>with</a:t>
            </a:r>
            <a:r>
              <a:rPr lang="sv-SE" b="1" dirty="0"/>
              <a:t> </a:t>
            </a:r>
            <a:r>
              <a:rPr lang="sv-SE" b="1" dirty="0" err="1"/>
              <a:t>consideration</a:t>
            </a:r>
            <a:r>
              <a:rPr lang="sv-SE" b="1" dirty="0"/>
              <a:t/>
            </a:r>
            <a:br>
              <a:rPr lang="sv-SE" b="1" dirty="0"/>
            </a:br>
            <a:r>
              <a:rPr lang="sv-SE" b="1" dirty="0" err="1"/>
              <a:t>of</a:t>
            </a:r>
            <a:r>
              <a:rPr lang="sv-SE" b="1" dirty="0"/>
              <a:t> the </a:t>
            </a:r>
            <a:r>
              <a:rPr lang="sv-SE" b="1" dirty="0" err="1"/>
              <a:t>forest</a:t>
            </a:r>
            <a:r>
              <a:rPr lang="sv-SE" b="1" dirty="0"/>
              <a:t> and </a:t>
            </a:r>
            <a:r>
              <a:rPr lang="sv-SE" b="1" dirty="0" err="1"/>
              <a:t>energy</a:t>
            </a:r>
            <a:r>
              <a:rPr lang="sv-SE" b="1" dirty="0"/>
              <a:t> </a:t>
            </a:r>
            <a:r>
              <a:rPr lang="sv-SE" b="1" dirty="0" err="1"/>
              <a:t>industries</a:t>
            </a:r>
            <a:r>
              <a:rPr lang="sv-SE" b="1" dirty="0" smtClean="0"/>
              <a:t>, </a:t>
            </a:r>
            <a:r>
              <a:rPr lang="sv-SE" b="1" dirty="0" err="1" smtClean="0"/>
              <a:t>BIT’s</a:t>
            </a:r>
            <a:r>
              <a:rPr lang="sv-SE" b="1" dirty="0" smtClean="0"/>
              <a:t> </a:t>
            </a:r>
            <a:r>
              <a:rPr lang="sv-SE" b="1" dirty="0"/>
              <a:t>1st World Congress on </a:t>
            </a:r>
            <a:r>
              <a:rPr lang="sv-SE" b="1" dirty="0" err="1"/>
              <a:t>Bioenergy</a:t>
            </a:r>
            <a:r>
              <a:rPr lang="sv-SE" b="1" dirty="0"/>
              <a:t>, Dalian World Expo Center</a:t>
            </a:r>
            <a:r>
              <a:rPr lang="sv-SE" b="1" dirty="0" smtClean="0"/>
              <a:t>, Dalian</a:t>
            </a:r>
            <a:r>
              <a:rPr lang="sv-SE" b="1" dirty="0"/>
              <a:t>, China, April 25-30, 2011</a:t>
            </a:r>
            <a:br>
              <a:rPr lang="sv-SE" b="1" dirty="0"/>
            </a:br>
            <a:r>
              <a:rPr lang="sv-SE" b="1" dirty="0">
                <a:hlinkClick r:id="rId6"/>
              </a:rPr>
              <a:t>http://www.lohmander.com/PRChina11/WorldCongress11_PL.pdf</a:t>
            </a:r>
            <a:r>
              <a:rPr lang="sv-SE" b="1" dirty="0"/>
              <a:t/>
            </a:r>
            <a:br>
              <a:rPr lang="sv-SE" b="1" dirty="0"/>
            </a:br>
            <a:r>
              <a:rPr lang="sv-SE" b="1" dirty="0">
                <a:hlinkClick r:id="rId7"/>
              </a:rPr>
              <a:t>http://www.lohmander.com/ChinaPic11/LohmanderTalk.ppt</a:t>
            </a:r>
            <a:r>
              <a:rPr lang="sv-SE" b="1" dirty="0"/>
              <a:t> </a:t>
            </a:r>
            <a:br>
              <a:rPr lang="sv-SE" b="1" dirty="0"/>
            </a:br>
            <a:endParaRPr lang="sv-SE" dirty="0"/>
          </a:p>
        </p:txBody>
      </p:sp>
    </p:spTree>
    <p:extLst>
      <p:ext uri="{BB962C8B-B14F-4D97-AF65-F5344CB8AC3E}">
        <p14:creationId xmlns:p14="http://schemas.microsoft.com/office/powerpoint/2010/main" val="5557667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normAutofit fontScale="90000"/>
          </a:bodyPr>
          <a:lstStyle/>
          <a:p>
            <a:r>
              <a:rPr lang="sv-SE" i="1" dirty="0" err="1" smtClean="0">
                <a:solidFill>
                  <a:srgbClr val="00B0F0"/>
                </a:solidFill>
              </a:rPr>
              <a:t>There</a:t>
            </a:r>
            <a:r>
              <a:rPr lang="sv-SE" i="1" dirty="0" smtClean="0">
                <a:solidFill>
                  <a:srgbClr val="00B0F0"/>
                </a:solidFill>
              </a:rPr>
              <a:t> is a </a:t>
            </a:r>
            <a:r>
              <a:rPr lang="sv-SE" i="1" dirty="0" err="1" smtClean="0">
                <a:solidFill>
                  <a:srgbClr val="00B0F0"/>
                </a:solidFill>
              </a:rPr>
              <a:t>mathematical</a:t>
            </a:r>
            <a:r>
              <a:rPr lang="sv-SE" i="1" dirty="0" smtClean="0">
                <a:solidFill>
                  <a:srgbClr val="00B0F0"/>
                </a:solidFill>
              </a:rPr>
              <a:t> appendix </a:t>
            </a:r>
            <a:r>
              <a:rPr lang="sv-SE" i="1" dirty="0" err="1" smtClean="0">
                <a:solidFill>
                  <a:srgbClr val="00B0F0"/>
                </a:solidFill>
              </a:rPr>
              <a:t>available</a:t>
            </a:r>
            <a:r>
              <a:rPr lang="sv-SE" i="1" dirty="0" smtClean="0">
                <a:solidFill>
                  <a:srgbClr val="00B0F0"/>
                </a:solidFill>
              </a:rPr>
              <a:t> </a:t>
            </a:r>
            <a:r>
              <a:rPr lang="sv-SE" i="1" dirty="0" err="1" smtClean="0">
                <a:solidFill>
                  <a:srgbClr val="00B0F0"/>
                </a:solidFill>
              </a:rPr>
              <a:t>that</a:t>
            </a:r>
            <a:r>
              <a:rPr lang="sv-SE" i="1" dirty="0" smtClean="0">
                <a:solidFill>
                  <a:srgbClr val="00B0F0"/>
                </a:solidFill>
              </a:rPr>
              <a:t> </a:t>
            </a:r>
            <a:r>
              <a:rPr lang="sv-SE" i="1" dirty="0" err="1" smtClean="0">
                <a:solidFill>
                  <a:srgbClr val="00B0F0"/>
                </a:solidFill>
              </a:rPr>
              <a:t>contains</a:t>
            </a:r>
            <a:r>
              <a:rPr lang="sv-SE" i="1" dirty="0" smtClean="0">
                <a:solidFill>
                  <a:srgbClr val="00B0F0"/>
                </a:solidFill>
              </a:rPr>
              <a:t> all </a:t>
            </a:r>
            <a:r>
              <a:rPr lang="sv-SE" i="1" dirty="0" err="1" smtClean="0">
                <a:solidFill>
                  <a:srgbClr val="00B0F0"/>
                </a:solidFill>
              </a:rPr>
              <a:t>of</a:t>
            </a:r>
            <a:r>
              <a:rPr lang="sv-SE" i="1" dirty="0" smtClean="0">
                <a:solidFill>
                  <a:srgbClr val="00B0F0"/>
                </a:solidFill>
              </a:rPr>
              <a:t> the derivations.</a:t>
            </a:r>
            <a:endParaRPr lang="sv-SE" i="1" dirty="0">
              <a:solidFill>
                <a:srgbClr val="00B0F0"/>
              </a:solidFill>
            </a:endParaRPr>
          </a:p>
        </p:txBody>
      </p:sp>
      <p:sp>
        <p:nvSpPr>
          <p:cNvPr id="2" name="Platshållare för bildnummer 1"/>
          <p:cNvSpPr>
            <a:spLocks noGrp="1"/>
          </p:cNvSpPr>
          <p:nvPr>
            <p:ph type="sldNum" sz="quarter" idx="12"/>
          </p:nvPr>
        </p:nvSpPr>
        <p:spPr/>
        <p:txBody>
          <a:bodyPr/>
          <a:lstStyle/>
          <a:p>
            <a:fld id="{CF7C3FE0-6EB4-418C-82E7-2F09A4F41151}" type="slidenum">
              <a:rPr lang="sv-SE" smtClean="0"/>
              <a:t>61</a:t>
            </a:fld>
            <a:endParaRPr lang="sv-SE"/>
          </a:p>
        </p:txBody>
      </p:sp>
    </p:spTree>
    <p:extLst>
      <p:ext uri="{BB962C8B-B14F-4D97-AF65-F5344CB8AC3E}">
        <p14:creationId xmlns:p14="http://schemas.microsoft.com/office/powerpoint/2010/main" val="5689161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0" y="0"/>
            <a:ext cx="12192001" cy="2616200"/>
          </a:xfrm>
          <a:gradFill>
            <a:gsLst>
              <a:gs pos="98000">
                <a:srgbClr val="C2DAEF"/>
              </a:gs>
              <a:gs pos="100000">
                <a:schemeClr val="accent1">
                  <a:lumMod val="45000"/>
                  <a:lumOff val="55000"/>
                </a:schemeClr>
              </a:gs>
              <a:gs pos="97000">
                <a:srgbClr val="FFFF00"/>
              </a:gs>
            </a:gsLst>
            <a:lin ang="5400000" scaled="1"/>
          </a:gradFill>
        </p:spPr>
        <p:txBody>
          <a:bodyPr>
            <a:normAutofit/>
          </a:bodyPr>
          <a:lstStyle/>
          <a:p>
            <a:r>
              <a:rPr lang="sv-SE" sz="4400" b="1" dirty="0">
                <a:solidFill>
                  <a:srgbClr val="000000"/>
                </a:solidFill>
                <a:latin typeface="Times New Roman" panose="02020603050405020304" pitchFamily="18" charset="0"/>
                <a:ea typeface="Calibri" panose="020F0502020204030204" pitchFamily="34" charset="0"/>
              </a:rPr>
              <a:t>Optimal </a:t>
            </a:r>
            <a:r>
              <a:rPr lang="sv-SE" sz="4400" b="1" dirty="0" err="1">
                <a:solidFill>
                  <a:srgbClr val="000000"/>
                </a:solidFill>
                <a:latin typeface="Times New Roman" panose="02020603050405020304" pitchFamily="18" charset="0"/>
                <a:ea typeface="Calibri" panose="020F0502020204030204" pitchFamily="34" charset="0"/>
              </a:rPr>
              <a:t>continuous</a:t>
            </a:r>
            <a:r>
              <a:rPr lang="sv-SE" sz="4400" b="1" dirty="0">
                <a:solidFill>
                  <a:srgbClr val="000000"/>
                </a:solidFill>
                <a:latin typeface="Times New Roman" panose="02020603050405020304" pitchFamily="18" charset="0"/>
                <a:ea typeface="Calibri" panose="020F0502020204030204" pitchFamily="34" charset="0"/>
              </a:rPr>
              <a:t> cover </a:t>
            </a:r>
            <a:r>
              <a:rPr lang="sv-SE" sz="4400" b="1" dirty="0" err="1">
                <a:solidFill>
                  <a:srgbClr val="000000"/>
                </a:solidFill>
                <a:latin typeface="Times New Roman" panose="02020603050405020304" pitchFamily="18" charset="0"/>
                <a:ea typeface="Calibri" panose="020F0502020204030204" pitchFamily="34" charset="0"/>
              </a:rPr>
              <a:t>forest</a:t>
            </a:r>
            <a:r>
              <a:rPr lang="sv-SE" sz="4400" b="1" dirty="0">
                <a:solidFill>
                  <a:srgbClr val="000000"/>
                </a:solidFill>
                <a:latin typeface="Times New Roman" panose="02020603050405020304" pitchFamily="18" charset="0"/>
                <a:ea typeface="Calibri" panose="020F0502020204030204" pitchFamily="34" charset="0"/>
              </a:rPr>
              <a:t> management: </a:t>
            </a:r>
            <a:br>
              <a:rPr lang="sv-SE" sz="4400" b="1" dirty="0">
                <a:solidFill>
                  <a:srgbClr val="000000"/>
                </a:solidFill>
                <a:latin typeface="Times New Roman" panose="02020603050405020304" pitchFamily="18" charset="0"/>
                <a:ea typeface="Calibri" panose="020F0502020204030204" pitchFamily="34" charset="0"/>
              </a:rPr>
            </a:br>
            <a:r>
              <a:rPr lang="sv-SE" sz="4400" b="1" dirty="0">
                <a:solidFill>
                  <a:srgbClr val="000000"/>
                </a:solidFill>
                <a:latin typeface="Times New Roman" panose="02020603050405020304" pitchFamily="18" charset="0"/>
                <a:ea typeface="Calibri" panose="020F0502020204030204" pitchFamily="34" charset="0"/>
              </a:rPr>
              <a:t>- </a:t>
            </a:r>
            <a:r>
              <a:rPr lang="sv-SE" sz="4400" b="1" dirty="0" err="1">
                <a:solidFill>
                  <a:srgbClr val="000000"/>
                </a:solidFill>
                <a:latin typeface="Times New Roman" panose="02020603050405020304" pitchFamily="18" charset="0"/>
                <a:ea typeface="Calibri" panose="020F0502020204030204" pitchFamily="34" charset="0"/>
              </a:rPr>
              <a:t>Economic</a:t>
            </a:r>
            <a:r>
              <a:rPr lang="sv-SE" sz="4400" b="1" dirty="0">
                <a:solidFill>
                  <a:srgbClr val="000000"/>
                </a:solidFill>
                <a:latin typeface="Times New Roman" panose="02020603050405020304" pitchFamily="18" charset="0"/>
                <a:ea typeface="Calibri" panose="020F0502020204030204" pitchFamily="34" charset="0"/>
              </a:rPr>
              <a:t> and </a:t>
            </a:r>
            <a:r>
              <a:rPr lang="sv-SE" sz="4400" b="1" dirty="0" err="1">
                <a:solidFill>
                  <a:srgbClr val="000000"/>
                </a:solidFill>
                <a:latin typeface="Times New Roman" panose="02020603050405020304" pitchFamily="18" charset="0"/>
                <a:ea typeface="Calibri" panose="020F0502020204030204" pitchFamily="34" charset="0"/>
              </a:rPr>
              <a:t>environmental</a:t>
            </a:r>
            <a:r>
              <a:rPr lang="sv-SE" sz="4400" b="1" dirty="0">
                <a:solidFill>
                  <a:srgbClr val="000000"/>
                </a:solidFill>
                <a:latin typeface="Times New Roman" panose="02020603050405020304" pitchFamily="18" charset="0"/>
                <a:ea typeface="Calibri" panose="020F0502020204030204" pitchFamily="34" charset="0"/>
              </a:rPr>
              <a:t> </a:t>
            </a:r>
            <a:r>
              <a:rPr lang="sv-SE" sz="4400" b="1" dirty="0" err="1">
                <a:solidFill>
                  <a:srgbClr val="000000"/>
                </a:solidFill>
                <a:latin typeface="Times New Roman" panose="02020603050405020304" pitchFamily="18" charset="0"/>
                <a:ea typeface="Calibri" panose="020F0502020204030204" pitchFamily="34" charset="0"/>
              </a:rPr>
              <a:t>effects</a:t>
            </a:r>
            <a:r>
              <a:rPr lang="sv-SE" sz="4400" b="1" dirty="0">
                <a:solidFill>
                  <a:srgbClr val="000000"/>
                </a:solidFill>
                <a:latin typeface="Times New Roman" panose="02020603050405020304" pitchFamily="18" charset="0"/>
                <a:ea typeface="Calibri" panose="020F0502020204030204" pitchFamily="34" charset="0"/>
              </a:rPr>
              <a:t> and legal </a:t>
            </a:r>
            <a:r>
              <a:rPr lang="sv-SE" sz="4400" b="1" dirty="0" err="1" smtClean="0">
                <a:solidFill>
                  <a:srgbClr val="000000"/>
                </a:solidFill>
                <a:latin typeface="Times New Roman" panose="02020603050405020304" pitchFamily="18" charset="0"/>
                <a:ea typeface="Calibri" panose="020F0502020204030204" pitchFamily="34" charset="0"/>
              </a:rPr>
              <a:t>considerations</a:t>
            </a:r>
            <a:r>
              <a:rPr lang="sv-SE" sz="2400" b="1" dirty="0" smtClean="0">
                <a:solidFill>
                  <a:srgbClr val="000000"/>
                </a:solidFill>
                <a:latin typeface="Times New Roman" panose="02020603050405020304" pitchFamily="18" charset="0"/>
                <a:ea typeface="Calibri" panose="020F0502020204030204" pitchFamily="34" charset="0"/>
              </a:rPr>
              <a:t/>
            </a:r>
            <a:br>
              <a:rPr lang="sv-SE" sz="2400" b="1" dirty="0" smtClean="0">
                <a:solidFill>
                  <a:srgbClr val="000000"/>
                </a:solidFill>
                <a:latin typeface="Times New Roman" panose="02020603050405020304" pitchFamily="18" charset="0"/>
                <a:ea typeface="Calibri" panose="020F0502020204030204" pitchFamily="34" charset="0"/>
              </a:rPr>
            </a:br>
            <a:endParaRPr lang="sv-SE" sz="2400" b="1" dirty="0">
              <a:solidFill>
                <a:srgbClr val="423200"/>
              </a:solidFill>
              <a:latin typeface="Times New Roman" panose="02020603050405020304" pitchFamily="18" charset="0"/>
              <a:cs typeface="Times New Roman" panose="02020603050405020304" pitchFamily="18" charset="0"/>
            </a:endParaRPr>
          </a:p>
        </p:txBody>
      </p:sp>
      <p:sp>
        <p:nvSpPr>
          <p:cNvPr id="3" name="Underrubrik 2"/>
          <p:cNvSpPr>
            <a:spLocks noGrp="1"/>
          </p:cNvSpPr>
          <p:nvPr>
            <p:ph type="subTitle" idx="1"/>
          </p:nvPr>
        </p:nvSpPr>
        <p:spPr>
          <a:xfrm>
            <a:off x="315104" y="3028366"/>
            <a:ext cx="6879326" cy="3562215"/>
          </a:xfrm>
        </p:spPr>
        <p:txBody>
          <a:bodyPr>
            <a:normAutofit fontScale="77500" lnSpcReduction="20000"/>
          </a:bodyPr>
          <a:lstStyle/>
          <a:p>
            <a:r>
              <a:rPr lang="en-GB" sz="4300" b="1" dirty="0" smtClean="0">
                <a:solidFill>
                  <a:srgbClr val="423200"/>
                </a:solidFill>
                <a:effectLst/>
                <a:latin typeface="Times New Roman" panose="02020603050405020304" pitchFamily="18" charset="0"/>
                <a:ea typeface="Times New Roman" panose="02020603050405020304" pitchFamily="18" charset="0"/>
              </a:rPr>
              <a:t>Professor Dr Peter Lohmander </a:t>
            </a:r>
          </a:p>
          <a:p>
            <a:r>
              <a:rPr lang="en-GB" u="sng" dirty="0" smtClean="0">
                <a:solidFill>
                  <a:srgbClr val="423200"/>
                </a:solidFill>
                <a:effectLst/>
                <a:latin typeface="Times New Roman" panose="02020603050405020304" pitchFamily="18" charset="0"/>
                <a:ea typeface="Times New Roman" panose="02020603050405020304" pitchFamily="18" charset="0"/>
                <a:hlinkClick r:id="rId2"/>
              </a:rPr>
              <a:t>http://www.Lohmander.com</a:t>
            </a:r>
            <a:r>
              <a:rPr lang="en-GB" dirty="0" smtClean="0">
                <a:solidFill>
                  <a:srgbClr val="423200"/>
                </a:solidFill>
                <a:effectLst/>
                <a:latin typeface="Times New Roman" panose="02020603050405020304" pitchFamily="18" charset="0"/>
                <a:ea typeface="Times New Roman" panose="02020603050405020304" pitchFamily="18" charset="0"/>
              </a:rPr>
              <a:t> </a:t>
            </a:r>
          </a:p>
          <a:p>
            <a:r>
              <a:rPr lang="en-GB" dirty="0" smtClean="0">
                <a:solidFill>
                  <a:srgbClr val="423200"/>
                </a:solidFill>
                <a:latin typeface="Times New Roman" panose="02020603050405020304" pitchFamily="18" charset="0"/>
                <a:ea typeface="Times New Roman" panose="02020603050405020304" pitchFamily="18" charset="0"/>
                <a:hlinkClick r:id="rId3"/>
              </a:rPr>
              <a:t>Peter@Lohmander.com</a:t>
            </a:r>
            <a:r>
              <a:rPr lang="en-GB" dirty="0" smtClean="0">
                <a:solidFill>
                  <a:srgbClr val="423200"/>
                </a:solidFill>
                <a:latin typeface="Times New Roman" panose="02020603050405020304" pitchFamily="18" charset="0"/>
                <a:ea typeface="Times New Roman" panose="02020603050405020304" pitchFamily="18" charset="0"/>
              </a:rPr>
              <a:t> </a:t>
            </a:r>
            <a:endParaRPr lang="sv-SE" dirty="0" smtClean="0">
              <a:solidFill>
                <a:srgbClr val="423200"/>
              </a:solidFill>
              <a:effectLst/>
              <a:latin typeface="Times New Roman" panose="02020603050405020304" pitchFamily="18" charset="0"/>
              <a:ea typeface="Times New Roman" panose="02020603050405020304" pitchFamily="18" charset="0"/>
            </a:endParaRPr>
          </a:p>
          <a:p>
            <a:r>
              <a:rPr lang="en-GB" dirty="0" smtClean="0">
                <a:solidFill>
                  <a:srgbClr val="423200"/>
                </a:solidFill>
                <a:effectLst/>
                <a:latin typeface="Times New Roman" panose="02020603050405020304" pitchFamily="18" charset="0"/>
                <a:ea typeface="Times New Roman" panose="02020603050405020304" pitchFamily="18" charset="0"/>
              </a:rPr>
              <a:t> </a:t>
            </a:r>
            <a:endParaRPr lang="sv-SE" dirty="0" smtClean="0">
              <a:solidFill>
                <a:srgbClr val="423200"/>
              </a:solidFill>
              <a:effectLst/>
              <a:latin typeface="Times New Roman" panose="02020603050405020304" pitchFamily="18" charset="0"/>
              <a:ea typeface="Times New Roman" panose="02020603050405020304" pitchFamily="18" charset="0"/>
            </a:endParaRPr>
          </a:p>
          <a:p>
            <a:r>
              <a:rPr lang="en-US" b="1" dirty="0">
                <a:solidFill>
                  <a:srgbClr val="FF0000"/>
                </a:solidFill>
                <a:latin typeface="Times New Roman" panose="02020603050405020304" pitchFamily="18" charset="0"/>
                <a:cs typeface="Times New Roman" panose="02020603050405020304" pitchFamily="18" charset="0"/>
              </a:rPr>
              <a:t>BIT's </a:t>
            </a:r>
            <a:r>
              <a:rPr lang="en-US" sz="4300" b="1" dirty="0" smtClean="0">
                <a:solidFill>
                  <a:srgbClr val="FF0000"/>
                </a:solidFill>
                <a:latin typeface="Times New Roman" panose="02020603050405020304" pitchFamily="18" charset="0"/>
                <a:cs typeface="Times New Roman" panose="02020603050405020304" pitchFamily="18" charset="0"/>
              </a:rPr>
              <a:t>5</a:t>
            </a:r>
            <a:r>
              <a:rPr lang="en-US" sz="4300" b="1" baseline="30000" dirty="0" smtClean="0">
                <a:solidFill>
                  <a:srgbClr val="FF0000"/>
                </a:solidFill>
                <a:latin typeface="Times New Roman" panose="02020603050405020304" pitchFamily="18" charset="0"/>
                <a:cs typeface="Times New Roman" panose="02020603050405020304" pitchFamily="18" charset="0"/>
              </a:rPr>
              <a:t>th</a:t>
            </a:r>
            <a:r>
              <a:rPr lang="en-US" sz="4300" b="1" dirty="0" smtClean="0">
                <a:solidFill>
                  <a:srgbClr val="FF0000"/>
                </a:solidFill>
                <a:latin typeface="Times New Roman" panose="02020603050405020304" pitchFamily="18" charset="0"/>
                <a:cs typeface="Times New Roman" panose="02020603050405020304" pitchFamily="18" charset="0"/>
              </a:rPr>
              <a:t> Low Carbon Earth Summit </a:t>
            </a:r>
          </a:p>
          <a:p>
            <a:r>
              <a:rPr lang="en-US" b="1" dirty="0" smtClean="0">
                <a:solidFill>
                  <a:srgbClr val="423200"/>
                </a:solidFill>
                <a:latin typeface="Times New Roman" panose="02020603050405020304" pitchFamily="18" charset="0"/>
                <a:cs typeface="Times New Roman" panose="02020603050405020304" pitchFamily="18" charset="0"/>
              </a:rPr>
              <a:t>(LCES 2015 &amp; ICE-2015) </a:t>
            </a:r>
            <a:endParaRPr lang="en-US" b="1" dirty="0">
              <a:solidFill>
                <a:srgbClr val="4232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1900" dirty="0" smtClean="0">
                <a:solidFill>
                  <a:srgbClr val="423200"/>
                </a:solidFill>
                <a:latin typeface="Times New Roman" panose="02020603050405020304" pitchFamily="18" charset="0"/>
                <a:ea typeface="Times New Roman" panose="02020603050405020304" pitchFamily="18" charset="0"/>
              </a:rPr>
              <a:t>Theme</a:t>
            </a:r>
            <a:r>
              <a:rPr lang="en-US" sz="1900" dirty="0">
                <a:solidFill>
                  <a:srgbClr val="423200"/>
                </a:solidFill>
                <a:latin typeface="Times New Roman" panose="02020603050405020304" pitchFamily="18" charset="0"/>
                <a:ea typeface="Times New Roman" panose="02020603050405020304" pitchFamily="18" charset="0"/>
              </a:rPr>
              <a:t>:  "Take Actions for Rebuilding a Clean </a:t>
            </a:r>
            <a:r>
              <a:rPr lang="en-US" sz="1900" dirty="0" smtClean="0">
                <a:solidFill>
                  <a:srgbClr val="423200"/>
                </a:solidFill>
                <a:latin typeface="Times New Roman" panose="02020603050405020304" pitchFamily="18" charset="0"/>
                <a:ea typeface="Times New Roman" panose="02020603050405020304" pitchFamily="18" charset="0"/>
              </a:rPr>
              <a:t>World"</a:t>
            </a:r>
            <a:endParaRPr lang="en-US" sz="1900" dirty="0">
              <a:solidFill>
                <a:srgbClr val="423200"/>
              </a:solidFill>
              <a:latin typeface="Times New Roman" panose="02020603050405020304" pitchFamily="18" charset="0"/>
              <a:ea typeface="Times New Roman" panose="02020603050405020304" pitchFamily="18" charset="0"/>
            </a:endParaRPr>
          </a:p>
          <a:p>
            <a:r>
              <a:rPr lang="en-US" sz="1900" dirty="0">
                <a:solidFill>
                  <a:srgbClr val="423200"/>
                </a:solidFill>
                <a:latin typeface="Times New Roman" panose="02020603050405020304" pitchFamily="18" charset="0"/>
                <a:ea typeface="Times New Roman" panose="02020603050405020304" pitchFamily="18" charset="0"/>
              </a:rPr>
              <a:t>September 24-26, </a:t>
            </a:r>
            <a:r>
              <a:rPr lang="en-US" sz="1900" dirty="0" smtClean="0">
                <a:solidFill>
                  <a:srgbClr val="423200"/>
                </a:solidFill>
                <a:latin typeface="Times New Roman" panose="02020603050405020304" pitchFamily="18" charset="0"/>
                <a:ea typeface="Times New Roman" panose="02020603050405020304" pitchFamily="18" charset="0"/>
              </a:rPr>
              <a:t>2015</a:t>
            </a:r>
            <a:endParaRPr lang="en-US" sz="1900" dirty="0">
              <a:solidFill>
                <a:srgbClr val="423200"/>
              </a:solidFill>
              <a:latin typeface="Times New Roman" panose="02020603050405020304" pitchFamily="18" charset="0"/>
              <a:ea typeface="Times New Roman" panose="02020603050405020304" pitchFamily="18" charset="0"/>
            </a:endParaRPr>
          </a:p>
          <a:p>
            <a:r>
              <a:rPr lang="en-US" sz="1900" dirty="0">
                <a:solidFill>
                  <a:srgbClr val="423200"/>
                </a:solidFill>
                <a:latin typeface="Times New Roman" panose="02020603050405020304" pitchFamily="18" charset="0"/>
                <a:ea typeface="Times New Roman" panose="02020603050405020304" pitchFamily="18" charset="0"/>
              </a:rPr>
              <a:t>Venue: Xi'an, </a:t>
            </a:r>
            <a:r>
              <a:rPr lang="en-US" sz="1900" dirty="0" smtClean="0">
                <a:solidFill>
                  <a:srgbClr val="423200"/>
                </a:solidFill>
                <a:latin typeface="Times New Roman" panose="02020603050405020304" pitchFamily="18" charset="0"/>
                <a:ea typeface="Times New Roman" panose="02020603050405020304" pitchFamily="18" charset="0"/>
              </a:rPr>
              <a:t>China</a:t>
            </a:r>
            <a:endParaRPr lang="en-GB" sz="1900" dirty="0" smtClean="0">
              <a:solidFill>
                <a:srgbClr val="423200"/>
              </a:solidFill>
              <a:effectLst/>
              <a:latin typeface="Times New Roman" panose="02020603050405020304" pitchFamily="18" charset="0"/>
              <a:ea typeface="Times New Roman" panose="02020603050405020304" pitchFamily="18" charset="0"/>
            </a:endParaRPr>
          </a:p>
          <a:p>
            <a:endParaRPr lang="sv-SE" dirty="0" smtClean="0">
              <a:effectLst/>
              <a:latin typeface="Times New Roman" panose="02020603050405020304" pitchFamily="18" charset="0"/>
              <a:ea typeface="Times New Roman" panose="02020603050405020304" pitchFamily="18" charset="0"/>
            </a:endParaRPr>
          </a:p>
          <a:p>
            <a:endParaRPr lang="sv-SE" dirty="0"/>
          </a:p>
        </p:txBody>
      </p:sp>
      <p:sp>
        <p:nvSpPr>
          <p:cNvPr id="5" name="Platshållare för bildnummer 4"/>
          <p:cNvSpPr>
            <a:spLocks noGrp="1"/>
          </p:cNvSpPr>
          <p:nvPr>
            <p:ph type="sldNum" sz="quarter" idx="12"/>
          </p:nvPr>
        </p:nvSpPr>
        <p:spPr/>
        <p:txBody>
          <a:bodyPr/>
          <a:lstStyle/>
          <a:p>
            <a:fld id="{CF7C3FE0-6EB4-418C-82E7-2F09A4F41151}" type="slidenum">
              <a:rPr lang="sv-SE" smtClean="0">
                <a:solidFill>
                  <a:prstClr val="black">
                    <a:tint val="75000"/>
                  </a:prstClr>
                </a:solidFill>
              </a:rPr>
              <a:pPr/>
              <a:t>62</a:t>
            </a:fld>
            <a:endParaRPr lang="sv-SE">
              <a:solidFill>
                <a:prstClr val="black">
                  <a:tint val="75000"/>
                </a:prstClr>
              </a:solidFill>
            </a:endParaRPr>
          </a:p>
        </p:txBody>
      </p:sp>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4995" y="2616200"/>
            <a:ext cx="4677005" cy="4241800"/>
          </a:xfrm>
          <a:prstGeom prst="rect">
            <a:avLst/>
          </a:prstGeom>
        </p:spPr>
      </p:pic>
    </p:spTree>
    <p:extLst>
      <p:ext uri="{BB962C8B-B14F-4D97-AF65-F5344CB8AC3E}">
        <p14:creationId xmlns:p14="http://schemas.microsoft.com/office/powerpoint/2010/main" val="1991056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7</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906" y="0"/>
            <a:ext cx="10931988" cy="6858000"/>
          </a:xfrm>
          <a:prstGeom prst="rect">
            <a:avLst/>
          </a:prstGeom>
        </p:spPr>
      </p:pic>
      <p:cxnSp>
        <p:nvCxnSpPr>
          <p:cNvPr id="5" name="Rak pil 4"/>
          <p:cNvCxnSpPr/>
          <p:nvPr/>
        </p:nvCxnSpPr>
        <p:spPr>
          <a:xfrm flipH="1">
            <a:off x="3152775" y="1203186"/>
            <a:ext cx="819151" cy="377964"/>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Rak pil 5"/>
          <p:cNvCxnSpPr/>
          <p:nvPr/>
        </p:nvCxnSpPr>
        <p:spPr>
          <a:xfrm flipH="1">
            <a:off x="3762376" y="1285875"/>
            <a:ext cx="647699" cy="318135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ruta 8"/>
          <p:cNvSpPr txBox="1"/>
          <p:nvPr/>
        </p:nvSpPr>
        <p:spPr>
          <a:xfrm>
            <a:off x="4019550" y="495300"/>
            <a:ext cx="1382110" cy="707886"/>
          </a:xfrm>
          <a:prstGeom prst="rect">
            <a:avLst/>
          </a:prstGeom>
          <a:noFill/>
        </p:spPr>
        <p:txBody>
          <a:bodyPr wrap="none" rtlCol="0">
            <a:spAutoFit/>
          </a:bodyPr>
          <a:lstStyle/>
          <a:p>
            <a:r>
              <a:rPr lang="sv-SE" sz="4000" b="1" i="1" dirty="0" smtClean="0">
                <a:solidFill>
                  <a:srgbClr val="FF0000"/>
                </a:solidFill>
                <a:latin typeface="Times New Roman" panose="02020603050405020304" pitchFamily="18" charset="0"/>
                <a:cs typeface="Times New Roman" panose="02020603050405020304" pitchFamily="18" charset="0"/>
              </a:rPr>
              <a:t>OBS!</a:t>
            </a:r>
            <a:endParaRPr lang="sv-SE" sz="40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7556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Platshållare för bildnummer 3"/>
          <p:cNvSpPr>
            <a:spLocks noGrp="1"/>
          </p:cNvSpPr>
          <p:nvPr>
            <p:ph type="sldNum" sz="quarter" idx="12"/>
          </p:nvPr>
        </p:nvSpPr>
        <p:spPr/>
        <p:txBody>
          <a:bodyPr/>
          <a:lstStyle/>
          <a:p>
            <a:fld id="{F0A3F8D3-634F-4CE2-B804-5FC0C94B6A45}" type="slidenum">
              <a:rPr lang="sv-SE" altLang="sv-SE"/>
              <a:pPr/>
              <a:t>8</a:t>
            </a:fld>
            <a:endParaRPr lang="sv-SE" altLang="sv-SE"/>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
            <a:ext cx="86868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Line 3"/>
          <p:cNvSpPr>
            <a:spLocks noChangeShapeType="1"/>
          </p:cNvSpPr>
          <p:nvPr/>
        </p:nvSpPr>
        <p:spPr bwMode="auto">
          <a:xfrm flipH="1">
            <a:off x="7772400" y="914400"/>
            <a:ext cx="1600200" cy="990600"/>
          </a:xfrm>
          <a:prstGeom prst="line">
            <a:avLst/>
          </a:prstGeom>
          <a:noFill/>
          <a:ln w="76200">
            <a:solidFill>
              <a:srgbClr val="FF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4340" name="Line 4"/>
          <p:cNvSpPr>
            <a:spLocks noChangeShapeType="1"/>
          </p:cNvSpPr>
          <p:nvPr/>
        </p:nvSpPr>
        <p:spPr bwMode="auto">
          <a:xfrm>
            <a:off x="3505200" y="1143000"/>
            <a:ext cx="1447800" cy="609600"/>
          </a:xfrm>
          <a:prstGeom prst="line">
            <a:avLst/>
          </a:prstGeom>
          <a:noFill/>
          <a:ln w="76200">
            <a:solidFill>
              <a:srgbClr val="FF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4341" name="Line 5"/>
          <p:cNvSpPr>
            <a:spLocks noChangeShapeType="1"/>
          </p:cNvSpPr>
          <p:nvPr/>
        </p:nvSpPr>
        <p:spPr bwMode="auto">
          <a:xfrm flipV="1">
            <a:off x="3505200" y="5562600"/>
            <a:ext cx="2514600" cy="457200"/>
          </a:xfrm>
          <a:prstGeom prst="line">
            <a:avLst/>
          </a:prstGeom>
          <a:noFill/>
          <a:ln w="76200">
            <a:solidFill>
              <a:srgbClr val="FF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4342" name="WordArt 6"/>
          <p:cNvSpPr>
            <a:spLocks noChangeArrowheads="1" noChangeShapeType="1" noTextEdit="1"/>
          </p:cNvSpPr>
          <p:nvPr/>
        </p:nvSpPr>
        <p:spPr bwMode="auto">
          <a:xfrm>
            <a:off x="1892300" y="5700712"/>
            <a:ext cx="1460500" cy="776288"/>
          </a:xfrm>
          <a:prstGeom prst="rect">
            <a:avLst/>
          </a:prstGeom>
        </p:spPr>
        <p:txBody>
          <a:bodyPr wrap="none" fromWordArt="1">
            <a:prstTxWarp prst="textPlain">
              <a:avLst>
                <a:gd name="adj" fmla="val 50000"/>
              </a:avLst>
            </a:prstTxWarp>
          </a:bodyPr>
          <a:lstStyle/>
          <a:p>
            <a:pPr algn="ctr"/>
            <a:r>
              <a:rPr lang="sv-SE" sz="3600"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156</a:t>
            </a:r>
            <a:endParaRPr lang="sv-SE"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endParaRPr>
          </a:p>
        </p:txBody>
      </p:sp>
      <p:sp>
        <p:nvSpPr>
          <p:cNvPr id="14343" name="WordArt 7"/>
          <p:cNvSpPr>
            <a:spLocks noChangeArrowheads="1" noChangeShapeType="1" noTextEdit="1"/>
          </p:cNvSpPr>
          <p:nvPr/>
        </p:nvSpPr>
        <p:spPr bwMode="auto">
          <a:xfrm>
            <a:off x="2108200" y="228600"/>
            <a:ext cx="2835276" cy="8001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sv-SE" sz="3600" kern="10" dirty="0" smtClean="0">
                <a:ln w="9525">
                  <a:solidFill>
                    <a:srgbClr val="000000"/>
                  </a:solidFill>
                  <a:round/>
                  <a:headEnd/>
                  <a:tailEnd/>
                </a:ln>
                <a:solidFill>
                  <a:srgbClr val="FFFFFF"/>
                </a:solidFill>
                <a:latin typeface="Arial Black" panose="020B0A04020102020204" pitchFamily="34" charset="0"/>
              </a:rPr>
              <a:t>181</a:t>
            </a:r>
            <a:endParaRPr lang="sv-SE" sz="3600" kern="10" dirty="0">
              <a:ln w="9525">
                <a:solidFill>
                  <a:srgbClr val="000000"/>
                </a:solidFill>
                <a:round/>
                <a:headEnd/>
                <a:tailEnd/>
              </a:ln>
              <a:solidFill>
                <a:srgbClr val="FFFFFF"/>
              </a:solidFill>
              <a:latin typeface="Arial Black" panose="020B0A04020102020204" pitchFamily="34" charset="0"/>
            </a:endParaRPr>
          </a:p>
        </p:txBody>
      </p:sp>
      <p:sp>
        <p:nvSpPr>
          <p:cNvPr id="14344" name="WordArt 8"/>
          <p:cNvSpPr>
            <a:spLocks noChangeArrowheads="1" noChangeShapeType="1" noTextEdit="1"/>
          </p:cNvSpPr>
          <p:nvPr/>
        </p:nvSpPr>
        <p:spPr bwMode="auto">
          <a:xfrm>
            <a:off x="8458200" y="228600"/>
            <a:ext cx="1574800" cy="51434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sv-SE" sz="3600" kern="10" dirty="0" smtClean="0">
                <a:ln w="9525">
                  <a:solidFill>
                    <a:srgbClr val="000000"/>
                  </a:solidFill>
                  <a:round/>
                  <a:headEnd/>
                  <a:tailEnd/>
                </a:ln>
                <a:solidFill>
                  <a:srgbClr val="FFFFFF"/>
                </a:solidFill>
                <a:latin typeface="Arial Black" panose="020B0A04020102020204" pitchFamily="34" charset="0"/>
              </a:rPr>
              <a:t>69</a:t>
            </a:r>
            <a:endParaRPr lang="sv-SE" sz="3600" kern="10" dirty="0">
              <a:ln w="9525">
                <a:solidFill>
                  <a:srgbClr val="000000"/>
                </a:solidFill>
                <a:round/>
                <a:headEnd/>
                <a:tailEnd/>
              </a:ln>
              <a:solidFill>
                <a:srgbClr val="FFFFFF"/>
              </a:solidFill>
              <a:latin typeface="Arial Black" panose="020B0A04020102020204" pitchFamily="34" charset="0"/>
            </a:endParaRPr>
          </a:p>
        </p:txBody>
      </p:sp>
      <p:sp>
        <p:nvSpPr>
          <p:cNvPr id="14345" name="WordArt 9"/>
          <p:cNvSpPr>
            <a:spLocks noChangeArrowheads="1" noChangeShapeType="1" noTextEdit="1"/>
          </p:cNvSpPr>
          <p:nvPr/>
        </p:nvSpPr>
        <p:spPr bwMode="auto">
          <a:xfrm>
            <a:off x="8458200" y="6184899"/>
            <a:ext cx="2345788" cy="457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sv-SE" sz="5400" kern="10" dirty="0" err="1" smtClean="0">
                <a:ln w="9525">
                  <a:solidFill>
                    <a:srgbClr val="000000"/>
                  </a:solidFill>
                  <a:round/>
                  <a:headEnd/>
                  <a:tailEnd/>
                </a:ln>
                <a:solidFill>
                  <a:srgbClr val="FFFFFF"/>
                </a:solidFill>
                <a:latin typeface="Arial Black" panose="020B0A04020102020204" pitchFamily="34" charset="0"/>
              </a:rPr>
              <a:t>Harvest</a:t>
            </a:r>
            <a:r>
              <a:rPr lang="sv-SE" sz="5400" kern="10" dirty="0" smtClean="0">
                <a:ln w="9525">
                  <a:solidFill>
                    <a:srgbClr val="000000"/>
                  </a:solidFill>
                  <a:round/>
                  <a:headEnd/>
                  <a:tailEnd/>
                </a:ln>
                <a:solidFill>
                  <a:srgbClr val="FFFFFF"/>
                </a:solidFill>
                <a:latin typeface="Arial Black" panose="020B0A04020102020204" pitchFamily="34" charset="0"/>
              </a:rPr>
              <a:t> </a:t>
            </a:r>
            <a:r>
              <a:rPr lang="sv-SE" sz="5400" kern="10" dirty="0" smtClean="0">
                <a:ln w="9525">
                  <a:solidFill>
                    <a:srgbClr val="000000"/>
                  </a:solidFill>
                  <a:round/>
                  <a:headEnd/>
                  <a:tailEnd/>
                </a:ln>
                <a:solidFill>
                  <a:schemeClr val="bg1"/>
                </a:solidFill>
                <a:latin typeface="Arial Black" panose="020B0A04020102020204" pitchFamily="34" charset="0"/>
              </a:rPr>
              <a:t>Mm3</a:t>
            </a:r>
            <a:r>
              <a:rPr lang="sv-SE" sz="5400" kern="10" dirty="0" smtClean="0">
                <a:ln w="9525">
                  <a:solidFill>
                    <a:srgbClr val="000000"/>
                  </a:solidFill>
                  <a:round/>
                  <a:headEnd/>
                  <a:tailEnd/>
                </a:ln>
                <a:solidFill>
                  <a:srgbClr val="FFFF00"/>
                </a:solidFill>
                <a:latin typeface="Arial Black" panose="020B0A04020102020204" pitchFamily="34" charset="0"/>
              </a:rPr>
              <a:t> </a:t>
            </a:r>
            <a:r>
              <a:rPr lang="sv-SE" sz="5400" kern="10" dirty="0" err="1" smtClean="0">
                <a:ln w="9525">
                  <a:solidFill>
                    <a:srgbClr val="000000"/>
                  </a:solidFill>
                  <a:round/>
                  <a:headEnd/>
                  <a:tailEnd/>
                </a:ln>
                <a:solidFill>
                  <a:srgbClr val="FFFF00"/>
                </a:solidFill>
                <a:latin typeface="Arial Black" panose="020B0A04020102020204" pitchFamily="34" charset="0"/>
              </a:rPr>
              <a:t>ub</a:t>
            </a:r>
            <a:r>
              <a:rPr lang="sv-SE" sz="5400" kern="10" dirty="0" smtClean="0">
                <a:ln w="9525">
                  <a:solidFill>
                    <a:srgbClr val="000000"/>
                  </a:solidFill>
                  <a:round/>
                  <a:headEnd/>
                  <a:tailEnd/>
                </a:ln>
                <a:solidFill>
                  <a:srgbClr val="FFFF00"/>
                </a:solidFill>
                <a:latin typeface="Arial Black" panose="020B0A04020102020204" pitchFamily="34" charset="0"/>
              </a:rPr>
              <a:t>, 2008</a:t>
            </a:r>
            <a:r>
              <a:rPr lang="sv-SE" sz="1100" kern="10" dirty="0" smtClean="0">
                <a:ln w="9525">
                  <a:solidFill>
                    <a:srgbClr val="000000"/>
                  </a:solidFill>
                  <a:round/>
                  <a:headEnd/>
                  <a:tailEnd/>
                </a:ln>
                <a:solidFill>
                  <a:srgbClr val="FFFF00"/>
                </a:solidFill>
                <a:latin typeface="Arial Black" panose="020B0A04020102020204" pitchFamily="34" charset="0"/>
              </a:rPr>
              <a:t>M (ubm3</a:t>
            </a:r>
            <a:endParaRPr lang="sv-SE" sz="1100" kern="10" dirty="0">
              <a:ln w="9525">
                <a:solidFill>
                  <a:srgbClr val="000000"/>
                </a:solidFill>
                <a:round/>
                <a:headEnd/>
                <a:tailEnd/>
              </a:ln>
              <a:solidFill>
                <a:srgbClr val="FFFF00"/>
              </a:solidFill>
              <a:latin typeface="Arial Black" panose="020B0A04020102020204" pitchFamily="34" charset="0"/>
            </a:endParaRPr>
          </a:p>
        </p:txBody>
      </p:sp>
    </p:spTree>
    <p:extLst>
      <p:ext uri="{BB962C8B-B14F-4D97-AF65-F5344CB8AC3E}">
        <p14:creationId xmlns:p14="http://schemas.microsoft.com/office/powerpoint/2010/main" val="1458223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5"/>
          <p:cNvSpPr>
            <a:spLocks noGrp="1"/>
          </p:cNvSpPr>
          <p:nvPr>
            <p:ph type="sldNum" sz="quarter" idx="12"/>
          </p:nvPr>
        </p:nvSpPr>
        <p:spPr/>
        <p:txBody>
          <a:bodyPr/>
          <a:lstStyle/>
          <a:p>
            <a:fld id="{86072B0B-93A1-4905-A2FD-2945F6922C82}" type="slidenum">
              <a:rPr lang="sv-SE" altLang="sv-SE"/>
              <a:pPr/>
              <a:t>9</a:t>
            </a:fld>
            <a:endParaRPr lang="sv-SE" altLang="sv-SE"/>
          </a:p>
        </p:txBody>
      </p:sp>
      <p:sp>
        <p:nvSpPr>
          <p:cNvPr id="432130" name="Rectangle 2"/>
          <p:cNvSpPr>
            <a:spLocks noGrp="1" noChangeArrowheads="1"/>
          </p:cNvSpPr>
          <p:nvPr>
            <p:ph type="title"/>
          </p:nvPr>
        </p:nvSpPr>
        <p:spPr>
          <a:xfrm>
            <a:off x="1981200" y="1270001"/>
            <a:ext cx="8229600" cy="2468563"/>
          </a:xfrm>
        </p:spPr>
        <p:txBody>
          <a:bodyPr>
            <a:normAutofit fontScale="90000"/>
          </a:bodyPr>
          <a:lstStyle/>
          <a:p>
            <a:r>
              <a:rPr lang="sv-SE" altLang="sv-SE" sz="4000" b="1" dirty="0" smtClean="0">
                <a:latin typeface="Times New Roman" panose="02020603050405020304" pitchFamily="18" charset="0"/>
                <a:cs typeface="Times New Roman" panose="02020603050405020304" pitchFamily="18" charset="0"/>
              </a:rPr>
              <a:t>A simple </a:t>
            </a:r>
            <a:r>
              <a:rPr lang="sv-SE" altLang="sv-SE" sz="4000" b="1" dirty="0" err="1" smtClean="0">
                <a:latin typeface="Times New Roman" panose="02020603050405020304" pitchFamily="18" charset="0"/>
                <a:cs typeface="Times New Roman" panose="02020603050405020304" pitchFamily="18" charset="0"/>
              </a:rPr>
              <a:t>calculation</a:t>
            </a:r>
            <a:r>
              <a:rPr lang="sv-SE" altLang="sv-SE" sz="4000" b="1" dirty="0" smtClean="0">
                <a:latin typeface="Times New Roman" panose="02020603050405020304" pitchFamily="18" charset="0"/>
                <a:cs typeface="Times New Roman" panose="02020603050405020304" pitchFamily="18" charset="0"/>
              </a:rPr>
              <a:t> </a:t>
            </a:r>
            <a:r>
              <a:rPr lang="sv-SE" altLang="sv-SE" sz="4000" b="1" dirty="0" err="1" smtClean="0">
                <a:latin typeface="Times New Roman" panose="02020603050405020304" pitchFamily="18" charset="0"/>
                <a:cs typeface="Times New Roman" panose="02020603050405020304" pitchFamily="18" charset="0"/>
              </a:rPr>
              <a:t>based</a:t>
            </a:r>
            <a:r>
              <a:rPr lang="sv-SE" altLang="sv-SE" sz="4000" b="1" dirty="0" smtClean="0">
                <a:latin typeface="Times New Roman" panose="02020603050405020304" pitchFamily="18" charset="0"/>
                <a:cs typeface="Times New Roman" panose="02020603050405020304" pitchFamily="18" charset="0"/>
              </a:rPr>
              <a:t> on </a:t>
            </a:r>
            <a:r>
              <a:rPr lang="sv-SE" altLang="sv-SE" sz="4000" b="1" dirty="0" err="1" smtClean="0">
                <a:latin typeface="Times New Roman" panose="02020603050405020304" pitchFamily="18" charset="0"/>
                <a:cs typeface="Times New Roman" panose="02020603050405020304" pitchFamily="18" charset="0"/>
              </a:rPr>
              <a:t>official</a:t>
            </a:r>
            <a:r>
              <a:rPr lang="sv-SE" altLang="sv-SE" sz="4000" b="1" dirty="0" smtClean="0">
                <a:latin typeface="Times New Roman" panose="02020603050405020304" pitchFamily="18" charset="0"/>
                <a:cs typeface="Times New Roman" panose="02020603050405020304" pitchFamily="18" charset="0"/>
              </a:rPr>
              <a:t> </a:t>
            </a:r>
            <a:r>
              <a:rPr lang="sv-SE" altLang="sv-SE" sz="4000" b="1" dirty="0" err="1" smtClean="0">
                <a:latin typeface="Times New Roman" panose="02020603050405020304" pitchFamily="18" charset="0"/>
                <a:cs typeface="Times New Roman" panose="02020603050405020304" pitchFamily="18" charset="0"/>
              </a:rPr>
              <a:t>statistics</a:t>
            </a:r>
            <a:r>
              <a:rPr lang="sv-SE" altLang="sv-SE" sz="4000" b="1" dirty="0" smtClean="0">
                <a:latin typeface="Times New Roman" panose="02020603050405020304" pitchFamily="18" charset="0"/>
                <a:cs typeface="Times New Roman" panose="02020603050405020304" pitchFamily="18" charset="0"/>
              </a:rPr>
              <a:t> shows </a:t>
            </a:r>
            <a:r>
              <a:rPr lang="sv-SE" altLang="sv-SE" sz="4000" b="1" dirty="0" err="1" smtClean="0">
                <a:latin typeface="Times New Roman" panose="02020603050405020304" pitchFamily="18" charset="0"/>
                <a:cs typeface="Times New Roman" panose="02020603050405020304" pitchFamily="18" charset="0"/>
              </a:rPr>
              <a:t>that</a:t>
            </a:r>
            <a:r>
              <a:rPr lang="sv-SE" altLang="sv-SE" sz="4000" b="1" dirty="0" smtClean="0">
                <a:latin typeface="Times New Roman" panose="02020603050405020304" pitchFamily="18" charset="0"/>
                <a:cs typeface="Times New Roman" panose="02020603050405020304" pitchFamily="18" charset="0"/>
              </a:rPr>
              <a:t> the </a:t>
            </a:r>
            <a:r>
              <a:rPr lang="sv-SE" altLang="sv-SE" sz="4000" b="1" dirty="0" err="1" smtClean="0">
                <a:latin typeface="Times New Roman" panose="02020603050405020304" pitchFamily="18" charset="0"/>
                <a:cs typeface="Times New Roman" panose="02020603050405020304" pitchFamily="18" charset="0"/>
              </a:rPr>
              <a:t>sustainable</a:t>
            </a:r>
            <a:r>
              <a:rPr lang="sv-SE" altLang="sv-SE" sz="4000" b="1" dirty="0" smtClean="0">
                <a:latin typeface="Times New Roman" panose="02020603050405020304" pitchFamily="18" charset="0"/>
                <a:cs typeface="Times New Roman" panose="02020603050405020304" pitchFamily="18" charset="0"/>
              </a:rPr>
              <a:t> </a:t>
            </a:r>
            <a:r>
              <a:rPr lang="sv-SE" altLang="sv-SE" sz="4000" b="1" dirty="0" err="1" smtClean="0">
                <a:latin typeface="Times New Roman" panose="02020603050405020304" pitchFamily="18" charset="0"/>
                <a:cs typeface="Times New Roman" panose="02020603050405020304" pitchFamily="18" charset="0"/>
              </a:rPr>
              <a:t>forest</a:t>
            </a:r>
            <a:r>
              <a:rPr lang="sv-SE" altLang="sv-SE" sz="4000" b="1" dirty="0" smtClean="0">
                <a:latin typeface="Times New Roman" panose="02020603050405020304" pitchFamily="18" charset="0"/>
                <a:cs typeface="Times New Roman" panose="02020603050405020304" pitchFamily="18" charset="0"/>
              </a:rPr>
              <a:t> </a:t>
            </a:r>
            <a:r>
              <a:rPr lang="sv-SE" altLang="sv-SE" sz="4000" b="1" dirty="0" err="1" smtClean="0">
                <a:solidFill>
                  <a:srgbClr val="FF0000"/>
                </a:solidFill>
                <a:latin typeface="Times New Roman" panose="02020603050405020304" pitchFamily="18" charset="0"/>
                <a:cs typeface="Times New Roman" panose="02020603050405020304" pitchFamily="18" charset="0"/>
              </a:rPr>
              <a:t>production</a:t>
            </a:r>
            <a:r>
              <a:rPr lang="sv-SE" altLang="sv-SE" sz="4000" b="1" dirty="0" smtClean="0">
                <a:solidFill>
                  <a:srgbClr val="FF0000"/>
                </a:solidFill>
                <a:latin typeface="Times New Roman" panose="02020603050405020304" pitchFamily="18" charset="0"/>
                <a:cs typeface="Times New Roman" panose="02020603050405020304" pitchFamily="18" charset="0"/>
              </a:rPr>
              <a:t> potential </a:t>
            </a:r>
            <a:r>
              <a:rPr lang="sv-SE" altLang="sv-SE" sz="4000" b="1" dirty="0" smtClean="0">
                <a:latin typeface="Times New Roman" panose="02020603050405020304" pitchFamily="18" charset="0"/>
                <a:cs typeface="Times New Roman" panose="02020603050405020304" pitchFamily="18" charset="0"/>
              </a:rPr>
              <a:t>in </a:t>
            </a:r>
            <a:r>
              <a:rPr lang="sv-SE" altLang="sv-SE" sz="4000" b="1" dirty="0" err="1" smtClean="0">
                <a:latin typeface="Times New Roman" panose="02020603050405020304" pitchFamily="18" charset="0"/>
                <a:cs typeface="Times New Roman" panose="02020603050405020304" pitchFamily="18" charset="0"/>
              </a:rPr>
              <a:t>Russian</a:t>
            </a:r>
            <a:r>
              <a:rPr lang="sv-SE" altLang="sv-SE" sz="4000" b="1" dirty="0" smtClean="0">
                <a:latin typeface="Times New Roman" panose="02020603050405020304" pitchFamily="18" charset="0"/>
                <a:cs typeface="Times New Roman" panose="02020603050405020304" pitchFamily="18" charset="0"/>
              </a:rPr>
              <a:t> Federation is </a:t>
            </a:r>
            <a:r>
              <a:rPr lang="sv-SE" altLang="sv-SE" sz="4000" b="1" dirty="0" err="1" smtClean="0">
                <a:latin typeface="Times New Roman" panose="02020603050405020304" pitchFamily="18" charset="0"/>
                <a:cs typeface="Times New Roman" panose="02020603050405020304" pitchFamily="18" charset="0"/>
              </a:rPr>
              <a:t>more</a:t>
            </a:r>
            <a:r>
              <a:rPr lang="sv-SE" altLang="sv-SE" sz="4000" b="1" dirty="0" smtClean="0">
                <a:latin typeface="Times New Roman" panose="02020603050405020304" pitchFamily="18" charset="0"/>
                <a:cs typeface="Times New Roman" panose="02020603050405020304" pitchFamily="18" charset="0"/>
              </a:rPr>
              <a:t> </a:t>
            </a:r>
            <a:r>
              <a:rPr lang="sv-SE" altLang="sv-SE" sz="4000" b="1" dirty="0" err="1" smtClean="0">
                <a:latin typeface="Times New Roman" panose="02020603050405020304" pitchFamily="18" charset="0"/>
                <a:cs typeface="Times New Roman" panose="02020603050405020304" pitchFamily="18" charset="0"/>
              </a:rPr>
              <a:t>than</a:t>
            </a:r>
            <a:r>
              <a:rPr lang="sv-SE" altLang="sv-SE" sz="4000" b="1" dirty="0" smtClean="0">
                <a:latin typeface="Times New Roman" panose="02020603050405020304" pitchFamily="18" charset="0"/>
                <a:cs typeface="Times New Roman" panose="02020603050405020304" pitchFamily="18" charset="0"/>
              </a:rPr>
              <a:t> </a:t>
            </a:r>
            <a:r>
              <a:rPr lang="sv-SE" altLang="sv-SE" sz="4000" b="1" dirty="0" smtClean="0">
                <a:solidFill>
                  <a:srgbClr val="FF0000"/>
                </a:solidFill>
                <a:latin typeface="Times New Roman" panose="02020603050405020304" pitchFamily="18" charset="0"/>
                <a:cs typeface="Times New Roman" panose="02020603050405020304" pitchFamily="18" charset="0"/>
              </a:rPr>
              <a:t>2900 million </a:t>
            </a:r>
            <a:r>
              <a:rPr lang="sv-SE" altLang="sv-SE" sz="4000" b="1" dirty="0" err="1" smtClean="0">
                <a:latin typeface="Times New Roman" panose="02020603050405020304" pitchFamily="18" charset="0"/>
                <a:cs typeface="Times New Roman" panose="02020603050405020304" pitchFamily="18" charset="0"/>
              </a:rPr>
              <a:t>cubic</a:t>
            </a:r>
            <a:r>
              <a:rPr lang="sv-SE" altLang="sv-SE" sz="4000" b="1" dirty="0" smtClean="0">
                <a:latin typeface="Times New Roman" panose="02020603050405020304" pitchFamily="18" charset="0"/>
                <a:cs typeface="Times New Roman" panose="02020603050405020304" pitchFamily="18" charset="0"/>
              </a:rPr>
              <a:t> </a:t>
            </a:r>
            <a:r>
              <a:rPr lang="sv-SE" altLang="sv-SE" sz="4000" b="1" dirty="0" err="1" smtClean="0">
                <a:latin typeface="Times New Roman" panose="02020603050405020304" pitchFamily="18" charset="0"/>
                <a:cs typeface="Times New Roman" panose="02020603050405020304" pitchFamily="18" charset="0"/>
              </a:rPr>
              <a:t>metres</a:t>
            </a:r>
            <a:r>
              <a:rPr lang="sv-SE" altLang="sv-SE" sz="4000" b="1" dirty="0" smtClean="0">
                <a:latin typeface="Times New Roman" panose="02020603050405020304" pitchFamily="18" charset="0"/>
                <a:cs typeface="Times New Roman" panose="02020603050405020304" pitchFamily="18" charset="0"/>
              </a:rPr>
              <a:t> (over bark) per </a:t>
            </a:r>
            <a:r>
              <a:rPr lang="sv-SE" altLang="sv-SE" sz="4000" b="1" dirty="0" err="1" smtClean="0">
                <a:latin typeface="Times New Roman" panose="02020603050405020304" pitchFamily="18" charset="0"/>
                <a:cs typeface="Times New Roman" panose="02020603050405020304" pitchFamily="18" charset="0"/>
              </a:rPr>
              <a:t>year</a:t>
            </a:r>
            <a:r>
              <a:rPr lang="sv-SE" altLang="sv-SE" sz="4000" b="1" dirty="0" smtClean="0">
                <a:latin typeface="Times New Roman" panose="02020603050405020304" pitchFamily="18" charset="0"/>
                <a:cs typeface="Times New Roman" panose="02020603050405020304" pitchFamily="18" charset="0"/>
              </a:rPr>
              <a:t>.</a:t>
            </a:r>
            <a:br>
              <a:rPr lang="sv-SE" altLang="sv-SE" sz="4000" b="1" dirty="0" smtClean="0">
                <a:latin typeface="Times New Roman" panose="02020603050405020304" pitchFamily="18" charset="0"/>
                <a:cs typeface="Times New Roman" panose="02020603050405020304" pitchFamily="18" charset="0"/>
              </a:rPr>
            </a:br>
            <a:r>
              <a:rPr lang="sv-SE" altLang="sv-SE" sz="4000" b="1" dirty="0">
                <a:latin typeface="Times New Roman" panose="02020603050405020304" pitchFamily="18" charset="0"/>
                <a:cs typeface="Times New Roman" panose="02020603050405020304" pitchFamily="18" charset="0"/>
              </a:rPr>
              <a:t/>
            </a:r>
            <a:br>
              <a:rPr lang="sv-SE" altLang="sv-SE" sz="4000" b="1" dirty="0">
                <a:latin typeface="Times New Roman" panose="02020603050405020304" pitchFamily="18" charset="0"/>
                <a:cs typeface="Times New Roman" panose="02020603050405020304" pitchFamily="18" charset="0"/>
              </a:rPr>
            </a:br>
            <a:r>
              <a:rPr lang="sv-SE" altLang="sv-SE" sz="4000" b="1" dirty="0" smtClean="0">
                <a:solidFill>
                  <a:srgbClr val="FF0000"/>
                </a:solidFill>
                <a:latin typeface="Times New Roman" panose="02020603050405020304" pitchFamily="18" charset="0"/>
                <a:cs typeface="Times New Roman" panose="02020603050405020304" pitchFamily="18" charset="0"/>
              </a:rPr>
              <a:t>The </a:t>
            </a:r>
            <a:r>
              <a:rPr lang="sv-SE" altLang="sv-SE" sz="4000" b="1" dirty="0" err="1" smtClean="0">
                <a:solidFill>
                  <a:srgbClr val="FF0000"/>
                </a:solidFill>
                <a:latin typeface="Times New Roman" panose="02020603050405020304" pitchFamily="18" charset="0"/>
                <a:cs typeface="Times New Roman" panose="02020603050405020304" pitchFamily="18" charset="0"/>
              </a:rPr>
              <a:t>harvest</a:t>
            </a:r>
            <a:r>
              <a:rPr lang="sv-SE" altLang="sv-SE" sz="4000" b="1" dirty="0" smtClean="0">
                <a:solidFill>
                  <a:srgbClr val="FF0000"/>
                </a:solidFill>
                <a:latin typeface="Times New Roman" panose="02020603050405020304" pitchFamily="18" charset="0"/>
                <a:cs typeface="Times New Roman" panose="02020603050405020304" pitchFamily="18" charset="0"/>
              </a:rPr>
              <a:t> </a:t>
            </a:r>
            <a:r>
              <a:rPr lang="sv-SE" altLang="sv-SE" sz="4000" b="1" dirty="0" smtClean="0">
                <a:latin typeface="Times New Roman" panose="02020603050405020304" pitchFamily="18" charset="0"/>
                <a:cs typeface="Times New Roman" panose="02020603050405020304" pitchFamily="18" charset="0"/>
              </a:rPr>
              <a:t>(</a:t>
            </a:r>
            <a:r>
              <a:rPr lang="sv-SE" altLang="sv-SE" sz="4000" b="1" dirty="0" err="1" smtClean="0">
                <a:latin typeface="Times New Roman" panose="02020603050405020304" pitchFamily="18" charset="0"/>
                <a:cs typeface="Times New Roman" panose="02020603050405020304" pitchFamily="18" charset="0"/>
              </a:rPr>
              <a:t>year</a:t>
            </a:r>
            <a:r>
              <a:rPr lang="sv-SE" altLang="sv-SE" sz="4000" b="1" dirty="0" smtClean="0">
                <a:latin typeface="Times New Roman" panose="02020603050405020304" pitchFamily="18" charset="0"/>
                <a:cs typeface="Times New Roman" panose="02020603050405020304" pitchFamily="18" charset="0"/>
              </a:rPr>
              <a:t> 2008) </a:t>
            </a:r>
            <a:r>
              <a:rPr lang="sv-SE" altLang="sv-SE" sz="4000" b="1" dirty="0" err="1" smtClean="0">
                <a:latin typeface="Times New Roman" panose="02020603050405020304" pitchFamily="18" charset="0"/>
                <a:cs typeface="Times New Roman" panose="02020603050405020304" pitchFamily="18" charset="0"/>
              </a:rPr>
              <a:t>was</a:t>
            </a:r>
            <a:r>
              <a:rPr lang="sv-SE" altLang="sv-SE" sz="4000" b="1" dirty="0" smtClean="0">
                <a:latin typeface="Times New Roman" panose="02020603050405020304" pitchFamily="18" charset="0"/>
                <a:cs typeface="Times New Roman" panose="02020603050405020304" pitchFamily="18" charset="0"/>
              </a:rPr>
              <a:t> </a:t>
            </a:r>
            <a:r>
              <a:rPr lang="sv-SE" altLang="sv-SE" sz="4000" b="1" dirty="0" err="1" smtClean="0">
                <a:latin typeface="Times New Roman" panose="02020603050405020304" pitchFamily="18" charset="0"/>
                <a:cs typeface="Times New Roman" panose="02020603050405020304" pitchFamily="18" charset="0"/>
              </a:rPr>
              <a:t>only</a:t>
            </a:r>
            <a:r>
              <a:rPr lang="sv-SE" altLang="sv-SE" sz="4000" b="1" dirty="0" smtClean="0">
                <a:latin typeface="Times New Roman" panose="02020603050405020304" pitchFamily="18" charset="0"/>
                <a:cs typeface="Times New Roman" panose="02020603050405020304" pitchFamily="18" charset="0"/>
              </a:rPr>
              <a:t> </a:t>
            </a:r>
            <a:br>
              <a:rPr lang="sv-SE" altLang="sv-SE" sz="4000" b="1" dirty="0" smtClean="0">
                <a:latin typeface="Times New Roman" panose="02020603050405020304" pitchFamily="18" charset="0"/>
                <a:cs typeface="Times New Roman" panose="02020603050405020304" pitchFamily="18" charset="0"/>
              </a:rPr>
            </a:br>
            <a:r>
              <a:rPr lang="sv-SE" altLang="sv-SE" sz="4000" b="1" dirty="0" smtClean="0">
                <a:solidFill>
                  <a:srgbClr val="FF0000"/>
                </a:solidFill>
                <a:latin typeface="Times New Roman" panose="02020603050405020304" pitchFamily="18" charset="0"/>
                <a:cs typeface="Times New Roman" panose="02020603050405020304" pitchFamily="18" charset="0"/>
              </a:rPr>
              <a:t>181 million </a:t>
            </a:r>
            <a:r>
              <a:rPr lang="sv-SE" altLang="sv-SE" sz="4000" b="1" dirty="0" err="1" smtClean="0">
                <a:latin typeface="Times New Roman" panose="02020603050405020304" pitchFamily="18" charset="0"/>
                <a:cs typeface="Times New Roman" panose="02020603050405020304" pitchFamily="18" charset="0"/>
              </a:rPr>
              <a:t>cubic</a:t>
            </a:r>
            <a:r>
              <a:rPr lang="sv-SE" altLang="sv-SE" sz="4000" b="1" dirty="0" smtClean="0">
                <a:latin typeface="Times New Roman" panose="02020603050405020304" pitchFamily="18" charset="0"/>
                <a:cs typeface="Times New Roman" panose="02020603050405020304" pitchFamily="18" charset="0"/>
              </a:rPr>
              <a:t> </a:t>
            </a:r>
            <a:r>
              <a:rPr lang="sv-SE" altLang="sv-SE" sz="4000" b="1" dirty="0" err="1" smtClean="0">
                <a:latin typeface="Times New Roman" panose="02020603050405020304" pitchFamily="18" charset="0"/>
                <a:cs typeface="Times New Roman" panose="02020603050405020304" pitchFamily="18" charset="0"/>
              </a:rPr>
              <a:t>metres</a:t>
            </a:r>
            <a:r>
              <a:rPr lang="sv-SE" altLang="sv-SE" sz="4000" b="1" dirty="0" smtClean="0">
                <a:latin typeface="Times New Roman" panose="02020603050405020304" pitchFamily="18" charset="0"/>
                <a:cs typeface="Times New Roman" panose="02020603050405020304" pitchFamily="18" charset="0"/>
              </a:rPr>
              <a:t> (under bark).</a:t>
            </a:r>
            <a:endParaRPr lang="sv-SE" altLang="sv-SE" sz="4000" b="1" dirty="0">
              <a:latin typeface="Times New Roman" panose="02020603050405020304" pitchFamily="18" charset="0"/>
              <a:cs typeface="Times New Roman" panose="02020603050405020304" pitchFamily="18" charset="0"/>
            </a:endParaRPr>
          </a:p>
        </p:txBody>
      </p:sp>
      <p:sp>
        <p:nvSpPr>
          <p:cNvPr id="432131" name="Rectangle 3"/>
          <p:cNvSpPr>
            <a:spLocks noGrp="1" noChangeArrowheads="1"/>
          </p:cNvSpPr>
          <p:nvPr>
            <p:ph type="body" idx="1"/>
          </p:nvPr>
        </p:nvSpPr>
        <p:spPr>
          <a:xfrm>
            <a:off x="1981200" y="4832349"/>
            <a:ext cx="8229600" cy="1706563"/>
          </a:xfrm>
        </p:spPr>
        <p:txBody>
          <a:bodyPr/>
          <a:lstStyle/>
          <a:p>
            <a:pPr marL="0" indent="0">
              <a:lnSpc>
                <a:spcPct val="80000"/>
              </a:lnSpc>
              <a:buNone/>
            </a:pPr>
            <a:endParaRPr lang="en-GB" altLang="sv-SE" sz="2000" b="1" i="1" dirty="0"/>
          </a:p>
          <a:p>
            <a:pPr>
              <a:lnSpc>
                <a:spcPct val="80000"/>
              </a:lnSpc>
            </a:pPr>
            <a:r>
              <a:rPr lang="sv-SE" altLang="sv-SE" sz="1400" b="1" i="1" dirty="0">
                <a:hlinkClick r:id="rId2"/>
              </a:rPr>
              <a:t>http://www.lohmander.com/RuMa09/Lohmander_Presentation.ppt</a:t>
            </a:r>
            <a:r>
              <a:rPr lang="sv-SE" altLang="sv-SE" sz="1400" b="1" i="1" dirty="0"/>
              <a:t> </a:t>
            </a:r>
          </a:p>
          <a:p>
            <a:pPr>
              <a:lnSpc>
                <a:spcPct val="80000"/>
              </a:lnSpc>
            </a:pPr>
            <a:r>
              <a:rPr lang="sv-SE" altLang="sv-SE" sz="1400" b="1" dirty="0">
                <a:hlinkClick r:id="rId3"/>
              </a:rPr>
              <a:t>http://www.iiasa.ac.at/Research/FOR/forest_cdrom/english/for_fund_en.html</a:t>
            </a:r>
            <a:endParaRPr lang="sv-SE" altLang="sv-SE" sz="1400" b="1" dirty="0"/>
          </a:p>
        </p:txBody>
      </p:sp>
    </p:spTree>
    <p:extLst>
      <p:ext uri="{BB962C8B-B14F-4D97-AF65-F5344CB8AC3E}">
        <p14:creationId xmlns:p14="http://schemas.microsoft.com/office/powerpoint/2010/main" val="3876770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1688</Words>
  <Application>Microsoft Office PowerPoint</Application>
  <PresentationFormat>Bredbild</PresentationFormat>
  <Paragraphs>263</Paragraphs>
  <Slides>62</Slides>
  <Notes>0</Notes>
  <HiddenSlides>0</HiddenSlides>
  <MMClips>0</MMClips>
  <ScaleCrop>false</ScaleCrop>
  <HeadingPairs>
    <vt:vector size="8" baseType="variant">
      <vt:variant>
        <vt:lpstr>Använt teckensnitt</vt:lpstr>
      </vt:variant>
      <vt:variant>
        <vt:i4>5</vt:i4>
      </vt:variant>
      <vt:variant>
        <vt:lpstr>Tema</vt:lpstr>
      </vt:variant>
      <vt:variant>
        <vt:i4>1</vt:i4>
      </vt:variant>
      <vt:variant>
        <vt:lpstr>Serverprogram för OLE-inbäddning</vt:lpstr>
      </vt:variant>
      <vt:variant>
        <vt:i4>1</vt:i4>
      </vt:variant>
      <vt:variant>
        <vt:lpstr>Bildrubriker</vt:lpstr>
      </vt:variant>
      <vt:variant>
        <vt:i4>62</vt:i4>
      </vt:variant>
    </vt:vector>
  </HeadingPairs>
  <TitlesOfParts>
    <vt:vector size="69" baseType="lpstr">
      <vt:lpstr>Arial</vt:lpstr>
      <vt:lpstr>Arial Black</vt:lpstr>
      <vt:lpstr>Calibri</vt:lpstr>
      <vt:lpstr>Calibri Light</vt:lpstr>
      <vt:lpstr>Times New Roman</vt:lpstr>
      <vt:lpstr>Office-tema</vt:lpstr>
      <vt:lpstr>Equation</vt:lpstr>
      <vt:lpstr>Optimal continuous cover forest management:  - Economic and environmental effects and legal considerations </vt:lpstr>
      <vt:lpstr>Optimal continuous cover forest management:  - Economic and environmental effects and legal considerations Professor Dr Peter Lohmander   Abstract</vt:lpstr>
      <vt:lpstr>Background: </vt:lpstr>
      <vt:lpstr>PowerPoint-presentation</vt:lpstr>
      <vt:lpstr>PowerPoint-presentation</vt:lpstr>
      <vt:lpstr>PowerPoint-presentation</vt:lpstr>
      <vt:lpstr>PowerPoint-presentation</vt:lpstr>
      <vt:lpstr>PowerPoint-presentation</vt:lpstr>
      <vt:lpstr>A simple calculation based on official statistics shows that the sustainable forest production potential in Russian Federation is more than 2900 million cubic metres (over bark) per year.  The harvest (year 2008) was only  181 million cubic metres (under bark).</vt:lpstr>
      <vt:lpstr>PowerPoint-presentation</vt:lpstr>
      <vt:lpstr>PowerPoint-presentation</vt:lpstr>
      <vt:lpstr>PowerPoint-presentation</vt:lpstr>
      <vt:lpstr>Optimal forest management</vt:lpstr>
      <vt:lpstr>PowerPoint-presentation</vt:lpstr>
      <vt:lpstr>PowerPoint-presentation</vt:lpstr>
      <vt:lpstr>PowerPoint-presentation</vt:lpstr>
      <vt:lpstr>PowerPoint-presentation</vt:lpstr>
      <vt:lpstr>Similar countries with very different forest laws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Optimal continuous cover  forest management  First, we study:  One dimensional optimization in the time interval dimension  (of relevance when the stock level after harvest is determined by law  or can not be determined  for some other reason)</vt:lpstr>
      <vt:lpstr>PowerPoint-presentation</vt:lpstr>
      <vt:lpstr>PowerPoint-presentation</vt:lpstr>
      <vt:lpstr>Optimal principle in the time dimension:</vt:lpstr>
      <vt:lpstr>How is the optimal time interval affected if the parameter c marginally increases (ceteres paribus)? </vt:lpstr>
      <vt:lpstr>A unique maximum is assumed in the time interval dimension</vt:lpstr>
      <vt:lpstr>How is the optimal time interval affected if the parameter r marginally increases (ceteres paribus)? </vt:lpstr>
      <vt:lpstr>How is the optimal time interval affected if the future prices marginally increase (ceteres paribus)? </vt:lpstr>
      <vt:lpstr>PowerPoint-presentation</vt:lpstr>
      <vt:lpstr>Optimal continuous cover  forest management  Now, we study:  One dimensional optimization in the volume dimension  (of relevance when the time interval  is determined by law  or can not be determined  for some other reason)</vt:lpstr>
      <vt:lpstr>PowerPoint-presentation</vt:lpstr>
      <vt:lpstr>PowerPoint-presentation</vt:lpstr>
      <vt:lpstr>How is the optimal volume affected if one parameter marginally increases (ceteres paribus)?  </vt:lpstr>
      <vt:lpstr>Observation:</vt:lpstr>
      <vt:lpstr>Observation (extended):</vt:lpstr>
      <vt:lpstr>Optimal continuous cover  forest management  Now, we study:  Two dimensional optimization in the volume AND time interval dimensions  </vt:lpstr>
      <vt:lpstr>PowerPoint-presentation</vt:lpstr>
      <vt:lpstr>The first order optimum conditions: </vt:lpstr>
      <vt:lpstr>Assumption: A unique maximum exists. The following conditions hold: </vt:lpstr>
      <vt:lpstr>PowerPoint-presentation</vt:lpstr>
      <vt:lpstr>Comparative statics analysis based on two dimensional optimization: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There is a mathematical appendix available that contains all of the derivations.</vt:lpstr>
      <vt:lpstr>Optimal continuous cover forest management:  - Economic and environmental effects and legal considerations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Derivation of the principles of optimal expansion of bioenergy based on forest resources in combination with fossil fuels, CCS and combined heat and power production with consideration of economics and global warming</dc:title>
  <dc:creator>Lohmander</dc:creator>
  <cp:lastModifiedBy>Peter</cp:lastModifiedBy>
  <cp:revision>224</cp:revision>
  <dcterms:created xsi:type="dcterms:W3CDTF">2014-02-24T13:29:38Z</dcterms:created>
  <dcterms:modified xsi:type="dcterms:W3CDTF">2015-09-11T14:26:05Z</dcterms:modified>
</cp:coreProperties>
</file>