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3"/>
  </p:notesMasterIdLst>
  <p:sldIdLst>
    <p:sldId id="256" r:id="rId4"/>
    <p:sldId id="322" r:id="rId5"/>
    <p:sldId id="257" r:id="rId6"/>
    <p:sldId id="258" r:id="rId7"/>
    <p:sldId id="261" r:id="rId8"/>
    <p:sldId id="267" r:id="rId9"/>
    <p:sldId id="268" r:id="rId10"/>
    <p:sldId id="269" r:id="rId11"/>
    <p:sldId id="263" r:id="rId12"/>
    <p:sldId id="270" r:id="rId13"/>
    <p:sldId id="271" r:id="rId14"/>
    <p:sldId id="275" r:id="rId15"/>
    <p:sldId id="276" r:id="rId16"/>
    <p:sldId id="274" r:id="rId17"/>
    <p:sldId id="273" r:id="rId18"/>
    <p:sldId id="272" r:id="rId19"/>
    <p:sldId id="280" r:id="rId20"/>
    <p:sldId id="278" r:id="rId21"/>
    <p:sldId id="288" r:id="rId22"/>
    <p:sldId id="282" r:id="rId23"/>
    <p:sldId id="283" r:id="rId24"/>
    <p:sldId id="284" r:id="rId25"/>
    <p:sldId id="289" r:id="rId26"/>
    <p:sldId id="264" r:id="rId27"/>
    <p:sldId id="281" r:id="rId28"/>
    <p:sldId id="262" r:id="rId29"/>
    <p:sldId id="290" r:id="rId30"/>
    <p:sldId id="291" r:id="rId31"/>
    <p:sldId id="265" r:id="rId32"/>
    <p:sldId id="285" r:id="rId33"/>
    <p:sldId id="292" r:id="rId34"/>
    <p:sldId id="287" r:id="rId35"/>
    <p:sldId id="437" r:id="rId36"/>
    <p:sldId id="266" r:id="rId37"/>
    <p:sldId id="286" r:id="rId38"/>
    <p:sldId id="293" r:id="rId39"/>
    <p:sldId id="319" r:id="rId40"/>
    <p:sldId id="303" r:id="rId41"/>
    <p:sldId id="326" r:id="rId42"/>
    <p:sldId id="433" r:id="rId43"/>
    <p:sldId id="434" r:id="rId44"/>
    <p:sldId id="435" r:id="rId45"/>
    <p:sldId id="436" r:id="rId46"/>
    <p:sldId id="294" r:id="rId47"/>
    <p:sldId id="430" r:id="rId48"/>
    <p:sldId id="431" r:id="rId49"/>
    <p:sldId id="432" r:id="rId50"/>
    <p:sldId id="306" r:id="rId51"/>
    <p:sldId id="307" r:id="rId52"/>
    <p:sldId id="317" r:id="rId53"/>
    <p:sldId id="318" r:id="rId54"/>
    <p:sldId id="308" r:id="rId55"/>
    <p:sldId id="309" r:id="rId56"/>
    <p:sldId id="310" r:id="rId57"/>
    <p:sldId id="311" r:id="rId58"/>
    <p:sldId id="312" r:id="rId59"/>
    <p:sldId id="313" r:id="rId60"/>
    <p:sldId id="314" r:id="rId61"/>
    <p:sldId id="315" r:id="rId62"/>
    <p:sldId id="316" r:id="rId63"/>
    <p:sldId id="304" r:id="rId64"/>
    <p:sldId id="305" r:id="rId65"/>
    <p:sldId id="327" r:id="rId66"/>
    <p:sldId id="328" r:id="rId67"/>
    <p:sldId id="321" r:id="rId68"/>
    <p:sldId id="320" r:id="rId69"/>
    <p:sldId id="260" r:id="rId70"/>
    <p:sldId id="329" r:id="rId71"/>
    <p:sldId id="330" r:id="rId72"/>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91D13-4076-4B8B-A2A2-36C82C1DBD43}" type="datetimeFigureOut">
              <a:rPr lang="en-SE" smtClean="0"/>
              <a:t>2021-02-14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CC902-057B-4025-9560-08F96CBCF2D0}" type="slidenum">
              <a:rPr lang="en-SE" smtClean="0"/>
              <a:t>‹#›</a:t>
            </a:fld>
            <a:endParaRPr lang="en-SE"/>
          </a:p>
        </p:txBody>
      </p:sp>
    </p:spTree>
    <p:extLst>
      <p:ext uri="{BB962C8B-B14F-4D97-AF65-F5344CB8AC3E}">
        <p14:creationId xmlns:p14="http://schemas.microsoft.com/office/powerpoint/2010/main" val="2249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BBCC902-057B-4025-9560-08F96CBCF2D0}" type="slidenum">
              <a:rPr lang="en-SE" smtClean="0"/>
              <a:t>67</a:t>
            </a:fld>
            <a:endParaRPr lang="en-SE"/>
          </a:p>
        </p:txBody>
      </p:sp>
    </p:spTree>
    <p:extLst>
      <p:ext uri="{BB962C8B-B14F-4D97-AF65-F5344CB8AC3E}">
        <p14:creationId xmlns:p14="http://schemas.microsoft.com/office/powerpoint/2010/main" val="191320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43DF-0FE0-4F1B-B24B-52510410B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FC92F608-0DB3-4753-89F5-472CBC950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8B67A9E3-16F3-4DAB-8D7D-BD8F936610F3}"/>
              </a:ext>
            </a:extLst>
          </p:cNvPr>
          <p:cNvSpPr>
            <a:spLocks noGrp="1"/>
          </p:cNvSpPr>
          <p:nvPr>
            <p:ph type="dt" sz="half" idx="10"/>
          </p:nvPr>
        </p:nvSpPr>
        <p:spPr/>
        <p:txBody>
          <a:bodyPr/>
          <a:lstStyle/>
          <a:p>
            <a:fld id="{F81FF31A-90A6-4BF6-A5E7-AF45BDC7B056}" type="datetime8">
              <a:rPr lang="en-SE" smtClean="0"/>
              <a:t>2021-02-14 07:15</a:t>
            </a:fld>
            <a:endParaRPr lang="en-SE"/>
          </a:p>
        </p:txBody>
      </p:sp>
      <p:sp>
        <p:nvSpPr>
          <p:cNvPr id="5" name="Footer Placeholder 4">
            <a:extLst>
              <a:ext uri="{FF2B5EF4-FFF2-40B4-BE49-F238E27FC236}">
                <a16:creationId xmlns:a16="http://schemas.microsoft.com/office/drawing/2014/main" id="{E4F05B25-4D07-42A4-BA01-4ACE44725E4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86A4ADA-9EBE-4D68-B156-3F8A30984B27}"/>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302470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65F0-5160-4CD7-874E-26C8966C129E}"/>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DCD81B01-BC84-4D3F-84F7-689D6C446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16C28484-ADEF-4ED9-B2C9-E77709A3D932}"/>
              </a:ext>
            </a:extLst>
          </p:cNvPr>
          <p:cNvSpPr>
            <a:spLocks noGrp="1"/>
          </p:cNvSpPr>
          <p:nvPr>
            <p:ph type="dt" sz="half" idx="10"/>
          </p:nvPr>
        </p:nvSpPr>
        <p:spPr/>
        <p:txBody>
          <a:bodyPr/>
          <a:lstStyle/>
          <a:p>
            <a:fld id="{FF1F8B6C-133D-49AC-A7E1-866B77FE5B92}" type="datetime8">
              <a:rPr lang="en-SE" smtClean="0"/>
              <a:t>2021-02-14 07:15</a:t>
            </a:fld>
            <a:endParaRPr lang="en-SE"/>
          </a:p>
        </p:txBody>
      </p:sp>
      <p:sp>
        <p:nvSpPr>
          <p:cNvPr id="5" name="Footer Placeholder 4">
            <a:extLst>
              <a:ext uri="{FF2B5EF4-FFF2-40B4-BE49-F238E27FC236}">
                <a16:creationId xmlns:a16="http://schemas.microsoft.com/office/drawing/2014/main" id="{9A71EC67-2661-4AA4-BA20-58365FB3E97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F108D1D-EED0-4F9E-A89B-B3DB177B6A5D}"/>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63148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AD7AD-3DF6-46F5-9777-CC1E12A2C6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BBD22C57-1C9B-44A6-8262-536EEE59CD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C38AC57D-CA63-470B-8095-3309B31350C4}"/>
              </a:ext>
            </a:extLst>
          </p:cNvPr>
          <p:cNvSpPr>
            <a:spLocks noGrp="1"/>
          </p:cNvSpPr>
          <p:nvPr>
            <p:ph type="dt" sz="half" idx="10"/>
          </p:nvPr>
        </p:nvSpPr>
        <p:spPr/>
        <p:txBody>
          <a:bodyPr/>
          <a:lstStyle/>
          <a:p>
            <a:fld id="{6C61E063-462E-492A-880E-FF22054E0A91}" type="datetime8">
              <a:rPr lang="en-SE" smtClean="0"/>
              <a:t>2021-02-14 07:15</a:t>
            </a:fld>
            <a:endParaRPr lang="en-SE"/>
          </a:p>
        </p:txBody>
      </p:sp>
      <p:sp>
        <p:nvSpPr>
          <p:cNvPr id="5" name="Footer Placeholder 4">
            <a:extLst>
              <a:ext uri="{FF2B5EF4-FFF2-40B4-BE49-F238E27FC236}">
                <a16:creationId xmlns:a16="http://schemas.microsoft.com/office/drawing/2014/main" id="{99BDFACF-F3AA-43CD-B37D-DF9567E6557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0BFA827-A313-4EDA-A696-9B02EAA3C315}"/>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140873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2021-02-14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9060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2021-02-14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375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2021-02-14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3680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2021-02-14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08794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2021-02-14</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954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2021-02-14</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0120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2021-02-14</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0725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2021-02-14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1856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A224-46E4-40BC-BEE3-F2053D671ED2}"/>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507D2AD3-96EF-4C9D-B6E8-01037E398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61FB68E-0F1C-41F2-A7B3-93E58127F1B7}"/>
              </a:ext>
            </a:extLst>
          </p:cNvPr>
          <p:cNvSpPr>
            <a:spLocks noGrp="1"/>
          </p:cNvSpPr>
          <p:nvPr>
            <p:ph type="dt" sz="half" idx="10"/>
          </p:nvPr>
        </p:nvSpPr>
        <p:spPr/>
        <p:txBody>
          <a:bodyPr/>
          <a:lstStyle/>
          <a:p>
            <a:fld id="{65E36CE6-5CD1-4113-A1E6-9ED676440FC6}" type="datetime8">
              <a:rPr lang="en-SE" smtClean="0"/>
              <a:t>2021-02-14 07:15</a:t>
            </a:fld>
            <a:endParaRPr lang="en-SE"/>
          </a:p>
        </p:txBody>
      </p:sp>
      <p:sp>
        <p:nvSpPr>
          <p:cNvPr id="5" name="Footer Placeholder 4">
            <a:extLst>
              <a:ext uri="{FF2B5EF4-FFF2-40B4-BE49-F238E27FC236}">
                <a16:creationId xmlns:a16="http://schemas.microsoft.com/office/drawing/2014/main" id="{F431BA29-978B-4886-A26A-91D4AEB03B5E}"/>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592D2B2-90BB-446B-9248-7834D6647A65}"/>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1307711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2021-02-14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03121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2021-02-14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7440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2021-02-14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0434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B4B6295-26D5-4573-B08A-39CF9FFD285B}" type="datetime1">
              <a:rPr lang="sv-SE" smtClean="0"/>
              <a:t>2021-02-14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3123615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CE7CB9-EFDA-4DA8-BA13-2855E4C9435A}" type="datetime1">
              <a:rPr lang="sv-SE" smtClean="0"/>
              <a:t>2021-02-14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193357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6160CC55-5BFF-4230-AFA3-65EEDF245A07}" type="datetime1">
              <a:rPr lang="sv-SE" smtClean="0"/>
              <a:t>2021-02-14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3169011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3DCF8BA-2A14-4373-AFD4-EE232FD59E2C}" type="datetime1">
              <a:rPr lang="sv-SE" smtClean="0"/>
              <a:t>2021-02-14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1658985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A6BE66D2-61A1-4AA0-8CBD-2E947A470C38}" type="datetime1">
              <a:rPr lang="sv-SE" smtClean="0"/>
              <a:t>2021-02-14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2434426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955DE0C-01FB-4F20-9A03-73266919D7EF}" type="datetime1">
              <a:rPr lang="sv-SE" smtClean="0"/>
              <a:t>2021-02-14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2336416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9E36562-83AC-49D9-B4E9-0865A87378AF}" type="datetime1">
              <a:rPr lang="sv-SE" smtClean="0"/>
              <a:t>2021-02-14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425500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0293-C4B6-49DD-998C-4CF94519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0F3DA7C3-06A6-4C49-AF5F-B0B65E6C3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0C7F4-094F-4145-913F-0EA77B18386B}"/>
              </a:ext>
            </a:extLst>
          </p:cNvPr>
          <p:cNvSpPr>
            <a:spLocks noGrp="1"/>
          </p:cNvSpPr>
          <p:nvPr>
            <p:ph type="dt" sz="half" idx="10"/>
          </p:nvPr>
        </p:nvSpPr>
        <p:spPr/>
        <p:txBody>
          <a:bodyPr/>
          <a:lstStyle/>
          <a:p>
            <a:fld id="{FB42574E-C7D9-45A1-B91F-BAC321D056D8}" type="datetime8">
              <a:rPr lang="en-SE" smtClean="0"/>
              <a:t>2021-02-14 07:15</a:t>
            </a:fld>
            <a:endParaRPr lang="en-SE"/>
          </a:p>
        </p:txBody>
      </p:sp>
      <p:sp>
        <p:nvSpPr>
          <p:cNvPr id="5" name="Footer Placeholder 4">
            <a:extLst>
              <a:ext uri="{FF2B5EF4-FFF2-40B4-BE49-F238E27FC236}">
                <a16:creationId xmlns:a16="http://schemas.microsoft.com/office/drawing/2014/main" id="{F69893A0-4B6F-46BE-BEBB-332DD539287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07127134-CA0B-46EE-A5D7-691A2505D5CA}"/>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2201233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5784752-A9DB-4807-9E0B-78F5018888DA}" type="datetime1">
              <a:rPr lang="sv-SE" smtClean="0"/>
              <a:t>2021-02-14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1071621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B7B03F5-EE76-48AA-8035-24199E73AD68}" type="datetime1">
              <a:rPr lang="sv-SE" smtClean="0"/>
              <a:t>2021-02-14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1051466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6AE77A8-033F-410C-B471-841B9EB799C7}" type="datetime1">
              <a:rPr lang="sv-SE" smtClean="0"/>
              <a:t>2021-02-14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196545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ECD23DE-A873-491A-ACBE-616D7A8E6CA5}" type="datetime1">
              <a:rPr lang="sv-SE" smtClean="0"/>
              <a:t>2021-02-14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62828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134-A1DA-411A-AA0E-3206FE914224}"/>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9887C0FA-7C74-4AD9-883D-54B5A5626E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9529962A-CF57-4122-A110-CD237257D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8699C9DF-8318-43CC-A662-537F2E174AA6}"/>
              </a:ext>
            </a:extLst>
          </p:cNvPr>
          <p:cNvSpPr>
            <a:spLocks noGrp="1"/>
          </p:cNvSpPr>
          <p:nvPr>
            <p:ph type="dt" sz="half" idx="10"/>
          </p:nvPr>
        </p:nvSpPr>
        <p:spPr/>
        <p:txBody>
          <a:bodyPr/>
          <a:lstStyle/>
          <a:p>
            <a:fld id="{B9BED125-ADFC-4307-B98D-62393D5BB0EA}" type="datetime8">
              <a:rPr lang="en-SE" smtClean="0"/>
              <a:t>2021-02-14 07:15</a:t>
            </a:fld>
            <a:endParaRPr lang="en-SE"/>
          </a:p>
        </p:txBody>
      </p:sp>
      <p:sp>
        <p:nvSpPr>
          <p:cNvPr id="6" name="Footer Placeholder 5">
            <a:extLst>
              <a:ext uri="{FF2B5EF4-FFF2-40B4-BE49-F238E27FC236}">
                <a16:creationId xmlns:a16="http://schemas.microsoft.com/office/drawing/2014/main" id="{05710C50-52BB-4E3E-8B66-33FD229268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F5EAC1-434C-460B-A76C-161AB2B7405E}"/>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154134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97E9-8642-479E-B024-F934B18C2D32}"/>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95C030D6-7BF9-4BB1-A90B-B141D98D9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3EB3D-CB4F-4434-9FFF-AF6DC1782F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C9AAD593-74C0-4E9A-9FD0-7EFE0B03DA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17205C-5BB7-4D22-A021-AB182A645C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CEA3F42F-E4AB-415B-B721-C6617618C12E}"/>
              </a:ext>
            </a:extLst>
          </p:cNvPr>
          <p:cNvSpPr>
            <a:spLocks noGrp="1"/>
          </p:cNvSpPr>
          <p:nvPr>
            <p:ph type="dt" sz="half" idx="10"/>
          </p:nvPr>
        </p:nvSpPr>
        <p:spPr/>
        <p:txBody>
          <a:bodyPr/>
          <a:lstStyle/>
          <a:p>
            <a:fld id="{AC436B17-069B-4193-8CE1-CAFE1CB4358F}" type="datetime8">
              <a:rPr lang="en-SE" smtClean="0"/>
              <a:t>2021-02-14 07:15</a:t>
            </a:fld>
            <a:endParaRPr lang="en-SE"/>
          </a:p>
        </p:txBody>
      </p:sp>
      <p:sp>
        <p:nvSpPr>
          <p:cNvPr id="8" name="Footer Placeholder 7">
            <a:extLst>
              <a:ext uri="{FF2B5EF4-FFF2-40B4-BE49-F238E27FC236}">
                <a16:creationId xmlns:a16="http://schemas.microsoft.com/office/drawing/2014/main" id="{97DC837E-1401-4C23-B013-9BAB375381B6}"/>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E9D855B-2BA3-4AAE-8EA5-5A4EF08CC80E}"/>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63560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4E55-1AE6-4A74-A3FD-35FECCFD8385}"/>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E701D0C7-578D-4CAE-A22C-5735BF06BB75}"/>
              </a:ext>
            </a:extLst>
          </p:cNvPr>
          <p:cNvSpPr>
            <a:spLocks noGrp="1"/>
          </p:cNvSpPr>
          <p:nvPr>
            <p:ph type="dt" sz="half" idx="10"/>
          </p:nvPr>
        </p:nvSpPr>
        <p:spPr/>
        <p:txBody>
          <a:bodyPr/>
          <a:lstStyle/>
          <a:p>
            <a:fld id="{CB7B0E6A-601D-4477-9465-D0BB1ECE2678}" type="datetime8">
              <a:rPr lang="en-SE" smtClean="0"/>
              <a:t>2021-02-14 07:15</a:t>
            </a:fld>
            <a:endParaRPr lang="en-SE"/>
          </a:p>
        </p:txBody>
      </p:sp>
      <p:sp>
        <p:nvSpPr>
          <p:cNvPr id="4" name="Footer Placeholder 3">
            <a:extLst>
              <a:ext uri="{FF2B5EF4-FFF2-40B4-BE49-F238E27FC236}">
                <a16:creationId xmlns:a16="http://schemas.microsoft.com/office/drawing/2014/main" id="{C0842803-4C19-47D0-AD0F-51FC3D54944C}"/>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977B7A80-82CD-47CB-A5A0-57D0FE5DD01B}"/>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91678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1EAD2-B38C-4627-894C-55F252DCBA6C}"/>
              </a:ext>
            </a:extLst>
          </p:cNvPr>
          <p:cNvSpPr>
            <a:spLocks noGrp="1"/>
          </p:cNvSpPr>
          <p:nvPr>
            <p:ph type="dt" sz="half" idx="10"/>
          </p:nvPr>
        </p:nvSpPr>
        <p:spPr/>
        <p:txBody>
          <a:bodyPr/>
          <a:lstStyle/>
          <a:p>
            <a:fld id="{BD71ED98-6129-4F46-984F-33A5CFC01A4A}" type="datetime8">
              <a:rPr lang="en-SE" smtClean="0"/>
              <a:t>2021-02-14 07:15</a:t>
            </a:fld>
            <a:endParaRPr lang="en-SE"/>
          </a:p>
        </p:txBody>
      </p:sp>
      <p:sp>
        <p:nvSpPr>
          <p:cNvPr id="3" name="Footer Placeholder 2">
            <a:extLst>
              <a:ext uri="{FF2B5EF4-FFF2-40B4-BE49-F238E27FC236}">
                <a16:creationId xmlns:a16="http://schemas.microsoft.com/office/drawing/2014/main" id="{D422F14D-CD49-4C01-B9A8-CCCA39717DD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C1AA19EE-1778-425F-A04F-4C430DF2148E}"/>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160928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5313-6A73-49A6-B9B4-07DCAE82B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A8E5E897-EA7E-463F-A1D8-721259592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728D9EFE-D598-441D-9A23-55DAB098A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0047-7E56-436D-B9AC-69A7225A5FC5}"/>
              </a:ext>
            </a:extLst>
          </p:cNvPr>
          <p:cNvSpPr>
            <a:spLocks noGrp="1"/>
          </p:cNvSpPr>
          <p:nvPr>
            <p:ph type="dt" sz="half" idx="10"/>
          </p:nvPr>
        </p:nvSpPr>
        <p:spPr/>
        <p:txBody>
          <a:bodyPr/>
          <a:lstStyle/>
          <a:p>
            <a:fld id="{6B25112B-F764-488E-8392-03A312049C76}" type="datetime8">
              <a:rPr lang="en-SE" smtClean="0"/>
              <a:t>2021-02-14 07:15</a:t>
            </a:fld>
            <a:endParaRPr lang="en-SE"/>
          </a:p>
        </p:txBody>
      </p:sp>
      <p:sp>
        <p:nvSpPr>
          <p:cNvPr id="6" name="Footer Placeholder 5">
            <a:extLst>
              <a:ext uri="{FF2B5EF4-FFF2-40B4-BE49-F238E27FC236}">
                <a16:creationId xmlns:a16="http://schemas.microsoft.com/office/drawing/2014/main" id="{DB11B869-68FA-473C-9F34-37138ACA809C}"/>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7299994-C8C6-4AA8-95C3-A5BC895A8706}"/>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33714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EA49-7D2D-4791-A72E-C0461EE43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3D653C08-2F45-43CC-A5B0-C54111FEB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D82F310B-A4E9-448A-ACF5-B903315D6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93970-8E93-471E-A05B-806DA78BEC6F}"/>
              </a:ext>
            </a:extLst>
          </p:cNvPr>
          <p:cNvSpPr>
            <a:spLocks noGrp="1"/>
          </p:cNvSpPr>
          <p:nvPr>
            <p:ph type="dt" sz="half" idx="10"/>
          </p:nvPr>
        </p:nvSpPr>
        <p:spPr/>
        <p:txBody>
          <a:bodyPr/>
          <a:lstStyle/>
          <a:p>
            <a:fld id="{C1E16E0F-0CBF-4606-9E50-15FC178DF782}" type="datetime8">
              <a:rPr lang="en-SE" smtClean="0"/>
              <a:t>2021-02-14 07:15</a:t>
            </a:fld>
            <a:endParaRPr lang="en-SE"/>
          </a:p>
        </p:txBody>
      </p:sp>
      <p:sp>
        <p:nvSpPr>
          <p:cNvPr id="6" name="Footer Placeholder 5">
            <a:extLst>
              <a:ext uri="{FF2B5EF4-FFF2-40B4-BE49-F238E27FC236}">
                <a16:creationId xmlns:a16="http://schemas.microsoft.com/office/drawing/2014/main" id="{CD1D82DD-42FB-4DC1-B651-E3531773BE7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1FDB411-C017-4286-A49E-65C55512183B}"/>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360437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40A31-5831-4C05-9CD8-D32FFF112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45F6976C-B39E-4296-B3A9-E68A4ACF6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D6720010-4E00-43F9-A12F-D22A0C3D0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788F6-A903-4AA2-9E80-C734449B1E22}" type="datetime8">
              <a:rPr lang="en-SE" smtClean="0"/>
              <a:t>2021-02-14 07:15</a:t>
            </a:fld>
            <a:endParaRPr lang="en-SE"/>
          </a:p>
        </p:txBody>
      </p:sp>
      <p:sp>
        <p:nvSpPr>
          <p:cNvPr id="5" name="Footer Placeholder 4">
            <a:extLst>
              <a:ext uri="{FF2B5EF4-FFF2-40B4-BE49-F238E27FC236}">
                <a16:creationId xmlns:a16="http://schemas.microsoft.com/office/drawing/2014/main" id="{3B13A4FA-BBF9-41ED-AC78-010BD2A0F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ACF6EB37-48D2-49F3-B608-02C675A81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37B05-F578-4F05-B382-B19D25927928}" type="slidenum">
              <a:rPr lang="en-SE" smtClean="0"/>
              <a:t>‹#›</a:t>
            </a:fld>
            <a:endParaRPr lang="en-SE"/>
          </a:p>
        </p:txBody>
      </p:sp>
    </p:spTree>
    <p:extLst>
      <p:ext uri="{BB962C8B-B14F-4D97-AF65-F5344CB8AC3E}">
        <p14:creationId xmlns:p14="http://schemas.microsoft.com/office/powerpoint/2010/main" val="323286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2021-02-14</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95342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79111-1BF3-4E0F-BD02-22AB0BED640B}" type="datetime1">
              <a:rPr lang="sv-SE" smtClean="0"/>
              <a:t>2021-02-14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83055-B480-425C-AE2D-0955F072BBF0}" type="slidenum">
              <a:rPr lang="sv-SE" smtClean="0"/>
              <a:t>‹#›</a:t>
            </a:fld>
            <a:endParaRPr lang="sv-SE"/>
          </a:p>
        </p:txBody>
      </p:sp>
    </p:spTree>
    <p:extLst>
      <p:ext uri="{BB962C8B-B14F-4D97-AF65-F5344CB8AC3E}">
        <p14:creationId xmlns:p14="http://schemas.microsoft.com/office/powerpoint/2010/main" val="2448724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9.bin"/><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2.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14.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16.bin"/><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7.bin"/><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Peter.Lohmander@icloud.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32.emf"/><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22.bin"/><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edcraveonline.com/IRATJ/IRATJ-06-00211.pdf" TargetMode="External"/><Relationship Id="rId2" Type="http://schemas.openxmlformats.org/officeDocument/2006/relationships/hyperlink" Target="https://medcraveonline.com/IRATJ/IRATJ-06-00197.pdf" TargetMode="External"/><Relationship Id="rId1" Type="http://schemas.openxmlformats.org/officeDocument/2006/relationships/slideLayout" Target="../slideLayouts/slideLayout2.xml"/><Relationship Id="rId4" Type="http://schemas.openxmlformats.org/officeDocument/2006/relationships/hyperlink" Target="https://medcraveonline.com/IRATJ/IRATJ-06-00211A.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4.bin"/><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3" Type="http://schemas.openxmlformats.org/officeDocument/2006/relationships/hyperlink" Target="https://medcraveonline.com/IRATJ/IRATJ-06-00211A.pdf" TargetMode="External"/><Relationship Id="rId2" Type="http://schemas.openxmlformats.org/officeDocument/2006/relationships/hyperlink" Target="https://medcraveonline.com/IRATJ/IRATJ-06-00211.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medcraveonline.com/IRATJ/IRATJ-06-00211.pdf" TargetMode="External"/><Relationship Id="rId2" Type="http://schemas.openxmlformats.org/officeDocument/2006/relationships/hyperlink" Target="https://medcraveonline.com/IRATJ/IRATJ-06-00197.pdf" TargetMode="External"/><Relationship Id="rId1" Type="http://schemas.openxmlformats.org/officeDocument/2006/relationships/slideLayout" Target="../slideLayouts/slideLayout7.xml"/><Relationship Id="rId4" Type="http://schemas.openxmlformats.org/officeDocument/2006/relationships/hyperlink" Target="https://medcraveonline.com/IRATJ/IRATJ-06-00211A.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edcraveonline.com/IRATJ/IRATJ-06-00211A.pdf" TargetMode="External"/><Relationship Id="rId2" Type="http://schemas.openxmlformats.org/officeDocument/2006/relationships/hyperlink" Target="https://medcraveonline.com/IRATJ/IRATJ-06-00211.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as-press.com/article_111213_5ab21574a30f6f2c7bdc0a0733234181.pdf" TargetMode="External"/><Relationship Id="rId2" Type="http://schemas.openxmlformats.org/officeDocument/2006/relationships/hyperlink" Target="http://www.cas-press.com/article_111213.html" TargetMode="External"/><Relationship Id="rId1" Type="http://schemas.openxmlformats.org/officeDocument/2006/relationships/slideLayout" Target="../slideLayouts/slideLayout2.xml"/><Relationship Id="rId5" Type="http://schemas.openxmlformats.org/officeDocument/2006/relationships/hyperlink" Target="http://www.cas-press.com/article_122566.html" TargetMode="External"/><Relationship Id="rId4" Type="http://schemas.openxmlformats.org/officeDocument/2006/relationships/hyperlink" Target="https://medcraveonline.com/IRATJ/IRATJ-06-00213.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hyperlink" Target="https://medcraveonline.com/IRATJ/IRATJ-06-00211A.pdf" TargetMode="External"/><Relationship Id="rId2" Type="http://schemas.openxmlformats.org/officeDocument/2006/relationships/hyperlink" Target="https://medcraveonline.com/IRATJ/IRATJ-06-00211.pd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medcraveonline.com/IRATJ/IRATJ-06-00211A.pdf" TargetMode="External"/><Relationship Id="rId2" Type="http://schemas.openxmlformats.org/officeDocument/2006/relationships/hyperlink" Target="https://medcraveonline.com/IRATJ/IRATJ-06-00211.pdf"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medcraveonline.com/IRATJ/IRATJ-06-00211A.pdf" TargetMode="External"/><Relationship Id="rId2" Type="http://schemas.openxmlformats.org/officeDocument/2006/relationships/hyperlink" Target="https://medcraveonline.com/IRATJ/IRATJ-06-00211.pdf"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dcraveonline.com/IRATJ/IRATJ-06-00211A.pdf" TargetMode="External"/><Relationship Id="rId2" Type="http://schemas.openxmlformats.org/officeDocument/2006/relationships/hyperlink" Target="https://medcraveonline.com/IRATJ/IRATJ-06-00211.pdf"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dcraveonline.com/IRATJ/IRATJ-06-00211.pdf" TargetMode="External"/><Relationship Id="rId2" Type="http://schemas.openxmlformats.org/officeDocument/2006/relationships/hyperlink" Target="https://medcraveonline.com/IRATJ/IRATJ-06-00197.pdf" TargetMode="External"/><Relationship Id="rId1" Type="http://schemas.openxmlformats.org/officeDocument/2006/relationships/slideLayout" Target="../slideLayouts/slideLayout2.xml"/><Relationship Id="rId4" Type="http://schemas.openxmlformats.org/officeDocument/2006/relationships/hyperlink" Target="https://medcraveonline.com/IRATJ/IRATJ-06-00211A.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cas-press.com/article_111213_5ab21574a30f6f2c7bdc0a0733234181.pdf" TargetMode="External"/><Relationship Id="rId2" Type="http://schemas.openxmlformats.org/officeDocument/2006/relationships/hyperlink" Target="http://www.cas-press.com/article_111213.html" TargetMode="External"/><Relationship Id="rId1" Type="http://schemas.openxmlformats.org/officeDocument/2006/relationships/slideLayout" Target="../slideLayouts/slideLayout2.xml"/><Relationship Id="rId5" Type="http://schemas.openxmlformats.org/officeDocument/2006/relationships/hyperlink" Target="http://www.cas-press.com/article_122566.html" TargetMode="External"/><Relationship Id="rId4" Type="http://schemas.openxmlformats.org/officeDocument/2006/relationships/hyperlink" Target="https://medcraveonline.com/IRATJ/IRATJ-06-00213.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Peter.Lohmander@icloud.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500">
              <a:srgbClr val="ABC0E4"/>
            </a:gs>
            <a:gs pos="99000">
              <a:schemeClr val="accent1">
                <a:lumMod val="5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AC3D-A7EC-4FA2-AA29-FD91EC8453A1}"/>
              </a:ext>
            </a:extLst>
          </p:cNvPr>
          <p:cNvSpPr>
            <a:spLocks noGrp="1"/>
          </p:cNvSpPr>
          <p:nvPr>
            <p:ph type="ctrTitle"/>
          </p:nvPr>
        </p:nvSpPr>
        <p:spPr>
          <a:xfrm>
            <a:off x="230750" y="351101"/>
            <a:ext cx="11364619" cy="1270616"/>
          </a:xfrm>
        </p:spPr>
        <p:txBody>
          <a:bodyPr>
            <a:noAutofit/>
          </a:bodyPr>
          <a:lstStyle/>
          <a:p>
            <a:r>
              <a:rPr lang="en-US" sz="4800" b="1" dirty="0">
                <a:solidFill>
                  <a:srgbClr val="FFFF00"/>
                </a:solidFill>
                <a:effectLst/>
                <a:latin typeface="Times New Roman" panose="02020603050405020304" pitchFamily="18" charset="0"/>
                <a:ea typeface="Calibri" panose="020F0502020204030204" pitchFamily="34" charset="0"/>
              </a:rPr>
              <a:t>Climate change under CO2 emission control and optimal forestry </a:t>
            </a:r>
            <a:r>
              <a:rPr lang="en-US" sz="800" b="1" dirty="0">
                <a:solidFill>
                  <a:srgbClr val="FFFF00"/>
                </a:solidFill>
                <a:effectLst/>
                <a:latin typeface="Times New Roman" panose="02020603050405020304" pitchFamily="18" charset="0"/>
                <a:ea typeface="Calibri" panose="020F0502020204030204" pitchFamily="34" charset="0"/>
              </a:rPr>
              <a:t>(Edition 210214)</a:t>
            </a:r>
            <a:endParaRPr lang="en-SE" sz="800" b="1" dirty="0">
              <a:solidFill>
                <a:srgbClr val="FFFF00"/>
              </a:solidFill>
            </a:endParaRPr>
          </a:p>
        </p:txBody>
      </p:sp>
      <p:sp>
        <p:nvSpPr>
          <p:cNvPr id="3" name="Subtitle 2">
            <a:extLst>
              <a:ext uri="{FF2B5EF4-FFF2-40B4-BE49-F238E27FC236}">
                <a16:creationId xmlns:a16="http://schemas.microsoft.com/office/drawing/2014/main" id="{687A3CFA-10E6-4F80-BDF4-6C9F09A14D82}"/>
              </a:ext>
            </a:extLst>
          </p:cNvPr>
          <p:cNvSpPr>
            <a:spLocks noGrp="1"/>
          </p:cNvSpPr>
          <p:nvPr>
            <p:ph type="subTitle" idx="1"/>
          </p:nvPr>
        </p:nvSpPr>
        <p:spPr>
          <a:xfrm>
            <a:off x="838200" y="5416404"/>
            <a:ext cx="5881202" cy="1305071"/>
          </a:xfrm>
        </p:spPr>
        <p:txBody>
          <a:bodyPr>
            <a:normAutofit fontScale="32500" lnSpcReduction="20000"/>
          </a:bodyPr>
          <a:lstStyle/>
          <a:p>
            <a:pPr algn="l">
              <a:lnSpc>
                <a:spcPct val="100000"/>
              </a:lnSpc>
              <a:spcAft>
                <a:spcPts val="800"/>
              </a:spcAft>
            </a:pPr>
            <a:r>
              <a:rPr lang="en-US" sz="49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Webinar on</a:t>
            </a: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Forest Management and Climate Changes </a:t>
            </a:r>
          </a:p>
          <a:p>
            <a:pPr algn="l">
              <a:lnSpc>
                <a:spcPct val="100000"/>
              </a:lnSpc>
              <a:spcAft>
                <a:spcPts val="800"/>
              </a:spcAft>
            </a:pP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University of </a:t>
            </a:r>
            <a:r>
              <a:rPr lang="en-US" sz="49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Guilan</a:t>
            </a: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Faculty of Natural Resources</a:t>
            </a:r>
          </a:p>
          <a:p>
            <a:pPr algn="l">
              <a:lnSpc>
                <a:spcPct val="100000"/>
              </a:lnSpc>
              <a:spcAft>
                <a:spcPts val="800"/>
              </a:spcAft>
            </a:pP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February 15</a:t>
            </a:r>
            <a:r>
              <a:rPr lang="en-US" sz="4900" b="1" baseline="30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2021, 13:00-14:30 (Iran time), 10:30-12:00 (CET) </a:t>
            </a:r>
          </a:p>
          <a:p>
            <a:pPr algn="l">
              <a:lnSpc>
                <a:spcPct val="100000"/>
              </a:lnSpc>
              <a:spcAft>
                <a:spcPts val="800"/>
              </a:spcAft>
            </a:pPr>
            <a:endParaRPr lang="en-US" sz="18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US" sz="18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US" sz="18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SE" sz="1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l">
              <a:lnSpc>
                <a:spcPct val="110000"/>
              </a:lnSpc>
              <a:spcAft>
                <a:spcPts val="800"/>
              </a:spcAft>
            </a:pPr>
            <a:endParaRPr lang="en-SE" sz="1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endParaRPr lang="en-SE" dirty="0"/>
          </a:p>
        </p:txBody>
      </p:sp>
      <p:pic>
        <p:nvPicPr>
          <p:cNvPr id="5" name="Picture 4">
            <a:extLst>
              <a:ext uri="{FF2B5EF4-FFF2-40B4-BE49-F238E27FC236}">
                <a16:creationId xmlns:a16="http://schemas.microsoft.com/office/drawing/2014/main" id="{948582A0-ADA5-4CBA-9A7A-F49CF6417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53" y="1703862"/>
            <a:ext cx="6075271" cy="3630397"/>
          </a:xfrm>
          <a:prstGeom prst="rect">
            <a:avLst/>
          </a:prstGeom>
        </p:spPr>
      </p:pic>
      <p:pic>
        <p:nvPicPr>
          <p:cNvPr id="6" name="Bildobjekt 5">
            <a:extLst>
              <a:ext uri="{FF2B5EF4-FFF2-40B4-BE49-F238E27FC236}">
                <a16:creationId xmlns:a16="http://schemas.microsoft.com/office/drawing/2014/main" id="{571BC64F-6285-4335-8404-06DD4C3CC9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67493" y="1730823"/>
            <a:ext cx="3730210" cy="3603436"/>
          </a:xfrm>
          <a:prstGeom prst="rect">
            <a:avLst/>
          </a:prstGeom>
        </p:spPr>
      </p:pic>
      <p:sp>
        <p:nvSpPr>
          <p:cNvPr id="8" name="Subtitle 2">
            <a:extLst>
              <a:ext uri="{FF2B5EF4-FFF2-40B4-BE49-F238E27FC236}">
                <a16:creationId xmlns:a16="http://schemas.microsoft.com/office/drawing/2014/main" id="{1A849E38-BF04-4A5A-B8BD-F7FAD3FC1207}"/>
              </a:ext>
            </a:extLst>
          </p:cNvPr>
          <p:cNvSpPr txBox="1">
            <a:spLocks/>
          </p:cNvSpPr>
          <p:nvPr/>
        </p:nvSpPr>
        <p:spPr>
          <a:xfrm>
            <a:off x="6370412" y="5396587"/>
            <a:ext cx="4480376" cy="1110312"/>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spcAft>
                <a:spcPts val="800"/>
              </a:spcAft>
            </a:pPr>
            <a:r>
              <a:rPr lang="en-US" sz="6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Prof. Dr. Peter Lohmander</a:t>
            </a:r>
          </a:p>
          <a:p>
            <a:pPr algn="r">
              <a:lnSpc>
                <a:spcPct val="120000"/>
              </a:lnSpc>
              <a:spcAft>
                <a:spcPts val="800"/>
              </a:spcAft>
            </a:pPr>
            <a:r>
              <a:rPr lang="en-US" sz="6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http://www.lohmander.com/Information/Ref.htm </a:t>
            </a:r>
          </a:p>
          <a:p>
            <a:pPr algn="r">
              <a:lnSpc>
                <a:spcPct val="120000"/>
              </a:lnSpc>
              <a:spcAft>
                <a:spcPts val="800"/>
              </a:spcAft>
            </a:pPr>
            <a:r>
              <a:rPr lang="en-US" sz="6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Peter@Lohmander.com</a:t>
            </a:r>
          </a:p>
          <a:p>
            <a:pPr algn="r">
              <a:lnSpc>
                <a:spcPct val="100000"/>
              </a:lnSpc>
              <a:spcAft>
                <a:spcPts val="800"/>
              </a:spcAft>
            </a:pPr>
            <a:endParaRPr lang="en-US" sz="1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Aft>
                <a:spcPts val="800"/>
              </a:spcAft>
            </a:pPr>
            <a:endParaRPr lang="en-US" sz="1800" b="1" dirty="0">
              <a:solidFill>
                <a:srgbClr val="FFFF00"/>
              </a:solidFill>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US" sz="1800" b="1" dirty="0">
              <a:solidFill>
                <a:srgbClr val="FFFF00"/>
              </a:solidFill>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US" sz="1800" b="1" dirty="0">
              <a:solidFill>
                <a:srgbClr val="FFFF00"/>
              </a:solidFill>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SE" sz="18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l">
              <a:lnSpc>
                <a:spcPct val="110000"/>
              </a:lnSpc>
              <a:spcAft>
                <a:spcPts val="800"/>
              </a:spcAft>
            </a:pPr>
            <a:endParaRPr lang="en-SE" sz="18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endParaRPr lang="en-SE" dirty="0"/>
          </a:p>
        </p:txBody>
      </p:sp>
      <p:sp>
        <p:nvSpPr>
          <p:cNvPr id="4" name="Slide Number Placeholder 3">
            <a:extLst>
              <a:ext uri="{FF2B5EF4-FFF2-40B4-BE49-F238E27FC236}">
                <a16:creationId xmlns:a16="http://schemas.microsoft.com/office/drawing/2014/main" id="{CA9178B4-0319-4A9A-A91E-07F6F808C560}"/>
              </a:ext>
            </a:extLst>
          </p:cNvPr>
          <p:cNvSpPr>
            <a:spLocks noGrp="1"/>
          </p:cNvSpPr>
          <p:nvPr>
            <p:ph type="sldNum" sz="quarter" idx="12"/>
          </p:nvPr>
        </p:nvSpPr>
        <p:spPr/>
        <p:txBody>
          <a:bodyPr/>
          <a:lstStyle/>
          <a:p>
            <a:fld id="{96C37B05-F578-4F05-B382-B19D25927928}" type="slidenum">
              <a:rPr lang="en-SE" smtClean="0"/>
              <a:t>1</a:t>
            </a:fld>
            <a:endParaRPr lang="en-SE" dirty="0"/>
          </a:p>
        </p:txBody>
      </p:sp>
    </p:spTree>
    <p:extLst>
      <p:ext uri="{BB962C8B-B14F-4D97-AF65-F5344CB8AC3E}">
        <p14:creationId xmlns:p14="http://schemas.microsoft.com/office/powerpoint/2010/main" val="345283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2E642F-0B9A-4148-A926-9745ADBE957F}"/>
              </a:ext>
            </a:extLst>
          </p:cNvPr>
          <p:cNvPicPr>
            <a:picLocks noChangeAspect="1"/>
          </p:cNvPicPr>
          <p:nvPr/>
        </p:nvPicPr>
        <p:blipFill>
          <a:blip r:embed="rId2"/>
          <a:stretch>
            <a:fillRect/>
          </a:stretch>
        </p:blipFill>
        <p:spPr>
          <a:xfrm>
            <a:off x="363257" y="811942"/>
            <a:ext cx="9689671" cy="5822302"/>
          </a:xfrm>
          <a:prstGeom prst="rect">
            <a:avLst/>
          </a:prstGeom>
        </p:spPr>
      </p:pic>
      <p:graphicFrame>
        <p:nvGraphicFramePr>
          <p:cNvPr id="3" name="Object 2">
            <a:extLst>
              <a:ext uri="{FF2B5EF4-FFF2-40B4-BE49-F238E27FC236}">
                <a16:creationId xmlns:a16="http://schemas.microsoft.com/office/drawing/2014/main" id="{B3B38648-97AB-4969-AD89-F0D5A27AF617}"/>
              </a:ext>
            </a:extLst>
          </p:cNvPr>
          <p:cNvGraphicFramePr>
            <a:graphicFrameLocks noChangeAspect="1"/>
          </p:cNvGraphicFramePr>
          <p:nvPr>
            <p:extLst>
              <p:ext uri="{D42A27DB-BD31-4B8C-83A1-F6EECF244321}">
                <p14:modId xmlns:p14="http://schemas.microsoft.com/office/powerpoint/2010/main" val="3706316388"/>
              </p:ext>
            </p:extLst>
          </p:nvPr>
        </p:nvGraphicFramePr>
        <p:xfrm>
          <a:off x="2265897" y="124078"/>
          <a:ext cx="711376" cy="78413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6" name="Object 5">
                        <a:extLst>
                          <a:ext uri="{FF2B5EF4-FFF2-40B4-BE49-F238E27FC236}">
                            <a16:creationId xmlns:a16="http://schemas.microsoft.com/office/drawing/2014/main" id="{9AA9F9DC-F51E-418E-BDF2-29FCF050AF6A}"/>
                          </a:ext>
                        </a:extLst>
                      </p:cNvPr>
                      <p:cNvPicPr/>
                      <p:nvPr/>
                    </p:nvPicPr>
                    <p:blipFill>
                      <a:blip r:embed="rId4"/>
                      <a:stretch>
                        <a:fillRect/>
                      </a:stretch>
                    </p:blipFill>
                    <p:spPr>
                      <a:xfrm>
                        <a:off x="2265897" y="124078"/>
                        <a:ext cx="711376" cy="78413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E3B8E8C-ABFB-4D2A-AA14-71EB84876F9C}"/>
              </a:ext>
            </a:extLst>
          </p:cNvPr>
          <p:cNvSpPr txBox="1"/>
          <p:nvPr/>
        </p:nvSpPr>
        <p:spPr>
          <a:xfrm>
            <a:off x="10151706" y="5159829"/>
            <a:ext cx="919611" cy="584775"/>
          </a:xfrm>
          <a:prstGeom prst="rect">
            <a:avLst/>
          </a:prstGeom>
          <a:noFill/>
        </p:spPr>
        <p:txBody>
          <a:bodyPr wrap="none" rtlCol="0">
            <a:spAutoFit/>
          </a:bodyPr>
          <a:lstStyle/>
          <a:p>
            <a:r>
              <a:rPr lang="en-US" sz="3200" b="1" dirty="0">
                <a:solidFill>
                  <a:srgbClr val="0070C0"/>
                </a:solidFill>
              </a:rPr>
              <a:t>Year</a:t>
            </a:r>
            <a:endParaRPr lang="en-SE" sz="3200" b="1" dirty="0">
              <a:solidFill>
                <a:srgbClr val="0070C0"/>
              </a:solidFill>
            </a:endParaRPr>
          </a:p>
        </p:txBody>
      </p:sp>
      <p:sp>
        <p:nvSpPr>
          <p:cNvPr id="6" name="TextBox 5">
            <a:extLst>
              <a:ext uri="{FF2B5EF4-FFF2-40B4-BE49-F238E27FC236}">
                <a16:creationId xmlns:a16="http://schemas.microsoft.com/office/drawing/2014/main" id="{75581760-4EB9-4B9B-A7C9-AFCC922CF374}"/>
              </a:ext>
            </a:extLst>
          </p:cNvPr>
          <p:cNvSpPr txBox="1"/>
          <p:nvPr/>
        </p:nvSpPr>
        <p:spPr>
          <a:xfrm>
            <a:off x="2977273" y="223756"/>
            <a:ext cx="5009731" cy="584775"/>
          </a:xfrm>
          <a:prstGeom prst="rect">
            <a:avLst/>
          </a:prstGeom>
          <a:noFill/>
        </p:spPr>
        <p:txBody>
          <a:bodyPr wrap="square" rtlCol="0">
            <a:spAutoFit/>
          </a:bodyPr>
          <a:lstStyle/>
          <a:p>
            <a:r>
              <a:rPr lang="en-US" sz="3200" b="1" dirty="0">
                <a:solidFill>
                  <a:srgbClr val="0070C0"/>
                </a:solidFill>
              </a:rPr>
              <a:t> = CO2 in atmosphere, ppm</a:t>
            </a:r>
            <a:endParaRPr lang="en-SE" sz="3200" b="1" dirty="0">
              <a:solidFill>
                <a:srgbClr val="0070C0"/>
              </a:solidFill>
            </a:endParaRPr>
          </a:p>
        </p:txBody>
      </p:sp>
      <p:sp>
        <p:nvSpPr>
          <p:cNvPr id="5" name="Slide Number Placeholder 4">
            <a:extLst>
              <a:ext uri="{FF2B5EF4-FFF2-40B4-BE49-F238E27FC236}">
                <a16:creationId xmlns:a16="http://schemas.microsoft.com/office/drawing/2014/main" id="{C7C2FBBD-D844-4BBE-8F48-0FA0D33820D6}"/>
              </a:ext>
            </a:extLst>
          </p:cNvPr>
          <p:cNvSpPr>
            <a:spLocks noGrp="1"/>
          </p:cNvSpPr>
          <p:nvPr>
            <p:ph type="sldNum" sz="quarter" idx="12"/>
          </p:nvPr>
        </p:nvSpPr>
        <p:spPr/>
        <p:txBody>
          <a:bodyPr/>
          <a:lstStyle/>
          <a:p>
            <a:fld id="{96C37B05-F578-4F05-B382-B19D25927928}" type="slidenum">
              <a:rPr lang="en-SE" smtClean="0"/>
              <a:t>10</a:t>
            </a:fld>
            <a:endParaRPr lang="en-SE"/>
          </a:p>
        </p:txBody>
      </p:sp>
    </p:spTree>
    <p:extLst>
      <p:ext uri="{BB962C8B-B14F-4D97-AF65-F5344CB8AC3E}">
        <p14:creationId xmlns:p14="http://schemas.microsoft.com/office/powerpoint/2010/main" val="384153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ECBCE-84EF-4123-9379-B0A1F53B52C1}"/>
              </a:ext>
            </a:extLst>
          </p:cNvPr>
          <p:cNvPicPr>
            <a:picLocks noChangeAspect="1"/>
          </p:cNvPicPr>
          <p:nvPr/>
        </p:nvPicPr>
        <p:blipFill>
          <a:blip r:embed="rId2"/>
          <a:stretch>
            <a:fillRect/>
          </a:stretch>
        </p:blipFill>
        <p:spPr>
          <a:xfrm>
            <a:off x="709488" y="1035699"/>
            <a:ext cx="10773023" cy="5710334"/>
          </a:xfrm>
          <a:prstGeom prst="rect">
            <a:avLst/>
          </a:prstGeom>
        </p:spPr>
      </p:pic>
      <p:graphicFrame>
        <p:nvGraphicFramePr>
          <p:cNvPr id="3" name="Object 2">
            <a:extLst>
              <a:ext uri="{FF2B5EF4-FFF2-40B4-BE49-F238E27FC236}">
                <a16:creationId xmlns:a16="http://schemas.microsoft.com/office/drawing/2014/main" id="{4A9CB152-458C-4880-B739-D6125C2A56B1}"/>
              </a:ext>
            </a:extLst>
          </p:cNvPr>
          <p:cNvGraphicFramePr>
            <a:graphicFrameLocks noChangeAspect="1"/>
          </p:cNvGraphicFramePr>
          <p:nvPr>
            <p:extLst>
              <p:ext uri="{D42A27DB-BD31-4B8C-83A1-F6EECF244321}">
                <p14:modId xmlns:p14="http://schemas.microsoft.com/office/powerpoint/2010/main" val="65767666"/>
              </p:ext>
            </p:extLst>
          </p:nvPr>
        </p:nvGraphicFramePr>
        <p:xfrm>
          <a:off x="2335213" y="96838"/>
          <a:ext cx="782637" cy="927100"/>
        </p:xfrm>
        <a:graphic>
          <a:graphicData uri="http://schemas.openxmlformats.org/presentationml/2006/ole">
            <mc:AlternateContent xmlns:mc="http://schemas.openxmlformats.org/markup-compatibility/2006">
              <mc:Choice xmlns:v="urn:schemas-microsoft-com:vml" Requires="v">
                <p:oleObj name="Equation" r:id="rId3" imgW="139680" imgH="164880" progId="Equation.DSMT4">
                  <p:embed/>
                </p:oleObj>
              </mc:Choice>
              <mc:Fallback>
                <p:oleObj name="Equation" r:id="rId3" imgW="139680" imgH="164880" progId="Equation.DSMT4">
                  <p:embed/>
                  <p:pic>
                    <p:nvPicPr>
                      <p:cNvPr id="3" name="Object 2">
                        <a:extLst>
                          <a:ext uri="{FF2B5EF4-FFF2-40B4-BE49-F238E27FC236}">
                            <a16:creationId xmlns:a16="http://schemas.microsoft.com/office/drawing/2014/main" id="{B3B38648-97AB-4969-AD89-F0D5A27AF617}"/>
                          </a:ext>
                        </a:extLst>
                      </p:cNvPr>
                      <p:cNvPicPr/>
                      <p:nvPr/>
                    </p:nvPicPr>
                    <p:blipFill>
                      <a:blip r:embed="rId4"/>
                      <a:stretch>
                        <a:fillRect/>
                      </a:stretch>
                    </p:blipFill>
                    <p:spPr>
                      <a:xfrm>
                        <a:off x="2335213" y="96838"/>
                        <a:ext cx="782637" cy="9271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33E7374C-261C-4B68-A901-4FC12EA10392}"/>
              </a:ext>
            </a:extLst>
          </p:cNvPr>
          <p:cNvSpPr txBox="1"/>
          <p:nvPr/>
        </p:nvSpPr>
        <p:spPr>
          <a:xfrm>
            <a:off x="9806473" y="4973217"/>
            <a:ext cx="919611" cy="584775"/>
          </a:xfrm>
          <a:prstGeom prst="rect">
            <a:avLst/>
          </a:prstGeom>
          <a:noFill/>
        </p:spPr>
        <p:txBody>
          <a:bodyPr wrap="none" rtlCol="0">
            <a:spAutoFit/>
          </a:bodyPr>
          <a:lstStyle/>
          <a:p>
            <a:r>
              <a:rPr lang="en-US" sz="3200" b="1" dirty="0">
                <a:solidFill>
                  <a:srgbClr val="0070C0"/>
                </a:solidFill>
              </a:rPr>
              <a:t>Year</a:t>
            </a:r>
            <a:endParaRPr lang="en-SE" sz="3200" b="1" dirty="0">
              <a:solidFill>
                <a:srgbClr val="0070C0"/>
              </a:solidFill>
            </a:endParaRPr>
          </a:p>
        </p:txBody>
      </p:sp>
      <p:sp>
        <p:nvSpPr>
          <p:cNvPr id="6" name="TextBox 5">
            <a:extLst>
              <a:ext uri="{FF2B5EF4-FFF2-40B4-BE49-F238E27FC236}">
                <a16:creationId xmlns:a16="http://schemas.microsoft.com/office/drawing/2014/main" id="{07D4E6E9-E354-4245-8D47-CEE1C19312FB}"/>
              </a:ext>
            </a:extLst>
          </p:cNvPr>
          <p:cNvSpPr txBox="1"/>
          <p:nvPr/>
        </p:nvSpPr>
        <p:spPr>
          <a:xfrm>
            <a:off x="3170075" y="268000"/>
            <a:ext cx="6097554" cy="584775"/>
          </a:xfrm>
          <a:prstGeom prst="rect">
            <a:avLst/>
          </a:prstGeom>
          <a:noFill/>
        </p:spPr>
        <p:txBody>
          <a:bodyPr wrap="square">
            <a:spAutoFit/>
          </a:bodyPr>
          <a:lstStyle/>
          <a:p>
            <a:r>
              <a:rPr lang="en-US" sz="1800" b="1" dirty="0">
                <a:solidFill>
                  <a:srgbClr val="0070C0"/>
                </a:solidFill>
              </a:rPr>
              <a:t> </a:t>
            </a:r>
            <a:r>
              <a:rPr lang="en-US" sz="3200" b="1" dirty="0">
                <a:solidFill>
                  <a:srgbClr val="0070C0"/>
                </a:solidFill>
              </a:rPr>
              <a:t>= Emissions, Gt per year</a:t>
            </a:r>
            <a:endParaRPr lang="en-SE" dirty="0"/>
          </a:p>
        </p:txBody>
      </p:sp>
      <p:sp>
        <p:nvSpPr>
          <p:cNvPr id="7" name="Slide Number Placeholder 6">
            <a:extLst>
              <a:ext uri="{FF2B5EF4-FFF2-40B4-BE49-F238E27FC236}">
                <a16:creationId xmlns:a16="http://schemas.microsoft.com/office/drawing/2014/main" id="{0F24AC3C-3EEB-4385-A37F-D38451565357}"/>
              </a:ext>
            </a:extLst>
          </p:cNvPr>
          <p:cNvSpPr>
            <a:spLocks noGrp="1"/>
          </p:cNvSpPr>
          <p:nvPr>
            <p:ph type="sldNum" sz="quarter" idx="12"/>
          </p:nvPr>
        </p:nvSpPr>
        <p:spPr/>
        <p:txBody>
          <a:bodyPr/>
          <a:lstStyle/>
          <a:p>
            <a:fld id="{96C37B05-F578-4F05-B382-B19D25927928}" type="slidenum">
              <a:rPr lang="en-SE" smtClean="0"/>
              <a:t>11</a:t>
            </a:fld>
            <a:endParaRPr lang="en-SE"/>
          </a:p>
        </p:txBody>
      </p:sp>
    </p:spTree>
    <p:extLst>
      <p:ext uri="{BB962C8B-B14F-4D97-AF65-F5344CB8AC3E}">
        <p14:creationId xmlns:p14="http://schemas.microsoft.com/office/powerpoint/2010/main" val="69585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C6017F-9C57-4F15-84C0-C95215166EEE}"/>
              </a:ext>
            </a:extLst>
          </p:cNvPr>
          <p:cNvPicPr>
            <a:picLocks noChangeAspect="1"/>
          </p:cNvPicPr>
          <p:nvPr/>
        </p:nvPicPr>
        <p:blipFill>
          <a:blip r:embed="rId2"/>
          <a:stretch>
            <a:fillRect/>
          </a:stretch>
        </p:blipFill>
        <p:spPr>
          <a:xfrm>
            <a:off x="456693" y="1322160"/>
            <a:ext cx="11436944" cy="5038531"/>
          </a:xfrm>
          <a:prstGeom prst="rect">
            <a:avLst/>
          </a:prstGeom>
        </p:spPr>
      </p:pic>
      <p:sp>
        <p:nvSpPr>
          <p:cNvPr id="4" name="Rectangle 3">
            <a:extLst>
              <a:ext uri="{FF2B5EF4-FFF2-40B4-BE49-F238E27FC236}">
                <a16:creationId xmlns:a16="http://schemas.microsoft.com/office/drawing/2014/main" id="{4E81A1D2-6042-407B-9E1E-C1CE59D8E27F}"/>
              </a:ext>
            </a:extLst>
          </p:cNvPr>
          <p:cNvSpPr/>
          <p:nvPr/>
        </p:nvSpPr>
        <p:spPr>
          <a:xfrm>
            <a:off x="1072768" y="2015413"/>
            <a:ext cx="1365379" cy="309776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Rectangle 4">
            <a:extLst>
              <a:ext uri="{FF2B5EF4-FFF2-40B4-BE49-F238E27FC236}">
                <a16:creationId xmlns:a16="http://schemas.microsoft.com/office/drawing/2014/main" id="{6024C0B7-D4E4-48EC-BC1E-31F092C8B57C}"/>
              </a:ext>
            </a:extLst>
          </p:cNvPr>
          <p:cNvSpPr/>
          <p:nvPr/>
        </p:nvSpPr>
        <p:spPr>
          <a:xfrm>
            <a:off x="5671312" y="354563"/>
            <a:ext cx="1007706" cy="4758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Rectangle 5">
            <a:extLst>
              <a:ext uri="{FF2B5EF4-FFF2-40B4-BE49-F238E27FC236}">
                <a16:creationId xmlns:a16="http://schemas.microsoft.com/office/drawing/2014/main" id="{C5F90047-FBAB-40BB-8A7F-33AAA6AEEA48}"/>
              </a:ext>
            </a:extLst>
          </p:cNvPr>
          <p:cNvSpPr/>
          <p:nvPr/>
        </p:nvSpPr>
        <p:spPr>
          <a:xfrm>
            <a:off x="9460191" y="251927"/>
            <a:ext cx="1659042" cy="486124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7" name="Object 6">
            <a:extLst>
              <a:ext uri="{FF2B5EF4-FFF2-40B4-BE49-F238E27FC236}">
                <a16:creationId xmlns:a16="http://schemas.microsoft.com/office/drawing/2014/main" id="{AEBA46C5-CEE6-418B-BBE4-458A10ED9E1B}"/>
              </a:ext>
            </a:extLst>
          </p:cNvPr>
          <p:cNvGraphicFramePr>
            <a:graphicFrameLocks noChangeAspect="1"/>
          </p:cNvGraphicFramePr>
          <p:nvPr>
            <p:extLst>
              <p:ext uri="{D42A27DB-BD31-4B8C-83A1-F6EECF244321}">
                <p14:modId xmlns:p14="http://schemas.microsoft.com/office/powerpoint/2010/main" val="2311163309"/>
              </p:ext>
            </p:extLst>
          </p:nvPr>
        </p:nvGraphicFramePr>
        <p:xfrm>
          <a:off x="5831634" y="1003913"/>
          <a:ext cx="722572" cy="794562"/>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4" name="Object 3">
                        <a:extLst>
                          <a:ext uri="{FF2B5EF4-FFF2-40B4-BE49-F238E27FC236}">
                            <a16:creationId xmlns:a16="http://schemas.microsoft.com/office/drawing/2014/main" id="{B5B5BFFB-ED19-4B56-BD06-CAC1881B758D}"/>
                          </a:ext>
                        </a:extLst>
                      </p:cNvPr>
                      <p:cNvPicPr/>
                      <p:nvPr/>
                    </p:nvPicPr>
                    <p:blipFill>
                      <a:blip r:embed="rId4"/>
                      <a:stretch>
                        <a:fillRect/>
                      </a:stretch>
                    </p:blipFill>
                    <p:spPr>
                      <a:xfrm>
                        <a:off x="5831634" y="1003913"/>
                        <a:ext cx="722572" cy="7945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D030DFA-F049-47FE-9CE2-920F321D487D}"/>
              </a:ext>
            </a:extLst>
          </p:cNvPr>
          <p:cNvGraphicFramePr>
            <a:graphicFrameLocks noChangeAspect="1"/>
          </p:cNvGraphicFramePr>
          <p:nvPr>
            <p:extLst>
              <p:ext uri="{D42A27DB-BD31-4B8C-83A1-F6EECF244321}">
                <p14:modId xmlns:p14="http://schemas.microsoft.com/office/powerpoint/2010/main" val="1880756022"/>
              </p:ext>
            </p:extLst>
          </p:nvPr>
        </p:nvGraphicFramePr>
        <p:xfrm>
          <a:off x="9912183" y="224137"/>
          <a:ext cx="709126" cy="1559552"/>
        </p:xfrm>
        <a:graphic>
          <a:graphicData uri="http://schemas.openxmlformats.org/presentationml/2006/ole">
            <mc:AlternateContent xmlns:mc="http://schemas.openxmlformats.org/markup-compatibility/2006">
              <mc:Choice xmlns:v="urn:schemas-microsoft-com:vml" Requires="v">
                <p:oleObj name="Equation" r:id="rId5" imgW="126720" imgH="279360" progId="Equation.DSMT4">
                  <p:embed/>
                </p:oleObj>
              </mc:Choice>
              <mc:Fallback>
                <p:oleObj name="Equation" r:id="rId5" imgW="126720" imgH="279360" progId="Equation.DSMT4">
                  <p:embed/>
                  <p:pic>
                    <p:nvPicPr>
                      <p:cNvPr id="7" name="Object 6">
                        <a:extLst>
                          <a:ext uri="{FF2B5EF4-FFF2-40B4-BE49-F238E27FC236}">
                            <a16:creationId xmlns:a16="http://schemas.microsoft.com/office/drawing/2014/main" id="{AEBA46C5-CEE6-418B-BBE4-458A10ED9E1B}"/>
                          </a:ext>
                        </a:extLst>
                      </p:cNvPr>
                      <p:cNvPicPr/>
                      <p:nvPr/>
                    </p:nvPicPr>
                    <p:blipFill>
                      <a:blip r:embed="rId6"/>
                      <a:stretch>
                        <a:fillRect/>
                      </a:stretch>
                    </p:blipFill>
                    <p:spPr>
                      <a:xfrm>
                        <a:off x="9912183" y="224137"/>
                        <a:ext cx="709126" cy="1559552"/>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2B8C2889-4FA5-4DA2-8AA6-08FA9C5BCF2F}"/>
              </a:ext>
            </a:extLst>
          </p:cNvPr>
          <p:cNvSpPr>
            <a:spLocks noGrp="1"/>
          </p:cNvSpPr>
          <p:nvPr>
            <p:ph type="sldNum" sz="quarter" idx="12"/>
          </p:nvPr>
        </p:nvSpPr>
        <p:spPr/>
        <p:txBody>
          <a:bodyPr/>
          <a:lstStyle/>
          <a:p>
            <a:fld id="{96C37B05-F578-4F05-B382-B19D25927928}" type="slidenum">
              <a:rPr lang="en-SE" smtClean="0"/>
              <a:t>12</a:t>
            </a:fld>
            <a:endParaRPr lang="en-SE"/>
          </a:p>
        </p:txBody>
      </p:sp>
    </p:spTree>
    <p:extLst>
      <p:ext uri="{BB962C8B-B14F-4D97-AF65-F5344CB8AC3E}">
        <p14:creationId xmlns:p14="http://schemas.microsoft.com/office/powerpoint/2010/main" val="135738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649E615-05A0-490F-9DC2-1457476FD9AA}"/>
              </a:ext>
            </a:extLst>
          </p:cNvPr>
          <p:cNvGraphicFramePr>
            <a:graphicFrameLocks noChangeAspect="1"/>
          </p:cNvGraphicFramePr>
          <p:nvPr>
            <p:extLst>
              <p:ext uri="{D42A27DB-BD31-4B8C-83A1-F6EECF244321}">
                <p14:modId xmlns:p14="http://schemas.microsoft.com/office/powerpoint/2010/main" val="1726364422"/>
              </p:ext>
            </p:extLst>
          </p:nvPr>
        </p:nvGraphicFramePr>
        <p:xfrm>
          <a:off x="2445739" y="2179569"/>
          <a:ext cx="5908675" cy="1639887"/>
        </p:xfrm>
        <a:graphic>
          <a:graphicData uri="http://schemas.openxmlformats.org/presentationml/2006/ole">
            <mc:AlternateContent xmlns:mc="http://schemas.openxmlformats.org/markup-compatibility/2006">
              <mc:Choice xmlns:v="urn:schemas-microsoft-com:vml" Requires="v">
                <p:oleObj name="Equation" r:id="rId2" imgW="1143000" imgH="317160" progId="Equation.DSMT4">
                  <p:embed/>
                </p:oleObj>
              </mc:Choice>
              <mc:Fallback>
                <p:oleObj name="Equation" r:id="rId2" imgW="1143000" imgH="317160" progId="Equation.DSMT4">
                  <p:embed/>
                  <p:pic>
                    <p:nvPicPr>
                      <p:cNvPr id="4" name="Object 3">
                        <a:extLst>
                          <a:ext uri="{FF2B5EF4-FFF2-40B4-BE49-F238E27FC236}">
                            <a16:creationId xmlns:a16="http://schemas.microsoft.com/office/drawing/2014/main" id="{0B2BF2BC-2300-418E-BD03-7E32B1397B70}"/>
                          </a:ext>
                        </a:extLst>
                      </p:cNvPr>
                      <p:cNvPicPr/>
                      <p:nvPr/>
                    </p:nvPicPr>
                    <p:blipFill>
                      <a:blip r:embed="rId3"/>
                      <a:stretch>
                        <a:fillRect/>
                      </a:stretch>
                    </p:blipFill>
                    <p:spPr>
                      <a:xfrm>
                        <a:off x="2445739" y="2179569"/>
                        <a:ext cx="5908675" cy="16398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8DE4734-013E-4353-A1ED-0F8B6CCC9042}"/>
              </a:ext>
            </a:extLst>
          </p:cNvPr>
          <p:cNvGraphicFramePr>
            <a:graphicFrameLocks noChangeAspect="1"/>
          </p:cNvGraphicFramePr>
          <p:nvPr>
            <p:extLst>
              <p:ext uri="{D42A27DB-BD31-4B8C-83A1-F6EECF244321}">
                <p14:modId xmlns:p14="http://schemas.microsoft.com/office/powerpoint/2010/main" val="2955758844"/>
              </p:ext>
            </p:extLst>
          </p:nvPr>
        </p:nvGraphicFramePr>
        <p:xfrm>
          <a:off x="1596652" y="3990583"/>
          <a:ext cx="7812087" cy="1639887"/>
        </p:xfrm>
        <a:graphic>
          <a:graphicData uri="http://schemas.openxmlformats.org/presentationml/2006/ole">
            <mc:AlternateContent xmlns:mc="http://schemas.openxmlformats.org/markup-compatibility/2006">
              <mc:Choice xmlns:v="urn:schemas-microsoft-com:vml" Requires="v">
                <p:oleObj name="Equation" r:id="rId4" imgW="1511280" imgH="317160" progId="Equation.DSMT4">
                  <p:embed/>
                </p:oleObj>
              </mc:Choice>
              <mc:Fallback>
                <p:oleObj name="Equation" r:id="rId4" imgW="1511280" imgH="317160" progId="Equation.DSMT4">
                  <p:embed/>
                  <p:pic>
                    <p:nvPicPr>
                      <p:cNvPr id="4" name="Object 3">
                        <a:extLst>
                          <a:ext uri="{FF2B5EF4-FFF2-40B4-BE49-F238E27FC236}">
                            <a16:creationId xmlns:a16="http://schemas.microsoft.com/office/drawing/2014/main" id="{E649E615-05A0-490F-9DC2-1457476FD9AA}"/>
                          </a:ext>
                        </a:extLst>
                      </p:cNvPr>
                      <p:cNvPicPr/>
                      <p:nvPr/>
                    </p:nvPicPr>
                    <p:blipFill>
                      <a:blip r:embed="rId5"/>
                      <a:stretch>
                        <a:fillRect/>
                      </a:stretch>
                    </p:blipFill>
                    <p:spPr>
                      <a:xfrm>
                        <a:off x="1596652" y="3990583"/>
                        <a:ext cx="7812087" cy="16398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FB93C05-DBED-4320-A65B-96D7BF6C8823}"/>
              </a:ext>
            </a:extLst>
          </p:cNvPr>
          <p:cNvSpPr>
            <a:spLocks noGrp="1"/>
          </p:cNvSpPr>
          <p:nvPr>
            <p:ph type="sldNum" sz="quarter" idx="12"/>
          </p:nvPr>
        </p:nvSpPr>
        <p:spPr/>
        <p:txBody>
          <a:bodyPr/>
          <a:lstStyle/>
          <a:p>
            <a:fld id="{96C37B05-F578-4F05-B382-B19D25927928}" type="slidenum">
              <a:rPr lang="en-SE" smtClean="0"/>
              <a:t>13</a:t>
            </a:fld>
            <a:endParaRPr lang="en-SE"/>
          </a:p>
        </p:txBody>
      </p:sp>
      <p:sp>
        <p:nvSpPr>
          <p:cNvPr id="3" name="TextBox 2">
            <a:extLst>
              <a:ext uri="{FF2B5EF4-FFF2-40B4-BE49-F238E27FC236}">
                <a16:creationId xmlns:a16="http://schemas.microsoft.com/office/drawing/2014/main" id="{5E96CA9C-13E0-4ABF-AAD6-68CCDDA9CBF3}"/>
              </a:ext>
            </a:extLst>
          </p:cNvPr>
          <p:cNvSpPr txBox="1"/>
          <p:nvPr/>
        </p:nvSpPr>
        <p:spPr>
          <a:xfrm>
            <a:off x="6682902" y="425243"/>
            <a:ext cx="2173993" cy="1754326"/>
          </a:xfrm>
          <a:prstGeom prst="rect">
            <a:avLst/>
          </a:prstGeom>
          <a:noFill/>
        </p:spPr>
        <p:txBody>
          <a:bodyPr wrap="none" rtlCol="0">
            <a:spAutoFit/>
          </a:bodyPr>
          <a:lstStyle/>
          <a:p>
            <a:r>
              <a:rPr lang="en-US" sz="3600" b="1" dirty="0"/>
              <a:t>Industrial </a:t>
            </a:r>
          </a:p>
          <a:p>
            <a:r>
              <a:rPr lang="en-US" sz="3600" b="1" dirty="0"/>
              <a:t>emissions </a:t>
            </a:r>
          </a:p>
          <a:p>
            <a:r>
              <a:rPr lang="en-US" sz="3600" b="1" dirty="0"/>
              <a:t>of CO2</a:t>
            </a:r>
            <a:endParaRPr lang="en-SE" sz="3600" b="1" dirty="0"/>
          </a:p>
        </p:txBody>
      </p:sp>
      <p:sp>
        <p:nvSpPr>
          <p:cNvPr id="5" name="Rectangle 4">
            <a:extLst>
              <a:ext uri="{FF2B5EF4-FFF2-40B4-BE49-F238E27FC236}">
                <a16:creationId xmlns:a16="http://schemas.microsoft.com/office/drawing/2014/main" id="{5CAD7851-6D9A-4129-854A-2651BB4DF7AD}"/>
              </a:ext>
            </a:extLst>
          </p:cNvPr>
          <p:cNvSpPr/>
          <p:nvPr/>
        </p:nvSpPr>
        <p:spPr>
          <a:xfrm>
            <a:off x="6575898" y="350196"/>
            <a:ext cx="2393004" cy="19941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Arrow: Down 6">
            <a:extLst>
              <a:ext uri="{FF2B5EF4-FFF2-40B4-BE49-F238E27FC236}">
                <a16:creationId xmlns:a16="http://schemas.microsoft.com/office/drawing/2014/main" id="{7BED37C2-5A01-4839-B9AF-DF37D6F60610}"/>
              </a:ext>
            </a:extLst>
          </p:cNvPr>
          <p:cNvSpPr/>
          <p:nvPr/>
        </p:nvSpPr>
        <p:spPr>
          <a:xfrm>
            <a:off x="6955277" y="2344366"/>
            <a:ext cx="515566" cy="43774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TextBox 8">
            <a:extLst>
              <a:ext uri="{FF2B5EF4-FFF2-40B4-BE49-F238E27FC236}">
                <a16:creationId xmlns:a16="http://schemas.microsoft.com/office/drawing/2014/main" id="{E1FF98E7-F002-42CC-BB2E-005997392AA5}"/>
              </a:ext>
            </a:extLst>
          </p:cNvPr>
          <p:cNvSpPr txBox="1"/>
          <p:nvPr/>
        </p:nvSpPr>
        <p:spPr>
          <a:xfrm>
            <a:off x="294261" y="155014"/>
            <a:ext cx="4482020" cy="1938992"/>
          </a:xfrm>
          <a:prstGeom prst="rect">
            <a:avLst/>
          </a:prstGeom>
          <a:noFill/>
        </p:spPr>
        <p:txBody>
          <a:bodyPr wrap="square">
            <a:spAutoFit/>
          </a:bodyPr>
          <a:lstStyle/>
          <a:p>
            <a:r>
              <a:rPr lang="en-US" sz="4000" b="1" i="1" dirty="0">
                <a:solidFill>
                  <a:srgbClr val="7030A0"/>
                </a:solidFill>
              </a:rPr>
              <a:t>The CO2 dynamics affected by </a:t>
            </a:r>
          </a:p>
          <a:p>
            <a:r>
              <a:rPr lang="en-US" sz="4000" b="1" i="1" dirty="0">
                <a:solidFill>
                  <a:srgbClr val="7030A0"/>
                </a:solidFill>
              </a:rPr>
              <a:t>industrial emissions</a:t>
            </a:r>
            <a:endParaRPr lang="en-SE" sz="4000" b="1" i="1" dirty="0">
              <a:solidFill>
                <a:srgbClr val="7030A0"/>
              </a:solidFill>
            </a:endParaRPr>
          </a:p>
        </p:txBody>
      </p:sp>
    </p:spTree>
    <p:extLst>
      <p:ext uri="{BB962C8B-B14F-4D97-AF65-F5344CB8AC3E}">
        <p14:creationId xmlns:p14="http://schemas.microsoft.com/office/powerpoint/2010/main" val="417204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029D5-D496-4936-AABE-1876B66AAECE}"/>
              </a:ext>
            </a:extLst>
          </p:cNvPr>
          <p:cNvPicPr>
            <a:picLocks noChangeAspect="1"/>
          </p:cNvPicPr>
          <p:nvPr/>
        </p:nvPicPr>
        <p:blipFill>
          <a:blip r:embed="rId2"/>
          <a:stretch>
            <a:fillRect/>
          </a:stretch>
        </p:blipFill>
        <p:spPr>
          <a:xfrm>
            <a:off x="681135" y="979713"/>
            <a:ext cx="10752247" cy="4934127"/>
          </a:xfrm>
          <a:prstGeom prst="rect">
            <a:avLst/>
          </a:prstGeom>
        </p:spPr>
      </p:pic>
      <p:graphicFrame>
        <p:nvGraphicFramePr>
          <p:cNvPr id="4" name="Object 3">
            <a:extLst>
              <a:ext uri="{FF2B5EF4-FFF2-40B4-BE49-F238E27FC236}">
                <a16:creationId xmlns:a16="http://schemas.microsoft.com/office/drawing/2014/main" id="{B5B5BFFB-ED19-4B56-BD06-CAC1881B758D}"/>
              </a:ext>
            </a:extLst>
          </p:cNvPr>
          <p:cNvGraphicFramePr>
            <a:graphicFrameLocks noChangeAspect="1"/>
          </p:cNvGraphicFramePr>
          <p:nvPr>
            <p:extLst>
              <p:ext uri="{D42A27DB-BD31-4B8C-83A1-F6EECF244321}">
                <p14:modId xmlns:p14="http://schemas.microsoft.com/office/powerpoint/2010/main" val="3503967092"/>
              </p:ext>
            </p:extLst>
          </p:nvPr>
        </p:nvGraphicFramePr>
        <p:xfrm>
          <a:off x="5864567" y="708595"/>
          <a:ext cx="988614" cy="687144"/>
        </p:xfrm>
        <a:graphic>
          <a:graphicData uri="http://schemas.openxmlformats.org/presentationml/2006/ole">
            <mc:AlternateContent xmlns:mc="http://schemas.openxmlformats.org/markup-compatibility/2006">
              <mc:Choice xmlns:v="urn:schemas-microsoft-com:vml" Requires="v">
                <p:oleObj name="Equation" r:id="rId3" imgW="291960" imgH="203040" progId="Equation.DSMT4">
                  <p:embed/>
                </p:oleObj>
              </mc:Choice>
              <mc:Fallback>
                <p:oleObj name="Equation" r:id="rId3" imgW="291960" imgH="203040" progId="Equation.DSMT4">
                  <p:embed/>
                  <p:pic>
                    <p:nvPicPr>
                      <p:cNvPr id="4" name="Object 3">
                        <a:extLst>
                          <a:ext uri="{FF2B5EF4-FFF2-40B4-BE49-F238E27FC236}">
                            <a16:creationId xmlns:a16="http://schemas.microsoft.com/office/drawing/2014/main" id="{E649E615-05A0-490F-9DC2-1457476FD9AA}"/>
                          </a:ext>
                        </a:extLst>
                      </p:cNvPr>
                      <p:cNvPicPr/>
                      <p:nvPr/>
                    </p:nvPicPr>
                    <p:blipFill>
                      <a:blip r:embed="rId4"/>
                      <a:stretch>
                        <a:fillRect/>
                      </a:stretch>
                    </p:blipFill>
                    <p:spPr>
                      <a:xfrm>
                        <a:off x="5864567" y="708595"/>
                        <a:ext cx="988614" cy="687144"/>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3C4EF75-7B0E-407B-8E4F-B1E3E40C19DB}"/>
              </a:ext>
            </a:extLst>
          </p:cNvPr>
          <p:cNvSpPr/>
          <p:nvPr/>
        </p:nvSpPr>
        <p:spPr>
          <a:xfrm>
            <a:off x="5421086" y="455044"/>
            <a:ext cx="1810138" cy="4154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83C203D4-31E3-4B7A-8254-DF7BDCDB3BBA}"/>
              </a:ext>
            </a:extLst>
          </p:cNvPr>
          <p:cNvSpPr/>
          <p:nvPr/>
        </p:nvSpPr>
        <p:spPr>
          <a:xfrm>
            <a:off x="2230016" y="1623526"/>
            <a:ext cx="1365379" cy="29857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8" name="Object 7">
            <a:extLst>
              <a:ext uri="{FF2B5EF4-FFF2-40B4-BE49-F238E27FC236}">
                <a16:creationId xmlns:a16="http://schemas.microsoft.com/office/drawing/2014/main" id="{96F1CEFF-D3DF-4D2E-AD95-1A42D483A974}"/>
              </a:ext>
            </a:extLst>
          </p:cNvPr>
          <p:cNvGraphicFramePr>
            <a:graphicFrameLocks noChangeAspect="1"/>
          </p:cNvGraphicFramePr>
          <p:nvPr>
            <p:extLst>
              <p:ext uri="{D42A27DB-BD31-4B8C-83A1-F6EECF244321}">
                <p14:modId xmlns:p14="http://schemas.microsoft.com/office/powerpoint/2010/main" val="1704663228"/>
              </p:ext>
            </p:extLst>
          </p:nvPr>
        </p:nvGraphicFramePr>
        <p:xfrm>
          <a:off x="7381435" y="390857"/>
          <a:ext cx="1675479" cy="1004882"/>
        </p:xfrm>
        <a:graphic>
          <a:graphicData uri="http://schemas.openxmlformats.org/presentationml/2006/ole">
            <mc:AlternateContent xmlns:mc="http://schemas.openxmlformats.org/markup-compatibility/2006">
              <mc:Choice xmlns:v="urn:schemas-microsoft-com:vml" Requires="v">
                <p:oleObj name="Equation" r:id="rId5" imgW="507960" imgH="304560" progId="Equation.DSMT4">
                  <p:embed/>
                </p:oleObj>
              </mc:Choice>
              <mc:Fallback>
                <p:oleObj name="Equation" r:id="rId5" imgW="507960" imgH="304560" progId="Equation.DSMT4">
                  <p:embed/>
                  <p:pic>
                    <p:nvPicPr>
                      <p:cNvPr id="4" name="Object 3">
                        <a:extLst>
                          <a:ext uri="{FF2B5EF4-FFF2-40B4-BE49-F238E27FC236}">
                            <a16:creationId xmlns:a16="http://schemas.microsoft.com/office/drawing/2014/main" id="{B5B5BFFB-ED19-4B56-BD06-CAC1881B758D}"/>
                          </a:ext>
                        </a:extLst>
                      </p:cNvPr>
                      <p:cNvPicPr/>
                      <p:nvPr/>
                    </p:nvPicPr>
                    <p:blipFill>
                      <a:blip r:embed="rId6"/>
                      <a:stretch>
                        <a:fillRect/>
                      </a:stretch>
                    </p:blipFill>
                    <p:spPr>
                      <a:xfrm>
                        <a:off x="7381435" y="390857"/>
                        <a:ext cx="1675479" cy="1004882"/>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68E68296-4A3B-44A2-91CA-C9D860F77CF0}"/>
              </a:ext>
            </a:extLst>
          </p:cNvPr>
          <p:cNvSpPr/>
          <p:nvPr/>
        </p:nvSpPr>
        <p:spPr>
          <a:xfrm>
            <a:off x="7288252" y="455044"/>
            <a:ext cx="1810138" cy="415427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extBox 10">
            <a:extLst>
              <a:ext uri="{FF2B5EF4-FFF2-40B4-BE49-F238E27FC236}">
                <a16:creationId xmlns:a16="http://schemas.microsoft.com/office/drawing/2014/main" id="{834EF507-B46F-4E5D-9F12-C5A5C93743C5}"/>
              </a:ext>
            </a:extLst>
          </p:cNvPr>
          <p:cNvSpPr txBox="1"/>
          <p:nvPr/>
        </p:nvSpPr>
        <p:spPr>
          <a:xfrm>
            <a:off x="7363818" y="5082843"/>
            <a:ext cx="6097554" cy="1200329"/>
          </a:xfrm>
          <a:prstGeom prst="rect">
            <a:avLst/>
          </a:prstGeom>
          <a:noFill/>
        </p:spPr>
        <p:txBody>
          <a:bodyPr wrap="square">
            <a:spAutoFit/>
          </a:bodyPr>
          <a:lstStyle/>
          <a:p>
            <a:r>
              <a:rPr lang="en-US" sz="2400" b="1" dirty="0">
                <a:solidFill>
                  <a:srgbClr val="00B050"/>
                </a:solidFill>
              </a:rPr>
              <a:t>Reduction of CO2 </a:t>
            </a:r>
          </a:p>
          <a:p>
            <a:r>
              <a:rPr lang="en-US" sz="2400" b="1" dirty="0">
                <a:solidFill>
                  <a:srgbClr val="00B050"/>
                </a:solidFill>
              </a:rPr>
              <a:t>in atmosphere in the </a:t>
            </a:r>
          </a:p>
          <a:p>
            <a:r>
              <a:rPr lang="en-US" sz="2400" b="1" dirty="0">
                <a:solidFill>
                  <a:srgbClr val="00B050"/>
                </a:solidFill>
              </a:rPr>
              <a:t>absence of emissions.</a:t>
            </a:r>
            <a:endParaRPr lang="en-SE" sz="2400" b="1" dirty="0">
              <a:solidFill>
                <a:srgbClr val="00B050"/>
              </a:solidFill>
            </a:endParaRPr>
          </a:p>
        </p:txBody>
      </p:sp>
      <p:sp>
        <p:nvSpPr>
          <p:cNvPr id="12" name="TextBox 11">
            <a:extLst>
              <a:ext uri="{FF2B5EF4-FFF2-40B4-BE49-F238E27FC236}">
                <a16:creationId xmlns:a16="http://schemas.microsoft.com/office/drawing/2014/main" id="{5ADAF6BF-207D-4A9F-B826-921AA368FDE5}"/>
              </a:ext>
            </a:extLst>
          </p:cNvPr>
          <p:cNvSpPr txBox="1"/>
          <p:nvPr/>
        </p:nvSpPr>
        <p:spPr>
          <a:xfrm>
            <a:off x="5572503" y="5523616"/>
            <a:ext cx="1507303" cy="461665"/>
          </a:xfrm>
          <a:prstGeom prst="rect">
            <a:avLst/>
          </a:prstGeom>
          <a:noFill/>
        </p:spPr>
        <p:txBody>
          <a:bodyPr wrap="square">
            <a:spAutoFit/>
          </a:bodyPr>
          <a:lstStyle/>
          <a:p>
            <a:r>
              <a:rPr lang="en-US" sz="2400" b="1" dirty="0">
                <a:solidFill>
                  <a:srgbClr val="FF0000"/>
                </a:solidFill>
              </a:rPr>
              <a:t>Emissions</a:t>
            </a:r>
            <a:endParaRPr lang="en-SE" sz="2400" b="1" dirty="0">
              <a:solidFill>
                <a:srgbClr val="FF0000"/>
              </a:solidFill>
            </a:endParaRPr>
          </a:p>
        </p:txBody>
      </p:sp>
      <p:sp>
        <p:nvSpPr>
          <p:cNvPr id="13" name="Rectangle 12">
            <a:extLst>
              <a:ext uri="{FF2B5EF4-FFF2-40B4-BE49-F238E27FC236}">
                <a16:creationId xmlns:a16="http://schemas.microsoft.com/office/drawing/2014/main" id="{82C21101-0906-4A76-9987-395047587D17}"/>
              </a:ext>
            </a:extLst>
          </p:cNvPr>
          <p:cNvSpPr/>
          <p:nvPr/>
        </p:nvSpPr>
        <p:spPr>
          <a:xfrm>
            <a:off x="5411674" y="5082844"/>
            <a:ext cx="1810138" cy="1320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Rectangle 13">
            <a:extLst>
              <a:ext uri="{FF2B5EF4-FFF2-40B4-BE49-F238E27FC236}">
                <a16:creationId xmlns:a16="http://schemas.microsoft.com/office/drawing/2014/main" id="{BCD2A517-A051-461C-9C4F-579D281D4094}"/>
              </a:ext>
            </a:extLst>
          </p:cNvPr>
          <p:cNvSpPr/>
          <p:nvPr/>
        </p:nvSpPr>
        <p:spPr>
          <a:xfrm>
            <a:off x="7330737" y="5082844"/>
            <a:ext cx="3082225" cy="13325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6" name="Straight Arrow Connector 15">
            <a:extLst>
              <a:ext uri="{FF2B5EF4-FFF2-40B4-BE49-F238E27FC236}">
                <a16:creationId xmlns:a16="http://schemas.microsoft.com/office/drawing/2014/main" id="{C192D177-2CB5-48E1-9A6D-4269AA613873}"/>
              </a:ext>
            </a:extLst>
          </p:cNvPr>
          <p:cNvCxnSpPr>
            <a:stCxn id="13" idx="0"/>
            <a:endCxn id="6" idx="2"/>
          </p:cNvCxnSpPr>
          <p:nvPr/>
        </p:nvCxnSpPr>
        <p:spPr>
          <a:xfrm flipV="1">
            <a:off x="6316743" y="4609322"/>
            <a:ext cx="9412" cy="4735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E80EC4E-E953-426E-81C4-9C637A9986D5}"/>
              </a:ext>
            </a:extLst>
          </p:cNvPr>
          <p:cNvCxnSpPr/>
          <p:nvPr/>
        </p:nvCxnSpPr>
        <p:spPr>
          <a:xfrm flipV="1">
            <a:off x="7980702" y="4618055"/>
            <a:ext cx="9412" cy="47352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74C4451A-26D0-4CA4-8219-A9F2D15F71D0}"/>
              </a:ext>
            </a:extLst>
          </p:cNvPr>
          <p:cNvSpPr>
            <a:spLocks noGrp="1"/>
          </p:cNvSpPr>
          <p:nvPr>
            <p:ph type="sldNum" sz="quarter" idx="12"/>
          </p:nvPr>
        </p:nvSpPr>
        <p:spPr/>
        <p:txBody>
          <a:bodyPr/>
          <a:lstStyle/>
          <a:p>
            <a:fld id="{96C37B05-F578-4F05-B382-B19D25927928}" type="slidenum">
              <a:rPr lang="en-SE" smtClean="0"/>
              <a:t>14</a:t>
            </a:fld>
            <a:endParaRPr lang="en-SE"/>
          </a:p>
        </p:txBody>
      </p:sp>
    </p:spTree>
    <p:extLst>
      <p:ext uri="{BB962C8B-B14F-4D97-AF65-F5344CB8AC3E}">
        <p14:creationId xmlns:p14="http://schemas.microsoft.com/office/powerpoint/2010/main" val="32227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C7825E-CB25-489E-AF60-10620C6B7537}"/>
              </a:ext>
            </a:extLst>
          </p:cNvPr>
          <p:cNvPicPr>
            <a:picLocks noChangeAspect="1"/>
          </p:cNvPicPr>
          <p:nvPr/>
        </p:nvPicPr>
        <p:blipFill>
          <a:blip r:embed="rId2"/>
          <a:stretch>
            <a:fillRect/>
          </a:stretch>
        </p:blipFill>
        <p:spPr>
          <a:xfrm>
            <a:off x="2786735" y="768801"/>
            <a:ext cx="9035151" cy="5320398"/>
          </a:xfrm>
          <a:prstGeom prst="rect">
            <a:avLst/>
          </a:prstGeom>
        </p:spPr>
      </p:pic>
      <p:sp>
        <p:nvSpPr>
          <p:cNvPr id="2" name="Rectangle 1">
            <a:extLst>
              <a:ext uri="{FF2B5EF4-FFF2-40B4-BE49-F238E27FC236}">
                <a16:creationId xmlns:a16="http://schemas.microsoft.com/office/drawing/2014/main" id="{8BD5C9CB-E107-4FD3-AF31-F58CC3DF8BB9}"/>
              </a:ext>
            </a:extLst>
          </p:cNvPr>
          <p:cNvSpPr/>
          <p:nvPr/>
        </p:nvSpPr>
        <p:spPr>
          <a:xfrm>
            <a:off x="2883159" y="1959428"/>
            <a:ext cx="7053943" cy="139026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Slide Number Placeholder 3">
            <a:extLst>
              <a:ext uri="{FF2B5EF4-FFF2-40B4-BE49-F238E27FC236}">
                <a16:creationId xmlns:a16="http://schemas.microsoft.com/office/drawing/2014/main" id="{E4EF3F54-BF1D-4E31-AA21-864EF9A0B97F}"/>
              </a:ext>
            </a:extLst>
          </p:cNvPr>
          <p:cNvSpPr>
            <a:spLocks noGrp="1"/>
          </p:cNvSpPr>
          <p:nvPr>
            <p:ph type="sldNum" sz="quarter" idx="12"/>
          </p:nvPr>
        </p:nvSpPr>
        <p:spPr/>
        <p:txBody>
          <a:bodyPr/>
          <a:lstStyle/>
          <a:p>
            <a:fld id="{96C37B05-F578-4F05-B382-B19D25927928}" type="slidenum">
              <a:rPr lang="en-SE" smtClean="0"/>
              <a:t>15</a:t>
            </a:fld>
            <a:endParaRPr lang="en-SE"/>
          </a:p>
        </p:txBody>
      </p:sp>
    </p:spTree>
    <p:extLst>
      <p:ext uri="{BB962C8B-B14F-4D97-AF65-F5344CB8AC3E}">
        <p14:creationId xmlns:p14="http://schemas.microsoft.com/office/powerpoint/2010/main" val="241029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A8073-FFEB-4662-AFC5-C9C0F80FA02D}"/>
              </a:ext>
            </a:extLst>
          </p:cNvPr>
          <p:cNvPicPr>
            <a:picLocks noChangeAspect="1"/>
          </p:cNvPicPr>
          <p:nvPr/>
        </p:nvPicPr>
        <p:blipFill>
          <a:blip r:embed="rId2"/>
          <a:stretch>
            <a:fillRect/>
          </a:stretch>
        </p:blipFill>
        <p:spPr>
          <a:xfrm>
            <a:off x="2470311" y="382531"/>
            <a:ext cx="6123183" cy="3545823"/>
          </a:xfrm>
          <a:prstGeom prst="rect">
            <a:avLst/>
          </a:prstGeom>
        </p:spPr>
      </p:pic>
      <p:sp>
        <p:nvSpPr>
          <p:cNvPr id="2" name="TextBox 1">
            <a:extLst>
              <a:ext uri="{FF2B5EF4-FFF2-40B4-BE49-F238E27FC236}">
                <a16:creationId xmlns:a16="http://schemas.microsoft.com/office/drawing/2014/main" id="{D534D349-5976-4AA1-AF1A-A89804491BF0}"/>
              </a:ext>
            </a:extLst>
          </p:cNvPr>
          <p:cNvSpPr txBox="1"/>
          <p:nvPr/>
        </p:nvSpPr>
        <p:spPr>
          <a:xfrm>
            <a:off x="1825038" y="4843878"/>
            <a:ext cx="1290546" cy="584775"/>
          </a:xfrm>
          <a:prstGeom prst="rect">
            <a:avLst/>
          </a:prstGeom>
          <a:noFill/>
        </p:spPr>
        <p:txBody>
          <a:bodyPr wrap="none" rtlCol="0">
            <a:spAutoFit/>
          </a:bodyPr>
          <a:lstStyle/>
          <a:p>
            <a:r>
              <a:rPr lang="en-US" sz="3200" b="1" dirty="0"/>
              <a:t>Period</a:t>
            </a:r>
            <a:endParaRPr lang="en-SE" sz="3200" b="1" dirty="0"/>
          </a:p>
        </p:txBody>
      </p:sp>
      <p:graphicFrame>
        <p:nvGraphicFramePr>
          <p:cNvPr id="4" name="Object 3">
            <a:extLst>
              <a:ext uri="{FF2B5EF4-FFF2-40B4-BE49-F238E27FC236}">
                <a16:creationId xmlns:a16="http://schemas.microsoft.com/office/drawing/2014/main" id="{D3A403A8-9651-4947-B950-855E014B4A4D}"/>
              </a:ext>
            </a:extLst>
          </p:cNvPr>
          <p:cNvGraphicFramePr>
            <a:graphicFrameLocks noChangeAspect="1"/>
          </p:cNvGraphicFramePr>
          <p:nvPr>
            <p:extLst>
              <p:ext uri="{D42A27DB-BD31-4B8C-83A1-F6EECF244321}">
                <p14:modId xmlns:p14="http://schemas.microsoft.com/office/powerpoint/2010/main" val="3500948951"/>
              </p:ext>
            </p:extLst>
          </p:nvPr>
        </p:nvGraphicFramePr>
        <p:xfrm>
          <a:off x="5644595" y="4396191"/>
          <a:ext cx="2098514" cy="1325707"/>
        </p:xfrm>
        <a:graphic>
          <a:graphicData uri="http://schemas.openxmlformats.org/presentationml/2006/ole">
            <mc:AlternateContent xmlns:mc="http://schemas.openxmlformats.org/markup-compatibility/2006">
              <mc:Choice xmlns:v="urn:schemas-microsoft-com:vml" Requires="v">
                <p:oleObj name="Equation" r:id="rId3" imgW="482400" imgH="304560" progId="Equation.DSMT4">
                  <p:embed/>
                </p:oleObj>
              </mc:Choice>
              <mc:Fallback>
                <p:oleObj name="Equation" r:id="rId3" imgW="482400" imgH="304560" progId="Equation.DSMT4">
                  <p:embed/>
                  <p:pic>
                    <p:nvPicPr>
                      <p:cNvPr id="8" name="Object 7">
                        <a:extLst>
                          <a:ext uri="{FF2B5EF4-FFF2-40B4-BE49-F238E27FC236}">
                            <a16:creationId xmlns:a16="http://schemas.microsoft.com/office/drawing/2014/main" id="{96F1CEFF-D3DF-4D2E-AD95-1A42D483A974}"/>
                          </a:ext>
                        </a:extLst>
                      </p:cNvPr>
                      <p:cNvPicPr/>
                      <p:nvPr/>
                    </p:nvPicPr>
                    <p:blipFill>
                      <a:blip r:embed="rId4"/>
                      <a:stretch>
                        <a:fillRect/>
                      </a:stretch>
                    </p:blipFill>
                    <p:spPr>
                      <a:xfrm>
                        <a:off x="5644595" y="4396191"/>
                        <a:ext cx="2098514" cy="132570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AA9F9DC-F51E-418E-BDF2-29FCF050AF6A}"/>
              </a:ext>
            </a:extLst>
          </p:cNvPr>
          <p:cNvGraphicFramePr>
            <a:graphicFrameLocks noChangeAspect="1"/>
          </p:cNvGraphicFramePr>
          <p:nvPr>
            <p:extLst>
              <p:ext uri="{D42A27DB-BD31-4B8C-83A1-F6EECF244321}">
                <p14:modId xmlns:p14="http://schemas.microsoft.com/office/powerpoint/2010/main" val="3925660425"/>
              </p:ext>
            </p:extLst>
          </p:nvPr>
        </p:nvGraphicFramePr>
        <p:xfrm>
          <a:off x="3632805" y="4795639"/>
          <a:ext cx="711376" cy="784130"/>
        </p:xfrm>
        <a:graphic>
          <a:graphicData uri="http://schemas.openxmlformats.org/presentationml/2006/ole">
            <mc:AlternateContent xmlns:mc="http://schemas.openxmlformats.org/markup-compatibility/2006">
              <mc:Choice xmlns:v="urn:schemas-microsoft-com:vml" Requires="v">
                <p:oleObj name="Equation" r:id="rId5" imgW="126720" imgH="139680" progId="Equation.DSMT4">
                  <p:embed/>
                </p:oleObj>
              </mc:Choice>
              <mc:Fallback>
                <p:oleObj name="Equation" r:id="rId5" imgW="126720" imgH="139680" progId="Equation.DSMT4">
                  <p:embed/>
                  <p:pic>
                    <p:nvPicPr>
                      <p:cNvPr id="4" name="Object 3">
                        <a:extLst>
                          <a:ext uri="{FF2B5EF4-FFF2-40B4-BE49-F238E27FC236}">
                            <a16:creationId xmlns:a16="http://schemas.microsoft.com/office/drawing/2014/main" id="{D3A403A8-9651-4947-B950-855E014B4A4D}"/>
                          </a:ext>
                        </a:extLst>
                      </p:cNvPr>
                      <p:cNvPicPr/>
                      <p:nvPr/>
                    </p:nvPicPr>
                    <p:blipFill>
                      <a:blip r:embed="rId6"/>
                      <a:stretch>
                        <a:fillRect/>
                      </a:stretch>
                    </p:blipFill>
                    <p:spPr>
                      <a:xfrm>
                        <a:off x="3632805" y="4795639"/>
                        <a:ext cx="711376" cy="78413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57CD71A-41BC-4CAA-983F-D27CEF468D41}"/>
              </a:ext>
            </a:extLst>
          </p:cNvPr>
          <p:cNvSpPr/>
          <p:nvPr/>
        </p:nvSpPr>
        <p:spPr>
          <a:xfrm>
            <a:off x="4916433" y="4544008"/>
            <a:ext cx="4059616" cy="11778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5DAE23C6-EFF1-4618-8E6C-76B077E32581}"/>
              </a:ext>
            </a:extLst>
          </p:cNvPr>
          <p:cNvSpPr/>
          <p:nvPr/>
        </p:nvSpPr>
        <p:spPr>
          <a:xfrm>
            <a:off x="3424232" y="4544008"/>
            <a:ext cx="1164120" cy="117789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Rectangle 7">
            <a:extLst>
              <a:ext uri="{FF2B5EF4-FFF2-40B4-BE49-F238E27FC236}">
                <a16:creationId xmlns:a16="http://schemas.microsoft.com/office/drawing/2014/main" id="{90855B3E-0037-4E21-8963-6D4386C26F87}"/>
              </a:ext>
            </a:extLst>
          </p:cNvPr>
          <p:cNvSpPr/>
          <p:nvPr/>
        </p:nvSpPr>
        <p:spPr>
          <a:xfrm>
            <a:off x="1688715" y="4544008"/>
            <a:ext cx="1563192" cy="119029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0" name="Straight Arrow Connector 9">
            <a:extLst>
              <a:ext uri="{FF2B5EF4-FFF2-40B4-BE49-F238E27FC236}">
                <a16:creationId xmlns:a16="http://schemas.microsoft.com/office/drawing/2014/main" id="{38985243-B528-46D6-8F9C-F0EBD0723FA4}"/>
              </a:ext>
            </a:extLst>
          </p:cNvPr>
          <p:cNvCxnSpPr>
            <a:cxnSpLocks/>
          </p:cNvCxnSpPr>
          <p:nvPr/>
        </p:nvCxnSpPr>
        <p:spPr>
          <a:xfrm flipH="1" flipV="1">
            <a:off x="6127303" y="3928354"/>
            <a:ext cx="236176" cy="6156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E3910E-1926-4261-BFF5-05EA0C25BAF8}"/>
              </a:ext>
            </a:extLst>
          </p:cNvPr>
          <p:cNvCxnSpPr>
            <a:cxnSpLocks/>
            <a:stCxn id="7" idx="0"/>
          </p:cNvCxnSpPr>
          <p:nvPr/>
        </p:nvCxnSpPr>
        <p:spPr>
          <a:xfrm flipV="1">
            <a:off x="4006292" y="3928356"/>
            <a:ext cx="0" cy="61565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854608-B7A8-40AF-9ED6-DAEF83452287}"/>
              </a:ext>
            </a:extLst>
          </p:cNvPr>
          <p:cNvCxnSpPr>
            <a:cxnSpLocks/>
            <a:stCxn id="8" idx="0"/>
          </p:cNvCxnSpPr>
          <p:nvPr/>
        </p:nvCxnSpPr>
        <p:spPr>
          <a:xfrm flipV="1">
            <a:off x="2470311" y="3928354"/>
            <a:ext cx="300881" cy="61565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2575B5-84B5-4E34-8900-8ECA73EF7B06}"/>
              </a:ext>
            </a:extLst>
          </p:cNvPr>
          <p:cNvSpPr txBox="1"/>
          <p:nvPr/>
        </p:nvSpPr>
        <p:spPr>
          <a:xfrm>
            <a:off x="4831907" y="5836180"/>
            <a:ext cx="4218787" cy="830997"/>
          </a:xfrm>
          <a:prstGeom prst="rect">
            <a:avLst/>
          </a:prstGeom>
          <a:noFill/>
        </p:spPr>
        <p:txBody>
          <a:bodyPr wrap="square" rtlCol="0">
            <a:spAutoFit/>
          </a:bodyPr>
          <a:lstStyle/>
          <a:p>
            <a:r>
              <a:rPr lang="en-US" sz="2400" b="1" dirty="0">
                <a:solidFill>
                  <a:srgbClr val="FF0000"/>
                </a:solidFill>
              </a:rPr>
              <a:t>Change of CO2 in atmosphere (in the absence of emissions)</a:t>
            </a:r>
            <a:endParaRPr lang="en-SE" sz="2400" b="1" dirty="0">
              <a:solidFill>
                <a:srgbClr val="FF0000"/>
              </a:solidFill>
            </a:endParaRPr>
          </a:p>
        </p:txBody>
      </p:sp>
      <p:sp>
        <p:nvSpPr>
          <p:cNvPr id="29" name="Slide Number Placeholder 28">
            <a:extLst>
              <a:ext uri="{FF2B5EF4-FFF2-40B4-BE49-F238E27FC236}">
                <a16:creationId xmlns:a16="http://schemas.microsoft.com/office/drawing/2014/main" id="{C750823E-06FA-454E-BC78-786B9BD671F3}"/>
              </a:ext>
            </a:extLst>
          </p:cNvPr>
          <p:cNvSpPr>
            <a:spLocks noGrp="1"/>
          </p:cNvSpPr>
          <p:nvPr>
            <p:ph type="sldNum" sz="quarter" idx="12"/>
          </p:nvPr>
        </p:nvSpPr>
        <p:spPr/>
        <p:txBody>
          <a:bodyPr/>
          <a:lstStyle/>
          <a:p>
            <a:fld id="{96C37B05-F578-4F05-B382-B19D25927928}" type="slidenum">
              <a:rPr lang="en-SE" smtClean="0"/>
              <a:t>16</a:t>
            </a:fld>
            <a:endParaRPr lang="en-SE"/>
          </a:p>
        </p:txBody>
      </p:sp>
    </p:spTree>
    <p:extLst>
      <p:ext uri="{BB962C8B-B14F-4D97-AF65-F5344CB8AC3E}">
        <p14:creationId xmlns:p14="http://schemas.microsoft.com/office/powerpoint/2010/main" val="347753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2F521C-BD4A-4EA9-8275-5717AD15F400}"/>
              </a:ext>
            </a:extLst>
          </p:cNvPr>
          <p:cNvPicPr>
            <a:picLocks noChangeAspect="1"/>
          </p:cNvPicPr>
          <p:nvPr/>
        </p:nvPicPr>
        <p:blipFill>
          <a:blip r:embed="rId2"/>
          <a:stretch>
            <a:fillRect/>
          </a:stretch>
        </p:blipFill>
        <p:spPr>
          <a:xfrm>
            <a:off x="926393" y="932943"/>
            <a:ext cx="10067026" cy="1652570"/>
          </a:xfrm>
          <a:prstGeom prst="rect">
            <a:avLst/>
          </a:prstGeom>
        </p:spPr>
      </p:pic>
      <p:pic>
        <p:nvPicPr>
          <p:cNvPr id="4" name="Picture 3">
            <a:extLst>
              <a:ext uri="{FF2B5EF4-FFF2-40B4-BE49-F238E27FC236}">
                <a16:creationId xmlns:a16="http://schemas.microsoft.com/office/drawing/2014/main" id="{B15CD06B-251F-414F-8FAC-973116CC48C0}"/>
              </a:ext>
            </a:extLst>
          </p:cNvPr>
          <p:cNvPicPr>
            <a:picLocks noChangeAspect="1"/>
          </p:cNvPicPr>
          <p:nvPr/>
        </p:nvPicPr>
        <p:blipFill>
          <a:blip r:embed="rId3"/>
          <a:stretch>
            <a:fillRect/>
          </a:stretch>
        </p:blipFill>
        <p:spPr>
          <a:xfrm>
            <a:off x="1296955" y="2856101"/>
            <a:ext cx="6130212" cy="3473786"/>
          </a:xfrm>
          <a:prstGeom prst="rect">
            <a:avLst/>
          </a:prstGeom>
        </p:spPr>
      </p:pic>
      <p:cxnSp>
        <p:nvCxnSpPr>
          <p:cNvPr id="3" name="Straight Arrow Connector 2">
            <a:extLst>
              <a:ext uri="{FF2B5EF4-FFF2-40B4-BE49-F238E27FC236}">
                <a16:creationId xmlns:a16="http://schemas.microsoft.com/office/drawing/2014/main" id="{99667568-103D-48FB-AAEF-23C668262E74}"/>
              </a:ext>
            </a:extLst>
          </p:cNvPr>
          <p:cNvCxnSpPr>
            <a:cxnSpLocks/>
          </p:cNvCxnSpPr>
          <p:nvPr/>
        </p:nvCxnSpPr>
        <p:spPr>
          <a:xfrm flipH="1" flipV="1">
            <a:off x="5038530" y="2337786"/>
            <a:ext cx="2537927" cy="51831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6B6A91-F3EB-4DDE-BF79-44E5114854D4}"/>
              </a:ext>
            </a:extLst>
          </p:cNvPr>
          <p:cNvSpPr txBox="1"/>
          <p:nvPr/>
        </p:nvSpPr>
        <p:spPr>
          <a:xfrm>
            <a:off x="7641771" y="2655026"/>
            <a:ext cx="4282967" cy="1077218"/>
          </a:xfrm>
          <a:prstGeom prst="rect">
            <a:avLst/>
          </a:prstGeom>
          <a:noFill/>
        </p:spPr>
        <p:txBody>
          <a:bodyPr wrap="none" rtlCol="0">
            <a:spAutoFit/>
          </a:bodyPr>
          <a:lstStyle/>
          <a:p>
            <a:r>
              <a:rPr lang="en-US" sz="3200" b="1" dirty="0">
                <a:solidFill>
                  <a:srgbClr val="00B050"/>
                </a:solidFill>
              </a:rPr>
              <a:t>The estimated “natural”</a:t>
            </a:r>
          </a:p>
          <a:p>
            <a:r>
              <a:rPr lang="en-US" sz="3200" b="1" dirty="0">
                <a:solidFill>
                  <a:srgbClr val="00B050"/>
                </a:solidFill>
              </a:rPr>
              <a:t>differential function</a:t>
            </a:r>
            <a:endParaRPr lang="en-SE" sz="3200" b="1" dirty="0">
              <a:solidFill>
                <a:srgbClr val="00B050"/>
              </a:solidFill>
            </a:endParaRPr>
          </a:p>
        </p:txBody>
      </p:sp>
      <p:sp>
        <p:nvSpPr>
          <p:cNvPr id="10" name="Rectangle 9">
            <a:extLst>
              <a:ext uri="{FF2B5EF4-FFF2-40B4-BE49-F238E27FC236}">
                <a16:creationId xmlns:a16="http://schemas.microsoft.com/office/drawing/2014/main" id="{3157A4E7-110B-41DF-B802-A918506C2188}"/>
              </a:ext>
            </a:extLst>
          </p:cNvPr>
          <p:cNvSpPr/>
          <p:nvPr/>
        </p:nvSpPr>
        <p:spPr>
          <a:xfrm>
            <a:off x="3442996" y="5029199"/>
            <a:ext cx="3526971" cy="8958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1" name="Straight Arrow Connector 10">
            <a:extLst>
              <a:ext uri="{FF2B5EF4-FFF2-40B4-BE49-F238E27FC236}">
                <a16:creationId xmlns:a16="http://schemas.microsoft.com/office/drawing/2014/main" id="{A5EDFD14-EDAC-444D-80C1-510EDAFAAB4B}"/>
              </a:ext>
            </a:extLst>
          </p:cNvPr>
          <p:cNvCxnSpPr>
            <a:cxnSpLocks/>
          </p:cNvCxnSpPr>
          <p:nvPr/>
        </p:nvCxnSpPr>
        <p:spPr>
          <a:xfrm flipH="1">
            <a:off x="7156579" y="5477126"/>
            <a:ext cx="485192"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3054BB-3B4F-4BF2-BEFB-D18723790C57}"/>
              </a:ext>
            </a:extLst>
          </p:cNvPr>
          <p:cNvSpPr txBox="1"/>
          <p:nvPr/>
        </p:nvSpPr>
        <p:spPr>
          <a:xfrm>
            <a:off x="7791061" y="4446075"/>
            <a:ext cx="4128823" cy="2062103"/>
          </a:xfrm>
          <a:prstGeom prst="rect">
            <a:avLst/>
          </a:prstGeom>
          <a:noFill/>
        </p:spPr>
        <p:txBody>
          <a:bodyPr wrap="none" rtlCol="0">
            <a:spAutoFit/>
          </a:bodyPr>
          <a:lstStyle/>
          <a:p>
            <a:r>
              <a:rPr lang="en-US" sz="3200" b="1" dirty="0">
                <a:solidFill>
                  <a:srgbClr val="FF0000"/>
                </a:solidFill>
              </a:rPr>
              <a:t>The estimated </a:t>
            </a:r>
          </a:p>
          <a:p>
            <a:r>
              <a:rPr lang="en-US" sz="3200" b="1" dirty="0">
                <a:solidFill>
                  <a:srgbClr val="FF0000"/>
                </a:solidFill>
              </a:rPr>
              <a:t>equilibrium of the</a:t>
            </a:r>
          </a:p>
          <a:p>
            <a:r>
              <a:rPr lang="en-US" sz="3200" b="1" dirty="0">
                <a:solidFill>
                  <a:srgbClr val="FF0000"/>
                </a:solidFill>
              </a:rPr>
              <a:t>natural system without</a:t>
            </a:r>
          </a:p>
          <a:p>
            <a:r>
              <a:rPr lang="en-US" sz="3200" b="1" dirty="0">
                <a:solidFill>
                  <a:srgbClr val="FF0000"/>
                </a:solidFill>
              </a:rPr>
              <a:t>industrial emissions</a:t>
            </a:r>
            <a:endParaRPr lang="en-SE" sz="3200" b="1" dirty="0">
              <a:solidFill>
                <a:srgbClr val="FF0000"/>
              </a:solidFill>
            </a:endParaRPr>
          </a:p>
        </p:txBody>
      </p:sp>
      <p:sp>
        <p:nvSpPr>
          <p:cNvPr id="15" name="Slide Number Placeholder 14">
            <a:extLst>
              <a:ext uri="{FF2B5EF4-FFF2-40B4-BE49-F238E27FC236}">
                <a16:creationId xmlns:a16="http://schemas.microsoft.com/office/drawing/2014/main" id="{7FDBC20C-D0C1-4593-B2B3-6366701E95C5}"/>
              </a:ext>
            </a:extLst>
          </p:cNvPr>
          <p:cNvSpPr>
            <a:spLocks noGrp="1"/>
          </p:cNvSpPr>
          <p:nvPr>
            <p:ph type="sldNum" sz="quarter" idx="12"/>
          </p:nvPr>
        </p:nvSpPr>
        <p:spPr/>
        <p:txBody>
          <a:bodyPr/>
          <a:lstStyle/>
          <a:p>
            <a:fld id="{96C37B05-F578-4F05-B382-B19D25927928}" type="slidenum">
              <a:rPr lang="en-SE" smtClean="0"/>
              <a:t>17</a:t>
            </a:fld>
            <a:endParaRPr lang="en-SE"/>
          </a:p>
        </p:txBody>
      </p:sp>
    </p:spTree>
    <p:extLst>
      <p:ext uri="{BB962C8B-B14F-4D97-AF65-F5344CB8AC3E}">
        <p14:creationId xmlns:p14="http://schemas.microsoft.com/office/powerpoint/2010/main" val="406192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E5C24-1679-43CD-A721-70052951377C}"/>
              </a:ext>
            </a:extLst>
          </p:cNvPr>
          <p:cNvPicPr>
            <a:picLocks noChangeAspect="1"/>
          </p:cNvPicPr>
          <p:nvPr/>
        </p:nvPicPr>
        <p:blipFill>
          <a:blip r:embed="rId2"/>
          <a:stretch>
            <a:fillRect/>
          </a:stretch>
        </p:blipFill>
        <p:spPr>
          <a:xfrm>
            <a:off x="3456430" y="1109662"/>
            <a:ext cx="7665214" cy="5538790"/>
          </a:xfrm>
          <a:prstGeom prst="rect">
            <a:avLst/>
          </a:prstGeom>
        </p:spPr>
      </p:pic>
      <p:sp>
        <p:nvSpPr>
          <p:cNvPr id="4" name="TextBox 3">
            <a:extLst>
              <a:ext uri="{FF2B5EF4-FFF2-40B4-BE49-F238E27FC236}">
                <a16:creationId xmlns:a16="http://schemas.microsoft.com/office/drawing/2014/main" id="{3D5E44E9-100D-4864-8A73-6D6145E2658C}"/>
              </a:ext>
            </a:extLst>
          </p:cNvPr>
          <p:cNvSpPr txBox="1"/>
          <p:nvPr/>
        </p:nvSpPr>
        <p:spPr>
          <a:xfrm>
            <a:off x="681136" y="659605"/>
            <a:ext cx="2705878" cy="4154984"/>
          </a:xfrm>
          <a:prstGeom prst="rect">
            <a:avLst/>
          </a:prstGeom>
          <a:noFill/>
        </p:spPr>
        <p:txBody>
          <a:bodyPr wrap="square">
            <a:spAutoFit/>
          </a:bodyPr>
          <a:lstStyle/>
          <a:p>
            <a:r>
              <a:rPr lang="en-US" sz="2400" b="1" dirty="0">
                <a:solidFill>
                  <a:srgbClr val="FF0000"/>
                </a:solidFill>
              </a:rPr>
              <a:t>Change of CO2 in atmosphere </a:t>
            </a:r>
          </a:p>
          <a:p>
            <a:r>
              <a:rPr lang="en-US" sz="2400" b="1" dirty="0">
                <a:solidFill>
                  <a:srgbClr val="FF0000"/>
                </a:solidFill>
              </a:rPr>
              <a:t>(in the absence of emissions)</a:t>
            </a:r>
          </a:p>
          <a:p>
            <a:endParaRPr lang="en-US" sz="2400" b="1" dirty="0">
              <a:solidFill>
                <a:srgbClr val="FF0000"/>
              </a:solidFill>
            </a:endParaRPr>
          </a:p>
          <a:p>
            <a:endParaRPr lang="en-US" sz="2400" b="1" dirty="0">
              <a:solidFill>
                <a:srgbClr val="FF0000"/>
              </a:solidFill>
            </a:endParaRPr>
          </a:p>
          <a:p>
            <a:r>
              <a:rPr lang="en-US" sz="2400" b="1" dirty="0">
                <a:solidFill>
                  <a:srgbClr val="0070C0"/>
                </a:solidFill>
              </a:rPr>
              <a:t>In the absence of emissions, the CO2 level converges to a stable equilibrium of 280 ppm.</a:t>
            </a:r>
            <a:endParaRPr lang="en-SE" sz="2400" b="1" dirty="0">
              <a:solidFill>
                <a:srgbClr val="0070C0"/>
              </a:solidFill>
            </a:endParaRPr>
          </a:p>
        </p:txBody>
      </p:sp>
      <p:graphicFrame>
        <p:nvGraphicFramePr>
          <p:cNvPr id="5" name="Object 4">
            <a:extLst>
              <a:ext uri="{FF2B5EF4-FFF2-40B4-BE49-F238E27FC236}">
                <a16:creationId xmlns:a16="http://schemas.microsoft.com/office/drawing/2014/main" id="{DDE9F1D1-7D11-462F-B34B-DBF73065DF8F}"/>
              </a:ext>
            </a:extLst>
          </p:cNvPr>
          <p:cNvGraphicFramePr>
            <a:graphicFrameLocks noChangeAspect="1"/>
          </p:cNvGraphicFramePr>
          <p:nvPr>
            <p:extLst>
              <p:ext uri="{D42A27DB-BD31-4B8C-83A1-F6EECF244321}">
                <p14:modId xmlns:p14="http://schemas.microsoft.com/office/powerpoint/2010/main" val="3166800144"/>
              </p:ext>
            </p:extLst>
          </p:nvPr>
        </p:nvGraphicFramePr>
        <p:xfrm>
          <a:off x="10985787" y="2052439"/>
          <a:ext cx="711376" cy="78413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6" name="Object 5">
                        <a:extLst>
                          <a:ext uri="{FF2B5EF4-FFF2-40B4-BE49-F238E27FC236}">
                            <a16:creationId xmlns:a16="http://schemas.microsoft.com/office/drawing/2014/main" id="{9AA9F9DC-F51E-418E-BDF2-29FCF050AF6A}"/>
                          </a:ext>
                        </a:extLst>
                      </p:cNvPr>
                      <p:cNvPicPr/>
                      <p:nvPr/>
                    </p:nvPicPr>
                    <p:blipFill>
                      <a:blip r:embed="rId4"/>
                      <a:stretch>
                        <a:fillRect/>
                      </a:stretch>
                    </p:blipFill>
                    <p:spPr>
                      <a:xfrm>
                        <a:off x="10985787" y="2052439"/>
                        <a:ext cx="711376" cy="784130"/>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2DCA20D7-A4AF-43B4-A931-474DF8A7A2ED}"/>
              </a:ext>
            </a:extLst>
          </p:cNvPr>
          <p:cNvSpPr/>
          <p:nvPr/>
        </p:nvSpPr>
        <p:spPr>
          <a:xfrm>
            <a:off x="7704178" y="2664647"/>
            <a:ext cx="298579" cy="2939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Slide Number Placeholder 6">
            <a:extLst>
              <a:ext uri="{FF2B5EF4-FFF2-40B4-BE49-F238E27FC236}">
                <a16:creationId xmlns:a16="http://schemas.microsoft.com/office/drawing/2014/main" id="{6BD48FC0-C995-44BB-84F1-CBBBD9BFF5F4}"/>
              </a:ext>
            </a:extLst>
          </p:cNvPr>
          <p:cNvSpPr>
            <a:spLocks noGrp="1"/>
          </p:cNvSpPr>
          <p:nvPr>
            <p:ph type="sldNum" sz="quarter" idx="12"/>
          </p:nvPr>
        </p:nvSpPr>
        <p:spPr/>
        <p:txBody>
          <a:bodyPr/>
          <a:lstStyle/>
          <a:p>
            <a:fld id="{96C37B05-F578-4F05-B382-B19D25927928}" type="slidenum">
              <a:rPr lang="en-SE" smtClean="0"/>
              <a:t>18</a:t>
            </a:fld>
            <a:endParaRPr lang="en-SE"/>
          </a:p>
        </p:txBody>
      </p:sp>
      <p:cxnSp>
        <p:nvCxnSpPr>
          <p:cNvPr id="8" name="Straight Arrow Connector 7">
            <a:extLst>
              <a:ext uri="{FF2B5EF4-FFF2-40B4-BE49-F238E27FC236}">
                <a16:creationId xmlns:a16="http://schemas.microsoft.com/office/drawing/2014/main" id="{491E87A2-111C-4A5E-9ECD-98B0ABADB981}"/>
              </a:ext>
            </a:extLst>
          </p:cNvPr>
          <p:cNvCxnSpPr>
            <a:cxnSpLocks/>
          </p:cNvCxnSpPr>
          <p:nvPr/>
        </p:nvCxnSpPr>
        <p:spPr>
          <a:xfrm flipH="1" flipV="1">
            <a:off x="7993427" y="3255214"/>
            <a:ext cx="167948" cy="347572"/>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15787DD9-2281-46E2-9E85-613768392B0D}"/>
              </a:ext>
            </a:extLst>
          </p:cNvPr>
          <p:cNvGraphicFramePr>
            <a:graphicFrameLocks noChangeAspect="1"/>
          </p:cNvGraphicFramePr>
          <p:nvPr>
            <p:extLst>
              <p:ext uri="{D42A27DB-BD31-4B8C-83A1-F6EECF244321}">
                <p14:modId xmlns:p14="http://schemas.microsoft.com/office/powerpoint/2010/main" val="2105905955"/>
              </p:ext>
            </p:extLst>
          </p:nvPr>
        </p:nvGraphicFramePr>
        <p:xfrm>
          <a:off x="4361091" y="51592"/>
          <a:ext cx="552450" cy="1216025"/>
        </p:xfrm>
        <a:graphic>
          <a:graphicData uri="http://schemas.openxmlformats.org/presentationml/2006/ole">
            <mc:AlternateContent xmlns:mc="http://schemas.openxmlformats.org/markup-compatibility/2006">
              <mc:Choice xmlns:v="urn:schemas-microsoft-com:vml" Requires="v">
                <p:oleObj name="Equation" r:id="rId5" imgW="126720" imgH="279360" progId="Equation.DSMT4">
                  <p:embed/>
                </p:oleObj>
              </mc:Choice>
              <mc:Fallback>
                <p:oleObj name="Equation" r:id="rId5" imgW="126720" imgH="279360" progId="Equation.DSMT4">
                  <p:embed/>
                  <p:pic>
                    <p:nvPicPr>
                      <p:cNvPr id="4" name="Object 3">
                        <a:extLst>
                          <a:ext uri="{FF2B5EF4-FFF2-40B4-BE49-F238E27FC236}">
                            <a16:creationId xmlns:a16="http://schemas.microsoft.com/office/drawing/2014/main" id="{D3A403A8-9651-4947-B950-855E014B4A4D}"/>
                          </a:ext>
                        </a:extLst>
                      </p:cNvPr>
                      <p:cNvPicPr/>
                      <p:nvPr/>
                    </p:nvPicPr>
                    <p:blipFill>
                      <a:blip r:embed="rId6"/>
                      <a:stretch>
                        <a:fillRect/>
                      </a:stretch>
                    </p:blipFill>
                    <p:spPr>
                      <a:xfrm>
                        <a:off x="4361091" y="51592"/>
                        <a:ext cx="552450" cy="1216025"/>
                      </a:xfrm>
                      <a:prstGeom prst="rect">
                        <a:avLst/>
                      </a:prstGeom>
                    </p:spPr>
                  </p:pic>
                </p:oleObj>
              </mc:Fallback>
            </mc:AlternateContent>
          </a:graphicData>
        </a:graphic>
      </p:graphicFrame>
      <p:cxnSp>
        <p:nvCxnSpPr>
          <p:cNvPr id="28" name="Straight Arrow Connector 27">
            <a:extLst>
              <a:ext uri="{FF2B5EF4-FFF2-40B4-BE49-F238E27FC236}">
                <a16:creationId xmlns:a16="http://schemas.microsoft.com/office/drawing/2014/main" id="{8FD03B25-791A-4B12-82E9-1A1843B20285}"/>
              </a:ext>
            </a:extLst>
          </p:cNvPr>
          <p:cNvCxnSpPr>
            <a:cxnSpLocks/>
          </p:cNvCxnSpPr>
          <p:nvPr/>
        </p:nvCxnSpPr>
        <p:spPr>
          <a:xfrm flipH="1" flipV="1">
            <a:off x="8344681" y="3948628"/>
            <a:ext cx="167948" cy="347572"/>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103864D-DF8D-403C-AD8A-7F2755395D97}"/>
              </a:ext>
            </a:extLst>
          </p:cNvPr>
          <p:cNvCxnSpPr>
            <a:cxnSpLocks/>
          </p:cNvCxnSpPr>
          <p:nvPr/>
        </p:nvCxnSpPr>
        <p:spPr>
          <a:xfrm flipH="1" flipV="1">
            <a:off x="8749007" y="4718182"/>
            <a:ext cx="167948" cy="347572"/>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B6F2FCB-917A-4FB0-A420-280F776C0E07}"/>
              </a:ext>
            </a:extLst>
          </p:cNvPr>
          <p:cNvCxnSpPr>
            <a:cxnSpLocks/>
          </p:cNvCxnSpPr>
          <p:nvPr/>
        </p:nvCxnSpPr>
        <p:spPr>
          <a:xfrm>
            <a:off x="7340844" y="2204794"/>
            <a:ext cx="261892" cy="459853"/>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45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750F2-768B-44AC-861D-0FDC74A5389B}"/>
              </a:ext>
            </a:extLst>
          </p:cNvPr>
          <p:cNvSpPr txBox="1"/>
          <p:nvPr/>
        </p:nvSpPr>
        <p:spPr>
          <a:xfrm>
            <a:off x="783771" y="585138"/>
            <a:ext cx="7212563" cy="584775"/>
          </a:xfrm>
          <a:prstGeom prst="rect">
            <a:avLst/>
          </a:prstGeom>
          <a:noFill/>
        </p:spPr>
        <p:txBody>
          <a:bodyPr wrap="square" rtlCol="0">
            <a:spAutoFit/>
          </a:bodyPr>
          <a:lstStyle/>
          <a:p>
            <a:r>
              <a:rPr lang="en-US" sz="3200" b="1" dirty="0">
                <a:solidFill>
                  <a:srgbClr val="FF0000"/>
                </a:solidFill>
              </a:rPr>
              <a:t>Determination of a solution of the form</a:t>
            </a:r>
          </a:p>
        </p:txBody>
      </p:sp>
      <p:graphicFrame>
        <p:nvGraphicFramePr>
          <p:cNvPr id="3" name="Object 2">
            <a:extLst>
              <a:ext uri="{FF2B5EF4-FFF2-40B4-BE49-F238E27FC236}">
                <a16:creationId xmlns:a16="http://schemas.microsoft.com/office/drawing/2014/main" id="{D0B4C480-867F-4D66-87DA-8CB40648FD76}"/>
              </a:ext>
            </a:extLst>
          </p:cNvPr>
          <p:cNvGraphicFramePr>
            <a:graphicFrameLocks noChangeAspect="1"/>
          </p:cNvGraphicFramePr>
          <p:nvPr>
            <p:extLst>
              <p:ext uri="{D42A27DB-BD31-4B8C-83A1-F6EECF244321}">
                <p14:modId xmlns:p14="http://schemas.microsoft.com/office/powerpoint/2010/main" val="1058099815"/>
              </p:ext>
            </p:extLst>
          </p:nvPr>
        </p:nvGraphicFramePr>
        <p:xfrm>
          <a:off x="1854394" y="3629634"/>
          <a:ext cx="5908675" cy="1639887"/>
        </p:xfrm>
        <a:graphic>
          <a:graphicData uri="http://schemas.openxmlformats.org/presentationml/2006/ole">
            <mc:AlternateContent xmlns:mc="http://schemas.openxmlformats.org/markup-compatibility/2006">
              <mc:Choice xmlns:v="urn:schemas-microsoft-com:vml" Requires="v">
                <p:oleObj name="Equation" r:id="rId2" imgW="1143000" imgH="317160" progId="Equation.DSMT4">
                  <p:embed/>
                </p:oleObj>
              </mc:Choice>
              <mc:Fallback>
                <p:oleObj name="Equation" r:id="rId2" imgW="1143000" imgH="317160" progId="Equation.DSMT4">
                  <p:embed/>
                  <p:pic>
                    <p:nvPicPr>
                      <p:cNvPr id="6" name="Object 5">
                        <a:extLst>
                          <a:ext uri="{FF2B5EF4-FFF2-40B4-BE49-F238E27FC236}">
                            <a16:creationId xmlns:a16="http://schemas.microsoft.com/office/drawing/2014/main" id="{99EAF691-B13C-436B-8EB4-7F8C75FC7E70}"/>
                          </a:ext>
                        </a:extLst>
                      </p:cNvPr>
                      <p:cNvPicPr/>
                      <p:nvPr/>
                    </p:nvPicPr>
                    <p:blipFill>
                      <a:blip r:embed="rId3"/>
                      <a:stretch>
                        <a:fillRect/>
                      </a:stretch>
                    </p:blipFill>
                    <p:spPr>
                      <a:xfrm>
                        <a:off x="1854394" y="3629634"/>
                        <a:ext cx="5908675" cy="16398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7537A32-A14A-464F-AE08-5CC2EA6FD30D}"/>
              </a:ext>
            </a:extLst>
          </p:cNvPr>
          <p:cNvGraphicFramePr>
            <a:graphicFrameLocks noChangeAspect="1"/>
          </p:cNvGraphicFramePr>
          <p:nvPr>
            <p:extLst>
              <p:ext uri="{D42A27DB-BD31-4B8C-83A1-F6EECF244321}">
                <p14:modId xmlns:p14="http://schemas.microsoft.com/office/powerpoint/2010/main" val="3227413556"/>
              </p:ext>
            </p:extLst>
          </p:nvPr>
        </p:nvGraphicFramePr>
        <p:xfrm>
          <a:off x="1854394" y="1289454"/>
          <a:ext cx="7040563" cy="1354137"/>
        </p:xfrm>
        <a:graphic>
          <a:graphicData uri="http://schemas.openxmlformats.org/presentationml/2006/ole">
            <mc:AlternateContent xmlns:mc="http://schemas.openxmlformats.org/markup-compatibility/2006">
              <mc:Choice xmlns:v="urn:schemas-microsoft-com:vml" Requires="v">
                <p:oleObj name="Equation" r:id="rId4" imgW="1257120" imgH="241200" progId="Equation.DSMT4">
                  <p:embed/>
                </p:oleObj>
              </mc:Choice>
              <mc:Fallback>
                <p:oleObj name="Equation" r:id="rId4" imgW="1257120" imgH="241200" progId="Equation.DSMT4">
                  <p:embed/>
                  <p:pic>
                    <p:nvPicPr>
                      <p:cNvPr id="5" name="Object 4">
                        <a:extLst>
                          <a:ext uri="{FF2B5EF4-FFF2-40B4-BE49-F238E27FC236}">
                            <a16:creationId xmlns:a16="http://schemas.microsoft.com/office/drawing/2014/main" id="{ADD51AE4-0F0D-4615-BDD3-963BE576CD58}"/>
                          </a:ext>
                        </a:extLst>
                      </p:cNvPr>
                      <p:cNvPicPr/>
                      <p:nvPr/>
                    </p:nvPicPr>
                    <p:blipFill>
                      <a:blip r:embed="rId5"/>
                      <a:stretch>
                        <a:fillRect/>
                      </a:stretch>
                    </p:blipFill>
                    <p:spPr>
                      <a:xfrm>
                        <a:off x="1854394" y="1289454"/>
                        <a:ext cx="7040563" cy="135413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5A4EED1-AEA4-4EB7-9DFB-CE4F03835CFF}"/>
              </a:ext>
            </a:extLst>
          </p:cNvPr>
          <p:cNvSpPr txBox="1"/>
          <p:nvPr/>
        </p:nvSpPr>
        <p:spPr>
          <a:xfrm>
            <a:off x="849086" y="2844225"/>
            <a:ext cx="6384052" cy="584775"/>
          </a:xfrm>
          <a:prstGeom prst="rect">
            <a:avLst/>
          </a:prstGeom>
          <a:noFill/>
        </p:spPr>
        <p:txBody>
          <a:bodyPr wrap="square" rtlCol="0">
            <a:spAutoFit/>
          </a:bodyPr>
          <a:lstStyle/>
          <a:p>
            <a:r>
              <a:rPr lang="en-US" sz="3200" b="1" dirty="0">
                <a:solidFill>
                  <a:srgbClr val="FF0000"/>
                </a:solidFill>
              </a:rPr>
              <a:t>to the differential equation</a:t>
            </a:r>
          </a:p>
        </p:txBody>
      </p:sp>
      <p:sp>
        <p:nvSpPr>
          <p:cNvPr id="7" name="TextBox 6">
            <a:extLst>
              <a:ext uri="{FF2B5EF4-FFF2-40B4-BE49-F238E27FC236}">
                <a16:creationId xmlns:a16="http://schemas.microsoft.com/office/drawing/2014/main" id="{E51D07EE-2E5A-4B77-8905-7ED9A501F385}"/>
              </a:ext>
            </a:extLst>
          </p:cNvPr>
          <p:cNvSpPr txBox="1"/>
          <p:nvPr/>
        </p:nvSpPr>
        <p:spPr>
          <a:xfrm>
            <a:off x="849086" y="5568546"/>
            <a:ext cx="6097554" cy="584775"/>
          </a:xfrm>
          <a:prstGeom prst="rect">
            <a:avLst/>
          </a:prstGeom>
          <a:noFill/>
        </p:spPr>
        <p:txBody>
          <a:bodyPr wrap="square">
            <a:spAutoFit/>
          </a:bodyPr>
          <a:lstStyle/>
          <a:p>
            <a:r>
              <a:rPr lang="en-US" sz="3200" b="1" dirty="0">
                <a:solidFill>
                  <a:srgbClr val="FF0000"/>
                </a:solidFill>
              </a:rPr>
              <a:t>based on the historical emissions.</a:t>
            </a:r>
          </a:p>
        </p:txBody>
      </p:sp>
      <p:sp>
        <p:nvSpPr>
          <p:cNvPr id="8" name="Slide Number Placeholder 7">
            <a:extLst>
              <a:ext uri="{FF2B5EF4-FFF2-40B4-BE49-F238E27FC236}">
                <a16:creationId xmlns:a16="http://schemas.microsoft.com/office/drawing/2014/main" id="{553AFDB8-E70D-4330-935C-42A4D7233147}"/>
              </a:ext>
            </a:extLst>
          </p:cNvPr>
          <p:cNvSpPr>
            <a:spLocks noGrp="1"/>
          </p:cNvSpPr>
          <p:nvPr>
            <p:ph type="sldNum" sz="quarter" idx="12"/>
          </p:nvPr>
        </p:nvSpPr>
        <p:spPr/>
        <p:txBody>
          <a:bodyPr/>
          <a:lstStyle/>
          <a:p>
            <a:fld id="{96C37B05-F578-4F05-B382-B19D25927928}" type="slidenum">
              <a:rPr lang="en-SE" smtClean="0"/>
              <a:t>19</a:t>
            </a:fld>
            <a:endParaRPr lang="en-SE"/>
          </a:p>
        </p:txBody>
      </p:sp>
    </p:spTree>
    <p:extLst>
      <p:ext uri="{BB962C8B-B14F-4D97-AF65-F5344CB8AC3E}">
        <p14:creationId xmlns:p14="http://schemas.microsoft.com/office/powerpoint/2010/main" val="125862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2AE2E7-6636-4CEB-AC84-7736DBB08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80" y="0"/>
            <a:ext cx="4845050" cy="6858000"/>
          </a:xfrm>
          <a:prstGeom prst="rect">
            <a:avLst/>
          </a:prstGeom>
        </p:spPr>
      </p:pic>
      <p:sp>
        <p:nvSpPr>
          <p:cNvPr id="6" name="TextBox 5">
            <a:extLst>
              <a:ext uri="{FF2B5EF4-FFF2-40B4-BE49-F238E27FC236}">
                <a16:creationId xmlns:a16="http://schemas.microsoft.com/office/drawing/2014/main" id="{D0AFBDEC-AE2B-4018-A93D-E3597B4242EF}"/>
              </a:ext>
            </a:extLst>
          </p:cNvPr>
          <p:cNvSpPr txBox="1"/>
          <p:nvPr/>
        </p:nvSpPr>
        <p:spPr>
          <a:xfrm>
            <a:off x="6284069" y="797668"/>
            <a:ext cx="5290231" cy="6005747"/>
          </a:xfrm>
          <a:prstGeom prst="rect">
            <a:avLst/>
          </a:prstGeom>
          <a:noFill/>
        </p:spPr>
        <p:txBody>
          <a:bodyPr wrap="none" rtlCol="0">
            <a:spAutoFit/>
          </a:bodyPr>
          <a:lstStyle/>
          <a:p>
            <a:r>
              <a:rPr lang="en-US" sz="3200" b="1" i="1" dirty="0">
                <a:solidFill>
                  <a:srgbClr val="FFFF00"/>
                </a:solidFill>
              </a:rPr>
              <a:t>Contact details:</a:t>
            </a:r>
          </a:p>
          <a:p>
            <a:endParaRPr lang="en-US" sz="3200" dirty="0">
              <a:solidFill>
                <a:srgbClr val="FFFF00"/>
              </a:solidFill>
            </a:endParaRPr>
          </a:p>
          <a:p>
            <a:r>
              <a:rPr lang="en-US" sz="3200" dirty="0">
                <a:solidFill>
                  <a:srgbClr val="FFFF00"/>
                </a:solidFill>
              </a:rPr>
              <a:t>Prof. Dr. Peter Lohmander</a:t>
            </a:r>
          </a:p>
          <a:p>
            <a:r>
              <a:rPr lang="en-US" sz="3200" dirty="0">
                <a:solidFill>
                  <a:srgbClr val="FFFF00"/>
                </a:solidFill>
              </a:rPr>
              <a:t>Optimal Solutions</a:t>
            </a:r>
          </a:p>
          <a:p>
            <a:r>
              <a:rPr lang="en-US" sz="3200" dirty="0" err="1">
                <a:solidFill>
                  <a:srgbClr val="FFFF00"/>
                </a:solidFill>
              </a:rPr>
              <a:t>Hoppets</a:t>
            </a:r>
            <a:r>
              <a:rPr lang="en-US" sz="3200" dirty="0">
                <a:solidFill>
                  <a:srgbClr val="FFFF00"/>
                </a:solidFill>
              </a:rPr>
              <a:t> Grand 6</a:t>
            </a:r>
          </a:p>
          <a:p>
            <a:r>
              <a:rPr lang="en-US" sz="3200" dirty="0">
                <a:solidFill>
                  <a:srgbClr val="FFFF00"/>
                </a:solidFill>
              </a:rPr>
              <a:t>SE-903 34 Umea</a:t>
            </a:r>
          </a:p>
          <a:p>
            <a:r>
              <a:rPr lang="en-US" sz="3200" dirty="0">
                <a:solidFill>
                  <a:srgbClr val="FFFF00"/>
                </a:solidFill>
              </a:rPr>
              <a:t>Sweden</a:t>
            </a:r>
          </a:p>
          <a:p>
            <a:endParaRPr lang="en-US" sz="3200" dirty="0">
              <a:solidFill>
                <a:srgbClr val="FFFF00"/>
              </a:solidFill>
            </a:endParaRPr>
          </a:p>
          <a:p>
            <a:r>
              <a:rPr lang="en-US" sz="3200" dirty="0">
                <a:solidFill>
                  <a:srgbClr val="FFFF00"/>
                </a:solidFill>
                <a:hlinkClick r:id="rId3">
                  <a:extLst>
                    <a:ext uri="{A12FA001-AC4F-418D-AE19-62706E023703}">
                      <ahyp:hlinkClr xmlns:ahyp="http://schemas.microsoft.com/office/drawing/2018/hyperlinkcolor" val="tx"/>
                    </a:ext>
                  </a:extLst>
                </a:hlinkClick>
              </a:rPr>
              <a:t>Peter@Lohmander.com</a:t>
            </a:r>
            <a:endParaRPr lang="en-US" sz="3200" dirty="0">
              <a:solidFill>
                <a:srgbClr val="FFFF00"/>
              </a:solidFill>
            </a:endParaRPr>
          </a:p>
          <a:p>
            <a:r>
              <a:rPr lang="en-US" sz="3200" dirty="0">
                <a:solidFill>
                  <a:srgbClr val="FFFF00"/>
                </a:solidFill>
                <a:hlinkClick r:id="rId4">
                  <a:extLst>
                    <a:ext uri="{A12FA001-AC4F-418D-AE19-62706E023703}">
                      <ahyp:hlinkClr xmlns:ahyp="http://schemas.microsoft.com/office/drawing/2018/hyperlinkcolor" val="tx"/>
                    </a:ext>
                  </a:extLst>
                </a:hlinkClick>
              </a:rPr>
              <a:t>Peter.Lohmander@icloud.com</a:t>
            </a:r>
            <a:endParaRPr lang="en-US" sz="3200" dirty="0">
              <a:solidFill>
                <a:srgbClr val="FFFF00"/>
              </a:solidFill>
            </a:endParaRPr>
          </a:p>
          <a:p>
            <a:endParaRPr lang="en-US" dirty="0">
              <a:solidFill>
                <a:srgbClr val="FFFF00"/>
              </a:solidFill>
            </a:endParaRPr>
          </a:p>
          <a:p>
            <a:r>
              <a:rPr lang="en-US" sz="1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http://www.lohmander.com/Information/Ref.htm </a:t>
            </a:r>
          </a:p>
          <a:p>
            <a:endParaRPr lang="en-SE" dirty="0">
              <a:solidFill>
                <a:srgbClr val="FFFF00"/>
              </a:solidFill>
            </a:endParaRPr>
          </a:p>
        </p:txBody>
      </p:sp>
      <p:sp>
        <p:nvSpPr>
          <p:cNvPr id="2" name="Slide Number Placeholder 1">
            <a:extLst>
              <a:ext uri="{FF2B5EF4-FFF2-40B4-BE49-F238E27FC236}">
                <a16:creationId xmlns:a16="http://schemas.microsoft.com/office/drawing/2014/main" id="{DA997053-7459-456C-A625-2ED22FE4496B}"/>
              </a:ext>
            </a:extLst>
          </p:cNvPr>
          <p:cNvSpPr>
            <a:spLocks noGrp="1"/>
          </p:cNvSpPr>
          <p:nvPr>
            <p:ph type="sldNum" sz="quarter" idx="12"/>
          </p:nvPr>
        </p:nvSpPr>
        <p:spPr/>
        <p:txBody>
          <a:bodyPr/>
          <a:lstStyle/>
          <a:p>
            <a:fld id="{96C37B05-F578-4F05-B382-B19D25927928}" type="slidenum">
              <a:rPr lang="en-SE" smtClean="0"/>
              <a:t>2</a:t>
            </a:fld>
            <a:endParaRPr lang="en-SE"/>
          </a:p>
        </p:txBody>
      </p:sp>
    </p:spTree>
    <p:extLst>
      <p:ext uri="{BB962C8B-B14F-4D97-AF65-F5344CB8AC3E}">
        <p14:creationId xmlns:p14="http://schemas.microsoft.com/office/powerpoint/2010/main" val="354360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F44E0-8644-4B67-B7B5-3221862DA21D}"/>
              </a:ext>
            </a:extLst>
          </p:cNvPr>
          <p:cNvPicPr>
            <a:picLocks noChangeAspect="1"/>
          </p:cNvPicPr>
          <p:nvPr/>
        </p:nvPicPr>
        <p:blipFill>
          <a:blip r:embed="rId2"/>
          <a:stretch>
            <a:fillRect/>
          </a:stretch>
        </p:blipFill>
        <p:spPr>
          <a:xfrm>
            <a:off x="4142792" y="419008"/>
            <a:ext cx="6859479" cy="6247742"/>
          </a:xfrm>
          <a:prstGeom prst="rect">
            <a:avLst/>
          </a:prstGeom>
        </p:spPr>
      </p:pic>
      <p:sp>
        <p:nvSpPr>
          <p:cNvPr id="7" name="Slide Number Placeholder 6">
            <a:extLst>
              <a:ext uri="{FF2B5EF4-FFF2-40B4-BE49-F238E27FC236}">
                <a16:creationId xmlns:a16="http://schemas.microsoft.com/office/drawing/2014/main" id="{B33DA136-979C-400D-9164-AD63C2015A15}"/>
              </a:ext>
            </a:extLst>
          </p:cNvPr>
          <p:cNvSpPr>
            <a:spLocks noGrp="1"/>
          </p:cNvSpPr>
          <p:nvPr>
            <p:ph type="sldNum" sz="quarter" idx="12"/>
          </p:nvPr>
        </p:nvSpPr>
        <p:spPr/>
        <p:txBody>
          <a:bodyPr/>
          <a:lstStyle/>
          <a:p>
            <a:fld id="{96C37B05-F578-4F05-B382-B19D25927928}" type="slidenum">
              <a:rPr lang="en-SE" smtClean="0"/>
              <a:t>20</a:t>
            </a:fld>
            <a:endParaRPr lang="en-SE"/>
          </a:p>
        </p:txBody>
      </p:sp>
      <p:sp>
        <p:nvSpPr>
          <p:cNvPr id="2" name="TextBox 1">
            <a:extLst>
              <a:ext uri="{FF2B5EF4-FFF2-40B4-BE49-F238E27FC236}">
                <a16:creationId xmlns:a16="http://schemas.microsoft.com/office/drawing/2014/main" id="{19837DEF-E9CD-4E83-BD23-69B4BAEF2B6D}"/>
              </a:ext>
            </a:extLst>
          </p:cNvPr>
          <p:cNvSpPr txBox="1"/>
          <p:nvPr/>
        </p:nvSpPr>
        <p:spPr>
          <a:xfrm>
            <a:off x="501429" y="2268311"/>
            <a:ext cx="2456122" cy="830997"/>
          </a:xfrm>
          <a:prstGeom prst="rect">
            <a:avLst/>
          </a:prstGeom>
          <a:noFill/>
        </p:spPr>
        <p:txBody>
          <a:bodyPr wrap="none" rtlCol="0">
            <a:spAutoFit/>
          </a:bodyPr>
          <a:lstStyle/>
          <a:p>
            <a:r>
              <a:rPr lang="en-US" sz="2400" b="1" dirty="0">
                <a:solidFill>
                  <a:srgbClr val="FF0000"/>
                </a:solidFill>
              </a:rPr>
              <a:t>Specific form of</a:t>
            </a:r>
          </a:p>
          <a:p>
            <a:r>
              <a:rPr lang="en-US" sz="2400" b="1" dirty="0">
                <a:solidFill>
                  <a:srgbClr val="FF0000"/>
                </a:solidFill>
              </a:rPr>
              <a:t>emission function</a:t>
            </a:r>
          </a:p>
        </p:txBody>
      </p:sp>
      <p:cxnSp>
        <p:nvCxnSpPr>
          <p:cNvPr id="5" name="Straight Arrow Connector 4">
            <a:extLst>
              <a:ext uri="{FF2B5EF4-FFF2-40B4-BE49-F238E27FC236}">
                <a16:creationId xmlns:a16="http://schemas.microsoft.com/office/drawing/2014/main" id="{E6FF3469-A2CD-4ECB-903A-520EAE04ABC8}"/>
              </a:ext>
            </a:extLst>
          </p:cNvPr>
          <p:cNvCxnSpPr>
            <a:cxnSpLocks/>
          </p:cNvCxnSpPr>
          <p:nvPr/>
        </p:nvCxnSpPr>
        <p:spPr>
          <a:xfrm>
            <a:off x="3265714" y="2771192"/>
            <a:ext cx="2519266" cy="1458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38C197-3127-4488-9CFF-2817A06F3AD4}"/>
              </a:ext>
            </a:extLst>
          </p:cNvPr>
          <p:cNvSpPr txBox="1"/>
          <p:nvPr/>
        </p:nvSpPr>
        <p:spPr>
          <a:xfrm>
            <a:off x="501429" y="3428999"/>
            <a:ext cx="2381730" cy="1938992"/>
          </a:xfrm>
          <a:prstGeom prst="rect">
            <a:avLst/>
          </a:prstGeom>
          <a:noFill/>
        </p:spPr>
        <p:txBody>
          <a:bodyPr wrap="square">
            <a:spAutoFit/>
          </a:bodyPr>
          <a:lstStyle/>
          <a:p>
            <a:r>
              <a:rPr lang="en-US" sz="2400" b="1" dirty="0">
                <a:solidFill>
                  <a:srgbClr val="0070C0"/>
                </a:solidFill>
              </a:rPr>
              <a:t>The differential equation with specific</a:t>
            </a:r>
          </a:p>
          <a:p>
            <a:r>
              <a:rPr lang="en-US" sz="2400" b="1" dirty="0">
                <a:solidFill>
                  <a:srgbClr val="0070C0"/>
                </a:solidFill>
              </a:rPr>
              <a:t>emission function</a:t>
            </a:r>
          </a:p>
        </p:txBody>
      </p:sp>
      <p:cxnSp>
        <p:nvCxnSpPr>
          <p:cNvPr id="13" name="Straight Arrow Connector 12">
            <a:extLst>
              <a:ext uri="{FF2B5EF4-FFF2-40B4-BE49-F238E27FC236}">
                <a16:creationId xmlns:a16="http://schemas.microsoft.com/office/drawing/2014/main" id="{83E46D8C-71E5-4CF7-A415-DBFAC1858068}"/>
              </a:ext>
            </a:extLst>
          </p:cNvPr>
          <p:cNvCxnSpPr>
            <a:cxnSpLocks/>
          </p:cNvCxnSpPr>
          <p:nvPr/>
        </p:nvCxnSpPr>
        <p:spPr>
          <a:xfrm flipV="1">
            <a:off x="2883159" y="3758693"/>
            <a:ext cx="2901821" cy="7618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2A24FAC-1590-4BE1-8B30-021DE902113A}"/>
              </a:ext>
            </a:extLst>
          </p:cNvPr>
          <p:cNvSpPr txBox="1"/>
          <p:nvPr/>
        </p:nvSpPr>
        <p:spPr>
          <a:xfrm>
            <a:off x="2637712" y="4478376"/>
            <a:ext cx="1911609" cy="1938992"/>
          </a:xfrm>
          <a:prstGeom prst="rect">
            <a:avLst/>
          </a:prstGeom>
          <a:noFill/>
        </p:spPr>
        <p:txBody>
          <a:bodyPr wrap="square">
            <a:spAutoFit/>
          </a:bodyPr>
          <a:lstStyle/>
          <a:p>
            <a:r>
              <a:rPr lang="en-US" sz="2400" b="1" dirty="0">
                <a:solidFill>
                  <a:srgbClr val="00B050"/>
                </a:solidFill>
              </a:rPr>
              <a:t>Solution </a:t>
            </a:r>
          </a:p>
          <a:p>
            <a:r>
              <a:rPr lang="en-US" sz="2400" b="1" dirty="0">
                <a:solidFill>
                  <a:srgbClr val="00B050"/>
                </a:solidFill>
              </a:rPr>
              <a:t>of the homogenous differential equation.</a:t>
            </a:r>
          </a:p>
        </p:txBody>
      </p:sp>
      <p:cxnSp>
        <p:nvCxnSpPr>
          <p:cNvPr id="21" name="Straight Arrow Connector 20">
            <a:extLst>
              <a:ext uri="{FF2B5EF4-FFF2-40B4-BE49-F238E27FC236}">
                <a16:creationId xmlns:a16="http://schemas.microsoft.com/office/drawing/2014/main" id="{26BDE795-5887-407A-8858-215F5F76C412}"/>
              </a:ext>
            </a:extLst>
          </p:cNvPr>
          <p:cNvCxnSpPr>
            <a:cxnSpLocks/>
          </p:cNvCxnSpPr>
          <p:nvPr/>
        </p:nvCxnSpPr>
        <p:spPr>
          <a:xfrm>
            <a:off x="4870580" y="4581331"/>
            <a:ext cx="0" cy="165151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4B4854-08EA-49C3-8559-D46BD74110F2}"/>
              </a:ext>
            </a:extLst>
          </p:cNvPr>
          <p:cNvSpPr txBox="1"/>
          <p:nvPr/>
        </p:nvSpPr>
        <p:spPr>
          <a:xfrm>
            <a:off x="501429" y="900339"/>
            <a:ext cx="2542812" cy="830997"/>
          </a:xfrm>
          <a:prstGeom prst="rect">
            <a:avLst/>
          </a:prstGeom>
          <a:noFill/>
        </p:spPr>
        <p:txBody>
          <a:bodyPr wrap="square">
            <a:spAutoFit/>
          </a:bodyPr>
          <a:lstStyle/>
          <a:p>
            <a:r>
              <a:rPr lang="en-US" sz="2400" b="1" dirty="0"/>
              <a:t>General form of</a:t>
            </a:r>
          </a:p>
          <a:p>
            <a:r>
              <a:rPr lang="en-US" sz="2400" b="1" dirty="0"/>
              <a:t>emission function</a:t>
            </a:r>
          </a:p>
        </p:txBody>
      </p:sp>
      <p:cxnSp>
        <p:nvCxnSpPr>
          <p:cNvPr id="12" name="Straight Arrow Connector 11">
            <a:extLst>
              <a:ext uri="{FF2B5EF4-FFF2-40B4-BE49-F238E27FC236}">
                <a16:creationId xmlns:a16="http://schemas.microsoft.com/office/drawing/2014/main" id="{ACE8EA36-3A77-4383-BA3C-CC50A8F2C487}"/>
              </a:ext>
            </a:extLst>
          </p:cNvPr>
          <p:cNvCxnSpPr>
            <a:cxnSpLocks/>
          </p:cNvCxnSpPr>
          <p:nvPr/>
        </p:nvCxnSpPr>
        <p:spPr>
          <a:xfrm flipV="1">
            <a:off x="3044241" y="1177047"/>
            <a:ext cx="2656168" cy="798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40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E5F28-F659-4777-80E4-2D6625763BEC}"/>
              </a:ext>
            </a:extLst>
          </p:cNvPr>
          <p:cNvPicPr>
            <a:picLocks noChangeAspect="1"/>
          </p:cNvPicPr>
          <p:nvPr/>
        </p:nvPicPr>
        <p:blipFill>
          <a:blip r:embed="rId2"/>
          <a:stretch>
            <a:fillRect/>
          </a:stretch>
        </p:blipFill>
        <p:spPr>
          <a:xfrm>
            <a:off x="4525347" y="261173"/>
            <a:ext cx="6064897" cy="6335653"/>
          </a:xfrm>
          <a:prstGeom prst="rect">
            <a:avLst/>
          </a:prstGeom>
        </p:spPr>
      </p:pic>
      <p:sp>
        <p:nvSpPr>
          <p:cNvPr id="2" name="Slide Number Placeholder 1">
            <a:extLst>
              <a:ext uri="{FF2B5EF4-FFF2-40B4-BE49-F238E27FC236}">
                <a16:creationId xmlns:a16="http://schemas.microsoft.com/office/drawing/2014/main" id="{395B6FC2-F59E-464E-9938-39BC8ED7C21B}"/>
              </a:ext>
            </a:extLst>
          </p:cNvPr>
          <p:cNvSpPr>
            <a:spLocks noGrp="1"/>
          </p:cNvSpPr>
          <p:nvPr>
            <p:ph type="sldNum" sz="quarter" idx="12"/>
          </p:nvPr>
        </p:nvSpPr>
        <p:spPr/>
        <p:txBody>
          <a:bodyPr/>
          <a:lstStyle/>
          <a:p>
            <a:fld id="{96C37B05-F578-4F05-B382-B19D25927928}" type="slidenum">
              <a:rPr lang="en-SE" smtClean="0"/>
              <a:t>21</a:t>
            </a:fld>
            <a:endParaRPr lang="en-SE"/>
          </a:p>
        </p:txBody>
      </p:sp>
      <p:cxnSp>
        <p:nvCxnSpPr>
          <p:cNvPr id="4" name="Straight Arrow Connector 3">
            <a:extLst>
              <a:ext uri="{FF2B5EF4-FFF2-40B4-BE49-F238E27FC236}">
                <a16:creationId xmlns:a16="http://schemas.microsoft.com/office/drawing/2014/main" id="{71E44EA3-AD24-4E93-820C-20927546A8A9}"/>
              </a:ext>
            </a:extLst>
          </p:cNvPr>
          <p:cNvCxnSpPr>
            <a:cxnSpLocks/>
          </p:cNvCxnSpPr>
          <p:nvPr/>
        </p:nvCxnSpPr>
        <p:spPr>
          <a:xfrm>
            <a:off x="4851917" y="522514"/>
            <a:ext cx="0" cy="68333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22E4DB-7514-43C7-92B5-86433403639F}"/>
              </a:ext>
            </a:extLst>
          </p:cNvPr>
          <p:cNvSpPr txBox="1"/>
          <p:nvPr/>
        </p:nvSpPr>
        <p:spPr>
          <a:xfrm>
            <a:off x="1919774" y="1859340"/>
            <a:ext cx="2139043" cy="1569660"/>
          </a:xfrm>
          <a:prstGeom prst="rect">
            <a:avLst/>
          </a:prstGeom>
          <a:noFill/>
        </p:spPr>
        <p:txBody>
          <a:bodyPr wrap="square">
            <a:spAutoFit/>
          </a:bodyPr>
          <a:lstStyle/>
          <a:p>
            <a:r>
              <a:rPr lang="en-US" sz="2400" b="1" dirty="0">
                <a:solidFill>
                  <a:srgbClr val="0070C0"/>
                </a:solidFill>
              </a:rPr>
              <a:t>Determination of the particular solution.</a:t>
            </a:r>
          </a:p>
        </p:txBody>
      </p:sp>
      <p:cxnSp>
        <p:nvCxnSpPr>
          <p:cNvPr id="8" name="Straight Arrow Connector 7">
            <a:extLst>
              <a:ext uri="{FF2B5EF4-FFF2-40B4-BE49-F238E27FC236}">
                <a16:creationId xmlns:a16="http://schemas.microsoft.com/office/drawing/2014/main" id="{2C949E57-D5B9-4855-AAF1-2020A05BB4C4}"/>
              </a:ext>
            </a:extLst>
          </p:cNvPr>
          <p:cNvCxnSpPr>
            <a:cxnSpLocks/>
          </p:cNvCxnSpPr>
          <p:nvPr/>
        </p:nvCxnSpPr>
        <p:spPr>
          <a:xfrm>
            <a:off x="4323183" y="1623527"/>
            <a:ext cx="0" cy="483325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40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326418-302C-419F-AF74-35E8EFD02FD9}"/>
              </a:ext>
            </a:extLst>
          </p:cNvPr>
          <p:cNvPicPr>
            <a:picLocks noChangeAspect="1"/>
          </p:cNvPicPr>
          <p:nvPr/>
        </p:nvPicPr>
        <p:blipFill>
          <a:blip r:embed="rId2"/>
          <a:stretch>
            <a:fillRect/>
          </a:stretch>
        </p:blipFill>
        <p:spPr>
          <a:xfrm>
            <a:off x="4590661" y="436943"/>
            <a:ext cx="6884732" cy="5984114"/>
          </a:xfrm>
          <a:prstGeom prst="rect">
            <a:avLst/>
          </a:prstGeom>
        </p:spPr>
      </p:pic>
      <p:sp>
        <p:nvSpPr>
          <p:cNvPr id="2" name="Slide Number Placeholder 1">
            <a:extLst>
              <a:ext uri="{FF2B5EF4-FFF2-40B4-BE49-F238E27FC236}">
                <a16:creationId xmlns:a16="http://schemas.microsoft.com/office/drawing/2014/main" id="{A978737D-1E2D-4566-A4FD-5DDC842964A6}"/>
              </a:ext>
            </a:extLst>
          </p:cNvPr>
          <p:cNvSpPr>
            <a:spLocks noGrp="1"/>
          </p:cNvSpPr>
          <p:nvPr>
            <p:ph type="sldNum" sz="quarter" idx="12"/>
          </p:nvPr>
        </p:nvSpPr>
        <p:spPr/>
        <p:txBody>
          <a:bodyPr/>
          <a:lstStyle/>
          <a:p>
            <a:fld id="{96C37B05-F578-4F05-B382-B19D25927928}" type="slidenum">
              <a:rPr lang="en-SE" smtClean="0"/>
              <a:t>22</a:t>
            </a:fld>
            <a:endParaRPr lang="en-SE"/>
          </a:p>
        </p:txBody>
      </p:sp>
      <p:cxnSp>
        <p:nvCxnSpPr>
          <p:cNvPr id="4" name="Straight Arrow Connector 3">
            <a:extLst>
              <a:ext uri="{FF2B5EF4-FFF2-40B4-BE49-F238E27FC236}">
                <a16:creationId xmlns:a16="http://schemas.microsoft.com/office/drawing/2014/main" id="{94EF656A-5301-41ED-9766-57214042963C}"/>
              </a:ext>
            </a:extLst>
          </p:cNvPr>
          <p:cNvCxnSpPr>
            <a:cxnSpLocks/>
          </p:cNvCxnSpPr>
          <p:nvPr/>
        </p:nvCxnSpPr>
        <p:spPr>
          <a:xfrm>
            <a:off x="4379167" y="895738"/>
            <a:ext cx="0" cy="397484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FB2F3A-E17A-40C0-846E-B0846BB9DC71}"/>
              </a:ext>
            </a:extLst>
          </p:cNvPr>
          <p:cNvSpPr txBox="1"/>
          <p:nvPr/>
        </p:nvSpPr>
        <p:spPr>
          <a:xfrm>
            <a:off x="895740" y="641094"/>
            <a:ext cx="3116422" cy="3970318"/>
          </a:xfrm>
          <a:prstGeom prst="rect">
            <a:avLst/>
          </a:prstGeom>
          <a:noFill/>
        </p:spPr>
        <p:txBody>
          <a:bodyPr wrap="square">
            <a:spAutoFit/>
          </a:bodyPr>
          <a:lstStyle/>
          <a:p>
            <a:r>
              <a:rPr lang="en-US" sz="3600" b="1" dirty="0">
                <a:solidFill>
                  <a:srgbClr val="FFC000"/>
                </a:solidFill>
              </a:rPr>
              <a:t>Determination of the numerical parameter values based on the historical data.</a:t>
            </a:r>
          </a:p>
        </p:txBody>
      </p:sp>
      <p:sp>
        <p:nvSpPr>
          <p:cNvPr id="8" name="TextBox 7">
            <a:extLst>
              <a:ext uri="{FF2B5EF4-FFF2-40B4-BE49-F238E27FC236}">
                <a16:creationId xmlns:a16="http://schemas.microsoft.com/office/drawing/2014/main" id="{AD114D63-2113-4ED6-BF2B-5B726B46D72E}"/>
              </a:ext>
            </a:extLst>
          </p:cNvPr>
          <p:cNvSpPr txBox="1"/>
          <p:nvPr/>
        </p:nvSpPr>
        <p:spPr>
          <a:xfrm>
            <a:off x="838200" y="4969252"/>
            <a:ext cx="3641271" cy="1569660"/>
          </a:xfrm>
          <a:prstGeom prst="rect">
            <a:avLst/>
          </a:prstGeom>
          <a:noFill/>
        </p:spPr>
        <p:txBody>
          <a:bodyPr wrap="square">
            <a:spAutoFit/>
          </a:bodyPr>
          <a:lstStyle/>
          <a:p>
            <a:r>
              <a:rPr lang="en-US" sz="3200" b="1" dirty="0">
                <a:solidFill>
                  <a:srgbClr val="FF0000"/>
                </a:solidFill>
              </a:rPr>
              <a:t>The solution based on the historical emissions:</a:t>
            </a:r>
          </a:p>
        </p:txBody>
      </p:sp>
      <p:sp>
        <p:nvSpPr>
          <p:cNvPr id="10" name="Arrow: Right 9">
            <a:extLst>
              <a:ext uri="{FF2B5EF4-FFF2-40B4-BE49-F238E27FC236}">
                <a16:creationId xmlns:a16="http://schemas.microsoft.com/office/drawing/2014/main" id="{A27ABEA7-CED1-4D0B-A73C-34BD6EB71BD2}"/>
              </a:ext>
            </a:extLst>
          </p:cNvPr>
          <p:cNvSpPr/>
          <p:nvPr/>
        </p:nvSpPr>
        <p:spPr>
          <a:xfrm>
            <a:off x="4292081" y="5962262"/>
            <a:ext cx="597159" cy="479116"/>
          </a:xfrm>
          <a:prstGeom prst="rightArrow">
            <a:avLst>
              <a:gd name="adj1" fmla="val 50000"/>
              <a:gd name="adj2" fmla="val 481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225120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403BEFC-C3A6-42A3-8A24-DA09A1DC6746}"/>
              </a:ext>
            </a:extLst>
          </p:cNvPr>
          <p:cNvGraphicFramePr>
            <a:graphicFrameLocks noChangeAspect="1"/>
          </p:cNvGraphicFramePr>
          <p:nvPr>
            <p:extLst>
              <p:ext uri="{D42A27DB-BD31-4B8C-83A1-F6EECF244321}">
                <p14:modId xmlns:p14="http://schemas.microsoft.com/office/powerpoint/2010/main" val="2165588547"/>
              </p:ext>
            </p:extLst>
          </p:nvPr>
        </p:nvGraphicFramePr>
        <p:xfrm>
          <a:off x="783770" y="1785467"/>
          <a:ext cx="10723739" cy="1335009"/>
        </p:xfrm>
        <a:graphic>
          <a:graphicData uri="http://schemas.openxmlformats.org/presentationml/2006/ole">
            <mc:AlternateContent xmlns:mc="http://schemas.openxmlformats.org/markup-compatibility/2006">
              <mc:Choice xmlns:v="urn:schemas-microsoft-com:vml" Requires="v">
                <p:oleObj name="Equation" r:id="rId2" imgW="1942920" imgH="241200" progId="Equation.DSMT4">
                  <p:embed/>
                </p:oleObj>
              </mc:Choice>
              <mc:Fallback>
                <p:oleObj name="Equation" r:id="rId2" imgW="1942920" imgH="241200" progId="Equation.DSMT4">
                  <p:embed/>
                  <p:pic>
                    <p:nvPicPr>
                      <p:cNvPr id="4" name="Object 3">
                        <a:extLst>
                          <a:ext uri="{FF2B5EF4-FFF2-40B4-BE49-F238E27FC236}">
                            <a16:creationId xmlns:a16="http://schemas.microsoft.com/office/drawing/2014/main" id="{9F7ABDCE-6B21-41DF-8F12-2EA77E4FBC06}"/>
                          </a:ext>
                        </a:extLst>
                      </p:cNvPr>
                      <p:cNvPicPr/>
                      <p:nvPr/>
                    </p:nvPicPr>
                    <p:blipFill>
                      <a:blip r:embed="rId3"/>
                      <a:stretch>
                        <a:fillRect/>
                      </a:stretch>
                    </p:blipFill>
                    <p:spPr>
                      <a:xfrm>
                        <a:off x="783770" y="1785467"/>
                        <a:ext cx="10723739" cy="133500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3544B85-3D3B-409A-85BD-69A65A5C7AD3}"/>
              </a:ext>
            </a:extLst>
          </p:cNvPr>
          <p:cNvGraphicFramePr>
            <a:graphicFrameLocks noChangeAspect="1"/>
          </p:cNvGraphicFramePr>
          <p:nvPr>
            <p:extLst>
              <p:ext uri="{D42A27DB-BD31-4B8C-83A1-F6EECF244321}">
                <p14:modId xmlns:p14="http://schemas.microsoft.com/office/powerpoint/2010/main" val="4037461418"/>
              </p:ext>
            </p:extLst>
          </p:nvPr>
        </p:nvGraphicFramePr>
        <p:xfrm>
          <a:off x="783770" y="3860636"/>
          <a:ext cx="2604602" cy="2344043"/>
        </p:xfrm>
        <a:graphic>
          <a:graphicData uri="http://schemas.openxmlformats.org/presentationml/2006/ole">
            <mc:AlternateContent xmlns:mc="http://schemas.openxmlformats.org/markup-compatibility/2006">
              <mc:Choice xmlns:v="urn:schemas-microsoft-com:vml" Requires="v">
                <p:oleObj name="Equation" r:id="rId4" imgW="990360" imgH="888840" progId="Equation.DSMT4">
                  <p:embed/>
                </p:oleObj>
              </mc:Choice>
              <mc:Fallback>
                <p:oleObj name="Equation" r:id="rId4" imgW="990360" imgH="888840" progId="Equation.DSMT4">
                  <p:embed/>
                  <p:pic>
                    <p:nvPicPr>
                      <p:cNvPr id="5" name="Object 4">
                        <a:extLst>
                          <a:ext uri="{FF2B5EF4-FFF2-40B4-BE49-F238E27FC236}">
                            <a16:creationId xmlns:a16="http://schemas.microsoft.com/office/drawing/2014/main" id="{0403BEFC-C3A6-42A3-8A24-DA09A1DC6746}"/>
                          </a:ext>
                        </a:extLst>
                      </p:cNvPr>
                      <p:cNvPicPr/>
                      <p:nvPr/>
                    </p:nvPicPr>
                    <p:blipFill>
                      <a:blip r:embed="rId5"/>
                      <a:stretch>
                        <a:fillRect/>
                      </a:stretch>
                    </p:blipFill>
                    <p:spPr>
                      <a:xfrm>
                        <a:off x="783770" y="3860636"/>
                        <a:ext cx="2604602" cy="234404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564B313-506B-45C8-B76A-755F0B7706CA}"/>
              </a:ext>
            </a:extLst>
          </p:cNvPr>
          <p:cNvSpPr txBox="1"/>
          <p:nvPr/>
        </p:nvSpPr>
        <p:spPr>
          <a:xfrm>
            <a:off x="783770" y="585138"/>
            <a:ext cx="10552923" cy="1200329"/>
          </a:xfrm>
          <a:prstGeom prst="rect">
            <a:avLst/>
          </a:prstGeom>
          <a:noFill/>
        </p:spPr>
        <p:txBody>
          <a:bodyPr wrap="square" rtlCol="0">
            <a:spAutoFit/>
          </a:bodyPr>
          <a:lstStyle/>
          <a:p>
            <a:r>
              <a:rPr lang="en-US" sz="4000" b="1" dirty="0">
                <a:solidFill>
                  <a:srgbClr val="FF0000"/>
                </a:solidFill>
              </a:rPr>
              <a:t>The solution based on the historical emissions:</a:t>
            </a:r>
          </a:p>
          <a:p>
            <a:endParaRPr lang="en-US" sz="3200" b="1" dirty="0">
              <a:solidFill>
                <a:srgbClr val="FF0000"/>
              </a:solidFill>
            </a:endParaRPr>
          </a:p>
        </p:txBody>
      </p:sp>
      <p:sp>
        <p:nvSpPr>
          <p:cNvPr id="2" name="Slide Number Placeholder 1">
            <a:extLst>
              <a:ext uri="{FF2B5EF4-FFF2-40B4-BE49-F238E27FC236}">
                <a16:creationId xmlns:a16="http://schemas.microsoft.com/office/drawing/2014/main" id="{061A6F83-128F-4BBB-BEE4-BDA30B936214}"/>
              </a:ext>
            </a:extLst>
          </p:cNvPr>
          <p:cNvSpPr>
            <a:spLocks noGrp="1"/>
          </p:cNvSpPr>
          <p:nvPr>
            <p:ph type="sldNum" sz="quarter" idx="12"/>
          </p:nvPr>
        </p:nvSpPr>
        <p:spPr/>
        <p:txBody>
          <a:bodyPr/>
          <a:lstStyle/>
          <a:p>
            <a:fld id="{96C37B05-F578-4F05-B382-B19D25927928}" type="slidenum">
              <a:rPr lang="en-SE" smtClean="0"/>
              <a:t>23</a:t>
            </a:fld>
            <a:endParaRPr lang="en-SE"/>
          </a:p>
        </p:txBody>
      </p:sp>
    </p:spTree>
    <p:extLst>
      <p:ext uri="{BB962C8B-B14F-4D97-AF65-F5344CB8AC3E}">
        <p14:creationId xmlns:p14="http://schemas.microsoft.com/office/powerpoint/2010/main" val="57389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A64E8-A705-422D-A7F4-85301819B94D}"/>
              </a:ext>
            </a:extLst>
          </p:cNvPr>
          <p:cNvSpPr>
            <a:spLocks noGrp="1"/>
          </p:cNvSpPr>
          <p:nvPr>
            <p:ph type="ctrTitle"/>
          </p:nvPr>
        </p:nvSpPr>
        <p:spPr>
          <a:xfrm>
            <a:off x="911158" y="643023"/>
            <a:ext cx="10505872" cy="735620"/>
          </a:xfrm>
        </p:spPr>
        <p:txBody>
          <a:bodyPr>
            <a:noAutofit/>
          </a:bodyPr>
          <a:lstStyle/>
          <a:p>
            <a:pPr algn="l"/>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Lohmander, P., </a:t>
            </a:r>
            <a:r>
              <a:rPr kumimoji="0" lang="en-SE" altLang="en-SE"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Dynamics and control of the CO2 level via a differential equation and alternative global emissions strategies</a:t>
            </a:r>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International Robotics &amp; Automation Journal, Volume 6, Issue 1, 2020, pages 7-15.</a:t>
            </a:r>
            <a:endParaRPr lang="en-SE" sz="1600" dirty="0"/>
          </a:p>
        </p:txBody>
      </p:sp>
      <p:sp>
        <p:nvSpPr>
          <p:cNvPr id="5" name="Subtitle 4">
            <a:extLst>
              <a:ext uri="{FF2B5EF4-FFF2-40B4-BE49-F238E27FC236}">
                <a16:creationId xmlns:a16="http://schemas.microsoft.com/office/drawing/2014/main" id="{259414A9-4F31-4113-875A-4DE1D12C3567}"/>
              </a:ext>
            </a:extLst>
          </p:cNvPr>
          <p:cNvSpPr>
            <a:spLocks noGrp="1"/>
          </p:cNvSpPr>
          <p:nvPr>
            <p:ph type="subTitle" idx="1"/>
          </p:nvPr>
        </p:nvSpPr>
        <p:spPr>
          <a:xfrm>
            <a:off x="911158" y="2300591"/>
            <a:ext cx="9144000" cy="4786008"/>
          </a:xfrm>
        </p:spPr>
        <p:txBody>
          <a:bodyPr>
            <a:normAutofit/>
          </a:bodyPr>
          <a:lstStyle/>
          <a:p>
            <a:pPr algn="l"/>
            <a:r>
              <a:rPr lang="en-US" sz="3200" b="1" dirty="0">
                <a:solidFill>
                  <a:srgbClr val="0070C0"/>
                </a:solidFill>
              </a:rPr>
              <a:t>Abstract PART 3(6):</a:t>
            </a:r>
          </a:p>
          <a:p>
            <a:pPr algn="l"/>
            <a:r>
              <a:rPr lang="en-US" sz="3200" b="1" dirty="0"/>
              <a:t>The estimated differential equation has a logical theoretical foundation and convincing statistical properties. It is used to </a:t>
            </a:r>
            <a:r>
              <a:rPr lang="en-US" sz="3200" b="1" u="sng" dirty="0">
                <a:solidFill>
                  <a:srgbClr val="FF0000"/>
                </a:solidFill>
              </a:rPr>
              <a:t>reproduce the time path </a:t>
            </a:r>
            <a:r>
              <a:rPr lang="en-US" sz="3200" b="1" dirty="0"/>
              <a:t>of the CO2 data from Mauna Loa, from year 1990 to 2018, with very small errors. </a:t>
            </a:r>
            <a:endParaRPr lang="en-SE" sz="3200" b="1" dirty="0"/>
          </a:p>
        </p:txBody>
      </p:sp>
      <p:sp>
        <p:nvSpPr>
          <p:cNvPr id="2" name="Slide Number Placeholder 1">
            <a:extLst>
              <a:ext uri="{FF2B5EF4-FFF2-40B4-BE49-F238E27FC236}">
                <a16:creationId xmlns:a16="http://schemas.microsoft.com/office/drawing/2014/main" id="{13978132-262F-4932-A3D2-A9AE5547DAD4}"/>
              </a:ext>
            </a:extLst>
          </p:cNvPr>
          <p:cNvSpPr>
            <a:spLocks noGrp="1"/>
          </p:cNvSpPr>
          <p:nvPr>
            <p:ph type="sldNum" sz="quarter" idx="12"/>
          </p:nvPr>
        </p:nvSpPr>
        <p:spPr/>
        <p:txBody>
          <a:bodyPr/>
          <a:lstStyle/>
          <a:p>
            <a:fld id="{96C37B05-F578-4F05-B382-B19D25927928}" type="slidenum">
              <a:rPr lang="en-SE" smtClean="0"/>
              <a:t>24</a:t>
            </a:fld>
            <a:endParaRPr lang="en-SE"/>
          </a:p>
        </p:txBody>
      </p:sp>
    </p:spTree>
    <p:extLst>
      <p:ext uri="{BB962C8B-B14F-4D97-AF65-F5344CB8AC3E}">
        <p14:creationId xmlns:p14="http://schemas.microsoft.com/office/powerpoint/2010/main" val="1686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CA640-17E7-42E0-8EEA-F1BA9D596CC2}"/>
              </a:ext>
            </a:extLst>
          </p:cNvPr>
          <p:cNvPicPr>
            <a:picLocks noChangeAspect="1"/>
          </p:cNvPicPr>
          <p:nvPr/>
        </p:nvPicPr>
        <p:blipFill>
          <a:blip r:embed="rId2"/>
          <a:stretch>
            <a:fillRect/>
          </a:stretch>
        </p:blipFill>
        <p:spPr>
          <a:xfrm>
            <a:off x="1103170" y="569168"/>
            <a:ext cx="10342812" cy="5896947"/>
          </a:xfrm>
          <a:prstGeom prst="rect">
            <a:avLst/>
          </a:prstGeom>
        </p:spPr>
      </p:pic>
      <p:sp>
        <p:nvSpPr>
          <p:cNvPr id="2" name="TextBox 1">
            <a:extLst>
              <a:ext uri="{FF2B5EF4-FFF2-40B4-BE49-F238E27FC236}">
                <a16:creationId xmlns:a16="http://schemas.microsoft.com/office/drawing/2014/main" id="{D296BA65-0F8D-4120-9B51-850D476C0FB4}"/>
              </a:ext>
            </a:extLst>
          </p:cNvPr>
          <p:cNvSpPr txBox="1"/>
          <p:nvPr/>
        </p:nvSpPr>
        <p:spPr>
          <a:xfrm>
            <a:off x="9703837" y="4198775"/>
            <a:ext cx="1103764" cy="707886"/>
          </a:xfrm>
          <a:prstGeom prst="rect">
            <a:avLst/>
          </a:prstGeom>
          <a:noFill/>
        </p:spPr>
        <p:txBody>
          <a:bodyPr wrap="none" rtlCol="0">
            <a:spAutoFit/>
          </a:bodyPr>
          <a:lstStyle/>
          <a:p>
            <a:r>
              <a:rPr lang="en-US" sz="4000" b="1" dirty="0">
                <a:solidFill>
                  <a:srgbClr val="0070C0"/>
                </a:solidFill>
              </a:rPr>
              <a:t>Year</a:t>
            </a:r>
            <a:endParaRPr lang="en-SE" sz="4000" b="1" dirty="0">
              <a:solidFill>
                <a:srgbClr val="0070C0"/>
              </a:solidFill>
            </a:endParaRPr>
          </a:p>
        </p:txBody>
      </p:sp>
      <p:graphicFrame>
        <p:nvGraphicFramePr>
          <p:cNvPr id="4" name="Object 3">
            <a:extLst>
              <a:ext uri="{FF2B5EF4-FFF2-40B4-BE49-F238E27FC236}">
                <a16:creationId xmlns:a16="http://schemas.microsoft.com/office/drawing/2014/main" id="{A079340C-49CC-4E02-A394-8A5DF1B97E30}"/>
              </a:ext>
            </a:extLst>
          </p:cNvPr>
          <p:cNvGraphicFramePr>
            <a:graphicFrameLocks noChangeAspect="1"/>
          </p:cNvGraphicFramePr>
          <p:nvPr>
            <p:extLst>
              <p:ext uri="{D42A27DB-BD31-4B8C-83A1-F6EECF244321}">
                <p14:modId xmlns:p14="http://schemas.microsoft.com/office/powerpoint/2010/main" val="3797245015"/>
              </p:ext>
            </p:extLst>
          </p:nvPr>
        </p:nvGraphicFramePr>
        <p:xfrm>
          <a:off x="1324947" y="391885"/>
          <a:ext cx="1305995" cy="1439259"/>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5" name="Object 4">
                        <a:extLst>
                          <a:ext uri="{FF2B5EF4-FFF2-40B4-BE49-F238E27FC236}">
                            <a16:creationId xmlns:a16="http://schemas.microsoft.com/office/drawing/2014/main" id="{0403BEFC-C3A6-42A3-8A24-DA09A1DC6746}"/>
                          </a:ext>
                        </a:extLst>
                      </p:cNvPr>
                      <p:cNvPicPr/>
                      <p:nvPr/>
                    </p:nvPicPr>
                    <p:blipFill>
                      <a:blip r:embed="rId4"/>
                      <a:stretch>
                        <a:fillRect/>
                      </a:stretch>
                    </p:blipFill>
                    <p:spPr>
                      <a:xfrm>
                        <a:off x="1324947" y="391885"/>
                        <a:ext cx="1305995" cy="143925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167BA3F-0B79-41E9-B492-493F5872D114}"/>
              </a:ext>
            </a:extLst>
          </p:cNvPr>
          <p:cNvSpPr txBox="1"/>
          <p:nvPr/>
        </p:nvSpPr>
        <p:spPr>
          <a:xfrm>
            <a:off x="1499897" y="1600311"/>
            <a:ext cx="6097554" cy="461665"/>
          </a:xfrm>
          <a:prstGeom prst="rect">
            <a:avLst/>
          </a:prstGeom>
          <a:noFill/>
        </p:spPr>
        <p:txBody>
          <a:bodyPr wrap="square">
            <a:spAutoFit/>
          </a:bodyPr>
          <a:lstStyle/>
          <a:p>
            <a:r>
              <a:rPr lang="en-US" sz="2400" b="1" dirty="0"/>
              <a:t>(ppm)</a:t>
            </a:r>
            <a:endParaRPr lang="en-SE" sz="2400" b="1" dirty="0"/>
          </a:p>
        </p:txBody>
      </p:sp>
      <p:sp>
        <p:nvSpPr>
          <p:cNvPr id="7" name="Rectangle 6">
            <a:extLst>
              <a:ext uri="{FF2B5EF4-FFF2-40B4-BE49-F238E27FC236}">
                <a16:creationId xmlns:a16="http://schemas.microsoft.com/office/drawing/2014/main" id="{AC6B173B-0ABB-4EDB-A620-D7E05CBCEDB8}"/>
              </a:ext>
            </a:extLst>
          </p:cNvPr>
          <p:cNvSpPr/>
          <p:nvPr/>
        </p:nvSpPr>
        <p:spPr>
          <a:xfrm>
            <a:off x="634481" y="4955886"/>
            <a:ext cx="5262715" cy="76673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8" name="Object 7">
            <a:extLst>
              <a:ext uri="{FF2B5EF4-FFF2-40B4-BE49-F238E27FC236}">
                <a16:creationId xmlns:a16="http://schemas.microsoft.com/office/drawing/2014/main" id="{52BEE9D7-9C6C-42D9-9A10-BEF8AC45AB99}"/>
              </a:ext>
            </a:extLst>
          </p:cNvPr>
          <p:cNvGraphicFramePr>
            <a:graphicFrameLocks noChangeAspect="1"/>
          </p:cNvGraphicFramePr>
          <p:nvPr>
            <p:extLst>
              <p:ext uri="{D42A27DB-BD31-4B8C-83A1-F6EECF244321}">
                <p14:modId xmlns:p14="http://schemas.microsoft.com/office/powerpoint/2010/main" val="662657842"/>
              </p:ext>
            </p:extLst>
          </p:nvPr>
        </p:nvGraphicFramePr>
        <p:xfrm>
          <a:off x="746018" y="4955885"/>
          <a:ext cx="3581303" cy="689059"/>
        </p:xfrm>
        <a:graphic>
          <a:graphicData uri="http://schemas.openxmlformats.org/presentationml/2006/ole">
            <mc:AlternateContent xmlns:mc="http://schemas.openxmlformats.org/markup-compatibility/2006">
              <mc:Choice xmlns:v="urn:schemas-microsoft-com:vml" Requires="v">
                <p:oleObj name="Equation" r:id="rId5" imgW="1257120" imgH="241200" progId="Equation.DSMT4">
                  <p:embed/>
                </p:oleObj>
              </mc:Choice>
              <mc:Fallback>
                <p:oleObj name="Equation" r:id="rId5" imgW="1257120" imgH="241200" progId="Equation.DSMT4">
                  <p:embed/>
                  <p:pic>
                    <p:nvPicPr>
                      <p:cNvPr id="5" name="Object 4">
                        <a:extLst>
                          <a:ext uri="{FF2B5EF4-FFF2-40B4-BE49-F238E27FC236}">
                            <a16:creationId xmlns:a16="http://schemas.microsoft.com/office/drawing/2014/main" id="{0403BEFC-C3A6-42A3-8A24-DA09A1DC6746}"/>
                          </a:ext>
                        </a:extLst>
                      </p:cNvPr>
                      <p:cNvPicPr/>
                      <p:nvPr/>
                    </p:nvPicPr>
                    <p:blipFill>
                      <a:blip r:embed="rId6"/>
                      <a:stretch>
                        <a:fillRect/>
                      </a:stretch>
                    </p:blipFill>
                    <p:spPr>
                      <a:xfrm>
                        <a:off x="746018" y="4955885"/>
                        <a:ext cx="3581303" cy="689059"/>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3B774A7E-7EA6-4F8A-9C0B-7B3A4F49974D}"/>
              </a:ext>
            </a:extLst>
          </p:cNvPr>
          <p:cNvSpPr/>
          <p:nvPr/>
        </p:nvSpPr>
        <p:spPr>
          <a:xfrm>
            <a:off x="6008733" y="5122506"/>
            <a:ext cx="1588718" cy="60952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Slide Number Placeholder 9">
            <a:extLst>
              <a:ext uri="{FF2B5EF4-FFF2-40B4-BE49-F238E27FC236}">
                <a16:creationId xmlns:a16="http://schemas.microsoft.com/office/drawing/2014/main" id="{FD349DE9-20DE-44D3-BAF1-7B649B1873CD}"/>
              </a:ext>
            </a:extLst>
          </p:cNvPr>
          <p:cNvSpPr>
            <a:spLocks noGrp="1"/>
          </p:cNvSpPr>
          <p:nvPr>
            <p:ph type="sldNum" sz="quarter" idx="12"/>
          </p:nvPr>
        </p:nvSpPr>
        <p:spPr/>
        <p:txBody>
          <a:bodyPr/>
          <a:lstStyle/>
          <a:p>
            <a:fld id="{96C37B05-F578-4F05-B382-B19D25927928}" type="slidenum">
              <a:rPr lang="en-SE" smtClean="0"/>
              <a:t>25</a:t>
            </a:fld>
            <a:endParaRPr lang="en-SE"/>
          </a:p>
        </p:txBody>
      </p:sp>
    </p:spTree>
    <p:extLst>
      <p:ext uri="{BB962C8B-B14F-4D97-AF65-F5344CB8AC3E}">
        <p14:creationId xmlns:p14="http://schemas.microsoft.com/office/powerpoint/2010/main" val="1955676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A64E8-A705-422D-A7F4-85301819B94D}"/>
              </a:ext>
            </a:extLst>
          </p:cNvPr>
          <p:cNvSpPr>
            <a:spLocks noGrp="1"/>
          </p:cNvSpPr>
          <p:nvPr>
            <p:ph type="ctrTitle"/>
          </p:nvPr>
        </p:nvSpPr>
        <p:spPr>
          <a:xfrm>
            <a:off x="847928" y="752712"/>
            <a:ext cx="10505872" cy="735620"/>
          </a:xfrm>
        </p:spPr>
        <p:txBody>
          <a:bodyPr>
            <a:noAutofit/>
          </a:bodyPr>
          <a:lstStyle/>
          <a:p>
            <a:pPr algn="l"/>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Lohmander, P., </a:t>
            </a:r>
            <a:r>
              <a:rPr kumimoji="0" lang="en-SE" altLang="en-SE"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Dynamics and control of the CO2 level via a differential equation and alternative global emissions strategies</a:t>
            </a:r>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International Robotics &amp; Automation Journal, Volume 6, Issue 1, 2020, pages 7-15.</a:t>
            </a:r>
            <a:endParaRPr lang="en-SE" sz="1600" dirty="0"/>
          </a:p>
        </p:txBody>
      </p:sp>
      <p:sp>
        <p:nvSpPr>
          <p:cNvPr id="5" name="Subtitle 4">
            <a:extLst>
              <a:ext uri="{FF2B5EF4-FFF2-40B4-BE49-F238E27FC236}">
                <a16:creationId xmlns:a16="http://schemas.microsoft.com/office/drawing/2014/main" id="{259414A9-4F31-4113-875A-4DE1D12C3567}"/>
              </a:ext>
            </a:extLst>
          </p:cNvPr>
          <p:cNvSpPr>
            <a:spLocks noGrp="1"/>
          </p:cNvSpPr>
          <p:nvPr>
            <p:ph type="subTitle" idx="1"/>
          </p:nvPr>
        </p:nvSpPr>
        <p:spPr>
          <a:xfrm>
            <a:off x="847928" y="2208178"/>
            <a:ext cx="9144000" cy="4786008"/>
          </a:xfrm>
        </p:spPr>
        <p:txBody>
          <a:bodyPr>
            <a:normAutofit/>
          </a:bodyPr>
          <a:lstStyle/>
          <a:p>
            <a:pPr algn="l"/>
            <a:r>
              <a:rPr lang="en-US" sz="3200" b="1" dirty="0">
                <a:solidFill>
                  <a:srgbClr val="0070C0"/>
                </a:solidFill>
              </a:rPr>
              <a:t>Abstract PART 4(6):</a:t>
            </a:r>
          </a:p>
          <a:p>
            <a:pPr algn="l"/>
            <a:r>
              <a:rPr lang="en-US" sz="3200" b="1" dirty="0"/>
              <a:t>Furthermore, the </a:t>
            </a:r>
            <a:r>
              <a:rPr lang="en-US" sz="3200" b="1" u="sng" dirty="0">
                <a:solidFill>
                  <a:srgbClr val="FF0000"/>
                </a:solidFill>
              </a:rPr>
              <a:t>differential equation shows </a:t>
            </a:r>
            <a:r>
              <a:rPr lang="en-US" sz="3200" b="1" dirty="0"/>
              <a:t>that the global CO2 level, without emissions, has a stable </a:t>
            </a:r>
            <a:r>
              <a:rPr lang="en-US" sz="3200" b="1" u="sng" dirty="0">
                <a:solidFill>
                  <a:srgbClr val="FF0000"/>
                </a:solidFill>
              </a:rPr>
              <a:t>equilibrium at 280 ppm</a:t>
            </a:r>
            <a:r>
              <a:rPr lang="en-US" sz="3200" b="1" dirty="0"/>
              <a:t>. This value has earlier been </a:t>
            </a:r>
            <a:r>
              <a:rPr lang="en-US" sz="3200" b="1" u="sng" dirty="0">
                <a:solidFill>
                  <a:srgbClr val="FF0000"/>
                </a:solidFill>
              </a:rPr>
              <a:t>reported by IPCC as the pre-industrial CO2 level</a:t>
            </a:r>
            <a:r>
              <a:rPr lang="en-US" sz="3200" b="1" dirty="0"/>
              <a:t>. </a:t>
            </a:r>
            <a:endParaRPr lang="en-SE" sz="3200" b="1" dirty="0"/>
          </a:p>
        </p:txBody>
      </p:sp>
      <p:sp>
        <p:nvSpPr>
          <p:cNvPr id="2" name="Slide Number Placeholder 1">
            <a:extLst>
              <a:ext uri="{FF2B5EF4-FFF2-40B4-BE49-F238E27FC236}">
                <a16:creationId xmlns:a16="http://schemas.microsoft.com/office/drawing/2014/main" id="{318E2437-C1D7-46B5-BDB5-68179BDAA935}"/>
              </a:ext>
            </a:extLst>
          </p:cNvPr>
          <p:cNvSpPr>
            <a:spLocks noGrp="1"/>
          </p:cNvSpPr>
          <p:nvPr>
            <p:ph type="sldNum" sz="quarter" idx="12"/>
          </p:nvPr>
        </p:nvSpPr>
        <p:spPr/>
        <p:txBody>
          <a:bodyPr/>
          <a:lstStyle/>
          <a:p>
            <a:fld id="{96C37B05-F578-4F05-B382-B19D25927928}" type="slidenum">
              <a:rPr lang="en-SE" smtClean="0"/>
              <a:t>26</a:t>
            </a:fld>
            <a:endParaRPr lang="en-SE"/>
          </a:p>
        </p:txBody>
      </p:sp>
    </p:spTree>
    <p:extLst>
      <p:ext uri="{BB962C8B-B14F-4D97-AF65-F5344CB8AC3E}">
        <p14:creationId xmlns:p14="http://schemas.microsoft.com/office/powerpoint/2010/main" val="118508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2F521C-BD4A-4EA9-8275-5717AD15F400}"/>
              </a:ext>
            </a:extLst>
          </p:cNvPr>
          <p:cNvPicPr>
            <a:picLocks noChangeAspect="1"/>
          </p:cNvPicPr>
          <p:nvPr/>
        </p:nvPicPr>
        <p:blipFill>
          <a:blip r:embed="rId2"/>
          <a:stretch>
            <a:fillRect/>
          </a:stretch>
        </p:blipFill>
        <p:spPr>
          <a:xfrm>
            <a:off x="926393" y="932943"/>
            <a:ext cx="10067026" cy="1652570"/>
          </a:xfrm>
          <a:prstGeom prst="rect">
            <a:avLst/>
          </a:prstGeom>
        </p:spPr>
      </p:pic>
      <p:pic>
        <p:nvPicPr>
          <p:cNvPr id="4" name="Picture 3">
            <a:extLst>
              <a:ext uri="{FF2B5EF4-FFF2-40B4-BE49-F238E27FC236}">
                <a16:creationId xmlns:a16="http://schemas.microsoft.com/office/drawing/2014/main" id="{B15CD06B-251F-414F-8FAC-973116CC48C0}"/>
              </a:ext>
            </a:extLst>
          </p:cNvPr>
          <p:cNvPicPr>
            <a:picLocks noChangeAspect="1"/>
          </p:cNvPicPr>
          <p:nvPr/>
        </p:nvPicPr>
        <p:blipFill>
          <a:blip r:embed="rId3"/>
          <a:stretch>
            <a:fillRect/>
          </a:stretch>
        </p:blipFill>
        <p:spPr>
          <a:xfrm>
            <a:off x="1296955" y="2856101"/>
            <a:ext cx="6130212" cy="3473786"/>
          </a:xfrm>
          <a:prstGeom prst="rect">
            <a:avLst/>
          </a:prstGeom>
        </p:spPr>
      </p:pic>
      <p:cxnSp>
        <p:nvCxnSpPr>
          <p:cNvPr id="3" name="Straight Arrow Connector 2">
            <a:extLst>
              <a:ext uri="{FF2B5EF4-FFF2-40B4-BE49-F238E27FC236}">
                <a16:creationId xmlns:a16="http://schemas.microsoft.com/office/drawing/2014/main" id="{99667568-103D-48FB-AAEF-23C668262E74}"/>
              </a:ext>
            </a:extLst>
          </p:cNvPr>
          <p:cNvCxnSpPr>
            <a:cxnSpLocks/>
          </p:cNvCxnSpPr>
          <p:nvPr/>
        </p:nvCxnSpPr>
        <p:spPr>
          <a:xfrm flipH="1" flipV="1">
            <a:off x="5038530" y="2337786"/>
            <a:ext cx="2537927" cy="51831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6B6A91-F3EB-4DDE-BF79-44E5114854D4}"/>
              </a:ext>
            </a:extLst>
          </p:cNvPr>
          <p:cNvSpPr txBox="1"/>
          <p:nvPr/>
        </p:nvSpPr>
        <p:spPr>
          <a:xfrm>
            <a:off x="7641771" y="2655026"/>
            <a:ext cx="4130683" cy="1077218"/>
          </a:xfrm>
          <a:prstGeom prst="rect">
            <a:avLst/>
          </a:prstGeom>
          <a:noFill/>
        </p:spPr>
        <p:txBody>
          <a:bodyPr wrap="none" rtlCol="0">
            <a:spAutoFit/>
          </a:bodyPr>
          <a:lstStyle/>
          <a:p>
            <a:r>
              <a:rPr lang="en-US" sz="3200" b="1" dirty="0">
                <a:solidFill>
                  <a:srgbClr val="0070C0"/>
                </a:solidFill>
              </a:rPr>
              <a:t>The estimated function</a:t>
            </a:r>
          </a:p>
          <a:p>
            <a:r>
              <a:rPr lang="en-US" sz="3200" b="1" dirty="0">
                <a:solidFill>
                  <a:srgbClr val="0070C0"/>
                </a:solidFill>
              </a:rPr>
              <a:t>leads to stability. </a:t>
            </a:r>
            <a:endParaRPr lang="en-SE" sz="3200" b="1" dirty="0">
              <a:solidFill>
                <a:srgbClr val="0070C0"/>
              </a:solidFill>
            </a:endParaRPr>
          </a:p>
        </p:txBody>
      </p:sp>
      <p:sp>
        <p:nvSpPr>
          <p:cNvPr id="10" name="Rectangle 9">
            <a:extLst>
              <a:ext uri="{FF2B5EF4-FFF2-40B4-BE49-F238E27FC236}">
                <a16:creationId xmlns:a16="http://schemas.microsoft.com/office/drawing/2014/main" id="{3157A4E7-110B-41DF-B802-A918506C2188}"/>
              </a:ext>
            </a:extLst>
          </p:cNvPr>
          <p:cNvSpPr/>
          <p:nvPr/>
        </p:nvSpPr>
        <p:spPr>
          <a:xfrm>
            <a:off x="3442996" y="5029199"/>
            <a:ext cx="3526971" cy="8958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1" name="Straight Arrow Connector 10">
            <a:extLst>
              <a:ext uri="{FF2B5EF4-FFF2-40B4-BE49-F238E27FC236}">
                <a16:creationId xmlns:a16="http://schemas.microsoft.com/office/drawing/2014/main" id="{A5EDFD14-EDAC-444D-80C1-510EDAFAAB4B}"/>
              </a:ext>
            </a:extLst>
          </p:cNvPr>
          <p:cNvCxnSpPr>
            <a:cxnSpLocks/>
          </p:cNvCxnSpPr>
          <p:nvPr/>
        </p:nvCxnSpPr>
        <p:spPr>
          <a:xfrm flipH="1">
            <a:off x="7156578" y="5141167"/>
            <a:ext cx="634483" cy="3359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3054BB-3B4F-4BF2-BEFB-D18723790C57}"/>
              </a:ext>
            </a:extLst>
          </p:cNvPr>
          <p:cNvSpPr txBox="1"/>
          <p:nvPr/>
        </p:nvSpPr>
        <p:spPr>
          <a:xfrm>
            <a:off x="7940349" y="4490590"/>
            <a:ext cx="3738524" cy="2062103"/>
          </a:xfrm>
          <a:prstGeom prst="rect">
            <a:avLst/>
          </a:prstGeom>
          <a:noFill/>
        </p:spPr>
        <p:txBody>
          <a:bodyPr wrap="none" rtlCol="0">
            <a:spAutoFit/>
          </a:bodyPr>
          <a:lstStyle/>
          <a:p>
            <a:r>
              <a:rPr lang="en-US" sz="3200" b="1" dirty="0">
                <a:solidFill>
                  <a:srgbClr val="FF0000"/>
                </a:solidFill>
              </a:rPr>
              <a:t>The estimated </a:t>
            </a:r>
          </a:p>
          <a:p>
            <a:r>
              <a:rPr lang="en-US" sz="3200" b="1" dirty="0">
                <a:solidFill>
                  <a:srgbClr val="FF0000"/>
                </a:solidFill>
              </a:rPr>
              <a:t> equilibrium is equal </a:t>
            </a:r>
          </a:p>
          <a:p>
            <a:r>
              <a:rPr lang="en-US" sz="3200" b="1" dirty="0">
                <a:solidFill>
                  <a:srgbClr val="FF0000"/>
                </a:solidFill>
              </a:rPr>
              <a:t>to the pre-industrial</a:t>
            </a:r>
          </a:p>
          <a:p>
            <a:r>
              <a:rPr lang="en-US" sz="3200" b="1" dirty="0">
                <a:solidFill>
                  <a:srgbClr val="FF0000"/>
                </a:solidFill>
              </a:rPr>
              <a:t>level.</a:t>
            </a:r>
            <a:endParaRPr lang="en-SE" sz="3200" b="1" dirty="0">
              <a:solidFill>
                <a:srgbClr val="FF0000"/>
              </a:solidFill>
            </a:endParaRPr>
          </a:p>
        </p:txBody>
      </p:sp>
      <p:sp>
        <p:nvSpPr>
          <p:cNvPr id="2" name="Slide Number Placeholder 1">
            <a:extLst>
              <a:ext uri="{FF2B5EF4-FFF2-40B4-BE49-F238E27FC236}">
                <a16:creationId xmlns:a16="http://schemas.microsoft.com/office/drawing/2014/main" id="{B9482653-7327-428E-B4B2-AC68351F1A86}"/>
              </a:ext>
            </a:extLst>
          </p:cNvPr>
          <p:cNvSpPr>
            <a:spLocks noGrp="1"/>
          </p:cNvSpPr>
          <p:nvPr>
            <p:ph type="sldNum" sz="quarter" idx="12"/>
          </p:nvPr>
        </p:nvSpPr>
        <p:spPr/>
        <p:txBody>
          <a:bodyPr/>
          <a:lstStyle/>
          <a:p>
            <a:fld id="{96C37B05-F578-4F05-B382-B19D25927928}" type="slidenum">
              <a:rPr lang="en-SE" smtClean="0"/>
              <a:t>27</a:t>
            </a:fld>
            <a:endParaRPr lang="en-SE"/>
          </a:p>
        </p:txBody>
      </p:sp>
    </p:spTree>
    <p:extLst>
      <p:ext uri="{BB962C8B-B14F-4D97-AF65-F5344CB8AC3E}">
        <p14:creationId xmlns:p14="http://schemas.microsoft.com/office/powerpoint/2010/main" val="161513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E5C24-1679-43CD-A721-70052951377C}"/>
              </a:ext>
            </a:extLst>
          </p:cNvPr>
          <p:cNvPicPr>
            <a:picLocks noChangeAspect="1"/>
          </p:cNvPicPr>
          <p:nvPr/>
        </p:nvPicPr>
        <p:blipFill>
          <a:blip r:embed="rId2"/>
          <a:stretch>
            <a:fillRect/>
          </a:stretch>
        </p:blipFill>
        <p:spPr>
          <a:xfrm>
            <a:off x="3456430" y="659605"/>
            <a:ext cx="7665214" cy="5538790"/>
          </a:xfrm>
          <a:prstGeom prst="rect">
            <a:avLst/>
          </a:prstGeom>
        </p:spPr>
      </p:pic>
      <p:sp>
        <p:nvSpPr>
          <p:cNvPr id="4" name="TextBox 3">
            <a:extLst>
              <a:ext uri="{FF2B5EF4-FFF2-40B4-BE49-F238E27FC236}">
                <a16:creationId xmlns:a16="http://schemas.microsoft.com/office/drawing/2014/main" id="{3D5E44E9-100D-4864-8A73-6D6145E2658C}"/>
              </a:ext>
            </a:extLst>
          </p:cNvPr>
          <p:cNvSpPr txBox="1"/>
          <p:nvPr/>
        </p:nvSpPr>
        <p:spPr>
          <a:xfrm>
            <a:off x="1448579" y="600753"/>
            <a:ext cx="2122797" cy="1323439"/>
          </a:xfrm>
          <a:prstGeom prst="rect">
            <a:avLst/>
          </a:prstGeom>
          <a:noFill/>
        </p:spPr>
        <p:txBody>
          <a:bodyPr wrap="square">
            <a:spAutoFit/>
          </a:bodyPr>
          <a:lstStyle/>
          <a:p>
            <a:r>
              <a:rPr lang="en-US" sz="2000" b="1" dirty="0">
                <a:solidFill>
                  <a:srgbClr val="0070C0"/>
                </a:solidFill>
              </a:rPr>
              <a:t>Change of CO2 in atmosphere </a:t>
            </a:r>
          </a:p>
          <a:p>
            <a:r>
              <a:rPr lang="en-US" sz="2000" b="1" dirty="0">
                <a:solidFill>
                  <a:srgbClr val="0070C0"/>
                </a:solidFill>
              </a:rPr>
              <a:t>(in the absence of emissions)</a:t>
            </a:r>
            <a:endParaRPr lang="en-SE" sz="2000" b="1" dirty="0">
              <a:solidFill>
                <a:srgbClr val="0070C0"/>
              </a:solidFill>
            </a:endParaRPr>
          </a:p>
        </p:txBody>
      </p:sp>
      <p:graphicFrame>
        <p:nvGraphicFramePr>
          <p:cNvPr id="5" name="Object 4">
            <a:extLst>
              <a:ext uri="{FF2B5EF4-FFF2-40B4-BE49-F238E27FC236}">
                <a16:creationId xmlns:a16="http://schemas.microsoft.com/office/drawing/2014/main" id="{DDE9F1D1-7D11-462F-B34B-DBF73065DF8F}"/>
              </a:ext>
            </a:extLst>
          </p:cNvPr>
          <p:cNvGraphicFramePr>
            <a:graphicFrameLocks noChangeAspect="1"/>
          </p:cNvGraphicFramePr>
          <p:nvPr/>
        </p:nvGraphicFramePr>
        <p:xfrm>
          <a:off x="10985787" y="2052439"/>
          <a:ext cx="711376" cy="78413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5" name="Object 4">
                        <a:extLst>
                          <a:ext uri="{FF2B5EF4-FFF2-40B4-BE49-F238E27FC236}">
                            <a16:creationId xmlns:a16="http://schemas.microsoft.com/office/drawing/2014/main" id="{DDE9F1D1-7D11-462F-B34B-DBF73065DF8F}"/>
                          </a:ext>
                        </a:extLst>
                      </p:cNvPr>
                      <p:cNvPicPr/>
                      <p:nvPr/>
                    </p:nvPicPr>
                    <p:blipFill>
                      <a:blip r:embed="rId4"/>
                      <a:stretch>
                        <a:fillRect/>
                      </a:stretch>
                    </p:blipFill>
                    <p:spPr>
                      <a:xfrm>
                        <a:off x="10985787" y="2052439"/>
                        <a:ext cx="711376" cy="784130"/>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2DCA20D7-A4AF-43B4-A931-474DF8A7A2ED}"/>
              </a:ext>
            </a:extLst>
          </p:cNvPr>
          <p:cNvSpPr/>
          <p:nvPr/>
        </p:nvSpPr>
        <p:spPr>
          <a:xfrm>
            <a:off x="7679094" y="2155372"/>
            <a:ext cx="382555" cy="4012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Arrow: Down 9">
            <a:extLst>
              <a:ext uri="{FF2B5EF4-FFF2-40B4-BE49-F238E27FC236}">
                <a16:creationId xmlns:a16="http://schemas.microsoft.com/office/drawing/2014/main" id="{C3576DDD-31CC-4232-947C-7AEFEB252A1D}"/>
              </a:ext>
            </a:extLst>
          </p:cNvPr>
          <p:cNvSpPr/>
          <p:nvPr/>
        </p:nvSpPr>
        <p:spPr>
          <a:xfrm flipH="1" flipV="1">
            <a:off x="7623109" y="2845900"/>
            <a:ext cx="494523" cy="7371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extBox 10">
            <a:extLst>
              <a:ext uri="{FF2B5EF4-FFF2-40B4-BE49-F238E27FC236}">
                <a16:creationId xmlns:a16="http://schemas.microsoft.com/office/drawing/2014/main" id="{8489A837-B755-4C06-9310-E3944A7FFDE5}"/>
              </a:ext>
            </a:extLst>
          </p:cNvPr>
          <p:cNvSpPr txBox="1"/>
          <p:nvPr/>
        </p:nvSpPr>
        <p:spPr>
          <a:xfrm>
            <a:off x="6811346" y="3583018"/>
            <a:ext cx="2295331" cy="1569660"/>
          </a:xfrm>
          <a:prstGeom prst="rect">
            <a:avLst/>
          </a:prstGeom>
          <a:noFill/>
        </p:spPr>
        <p:txBody>
          <a:bodyPr wrap="square" rtlCol="0">
            <a:spAutoFit/>
          </a:bodyPr>
          <a:lstStyle/>
          <a:p>
            <a:pPr algn="ctr"/>
            <a:r>
              <a:rPr lang="en-US" sz="3200" b="1" dirty="0">
                <a:solidFill>
                  <a:srgbClr val="FF0000"/>
                </a:solidFill>
              </a:rPr>
              <a:t>Pre- </a:t>
            </a:r>
          </a:p>
          <a:p>
            <a:pPr algn="ctr"/>
            <a:r>
              <a:rPr lang="en-US" sz="3200" b="1" dirty="0">
                <a:solidFill>
                  <a:srgbClr val="FF0000"/>
                </a:solidFill>
              </a:rPr>
              <a:t>industrial</a:t>
            </a:r>
          </a:p>
          <a:p>
            <a:pPr algn="ctr"/>
            <a:r>
              <a:rPr lang="en-US" sz="3200" b="1" dirty="0">
                <a:solidFill>
                  <a:srgbClr val="FF0000"/>
                </a:solidFill>
              </a:rPr>
              <a:t>equilibrium</a:t>
            </a:r>
            <a:endParaRPr lang="en-SE" sz="3200" b="1" dirty="0">
              <a:solidFill>
                <a:srgbClr val="FF0000"/>
              </a:solidFill>
            </a:endParaRPr>
          </a:p>
        </p:txBody>
      </p:sp>
      <p:sp>
        <p:nvSpPr>
          <p:cNvPr id="12" name="TextBox 11">
            <a:extLst>
              <a:ext uri="{FF2B5EF4-FFF2-40B4-BE49-F238E27FC236}">
                <a16:creationId xmlns:a16="http://schemas.microsoft.com/office/drawing/2014/main" id="{486E154E-BE3C-468C-BA77-798A0FA9E7EE}"/>
              </a:ext>
            </a:extLst>
          </p:cNvPr>
          <p:cNvSpPr txBox="1"/>
          <p:nvPr/>
        </p:nvSpPr>
        <p:spPr>
          <a:xfrm>
            <a:off x="494837" y="2052439"/>
            <a:ext cx="2849941" cy="4524315"/>
          </a:xfrm>
          <a:prstGeom prst="rect">
            <a:avLst/>
          </a:prstGeom>
          <a:noFill/>
        </p:spPr>
        <p:txBody>
          <a:bodyPr wrap="square" rtlCol="0">
            <a:spAutoFit/>
          </a:bodyPr>
          <a:lstStyle/>
          <a:p>
            <a:r>
              <a:rPr lang="en-US" sz="3600" b="1" i="1" dirty="0">
                <a:solidFill>
                  <a:srgbClr val="FF0000"/>
                </a:solidFill>
              </a:rPr>
              <a:t>The differential</a:t>
            </a:r>
          </a:p>
          <a:p>
            <a:r>
              <a:rPr lang="en-US" sz="3600" b="1" i="1" dirty="0">
                <a:solidFill>
                  <a:srgbClr val="FF0000"/>
                </a:solidFill>
              </a:rPr>
              <a:t>equation determines</a:t>
            </a:r>
          </a:p>
          <a:p>
            <a:r>
              <a:rPr lang="en-US" sz="3600" b="1" i="1" dirty="0">
                <a:solidFill>
                  <a:srgbClr val="FF0000"/>
                </a:solidFill>
              </a:rPr>
              <a:t>the pre-industrial</a:t>
            </a:r>
          </a:p>
          <a:p>
            <a:r>
              <a:rPr lang="en-US" sz="3600" b="1" i="1" dirty="0">
                <a:solidFill>
                  <a:srgbClr val="FF0000"/>
                </a:solidFill>
              </a:rPr>
              <a:t>equilibrium correctly.</a:t>
            </a:r>
            <a:endParaRPr lang="en-SE" sz="3600" b="1" i="1" dirty="0">
              <a:solidFill>
                <a:srgbClr val="FF0000"/>
              </a:solidFill>
            </a:endParaRPr>
          </a:p>
        </p:txBody>
      </p:sp>
      <p:sp>
        <p:nvSpPr>
          <p:cNvPr id="13" name="Rectangle 12">
            <a:extLst>
              <a:ext uri="{FF2B5EF4-FFF2-40B4-BE49-F238E27FC236}">
                <a16:creationId xmlns:a16="http://schemas.microsoft.com/office/drawing/2014/main" id="{79FD2445-FDF0-4EAA-B73B-B09896658E50}"/>
              </a:ext>
            </a:extLst>
          </p:cNvPr>
          <p:cNvSpPr/>
          <p:nvPr/>
        </p:nvSpPr>
        <p:spPr>
          <a:xfrm>
            <a:off x="289249" y="2052439"/>
            <a:ext cx="3055529" cy="46562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Slide Number Placeholder 13">
            <a:extLst>
              <a:ext uri="{FF2B5EF4-FFF2-40B4-BE49-F238E27FC236}">
                <a16:creationId xmlns:a16="http://schemas.microsoft.com/office/drawing/2014/main" id="{63DA55A2-3668-4B42-9F22-B79346171B45}"/>
              </a:ext>
            </a:extLst>
          </p:cNvPr>
          <p:cNvSpPr>
            <a:spLocks noGrp="1"/>
          </p:cNvSpPr>
          <p:nvPr>
            <p:ph type="sldNum" sz="quarter" idx="12"/>
          </p:nvPr>
        </p:nvSpPr>
        <p:spPr/>
        <p:txBody>
          <a:bodyPr/>
          <a:lstStyle/>
          <a:p>
            <a:fld id="{96C37B05-F578-4F05-B382-B19D25927928}" type="slidenum">
              <a:rPr lang="en-SE" smtClean="0"/>
              <a:t>28</a:t>
            </a:fld>
            <a:endParaRPr lang="en-SE"/>
          </a:p>
        </p:txBody>
      </p:sp>
    </p:spTree>
    <p:extLst>
      <p:ext uri="{BB962C8B-B14F-4D97-AF65-F5344CB8AC3E}">
        <p14:creationId xmlns:p14="http://schemas.microsoft.com/office/powerpoint/2010/main" val="1428492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A64E8-A705-422D-A7F4-85301819B94D}"/>
              </a:ext>
            </a:extLst>
          </p:cNvPr>
          <p:cNvSpPr>
            <a:spLocks noGrp="1"/>
          </p:cNvSpPr>
          <p:nvPr>
            <p:ph type="ctrTitle"/>
          </p:nvPr>
        </p:nvSpPr>
        <p:spPr>
          <a:xfrm>
            <a:off x="992221" y="704073"/>
            <a:ext cx="10505872" cy="735620"/>
          </a:xfrm>
        </p:spPr>
        <p:txBody>
          <a:bodyPr>
            <a:noAutofit/>
          </a:bodyPr>
          <a:lstStyle/>
          <a:p>
            <a:pPr algn="l"/>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Lohmander, P., </a:t>
            </a:r>
            <a:r>
              <a:rPr kumimoji="0" lang="en-SE" altLang="en-SE" sz="1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Dynamics and control of the CO2 level via a differential equation and alternative global emissions strategies, </a:t>
            </a:r>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International Robotics &amp; Automation Journal, Volume 6, Issue 1, 2020, pages 7-15.</a:t>
            </a:r>
            <a:endParaRPr lang="en-SE" sz="1600" dirty="0"/>
          </a:p>
        </p:txBody>
      </p:sp>
      <p:sp>
        <p:nvSpPr>
          <p:cNvPr id="5" name="Subtitle 4">
            <a:extLst>
              <a:ext uri="{FF2B5EF4-FFF2-40B4-BE49-F238E27FC236}">
                <a16:creationId xmlns:a16="http://schemas.microsoft.com/office/drawing/2014/main" id="{259414A9-4F31-4113-875A-4DE1D12C3567}"/>
              </a:ext>
            </a:extLst>
          </p:cNvPr>
          <p:cNvSpPr>
            <a:spLocks noGrp="1"/>
          </p:cNvSpPr>
          <p:nvPr>
            <p:ph type="subTitle" idx="1"/>
          </p:nvPr>
        </p:nvSpPr>
        <p:spPr>
          <a:xfrm>
            <a:off x="992221" y="2266545"/>
            <a:ext cx="10233497" cy="3887382"/>
          </a:xfrm>
        </p:spPr>
        <p:txBody>
          <a:bodyPr>
            <a:noAutofit/>
          </a:bodyPr>
          <a:lstStyle/>
          <a:p>
            <a:pPr algn="l"/>
            <a:r>
              <a:rPr lang="en-US" b="1" dirty="0"/>
              <a:t>Abstract PART 5(6):</a:t>
            </a:r>
          </a:p>
          <a:p>
            <a:pPr algn="l"/>
            <a:r>
              <a:rPr lang="en-US" b="1" dirty="0"/>
              <a:t>The differential function is applied to derive four dynamic cases of the global CO2 level, from the year 2020 until 2100, conditional on four different strategies concerning the development of global CO2 emissions: </a:t>
            </a:r>
          </a:p>
          <a:p>
            <a:pPr marL="571500" indent="-571500" algn="l">
              <a:buAutoNum type="romanLcPeriod"/>
            </a:pPr>
            <a:r>
              <a:rPr lang="en-US" b="1" dirty="0">
                <a:solidFill>
                  <a:srgbClr val="FF0000"/>
                </a:solidFill>
              </a:rPr>
              <a:t>Emissions continue to increase according to the trend during 1990–2018. </a:t>
            </a:r>
          </a:p>
          <a:p>
            <a:pPr marL="571500" indent="-571500" algn="l">
              <a:buAutoNum type="romanLcPeriod"/>
            </a:pPr>
            <a:r>
              <a:rPr lang="en-US" b="1" dirty="0">
                <a:solidFill>
                  <a:srgbClr val="7030A0"/>
                </a:solidFill>
              </a:rPr>
              <a:t>Emissions stay for ever at the 2020 level.</a:t>
            </a:r>
            <a:r>
              <a:rPr lang="en-US" b="1" dirty="0"/>
              <a:t> </a:t>
            </a:r>
          </a:p>
          <a:p>
            <a:pPr algn="l"/>
            <a:r>
              <a:rPr lang="en-US" b="1" dirty="0"/>
              <a:t>iii. </a:t>
            </a:r>
            <a:r>
              <a:rPr lang="en-US" b="1" dirty="0">
                <a:solidFill>
                  <a:srgbClr val="00B0F0"/>
                </a:solidFill>
              </a:rPr>
              <a:t>Emissions are reduced with a linear trend to become zero year 2100. </a:t>
            </a:r>
          </a:p>
          <a:p>
            <a:pPr algn="l"/>
            <a:r>
              <a:rPr lang="en-US" b="1" dirty="0"/>
              <a:t>iv. </a:t>
            </a:r>
            <a:r>
              <a:rPr lang="en-US" b="1" dirty="0">
                <a:solidFill>
                  <a:srgbClr val="00B050"/>
                </a:solidFill>
              </a:rPr>
              <a:t>Emissions are reduced with a linear trend to become zero year 2050.</a:t>
            </a:r>
            <a:endParaRPr lang="en-SE" b="1" dirty="0">
              <a:solidFill>
                <a:srgbClr val="00B050"/>
              </a:solidFill>
            </a:endParaRPr>
          </a:p>
        </p:txBody>
      </p:sp>
      <p:sp>
        <p:nvSpPr>
          <p:cNvPr id="2" name="Slide Number Placeholder 1">
            <a:extLst>
              <a:ext uri="{FF2B5EF4-FFF2-40B4-BE49-F238E27FC236}">
                <a16:creationId xmlns:a16="http://schemas.microsoft.com/office/drawing/2014/main" id="{933CDF3F-D7DA-4BE3-806F-3007C9A3DBFB}"/>
              </a:ext>
            </a:extLst>
          </p:cNvPr>
          <p:cNvSpPr>
            <a:spLocks noGrp="1"/>
          </p:cNvSpPr>
          <p:nvPr>
            <p:ph type="sldNum" sz="quarter" idx="12"/>
          </p:nvPr>
        </p:nvSpPr>
        <p:spPr/>
        <p:txBody>
          <a:bodyPr/>
          <a:lstStyle/>
          <a:p>
            <a:fld id="{96C37B05-F578-4F05-B382-B19D25927928}" type="slidenum">
              <a:rPr lang="en-SE" smtClean="0"/>
              <a:t>29</a:t>
            </a:fld>
            <a:endParaRPr lang="en-SE"/>
          </a:p>
        </p:txBody>
      </p:sp>
    </p:spTree>
    <p:extLst>
      <p:ext uri="{BB962C8B-B14F-4D97-AF65-F5344CB8AC3E}">
        <p14:creationId xmlns:p14="http://schemas.microsoft.com/office/powerpoint/2010/main" val="80708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4A90D33-12FF-476D-9EB8-2E00FBC7FA3B}"/>
              </a:ext>
            </a:extLst>
          </p:cNvPr>
          <p:cNvSpPr>
            <a:spLocks noGrp="1" noChangeArrowheads="1"/>
          </p:cNvSpPr>
          <p:nvPr>
            <p:ph idx="1"/>
          </p:nvPr>
        </p:nvSpPr>
        <p:spPr bwMode="auto">
          <a:xfrm>
            <a:off x="525294" y="1660957"/>
            <a:ext cx="1086579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SE" sz="2400" b="1" u="sng"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This presentation is based on the following articles: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Dynamics and control of the CO2 level via a differential equation and alternative global emissions strategies</a:t>
            </a:r>
            <a: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1, 2020, pages 7-15. </a:t>
            </a:r>
            <a:r>
              <a:rPr kumimoji="0" lang="en-SE" altLang="en-SE" sz="20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https://medcraveonline.com/IRATJ/IRATJ-06-00197.pdf</a:t>
            </a:r>
            <a:endPar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b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b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Optimization of continuous cover forestry expansion under the influence of global warming</a:t>
            </a:r>
            <a: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3, 2020, 127-132.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20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https://medcraveonline.com/IRATJ/IRATJ-06-00211.pdf</a:t>
            </a:r>
            <a:endPar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20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https://medcraveonline.com/IRATJ/IRATJ-06-00211A.pdf</a:t>
            </a:r>
            <a:endParaRPr kumimoji="0" lang="en-SE" altLang="en-S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EFE16FC-164F-43C3-9D2E-C246489E2423}"/>
              </a:ext>
            </a:extLst>
          </p:cNvPr>
          <p:cNvSpPr>
            <a:spLocks noGrp="1"/>
          </p:cNvSpPr>
          <p:nvPr>
            <p:ph type="sldNum" sz="quarter" idx="12"/>
          </p:nvPr>
        </p:nvSpPr>
        <p:spPr/>
        <p:txBody>
          <a:bodyPr/>
          <a:lstStyle/>
          <a:p>
            <a:fld id="{96C37B05-F578-4F05-B382-B19D25927928}" type="slidenum">
              <a:rPr lang="en-SE" smtClean="0"/>
              <a:t>3</a:t>
            </a:fld>
            <a:endParaRPr lang="en-SE"/>
          </a:p>
        </p:txBody>
      </p:sp>
    </p:spTree>
    <p:extLst>
      <p:ext uri="{BB962C8B-B14F-4D97-AF65-F5344CB8AC3E}">
        <p14:creationId xmlns:p14="http://schemas.microsoft.com/office/powerpoint/2010/main" val="2689822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20438-04D2-442B-8E94-BD5966399561}"/>
              </a:ext>
            </a:extLst>
          </p:cNvPr>
          <p:cNvPicPr>
            <a:picLocks noChangeAspect="1"/>
          </p:cNvPicPr>
          <p:nvPr/>
        </p:nvPicPr>
        <p:blipFill>
          <a:blip r:embed="rId2"/>
          <a:stretch>
            <a:fillRect/>
          </a:stretch>
        </p:blipFill>
        <p:spPr>
          <a:xfrm>
            <a:off x="3249711" y="569168"/>
            <a:ext cx="8161627" cy="6059656"/>
          </a:xfrm>
          <a:prstGeom prst="rect">
            <a:avLst/>
          </a:prstGeom>
        </p:spPr>
      </p:pic>
      <p:sp>
        <p:nvSpPr>
          <p:cNvPr id="2" name="TextBox 1">
            <a:extLst>
              <a:ext uri="{FF2B5EF4-FFF2-40B4-BE49-F238E27FC236}">
                <a16:creationId xmlns:a16="http://schemas.microsoft.com/office/drawing/2014/main" id="{EAF5EA77-76EB-4AF9-A3FA-BBCBDEF71C11}"/>
              </a:ext>
            </a:extLst>
          </p:cNvPr>
          <p:cNvSpPr txBox="1"/>
          <p:nvPr/>
        </p:nvSpPr>
        <p:spPr>
          <a:xfrm>
            <a:off x="410547" y="569168"/>
            <a:ext cx="2558970" cy="1938992"/>
          </a:xfrm>
          <a:prstGeom prst="rect">
            <a:avLst/>
          </a:prstGeom>
          <a:noFill/>
        </p:spPr>
        <p:txBody>
          <a:bodyPr wrap="none" rtlCol="0">
            <a:spAutoFit/>
          </a:bodyPr>
          <a:lstStyle/>
          <a:p>
            <a:r>
              <a:rPr lang="en-US" sz="4000" b="1" dirty="0">
                <a:solidFill>
                  <a:srgbClr val="FF0000"/>
                </a:solidFill>
              </a:rPr>
              <a:t>Alternative</a:t>
            </a:r>
          </a:p>
          <a:p>
            <a:r>
              <a:rPr lang="en-US" sz="4000" b="1" dirty="0">
                <a:solidFill>
                  <a:srgbClr val="FF0000"/>
                </a:solidFill>
              </a:rPr>
              <a:t>Emission</a:t>
            </a:r>
          </a:p>
          <a:p>
            <a:r>
              <a:rPr lang="en-US" sz="4000" b="1" dirty="0">
                <a:solidFill>
                  <a:srgbClr val="FF0000"/>
                </a:solidFill>
              </a:rPr>
              <a:t>Strategies</a:t>
            </a:r>
            <a:endParaRPr lang="en-SE" sz="4000" b="1" dirty="0">
              <a:solidFill>
                <a:srgbClr val="FF0000"/>
              </a:solidFill>
            </a:endParaRPr>
          </a:p>
        </p:txBody>
      </p:sp>
      <p:sp>
        <p:nvSpPr>
          <p:cNvPr id="3" name="Oval 2">
            <a:extLst>
              <a:ext uri="{FF2B5EF4-FFF2-40B4-BE49-F238E27FC236}">
                <a16:creationId xmlns:a16="http://schemas.microsoft.com/office/drawing/2014/main" id="{5330E495-DEC6-44D1-8A03-0DAAD13929B8}"/>
              </a:ext>
            </a:extLst>
          </p:cNvPr>
          <p:cNvSpPr/>
          <p:nvPr/>
        </p:nvSpPr>
        <p:spPr>
          <a:xfrm>
            <a:off x="5449078" y="2341984"/>
            <a:ext cx="457199" cy="53184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Slide Number Placeholder 3">
            <a:extLst>
              <a:ext uri="{FF2B5EF4-FFF2-40B4-BE49-F238E27FC236}">
                <a16:creationId xmlns:a16="http://schemas.microsoft.com/office/drawing/2014/main" id="{9A91E5D2-0C63-431E-B087-9B3948CF8126}"/>
              </a:ext>
            </a:extLst>
          </p:cNvPr>
          <p:cNvSpPr>
            <a:spLocks noGrp="1"/>
          </p:cNvSpPr>
          <p:nvPr>
            <p:ph type="sldNum" sz="quarter" idx="12"/>
          </p:nvPr>
        </p:nvSpPr>
        <p:spPr/>
        <p:txBody>
          <a:bodyPr/>
          <a:lstStyle/>
          <a:p>
            <a:fld id="{96C37B05-F578-4F05-B382-B19D25927928}" type="slidenum">
              <a:rPr lang="en-SE" smtClean="0"/>
              <a:t>30</a:t>
            </a:fld>
            <a:endParaRPr lang="en-SE"/>
          </a:p>
        </p:txBody>
      </p:sp>
    </p:spTree>
    <p:extLst>
      <p:ext uri="{BB962C8B-B14F-4D97-AF65-F5344CB8AC3E}">
        <p14:creationId xmlns:p14="http://schemas.microsoft.com/office/powerpoint/2010/main" val="3037311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750F2-768B-44AC-861D-0FDC74A5389B}"/>
              </a:ext>
            </a:extLst>
          </p:cNvPr>
          <p:cNvSpPr txBox="1"/>
          <p:nvPr/>
        </p:nvSpPr>
        <p:spPr>
          <a:xfrm>
            <a:off x="783771" y="585138"/>
            <a:ext cx="9171992" cy="584775"/>
          </a:xfrm>
          <a:prstGeom prst="rect">
            <a:avLst/>
          </a:prstGeom>
          <a:noFill/>
        </p:spPr>
        <p:txBody>
          <a:bodyPr wrap="square" rtlCol="0">
            <a:spAutoFit/>
          </a:bodyPr>
          <a:lstStyle/>
          <a:p>
            <a:r>
              <a:rPr lang="en-US" sz="3200" b="1" dirty="0">
                <a:solidFill>
                  <a:srgbClr val="00B0F0"/>
                </a:solidFill>
              </a:rPr>
              <a:t>Determination of a prediction model </a:t>
            </a:r>
          </a:p>
        </p:txBody>
      </p:sp>
      <p:graphicFrame>
        <p:nvGraphicFramePr>
          <p:cNvPr id="3" name="Object 2">
            <a:extLst>
              <a:ext uri="{FF2B5EF4-FFF2-40B4-BE49-F238E27FC236}">
                <a16:creationId xmlns:a16="http://schemas.microsoft.com/office/drawing/2014/main" id="{D0B4C480-867F-4D66-87DA-8CB40648FD76}"/>
              </a:ext>
            </a:extLst>
          </p:cNvPr>
          <p:cNvGraphicFramePr>
            <a:graphicFrameLocks noChangeAspect="1"/>
          </p:cNvGraphicFramePr>
          <p:nvPr/>
        </p:nvGraphicFramePr>
        <p:xfrm>
          <a:off x="1854394" y="3629634"/>
          <a:ext cx="5908675" cy="1639887"/>
        </p:xfrm>
        <a:graphic>
          <a:graphicData uri="http://schemas.openxmlformats.org/presentationml/2006/ole">
            <mc:AlternateContent xmlns:mc="http://schemas.openxmlformats.org/markup-compatibility/2006">
              <mc:Choice xmlns:v="urn:schemas-microsoft-com:vml" Requires="v">
                <p:oleObj name="Equation" r:id="rId2" imgW="1143000" imgH="317160" progId="Equation.DSMT4">
                  <p:embed/>
                </p:oleObj>
              </mc:Choice>
              <mc:Fallback>
                <p:oleObj name="Equation" r:id="rId2" imgW="1143000" imgH="317160" progId="Equation.DSMT4">
                  <p:embed/>
                  <p:pic>
                    <p:nvPicPr>
                      <p:cNvPr id="3" name="Object 2">
                        <a:extLst>
                          <a:ext uri="{FF2B5EF4-FFF2-40B4-BE49-F238E27FC236}">
                            <a16:creationId xmlns:a16="http://schemas.microsoft.com/office/drawing/2014/main" id="{D0B4C480-867F-4D66-87DA-8CB40648FD76}"/>
                          </a:ext>
                        </a:extLst>
                      </p:cNvPr>
                      <p:cNvPicPr/>
                      <p:nvPr/>
                    </p:nvPicPr>
                    <p:blipFill>
                      <a:blip r:embed="rId3"/>
                      <a:stretch>
                        <a:fillRect/>
                      </a:stretch>
                    </p:blipFill>
                    <p:spPr>
                      <a:xfrm>
                        <a:off x="1854394" y="3629634"/>
                        <a:ext cx="5908675" cy="16398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7537A32-A14A-464F-AE08-5CC2EA6FD30D}"/>
              </a:ext>
            </a:extLst>
          </p:cNvPr>
          <p:cNvGraphicFramePr>
            <a:graphicFrameLocks noChangeAspect="1"/>
          </p:cNvGraphicFramePr>
          <p:nvPr/>
        </p:nvGraphicFramePr>
        <p:xfrm>
          <a:off x="1854394" y="1289454"/>
          <a:ext cx="7040563" cy="1354137"/>
        </p:xfrm>
        <a:graphic>
          <a:graphicData uri="http://schemas.openxmlformats.org/presentationml/2006/ole">
            <mc:AlternateContent xmlns:mc="http://schemas.openxmlformats.org/markup-compatibility/2006">
              <mc:Choice xmlns:v="urn:schemas-microsoft-com:vml" Requires="v">
                <p:oleObj name="Equation" r:id="rId4" imgW="1257120" imgH="241200" progId="Equation.DSMT4">
                  <p:embed/>
                </p:oleObj>
              </mc:Choice>
              <mc:Fallback>
                <p:oleObj name="Equation" r:id="rId4" imgW="1257120" imgH="241200" progId="Equation.DSMT4">
                  <p:embed/>
                  <p:pic>
                    <p:nvPicPr>
                      <p:cNvPr id="4" name="Object 3">
                        <a:extLst>
                          <a:ext uri="{FF2B5EF4-FFF2-40B4-BE49-F238E27FC236}">
                            <a16:creationId xmlns:a16="http://schemas.microsoft.com/office/drawing/2014/main" id="{A7537A32-A14A-464F-AE08-5CC2EA6FD30D}"/>
                          </a:ext>
                        </a:extLst>
                      </p:cNvPr>
                      <p:cNvPicPr/>
                      <p:nvPr/>
                    </p:nvPicPr>
                    <p:blipFill>
                      <a:blip r:embed="rId5"/>
                      <a:stretch>
                        <a:fillRect/>
                      </a:stretch>
                    </p:blipFill>
                    <p:spPr>
                      <a:xfrm>
                        <a:off x="1854394" y="1289454"/>
                        <a:ext cx="7040563" cy="135413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5A4EED1-AEA4-4EB7-9DFB-CE4F03835CFF}"/>
              </a:ext>
            </a:extLst>
          </p:cNvPr>
          <p:cNvSpPr txBox="1"/>
          <p:nvPr/>
        </p:nvSpPr>
        <p:spPr>
          <a:xfrm>
            <a:off x="849085" y="2844225"/>
            <a:ext cx="6913983" cy="584775"/>
          </a:xfrm>
          <a:prstGeom prst="rect">
            <a:avLst/>
          </a:prstGeom>
          <a:noFill/>
        </p:spPr>
        <p:txBody>
          <a:bodyPr wrap="square" rtlCol="0">
            <a:spAutoFit/>
          </a:bodyPr>
          <a:lstStyle/>
          <a:p>
            <a:r>
              <a:rPr lang="en-US" sz="3200" b="1" dirty="0">
                <a:solidFill>
                  <a:srgbClr val="00B0F0"/>
                </a:solidFill>
              </a:rPr>
              <a:t>based on the differential equation</a:t>
            </a:r>
          </a:p>
        </p:txBody>
      </p:sp>
      <p:sp>
        <p:nvSpPr>
          <p:cNvPr id="7" name="TextBox 6">
            <a:extLst>
              <a:ext uri="{FF2B5EF4-FFF2-40B4-BE49-F238E27FC236}">
                <a16:creationId xmlns:a16="http://schemas.microsoft.com/office/drawing/2014/main" id="{E51D07EE-2E5A-4B77-8905-7ED9A501F385}"/>
              </a:ext>
            </a:extLst>
          </p:cNvPr>
          <p:cNvSpPr txBox="1"/>
          <p:nvPr/>
        </p:nvSpPr>
        <p:spPr>
          <a:xfrm>
            <a:off x="849085" y="5568546"/>
            <a:ext cx="9619861" cy="584775"/>
          </a:xfrm>
          <a:prstGeom prst="rect">
            <a:avLst/>
          </a:prstGeom>
          <a:noFill/>
        </p:spPr>
        <p:txBody>
          <a:bodyPr wrap="square">
            <a:spAutoFit/>
          </a:bodyPr>
          <a:lstStyle/>
          <a:p>
            <a:r>
              <a:rPr lang="en-US" sz="3200" b="1" dirty="0">
                <a:solidFill>
                  <a:srgbClr val="00B0F0"/>
                </a:solidFill>
              </a:rPr>
              <a:t>and the different emission strategies.</a:t>
            </a:r>
          </a:p>
        </p:txBody>
      </p:sp>
      <p:sp>
        <p:nvSpPr>
          <p:cNvPr id="6" name="Slide Number Placeholder 5">
            <a:extLst>
              <a:ext uri="{FF2B5EF4-FFF2-40B4-BE49-F238E27FC236}">
                <a16:creationId xmlns:a16="http://schemas.microsoft.com/office/drawing/2014/main" id="{910229A6-D29F-4E0E-8C5F-B4F09C71BD9D}"/>
              </a:ext>
            </a:extLst>
          </p:cNvPr>
          <p:cNvSpPr>
            <a:spLocks noGrp="1"/>
          </p:cNvSpPr>
          <p:nvPr>
            <p:ph type="sldNum" sz="quarter" idx="12"/>
          </p:nvPr>
        </p:nvSpPr>
        <p:spPr/>
        <p:txBody>
          <a:bodyPr/>
          <a:lstStyle/>
          <a:p>
            <a:fld id="{96C37B05-F578-4F05-B382-B19D25927928}" type="slidenum">
              <a:rPr lang="en-SE" smtClean="0"/>
              <a:t>31</a:t>
            </a:fld>
            <a:endParaRPr lang="en-SE"/>
          </a:p>
        </p:txBody>
      </p:sp>
    </p:spTree>
    <p:extLst>
      <p:ext uri="{BB962C8B-B14F-4D97-AF65-F5344CB8AC3E}">
        <p14:creationId xmlns:p14="http://schemas.microsoft.com/office/powerpoint/2010/main" val="2197234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48E14-1D41-476C-BE1A-9D6F3D34C942}"/>
              </a:ext>
            </a:extLst>
          </p:cNvPr>
          <p:cNvPicPr>
            <a:picLocks noChangeAspect="1"/>
          </p:cNvPicPr>
          <p:nvPr/>
        </p:nvPicPr>
        <p:blipFill>
          <a:blip r:embed="rId2"/>
          <a:stretch>
            <a:fillRect/>
          </a:stretch>
        </p:blipFill>
        <p:spPr>
          <a:xfrm>
            <a:off x="893263" y="220648"/>
            <a:ext cx="9771627" cy="5090129"/>
          </a:xfrm>
          <a:prstGeom prst="rect">
            <a:avLst/>
          </a:prstGeom>
        </p:spPr>
      </p:pic>
      <p:sp>
        <p:nvSpPr>
          <p:cNvPr id="5" name="Rectangle 4">
            <a:extLst>
              <a:ext uri="{FF2B5EF4-FFF2-40B4-BE49-F238E27FC236}">
                <a16:creationId xmlns:a16="http://schemas.microsoft.com/office/drawing/2014/main" id="{D40D4D06-7328-4E0E-A595-D7C608975E2F}"/>
              </a:ext>
            </a:extLst>
          </p:cNvPr>
          <p:cNvSpPr/>
          <p:nvPr/>
        </p:nvSpPr>
        <p:spPr>
          <a:xfrm>
            <a:off x="5242249" y="2957804"/>
            <a:ext cx="4124130" cy="62515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Rectangle 5">
            <a:extLst>
              <a:ext uri="{FF2B5EF4-FFF2-40B4-BE49-F238E27FC236}">
                <a16:creationId xmlns:a16="http://schemas.microsoft.com/office/drawing/2014/main" id="{650F1E10-4009-4317-BF72-2A87B3F367AE}"/>
              </a:ext>
            </a:extLst>
          </p:cNvPr>
          <p:cNvSpPr/>
          <p:nvPr/>
        </p:nvSpPr>
        <p:spPr>
          <a:xfrm>
            <a:off x="4068147" y="2957804"/>
            <a:ext cx="1091682" cy="209719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Slide Number Placeholder 7">
            <a:extLst>
              <a:ext uri="{FF2B5EF4-FFF2-40B4-BE49-F238E27FC236}">
                <a16:creationId xmlns:a16="http://schemas.microsoft.com/office/drawing/2014/main" id="{72BD5D07-619E-41D0-BB39-80C13D53AD2D}"/>
              </a:ext>
            </a:extLst>
          </p:cNvPr>
          <p:cNvSpPr>
            <a:spLocks noGrp="1"/>
          </p:cNvSpPr>
          <p:nvPr>
            <p:ph type="sldNum" sz="quarter" idx="12"/>
          </p:nvPr>
        </p:nvSpPr>
        <p:spPr/>
        <p:txBody>
          <a:bodyPr/>
          <a:lstStyle/>
          <a:p>
            <a:fld id="{96C37B05-F578-4F05-B382-B19D25927928}" type="slidenum">
              <a:rPr lang="en-SE" smtClean="0"/>
              <a:t>32</a:t>
            </a:fld>
            <a:endParaRPr lang="en-SE"/>
          </a:p>
        </p:txBody>
      </p:sp>
      <p:sp>
        <p:nvSpPr>
          <p:cNvPr id="9" name="TextBox 8">
            <a:extLst>
              <a:ext uri="{FF2B5EF4-FFF2-40B4-BE49-F238E27FC236}">
                <a16:creationId xmlns:a16="http://schemas.microsoft.com/office/drawing/2014/main" id="{B337B92A-70E2-4ADE-8915-57161D9CCC3A}"/>
              </a:ext>
            </a:extLst>
          </p:cNvPr>
          <p:cNvSpPr txBox="1"/>
          <p:nvPr/>
        </p:nvSpPr>
        <p:spPr>
          <a:xfrm>
            <a:off x="1430098" y="3495006"/>
            <a:ext cx="2082878" cy="1569660"/>
          </a:xfrm>
          <a:prstGeom prst="rect">
            <a:avLst/>
          </a:prstGeom>
          <a:noFill/>
        </p:spPr>
        <p:txBody>
          <a:bodyPr wrap="none" rtlCol="0">
            <a:spAutoFit/>
          </a:bodyPr>
          <a:lstStyle/>
          <a:p>
            <a:r>
              <a:rPr lang="en-US" sz="3200" b="1" dirty="0">
                <a:solidFill>
                  <a:srgbClr val="00B050"/>
                </a:solidFill>
              </a:rPr>
              <a:t>Alternative</a:t>
            </a:r>
          </a:p>
          <a:p>
            <a:r>
              <a:rPr lang="en-US" sz="3200" b="1" dirty="0">
                <a:solidFill>
                  <a:srgbClr val="00B050"/>
                </a:solidFill>
              </a:rPr>
              <a:t>emission</a:t>
            </a:r>
          </a:p>
          <a:p>
            <a:r>
              <a:rPr lang="en-US" sz="3200" b="1" dirty="0">
                <a:solidFill>
                  <a:srgbClr val="00B050"/>
                </a:solidFill>
              </a:rPr>
              <a:t>strategies</a:t>
            </a:r>
            <a:endParaRPr lang="en-SE" sz="3200" b="1" dirty="0">
              <a:solidFill>
                <a:srgbClr val="00B050"/>
              </a:solidFill>
            </a:endParaRPr>
          </a:p>
        </p:txBody>
      </p:sp>
      <p:sp>
        <p:nvSpPr>
          <p:cNvPr id="10" name="Arrow: Right 9">
            <a:extLst>
              <a:ext uri="{FF2B5EF4-FFF2-40B4-BE49-F238E27FC236}">
                <a16:creationId xmlns:a16="http://schemas.microsoft.com/office/drawing/2014/main" id="{E2335777-87BA-4C3A-B302-F861F6B28EF5}"/>
              </a:ext>
            </a:extLst>
          </p:cNvPr>
          <p:cNvSpPr/>
          <p:nvPr/>
        </p:nvSpPr>
        <p:spPr>
          <a:xfrm>
            <a:off x="3576735" y="3656237"/>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Arrow: Right 10">
            <a:extLst>
              <a:ext uri="{FF2B5EF4-FFF2-40B4-BE49-F238E27FC236}">
                <a16:creationId xmlns:a16="http://schemas.microsoft.com/office/drawing/2014/main" id="{73296041-3F66-47A1-A4A4-BB696F6AE7F8}"/>
              </a:ext>
            </a:extLst>
          </p:cNvPr>
          <p:cNvSpPr/>
          <p:nvPr/>
        </p:nvSpPr>
        <p:spPr>
          <a:xfrm>
            <a:off x="3576735" y="4055529"/>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Arrow: Right 11">
            <a:extLst>
              <a:ext uri="{FF2B5EF4-FFF2-40B4-BE49-F238E27FC236}">
                <a16:creationId xmlns:a16="http://schemas.microsoft.com/office/drawing/2014/main" id="{53A29F99-9758-4129-A15B-5CC752F05170}"/>
              </a:ext>
            </a:extLst>
          </p:cNvPr>
          <p:cNvSpPr/>
          <p:nvPr/>
        </p:nvSpPr>
        <p:spPr>
          <a:xfrm>
            <a:off x="3578291" y="4399531"/>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Arrow: Right 12">
            <a:extLst>
              <a:ext uri="{FF2B5EF4-FFF2-40B4-BE49-F238E27FC236}">
                <a16:creationId xmlns:a16="http://schemas.microsoft.com/office/drawing/2014/main" id="{FEFC603E-712F-4575-950D-FBF7CC09AB82}"/>
              </a:ext>
            </a:extLst>
          </p:cNvPr>
          <p:cNvSpPr/>
          <p:nvPr/>
        </p:nvSpPr>
        <p:spPr>
          <a:xfrm>
            <a:off x="3576735" y="4805390"/>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995291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FE906D-BAB9-4EB5-9F9D-503044A32F9F}"/>
              </a:ext>
            </a:extLst>
          </p:cNvPr>
          <p:cNvPicPr>
            <a:picLocks noChangeAspect="1"/>
          </p:cNvPicPr>
          <p:nvPr/>
        </p:nvPicPr>
        <p:blipFill>
          <a:blip r:embed="rId2"/>
          <a:stretch>
            <a:fillRect/>
          </a:stretch>
        </p:blipFill>
        <p:spPr>
          <a:xfrm>
            <a:off x="1487969" y="4780076"/>
            <a:ext cx="7572690" cy="1547304"/>
          </a:xfrm>
          <a:prstGeom prst="rect">
            <a:avLst/>
          </a:prstGeom>
        </p:spPr>
      </p:pic>
      <p:sp>
        <p:nvSpPr>
          <p:cNvPr id="2" name="Rectangle 1">
            <a:extLst>
              <a:ext uri="{FF2B5EF4-FFF2-40B4-BE49-F238E27FC236}">
                <a16:creationId xmlns:a16="http://schemas.microsoft.com/office/drawing/2014/main" id="{8341C606-DD8D-427A-899A-AFF64A4DDFC2}"/>
              </a:ext>
            </a:extLst>
          </p:cNvPr>
          <p:cNvSpPr/>
          <p:nvPr/>
        </p:nvSpPr>
        <p:spPr>
          <a:xfrm>
            <a:off x="1487969" y="4728320"/>
            <a:ext cx="7430278" cy="11647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4236D9D-8F09-4B51-AAD7-955D10F32386}"/>
              </a:ext>
            </a:extLst>
          </p:cNvPr>
          <p:cNvSpPr txBox="1"/>
          <p:nvPr/>
        </p:nvSpPr>
        <p:spPr>
          <a:xfrm>
            <a:off x="9157602" y="4580536"/>
            <a:ext cx="247147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Prediction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model</a:t>
            </a:r>
            <a:endParaRPr kumimoji="0" lang="en-SE"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72BD5D07-619E-41D0-BB39-80C13D53AD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337B92A-70E2-4ADE-8915-57161D9CCC3A}"/>
              </a:ext>
            </a:extLst>
          </p:cNvPr>
          <p:cNvSpPr txBox="1"/>
          <p:nvPr/>
        </p:nvSpPr>
        <p:spPr>
          <a:xfrm>
            <a:off x="393005" y="1509813"/>
            <a:ext cx="3031920"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emission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strategies</a:t>
            </a:r>
            <a:endParaRPr kumimoji="0" lang="en-SE" sz="4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E2335777-87BA-4C3A-B302-F861F6B28EF5}"/>
              </a:ext>
            </a:extLst>
          </p:cNvPr>
          <p:cNvSpPr/>
          <p:nvPr/>
        </p:nvSpPr>
        <p:spPr>
          <a:xfrm>
            <a:off x="3504387" y="1849885"/>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73296041-3F66-47A1-A4A4-BB696F6AE7F8}"/>
              </a:ext>
            </a:extLst>
          </p:cNvPr>
          <p:cNvSpPr/>
          <p:nvPr/>
        </p:nvSpPr>
        <p:spPr>
          <a:xfrm>
            <a:off x="3504387" y="2401761"/>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53A29F99-9758-4129-A15B-5CC752F05170}"/>
              </a:ext>
            </a:extLst>
          </p:cNvPr>
          <p:cNvSpPr/>
          <p:nvPr/>
        </p:nvSpPr>
        <p:spPr>
          <a:xfrm>
            <a:off x="3504387" y="2902487"/>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EFC603E-712F-4575-950D-FBF7CC09AB82}"/>
              </a:ext>
            </a:extLst>
          </p:cNvPr>
          <p:cNvSpPr/>
          <p:nvPr/>
        </p:nvSpPr>
        <p:spPr>
          <a:xfrm>
            <a:off x="3504387" y="3448945"/>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41AD950-3A81-4B82-B900-FC0681A470A6}"/>
              </a:ext>
            </a:extLst>
          </p:cNvPr>
          <p:cNvPicPr>
            <a:picLocks noChangeAspect="1"/>
          </p:cNvPicPr>
          <p:nvPr/>
        </p:nvPicPr>
        <p:blipFill>
          <a:blip r:embed="rId3"/>
          <a:stretch>
            <a:fillRect/>
          </a:stretch>
        </p:blipFill>
        <p:spPr>
          <a:xfrm>
            <a:off x="3947743" y="977968"/>
            <a:ext cx="7406057" cy="2929611"/>
          </a:xfrm>
          <a:prstGeom prst="rect">
            <a:avLst/>
          </a:prstGeom>
        </p:spPr>
      </p:pic>
    </p:spTree>
    <p:extLst>
      <p:ext uri="{BB962C8B-B14F-4D97-AF65-F5344CB8AC3E}">
        <p14:creationId xmlns:p14="http://schemas.microsoft.com/office/powerpoint/2010/main" val="799004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A64E8-A705-422D-A7F4-85301819B94D}"/>
              </a:ext>
            </a:extLst>
          </p:cNvPr>
          <p:cNvSpPr>
            <a:spLocks noGrp="1"/>
          </p:cNvSpPr>
          <p:nvPr>
            <p:ph type="ctrTitle"/>
          </p:nvPr>
        </p:nvSpPr>
        <p:spPr>
          <a:xfrm>
            <a:off x="745787" y="558160"/>
            <a:ext cx="10505872" cy="735620"/>
          </a:xfrm>
        </p:spPr>
        <p:txBody>
          <a:bodyPr>
            <a:noAutofit/>
          </a:bodyPr>
          <a:lstStyle/>
          <a:p>
            <a:pPr algn="l"/>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Lohmander, P., </a:t>
            </a:r>
            <a:r>
              <a:rPr kumimoji="0" lang="en-SE" altLang="en-SE"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Dynamics and control of the CO2 level via a differential equation and alternative global emissions strategies</a:t>
            </a:r>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International Robotics &amp; Automation Journal, Volume 6, Issue 1, 2020, pages 7-15.</a:t>
            </a:r>
            <a:endParaRPr lang="en-SE" sz="1600" dirty="0"/>
          </a:p>
        </p:txBody>
      </p:sp>
      <p:sp>
        <p:nvSpPr>
          <p:cNvPr id="5" name="Subtitle 4">
            <a:extLst>
              <a:ext uri="{FF2B5EF4-FFF2-40B4-BE49-F238E27FC236}">
                <a16:creationId xmlns:a16="http://schemas.microsoft.com/office/drawing/2014/main" id="{259414A9-4F31-4113-875A-4DE1D12C3567}"/>
              </a:ext>
            </a:extLst>
          </p:cNvPr>
          <p:cNvSpPr>
            <a:spLocks noGrp="1"/>
          </p:cNvSpPr>
          <p:nvPr>
            <p:ph type="subTitle" idx="1"/>
          </p:nvPr>
        </p:nvSpPr>
        <p:spPr>
          <a:xfrm>
            <a:off x="745787" y="2412460"/>
            <a:ext cx="9144000" cy="4786008"/>
          </a:xfrm>
        </p:spPr>
        <p:txBody>
          <a:bodyPr>
            <a:normAutofit/>
          </a:bodyPr>
          <a:lstStyle/>
          <a:p>
            <a:pPr algn="l"/>
            <a:r>
              <a:rPr lang="en-US" sz="3200" b="1" dirty="0">
                <a:solidFill>
                  <a:srgbClr val="0070C0"/>
                </a:solidFill>
              </a:rPr>
              <a:t>Abstract PART 6(6):</a:t>
            </a:r>
          </a:p>
          <a:p>
            <a:pPr algn="l"/>
            <a:r>
              <a:rPr lang="en-US" sz="3200" b="1" dirty="0"/>
              <a:t>In case </a:t>
            </a:r>
            <a:r>
              <a:rPr lang="en-US" sz="3200" b="1" dirty="0" err="1"/>
              <a:t>i</a:t>
            </a:r>
            <a:r>
              <a:rPr lang="en-US" sz="3200" b="1" dirty="0"/>
              <a:t>., the CO2 level year 2100 will be 688 ppm. </a:t>
            </a:r>
          </a:p>
          <a:p>
            <a:pPr algn="l"/>
            <a:r>
              <a:rPr lang="en-US" sz="3200" b="1" dirty="0"/>
              <a:t>In cases ii. and iii., the CO2 levels in 2100 will be 517 ppm and 389 respectively. </a:t>
            </a:r>
          </a:p>
          <a:p>
            <a:pPr algn="l"/>
            <a:r>
              <a:rPr lang="en-US" sz="3200" b="1" dirty="0"/>
              <a:t>In case iv., the CO2 level in 2050 is 408 ppm and then rapidly falls.</a:t>
            </a:r>
            <a:endParaRPr lang="en-SE" sz="3200" b="1" dirty="0"/>
          </a:p>
        </p:txBody>
      </p:sp>
      <p:sp>
        <p:nvSpPr>
          <p:cNvPr id="2" name="Slide Number Placeholder 1">
            <a:extLst>
              <a:ext uri="{FF2B5EF4-FFF2-40B4-BE49-F238E27FC236}">
                <a16:creationId xmlns:a16="http://schemas.microsoft.com/office/drawing/2014/main" id="{D0556CE7-203F-463C-B341-186DC498A4F3}"/>
              </a:ext>
            </a:extLst>
          </p:cNvPr>
          <p:cNvSpPr>
            <a:spLocks noGrp="1"/>
          </p:cNvSpPr>
          <p:nvPr>
            <p:ph type="sldNum" sz="quarter" idx="12"/>
          </p:nvPr>
        </p:nvSpPr>
        <p:spPr/>
        <p:txBody>
          <a:bodyPr/>
          <a:lstStyle/>
          <a:p>
            <a:fld id="{96C37B05-F578-4F05-B382-B19D25927928}" type="slidenum">
              <a:rPr lang="en-SE" smtClean="0"/>
              <a:t>34</a:t>
            </a:fld>
            <a:endParaRPr lang="en-SE"/>
          </a:p>
        </p:txBody>
      </p:sp>
    </p:spTree>
    <p:extLst>
      <p:ext uri="{BB962C8B-B14F-4D97-AF65-F5344CB8AC3E}">
        <p14:creationId xmlns:p14="http://schemas.microsoft.com/office/powerpoint/2010/main" val="177236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CCC6BD-EB0F-4A9D-B6BA-07BEDA3AE591}"/>
              </a:ext>
            </a:extLst>
          </p:cNvPr>
          <p:cNvPicPr>
            <a:picLocks noChangeAspect="1"/>
          </p:cNvPicPr>
          <p:nvPr/>
        </p:nvPicPr>
        <p:blipFill>
          <a:blip r:embed="rId2"/>
          <a:stretch>
            <a:fillRect/>
          </a:stretch>
        </p:blipFill>
        <p:spPr>
          <a:xfrm>
            <a:off x="4404051" y="423956"/>
            <a:ext cx="7315201" cy="5863905"/>
          </a:xfrm>
          <a:prstGeom prst="rect">
            <a:avLst/>
          </a:prstGeom>
        </p:spPr>
      </p:pic>
      <p:sp>
        <p:nvSpPr>
          <p:cNvPr id="3" name="TextBox 2">
            <a:extLst>
              <a:ext uri="{FF2B5EF4-FFF2-40B4-BE49-F238E27FC236}">
                <a16:creationId xmlns:a16="http://schemas.microsoft.com/office/drawing/2014/main" id="{3676980F-2409-42B9-A41C-0D5A253DC3C0}"/>
              </a:ext>
            </a:extLst>
          </p:cNvPr>
          <p:cNvSpPr txBox="1"/>
          <p:nvPr/>
        </p:nvSpPr>
        <p:spPr>
          <a:xfrm>
            <a:off x="242399" y="1065522"/>
            <a:ext cx="4492110" cy="5159934"/>
          </a:xfrm>
          <a:prstGeom prst="rect">
            <a:avLst/>
          </a:prstGeom>
          <a:noFill/>
        </p:spPr>
        <p:txBody>
          <a:bodyPr wrap="square" rtlCol="0">
            <a:spAutoFit/>
          </a:bodyPr>
          <a:lstStyle/>
          <a:p>
            <a:r>
              <a:rPr lang="en-US" sz="4000" b="1" i="1" dirty="0"/>
              <a:t>The different</a:t>
            </a:r>
          </a:p>
          <a:p>
            <a:r>
              <a:rPr lang="en-US" sz="4000" b="1" i="1" dirty="0"/>
              <a:t>emission</a:t>
            </a:r>
          </a:p>
          <a:p>
            <a:r>
              <a:rPr lang="en-US" sz="4000" b="1" i="1" dirty="0"/>
              <a:t>strategies</a:t>
            </a:r>
          </a:p>
          <a:p>
            <a:r>
              <a:rPr lang="en-US" sz="4000" b="1" i="1" dirty="0"/>
              <a:t>give</a:t>
            </a:r>
          </a:p>
          <a:p>
            <a:r>
              <a:rPr lang="en-US" sz="4000" b="1" i="1" dirty="0"/>
              <a:t>different future</a:t>
            </a:r>
          </a:p>
          <a:p>
            <a:r>
              <a:rPr lang="en-US" sz="4000" b="1" i="1" dirty="0"/>
              <a:t>developments of</a:t>
            </a:r>
          </a:p>
          <a:p>
            <a:r>
              <a:rPr lang="en-US" sz="4000" b="1" i="1" dirty="0"/>
              <a:t>the CO2 level</a:t>
            </a:r>
          </a:p>
          <a:p>
            <a:r>
              <a:rPr lang="en-US" sz="4000" b="1" i="1" dirty="0"/>
              <a:t>in the atmosphere.</a:t>
            </a:r>
            <a:endParaRPr lang="en-SE" sz="4000" b="1" i="1" dirty="0"/>
          </a:p>
        </p:txBody>
      </p:sp>
      <p:graphicFrame>
        <p:nvGraphicFramePr>
          <p:cNvPr id="4" name="Object 3">
            <a:extLst>
              <a:ext uri="{FF2B5EF4-FFF2-40B4-BE49-F238E27FC236}">
                <a16:creationId xmlns:a16="http://schemas.microsoft.com/office/drawing/2014/main" id="{F8D09400-FD1C-4BB1-8A6B-5E480B2566D2}"/>
              </a:ext>
            </a:extLst>
          </p:cNvPr>
          <p:cNvGraphicFramePr>
            <a:graphicFrameLocks noChangeAspect="1"/>
          </p:cNvGraphicFramePr>
          <p:nvPr>
            <p:extLst>
              <p:ext uri="{D42A27DB-BD31-4B8C-83A1-F6EECF244321}">
                <p14:modId xmlns:p14="http://schemas.microsoft.com/office/powerpoint/2010/main" val="3312018421"/>
              </p:ext>
            </p:extLst>
          </p:nvPr>
        </p:nvGraphicFramePr>
        <p:xfrm>
          <a:off x="3588710" y="199053"/>
          <a:ext cx="973668" cy="1073021"/>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4" name="Object 3">
                        <a:extLst>
                          <a:ext uri="{FF2B5EF4-FFF2-40B4-BE49-F238E27FC236}">
                            <a16:creationId xmlns:a16="http://schemas.microsoft.com/office/drawing/2014/main" id="{A079340C-49CC-4E02-A394-8A5DF1B97E30}"/>
                          </a:ext>
                        </a:extLst>
                      </p:cNvPr>
                      <p:cNvPicPr/>
                      <p:nvPr/>
                    </p:nvPicPr>
                    <p:blipFill>
                      <a:blip r:embed="rId4"/>
                      <a:stretch>
                        <a:fillRect/>
                      </a:stretch>
                    </p:blipFill>
                    <p:spPr>
                      <a:xfrm>
                        <a:off x="3588710" y="199053"/>
                        <a:ext cx="973668" cy="1073021"/>
                      </a:xfrm>
                      <a:prstGeom prst="rect">
                        <a:avLst/>
                      </a:prstGeom>
                    </p:spPr>
                  </p:pic>
                </p:oleObj>
              </mc:Fallback>
            </mc:AlternateContent>
          </a:graphicData>
        </a:graphic>
      </p:graphicFrame>
      <p:sp>
        <p:nvSpPr>
          <p:cNvPr id="2" name="Oval 1">
            <a:extLst>
              <a:ext uri="{FF2B5EF4-FFF2-40B4-BE49-F238E27FC236}">
                <a16:creationId xmlns:a16="http://schemas.microsoft.com/office/drawing/2014/main" id="{D1C4D21D-F2D9-4E7E-92AA-CE273ED2E969}"/>
              </a:ext>
            </a:extLst>
          </p:cNvPr>
          <p:cNvSpPr/>
          <p:nvPr/>
        </p:nvSpPr>
        <p:spPr>
          <a:xfrm>
            <a:off x="5747657" y="2668555"/>
            <a:ext cx="348343" cy="38255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Slide Number Placeholder 4">
            <a:extLst>
              <a:ext uri="{FF2B5EF4-FFF2-40B4-BE49-F238E27FC236}">
                <a16:creationId xmlns:a16="http://schemas.microsoft.com/office/drawing/2014/main" id="{12A01677-315E-49D8-A3B4-A7AE6F4439F3}"/>
              </a:ext>
            </a:extLst>
          </p:cNvPr>
          <p:cNvSpPr>
            <a:spLocks noGrp="1"/>
          </p:cNvSpPr>
          <p:nvPr>
            <p:ph type="sldNum" sz="quarter" idx="12"/>
          </p:nvPr>
        </p:nvSpPr>
        <p:spPr/>
        <p:txBody>
          <a:bodyPr/>
          <a:lstStyle/>
          <a:p>
            <a:fld id="{96C37B05-F578-4F05-B382-B19D25927928}" type="slidenum">
              <a:rPr lang="en-SE" smtClean="0"/>
              <a:t>35</a:t>
            </a:fld>
            <a:endParaRPr lang="en-SE"/>
          </a:p>
        </p:txBody>
      </p:sp>
      <p:sp>
        <p:nvSpPr>
          <p:cNvPr id="10" name="TextBox 9">
            <a:extLst>
              <a:ext uri="{FF2B5EF4-FFF2-40B4-BE49-F238E27FC236}">
                <a16:creationId xmlns:a16="http://schemas.microsoft.com/office/drawing/2014/main" id="{8E03C174-9412-4870-8FA2-0CF82E2F0E74}"/>
              </a:ext>
            </a:extLst>
          </p:cNvPr>
          <p:cNvSpPr txBox="1"/>
          <p:nvPr/>
        </p:nvSpPr>
        <p:spPr>
          <a:xfrm>
            <a:off x="7791325" y="3782006"/>
            <a:ext cx="2808250" cy="923330"/>
          </a:xfrm>
          <a:prstGeom prst="rect">
            <a:avLst/>
          </a:prstGeom>
          <a:noFill/>
        </p:spPr>
        <p:txBody>
          <a:bodyPr wrap="square">
            <a:spAutoFit/>
          </a:bodyPr>
          <a:lstStyle/>
          <a:p>
            <a:r>
              <a:rPr lang="en-US" b="1" dirty="0">
                <a:solidFill>
                  <a:srgbClr val="00B050"/>
                </a:solidFill>
              </a:rPr>
              <a:t>Emissions are reduced with</a:t>
            </a:r>
          </a:p>
          <a:p>
            <a:r>
              <a:rPr lang="en-US" b="1" dirty="0">
                <a:solidFill>
                  <a:srgbClr val="00B050"/>
                </a:solidFill>
              </a:rPr>
              <a:t>a linear trend to become zero year 2050.</a:t>
            </a:r>
            <a:endParaRPr lang="en-SE" dirty="0"/>
          </a:p>
        </p:txBody>
      </p:sp>
      <p:sp>
        <p:nvSpPr>
          <p:cNvPr id="12" name="TextBox 11">
            <a:extLst>
              <a:ext uri="{FF2B5EF4-FFF2-40B4-BE49-F238E27FC236}">
                <a16:creationId xmlns:a16="http://schemas.microsoft.com/office/drawing/2014/main" id="{13421497-F86E-4EE4-8BA3-DF4DB20FAB41}"/>
              </a:ext>
            </a:extLst>
          </p:cNvPr>
          <p:cNvSpPr txBox="1"/>
          <p:nvPr/>
        </p:nvSpPr>
        <p:spPr>
          <a:xfrm>
            <a:off x="7457492" y="810409"/>
            <a:ext cx="3142083" cy="923330"/>
          </a:xfrm>
          <a:prstGeom prst="rect">
            <a:avLst/>
          </a:prstGeom>
          <a:noFill/>
        </p:spPr>
        <p:txBody>
          <a:bodyPr wrap="square">
            <a:spAutoFit/>
          </a:bodyPr>
          <a:lstStyle/>
          <a:p>
            <a:pPr algn="l"/>
            <a:r>
              <a:rPr lang="en-US" b="1" dirty="0">
                <a:solidFill>
                  <a:srgbClr val="FF0000"/>
                </a:solidFill>
              </a:rPr>
              <a:t>Emissions continue to increase </a:t>
            </a:r>
          </a:p>
          <a:p>
            <a:pPr algn="l"/>
            <a:r>
              <a:rPr lang="en-US" b="1" dirty="0">
                <a:solidFill>
                  <a:srgbClr val="FF0000"/>
                </a:solidFill>
              </a:rPr>
              <a:t>according to the trend during </a:t>
            </a:r>
          </a:p>
          <a:p>
            <a:pPr algn="l"/>
            <a:r>
              <a:rPr lang="en-US" b="1" dirty="0">
                <a:solidFill>
                  <a:srgbClr val="FF0000"/>
                </a:solidFill>
              </a:rPr>
              <a:t>1990–2018. </a:t>
            </a:r>
          </a:p>
        </p:txBody>
      </p:sp>
      <p:sp>
        <p:nvSpPr>
          <p:cNvPr id="14" name="Oval 13">
            <a:extLst>
              <a:ext uri="{FF2B5EF4-FFF2-40B4-BE49-F238E27FC236}">
                <a16:creationId xmlns:a16="http://schemas.microsoft.com/office/drawing/2014/main" id="{5EDEF520-CE39-44A7-AAE3-8944BA2B4E60}"/>
              </a:ext>
            </a:extLst>
          </p:cNvPr>
          <p:cNvSpPr/>
          <p:nvPr/>
        </p:nvSpPr>
        <p:spPr>
          <a:xfrm>
            <a:off x="10425404" y="1197228"/>
            <a:ext cx="348343" cy="3825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Oval 14">
            <a:extLst>
              <a:ext uri="{FF2B5EF4-FFF2-40B4-BE49-F238E27FC236}">
                <a16:creationId xmlns:a16="http://schemas.microsoft.com/office/drawing/2014/main" id="{40545D6F-A22E-4F10-850E-37BBCDB228DC}"/>
              </a:ext>
            </a:extLst>
          </p:cNvPr>
          <p:cNvSpPr/>
          <p:nvPr/>
        </p:nvSpPr>
        <p:spPr>
          <a:xfrm>
            <a:off x="9271518" y="3355909"/>
            <a:ext cx="348343" cy="38255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Oval 15">
            <a:extLst>
              <a:ext uri="{FF2B5EF4-FFF2-40B4-BE49-F238E27FC236}">
                <a16:creationId xmlns:a16="http://schemas.microsoft.com/office/drawing/2014/main" id="{E90A1829-A9B3-4A5C-AF61-70179B8921C2}"/>
              </a:ext>
            </a:extLst>
          </p:cNvPr>
          <p:cNvSpPr/>
          <p:nvPr/>
        </p:nvSpPr>
        <p:spPr>
          <a:xfrm>
            <a:off x="10425404" y="2045931"/>
            <a:ext cx="348343" cy="38255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Oval 16">
            <a:extLst>
              <a:ext uri="{FF2B5EF4-FFF2-40B4-BE49-F238E27FC236}">
                <a16:creationId xmlns:a16="http://schemas.microsoft.com/office/drawing/2014/main" id="{B7DBDEA3-0AD6-4540-92C6-4BD2AFB69334}"/>
              </a:ext>
            </a:extLst>
          </p:cNvPr>
          <p:cNvSpPr/>
          <p:nvPr/>
        </p:nvSpPr>
        <p:spPr>
          <a:xfrm>
            <a:off x="10425404" y="2818330"/>
            <a:ext cx="348343" cy="382555"/>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17">
            <a:extLst>
              <a:ext uri="{FF2B5EF4-FFF2-40B4-BE49-F238E27FC236}">
                <a16:creationId xmlns:a16="http://schemas.microsoft.com/office/drawing/2014/main" id="{DC26B5D3-ED70-446F-8D6D-7CC7C564B344}"/>
              </a:ext>
            </a:extLst>
          </p:cNvPr>
          <p:cNvSpPr/>
          <p:nvPr/>
        </p:nvSpPr>
        <p:spPr>
          <a:xfrm>
            <a:off x="5440235" y="5909905"/>
            <a:ext cx="1026367" cy="496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noFill/>
            </a:endParaRPr>
          </a:p>
        </p:txBody>
      </p:sp>
      <p:sp>
        <p:nvSpPr>
          <p:cNvPr id="19" name="Rectangle 18">
            <a:extLst>
              <a:ext uri="{FF2B5EF4-FFF2-40B4-BE49-F238E27FC236}">
                <a16:creationId xmlns:a16="http://schemas.microsoft.com/office/drawing/2014/main" id="{6B55A9AC-AF75-49FA-B923-E16282C3E936}"/>
              </a:ext>
            </a:extLst>
          </p:cNvPr>
          <p:cNvSpPr/>
          <p:nvPr/>
        </p:nvSpPr>
        <p:spPr>
          <a:xfrm>
            <a:off x="6934688" y="5909905"/>
            <a:ext cx="1026367" cy="49672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noFill/>
            </a:endParaRPr>
          </a:p>
        </p:txBody>
      </p:sp>
      <p:sp>
        <p:nvSpPr>
          <p:cNvPr id="20" name="Rectangle 19">
            <a:extLst>
              <a:ext uri="{FF2B5EF4-FFF2-40B4-BE49-F238E27FC236}">
                <a16:creationId xmlns:a16="http://schemas.microsoft.com/office/drawing/2014/main" id="{C0808F5C-5CEC-42EB-ADAA-71F57F08228C}"/>
              </a:ext>
            </a:extLst>
          </p:cNvPr>
          <p:cNvSpPr/>
          <p:nvPr/>
        </p:nvSpPr>
        <p:spPr>
          <a:xfrm>
            <a:off x="8470063" y="5909905"/>
            <a:ext cx="1026367" cy="49672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noFill/>
            </a:endParaRPr>
          </a:p>
        </p:txBody>
      </p:sp>
      <p:sp>
        <p:nvSpPr>
          <p:cNvPr id="21" name="Rectangle 20">
            <a:extLst>
              <a:ext uri="{FF2B5EF4-FFF2-40B4-BE49-F238E27FC236}">
                <a16:creationId xmlns:a16="http://schemas.microsoft.com/office/drawing/2014/main" id="{997D3B89-8F37-44D8-AF62-EA66F3D7F58E}"/>
              </a:ext>
            </a:extLst>
          </p:cNvPr>
          <p:cNvSpPr/>
          <p:nvPr/>
        </p:nvSpPr>
        <p:spPr>
          <a:xfrm>
            <a:off x="10077063" y="5909905"/>
            <a:ext cx="1026367" cy="49672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noFill/>
            </a:endParaRPr>
          </a:p>
        </p:txBody>
      </p:sp>
    </p:spTree>
    <p:extLst>
      <p:ext uri="{BB962C8B-B14F-4D97-AF65-F5344CB8AC3E}">
        <p14:creationId xmlns:p14="http://schemas.microsoft.com/office/powerpoint/2010/main" val="289123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7000">
              <a:srgbClr val="FFC000"/>
            </a:gs>
            <a:gs pos="59000">
              <a:srgbClr val="FFFF00"/>
            </a:gs>
            <a:gs pos="88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169F28-E1FE-4841-B172-F92854DA9AB9}"/>
              </a:ext>
            </a:extLst>
          </p:cNvPr>
          <p:cNvSpPr>
            <a:spLocks noGrp="1"/>
          </p:cNvSpPr>
          <p:nvPr>
            <p:ph type="sldNum" sz="quarter" idx="12"/>
          </p:nvPr>
        </p:nvSpPr>
        <p:spPr/>
        <p:txBody>
          <a:bodyPr/>
          <a:lstStyle/>
          <a:p>
            <a:fld id="{96C37B05-F578-4F05-B382-B19D25927928}" type="slidenum">
              <a:rPr lang="en-SE" smtClean="0"/>
              <a:t>36</a:t>
            </a:fld>
            <a:endParaRPr lang="en-SE"/>
          </a:p>
        </p:txBody>
      </p:sp>
      <p:sp>
        <p:nvSpPr>
          <p:cNvPr id="4" name="TextBox 3">
            <a:extLst>
              <a:ext uri="{FF2B5EF4-FFF2-40B4-BE49-F238E27FC236}">
                <a16:creationId xmlns:a16="http://schemas.microsoft.com/office/drawing/2014/main" id="{33F8DBF7-4054-4933-80E2-F628828911E3}"/>
              </a:ext>
            </a:extLst>
          </p:cNvPr>
          <p:cNvSpPr txBox="1"/>
          <p:nvPr/>
        </p:nvSpPr>
        <p:spPr>
          <a:xfrm>
            <a:off x="1118119" y="4366726"/>
            <a:ext cx="10123714" cy="1200329"/>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Optimization of continuous cover forestry expansion under the influence of global warming</a:t>
            </a:r>
            <a:r>
              <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3, 2020, 127-132.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https://medcraveonline.com/IRATJ/IRATJ-06-00211.pdf</a:t>
            </a:r>
            <a:endPar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https://medcraveonline.com/IRATJ/IRATJ-06-00211A.pdf</a:t>
            </a:r>
            <a:endParaRPr kumimoji="0" lang="en-SE" altLang="en-SE"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7DFAF80-F500-4994-AA4A-4835EBC89525}"/>
              </a:ext>
            </a:extLst>
          </p:cNvPr>
          <p:cNvSpPr txBox="1"/>
          <p:nvPr/>
        </p:nvSpPr>
        <p:spPr>
          <a:xfrm>
            <a:off x="914400" y="1006447"/>
            <a:ext cx="10123714" cy="2308324"/>
          </a:xfrm>
          <a:prstGeom prst="rect">
            <a:avLst/>
          </a:prstGeom>
          <a:noFill/>
        </p:spPr>
        <p:txBody>
          <a:bodyPr wrap="square">
            <a:spAutoFit/>
          </a:bodyPr>
          <a:lstStyle/>
          <a:p>
            <a:pPr algn="ctr"/>
            <a:r>
              <a:rPr kumimoji="0" lang="en-SE" altLang="en-SE" sz="4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Optimization of </a:t>
            </a:r>
            <a:endParaRPr kumimoji="0" lang="en-US" altLang="en-SE" sz="4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algn="ctr"/>
            <a:r>
              <a:rPr kumimoji="0" lang="en-SE" altLang="en-SE" sz="4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continuous cover forestry expansion </a:t>
            </a:r>
            <a:endParaRPr kumimoji="0" lang="en-US" altLang="en-SE" sz="4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algn="ctr"/>
            <a:r>
              <a:rPr kumimoji="0" lang="en-SE" altLang="en-SE" sz="4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under the influence of global warming</a:t>
            </a:r>
            <a:endParaRPr lang="en-SE" sz="4800" dirty="0">
              <a:solidFill>
                <a:srgbClr val="FF0000"/>
              </a:solidFill>
            </a:endParaRPr>
          </a:p>
        </p:txBody>
      </p:sp>
    </p:spTree>
    <p:extLst>
      <p:ext uri="{BB962C8B-B14F-4D97-AF65-F5344CB8AC3E}">
        <p14:creationId xmlns:p14="http://schemas.microsoft.com/office/powerpoint/2010/main" val="653604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7C0C9-622E-4A28-AAB6-628BE72F6144}"/>
              </a:ext>
            </a:extLst>
          </p:cNvPr>
          <p:cNvSpPr>
            <a:spLocks noGrp="1"/>
          </p:cNvSpPr>
          <p:nvPr>
            <p:ph type="sldNum" sz="quarter" idx="12"/>
          </p:nvPr>
        </p:nvSpPr>
        <p:spPr/>
        <p:txBody>
          <a:bodyPr/>
          <a:lstStyle/>
          <a:p>
            <a:fld id="{96C37B05-F578-4F05-B382-B19D25927928}" type="slidenum">
              <a:rPr lang="en-SE" smtClean="0"/>
              <a:t>37</a:t>
            </a:fld>
            <a:endParaRPr lang="en-SE"/>
          </a:p>
        </p:txBody>
      </p:sp>
      <p:sp>
        <p:nvSpPr>
          <p:cNvPr id="4" name="TextBox 3">
            <a:extLst>
              <a:ext uri="{FF2B5EF4-FFF2-40B4-BE49-F238E27FC236}">
                <a16:creationId xmlns:a16="http://schemas.microsoft.com/office/drawing/2014/main" id="{4DDB800A-9BB8-4515-97C0-DE35ADC32733}"/>
              </a:ext>
            </a:extLst>
          </p:cNvPr>
          <p:cNvSpPr txBox="1"/>
          <p:nvPr/>
        </p:nvSpPr>
        <p:spPr>
          <a:xfrm>
            <a:off x="749030" y="4190610"/>
            <a:ext cx="11167353" cy="92333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Dynamics and control of the CO2 level via a differential equation and alternative global emissions strategies</a:t>
            </a:r>
            <a:r>
              <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1, 2020, pages 7</a:t>
            </a:r>
            <a:r>
              <a:rPr kumimoji="0" lang="en-US"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-15. </a:t>
            </a:r>
            <a:r>
              <a:rPr kumimoji="0" lang="en-SE" altLang="en-SE" sz="18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https://medcraveonline.com/IRATJ/IRATJ-06-00197.pdf</a:t>
            </a:r>
            <a:endPar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ECF28F4-634C-4AE2-BDB8-72F0209FBAEB}"/>
              </a:ext>
            </a:extLst>
          </p:cNvPr>
          <p:cNvSpPr txBox="1"/>
          <p:nvPr/>
        </p:nvSpPr>
        <p:spPr>
          <a:xfrm>
            <a:off x="2276270" y="720649"/>
            <a:ext cx="1928733" cy="461665"/>
          </a:xfrm>
          <a:prstGeom prst="rect">
            <a:avLst/>
          </a:prstGeom>
          <a:noFill/>
        </p:spPr>
        <p:txBody>
          <a:bodyPr wrap="none" rtlCol="0">
            <a:spAutoFit/>
          </a:bodyPr>
          <a:lstStyle/>
          <a:p>
            <a:r>
              <a:rPr lang="en-US" sz="2400" b="1" i="1" dirty="0">
                <a:solidFill>
                  <a:srgbClr val="00B0F0"/>
                </a:solidFill>
              </a:rPr>
              <a:t>In this article:</a:t>
            </a:r>
            <a:endParaRPr lang="en-SE" sz="2400" b="1" i="1" dirty="0">
              <a:solidFill>
                <a:srgbClr val="00B0F0"/>
              </a:solidFill>
            </a:endParaRPr>
          </a:p>
        </p:txBody>
      </p:sp>
      <p:sp>
        <p:nvSpPr>
          <p:cNvPr id="7" name="TextBox 6">
            <a:extLst>
              <a:ext uri="{FF2B5EF4-FFF2-40B4-BE49-F238E27FC236}">
                <a16:creationId xmlns:a16="http://schemas.microsoft.com/office/drawing/2014/main" id="{7646CEA0-9609-4FBD-9CCF-A8E48D34E5EC}"/>
              </a:ext>
            </a:extLst>
          </p:cNvPr>
          <p:cNvSpPr txBox="1"/>
          <p:nvPr/>
        </p:nvSpPr>
        <p:spPr>
          <a:xfrm>
            <a:off x="749030" y="1467061"/>
            <a:ext cx="9910054" cy="1200329"/>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Optimization of continuous cover forestry expansion under the influence of global warming</a:t>
            </a:r>
            <a:r>
              <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3, 2020, 127-132.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https://medcraveonline.com/IRATJ/IRATJ-06-00211.pdf</a:t>
            </a:r>
            <a:endParaRPr kumimoji="0" lang="en-SE" altLang="en-SE"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https://medcraveonline.com/IRATJ/IRATJ-06-00211A.pdf</a:t>
            </a:r>
            <a:endParaRPr kumimoji="0" lang="en-SE" altLang="en-SE"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8E040C7-F174-44D8-BE68-B2F18C0E18E5}"/>
              </a:ext>
            </a:extLst>
          </p:cNvPr>
          <p:cNvSpPr txBox="1"/>
          <p:nvPr/>
        </p:nvSpPr>
        <p:spPr>
          <a:xfrm>
            <a:off x="2276270" y="3182969"/>
            <a:ext cx="6991756" cy="461665"/>
          </a:xfrm>
          <a:prstGeom prst="rect">
            <a:avLst/>
          </a:prstGeom>
          <a:noFill/>
        </p:spPr>
        <p:txBody>
          <a:bodyPr wrap="square">
            <a:spAutoFit/>
          </a:bodyPr>
          <a:lstStyle/>
          <a:p>
            <a:r>
              <a:rPr lang="en-US" sz="2400" b="1" i="1" dirty="0">
                <a:solidFill>
                  <a:srgbClr val="00B0F0"/>
                </a:solidFill>
              </a:rPr>
              <a:t>the CO2 differential function developed in this article:</a:t>
            </a:r>
            <a:endParaRPr lang="en-SE" sz="2400" b="1" i="1" dirty="0">
              <a:solidFill>
                <a:srgbClr val="00B0F0"/>
              </a:solidFill>
            </a:endParaRPr>
          </a:p>
        </p:txBody>
      </p:sp>
      <p:sp>
        <p:nvSpPr>
          <p:cNvPr id="11" name="TextBox 10">
            <a:extLst>
              <a:ext uri="{FF2B5EF4-FFF2-40B4-BE49-F238E27FC236}">
                <a16:creationId xmlns:a16="http://schemas.microsoft.com/office/drawing/2014/main" id="{CC2E982F-281A-4963-82F8-2F2BC996BCED}"/>
              </a:ext>
            </a:extLst>
          </p:cNvPr>
          <p:cNvSpPr txBox="1"/>
          <p:nvPr/>
        </p:nvSpPr>
        <p:spPr>
          <a:xfrm>
            <a:off x="2276270" y="5659916"/>
            <a:ext cx="7098761" cy="830997"/>
          </a:xfrm>
          <a:prstGeom prst="rect">
            <a:avLst/>
          </a:prstGeom>
          <a:noFill/>
        </p:spPr>
        <p:txBody>
          <a:bodyPr wrap="square">
            <a:spAutoFit/>
          </a:bodyPr>
          <a:lstStyle/>
          <a:p>
            <a:r>
              <a:rPr lang="en-US" sz="2400" b="1" i="1" dirty="0">
                <a:solidFill>
                  <a:srgbClr val="00B0F0"/>
                </a:solidFill>
              </a:rPr>
              <a:t>is applied and adjusted for alternative levels of CCF forestry area expansion paths.</a:t>
            </a:r>
            <a:endParaRPr lang="en-SE" sz="2400" i="1" dirty="0">
              <a:solidFill>
                <a:srgbClr val="00B0F0"/>
              </a:solidFill>
            </a:endParaRPr>
          </a:p>
        </p:txBody>
      </p:sp>
    </p:spTree>
    <p:extLst>
      <p:ext uri="{BB962C8B-B14F-4D97-AF65-F5344CB8AC3E}">
        <p14:creationId xmlns:p14="http://schemas.microsoft.com/office/powerpoint/2010/main" val="3390431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fld id="{96C37B05-F578-4F05-B382-B19D25927928}" type="slidenum">
              <a:rPr lang="en-SE" smtClean="0"/>
              <a:t>38</a:t>
            </a:fld>
            <a:endParaRPr lang="en-SE"/>
          </a:p>
        </p:txBody>
      </p:sp>
      <p:sp>
        <p:nvSpPr>
          <p:cNvPr id="4" name="TextBox 3">
            <a:extLst>
              <a:ext uri="{FF2B5EF4-FFF2-40B4-BE49-F238E27FC236}">
                <a16:creationId xmlns:a16="http://schemas.microsoft.com/office/drawing/2014/main" id="{4B693BAA-B89F-45A5-9ECB-292BCD5C2D18}"/>
              </a:ext>
            </a:extLst>
          </p:cNvPr>
          <p:cNvSpPr txBox="1"/>
          <p:nvPr/>
        </p:nvSpPr>
        <p:spPr>
          <a:xfrm>
            <a:off x="554478" y="1525805"/>
            <a:ext cx="10389139" cy="3046988"/>
          </a:xfrm>
          <a:prstGeom prst="rect">
            <a:avLst/>
          </a:prstGeom>
          <a:noFill/>
        </p:spPr>
        <p:txBody>
          <a:bodyPr wrap="square">
            <a:spAutoFit/>
          </a:bodyPr>
          <a:lstStyle/>
          <a:p>
            <a:pPr marR="1200" algn="just"/>
            <a:r>
              <a:rPr lang="en-US" sz="2400" b="1" i="0" u="none" strike="noStrike" baseline="0" dirty="0">
                <a:solidFill>
                  <a:srgbClr val="000000"/>
                </a:solidFill>
                <a:latin typeface="Times New Roman" panose="02020603050405020304" pitchFamily="18" charset="0"/>
              </a:rPr>
              <a:t>Planet Earth faces the problem of global warming. Recent research on the dynamics of the CO2 concentration in the atmosphere has shown how </a:t>
            </a:r>
            <a:r>
              <a:rPr lang="en-US" sz="2400" b="1" i="0" u="none" strike="noStrike" baseline="0" dirty="0">
                <a:solidFill>
                  <a:srgbClr val="FF0000"/>
                </a:solidFill>
                <a:latin typeface="Times New Roman" panose="02020603050405020304" pitchFamily="18" charset="0"/>
              </a:rPr>
              <a:t>reductions of global industrial emissions of CO2 can solve a large part of the global warming problem</a:t>
            </a:r>
            <a:r>
              <a:rPr lang="en-US" sz="2400" b="1" i="0" u="none" strike="noStrike" baseline="0" dirty="0">
                <a:solidFill>
                  <a:srgbClr val="000000"/>
                </a:solidFill>
                <a:latin typeface="Times New Roman" panose="02020603050405020304" pitchFamily="18" charset="0"/>
              </a:rPr>
              <a:t>. However, there are more control options available. </a:t>
            </a:r>
          </a:p>
          <a:p>
            <a:pPr marR="1200" algn="just"/>
            <a:endParaRPr lang="en-US" sz="2400" b="1" dirty="0">
              <a:solidFill>
                <a:srgbClr val="000000"/>
              </a:solidFill>
              <a:latin typeface="Times New Roman" panose="02020603050405020304" pitchFamily="18" charset="0"/>
            </a:endParaRPr>
          </a:p>
          <a:p>
            <a:pPr marR="1200" algn="just"/>
            <a:r>
              <a:rPr lang="en-US" sz="2400" b="1" i="0" u="none" strike="noStrike" baseline="0" dirty="0">
                <a:solidFill>
                  <a:srgbClr val="FF0000"/>
                </a:solidFill>
                <a:latin typeface="Times New Roman" panose="02020603050405020304" pitchFamily="18" charset="0"/>
              </a:rPr>
              <a:t>Our world is covered by large areas of primary (natural) forests that are almost not managed at all. They do not contribute very much to the net absorption of CO2. </a:t>
            </a:r>
            <a:endParaRPr lang="en-SE" sz="2400" b="1" dirty="0">
              <a:solidFill>
                <a:srgbClr val="FF0000"/>
              </a:solidFill>
            </a:endParaRPr>
          </a:p>
        </p:txBody>
      </p:sp>
      <p:sp>
        <p:nvSpPr>
          <p:cNvPr id="7" name="TextBox 6">
            <a:extLst>
              <a:ext uri="{FF2B5EF4-FFF2-40B4-BE49-F238E27FC236}">
                <a16:creationId xmlns:a16="http://schemas.microsoft.com/office/drawing/2014/main" id="{DFDF2E0F-59B4-45B6-9CC7-DFE68D256EB9}"/>
              </a:ext>
            </a:extLst>
          </p:cNvPr>
          <p:cNvSpPr txBox="1"/>
          <p:nvPr/>
        </p:nvSpPr>
        <p:spPr>
          <a:xfrm>
            <a:off x="554478" y="5437228"/>
            <a:ext cx="10943616" cy="1200329"/>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rPr>
              <a:t>Lohmander, P., Optimization of continuous cover forestry expansion under the influence of global warming, International Robotics &amp; Automation Journal, Volume 6, Issue 3, 2020, 127-132.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https://medcraveonline.com/IRATJ/IRATJ-06-00211.pdf</a:t>
            </a:r>
            <a:endPar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https://medcraveonline.com/IRATJ/IRATJ-06-00211A.pdf</a:t>
            </a:r>
            <a:endPar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3C23459-0C36-427B-BC1F-130EB76DC1F7}"/>
              </a:ext>
            </a:extLst>
          </p:cNvPr>
          <p:cNvSpPr txBox="1"/>
          <p:nvPr/>
        </p:nvSpPr>
        <p:spPr>
          <a:xfrm>
            <a:off x="391539" y="425179"/>
            <a:ext cx="6094378" cy="523220"/>
          </a:xfrm>
          <a:prstGeom prst="rect">
            <a:avLst/>
          </a:prstGeom>
          <a:noFill/>
        </p:spPr>
        <p:txBody>
          <a:bodyPr wrap="square">
            <a:spAutoFit/>
          </a:bodyPr>
          <a:lstStyle/>
          <a:p>
            <a:pPr marR="1200"/>
            <a:r>
              <a:rPr lang="en-US" sz="2800" b="1" u="sng" dirty="0">
                <a:latin typeface="Times New Roman" panose="02020603050405020304" pitchFamily="18" charset="0"/>
                <a:cs typeface="Times New Roman" panose="02020603050405020304" pitchFamily="18" charset="0"/>
              </a:rPr>
              <a:t>Abstract part 1(4)</a:t>
            </a:r>
            <a:endParaRPr lang="en-US" sz="2800" b="0" i="0" u="sng"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306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FD0692-0797-4B72-BCA6-BA989E489FB7}"/>
              </a:ext>
            </a:extLst>
          </p:cNvPr>
          <p:cNvSpPr>
            <a:spLocks noGrp="1"/>
          </p:cNvSpPr>
          <p:nvPr>
            <p:ph type="sldNum" sz="quarter" idx="12"/>
          </p:nvPr>
        </p:nvSpPr>
        <p:spPr/>
        <p:txBody>
          <a:bodyPr/>
          <a:lstStyle/>
          <a:p>
            <a:fld id="{96C37B05-F578-4F05-B382-B19D25927928}" type="slidenum">
              <a:rPr lang="en-SE" smtClean="0"/>
              <a:t>39</a:t>
            </a:fld>
            <a:endParaRPr lang="en-SE"/>
          </a:p>
        </p:txBody>
      </p:sp>
      <p:sp>
        <p:nvSpPr>
          <p:cNvPr id="4" name="TextBox 3">
            <a:extLst>
              <a:ext uri="{FF2B5EF4-FFF2-40B4-BE49-F238E27FC236}">
                <a16:creationId xmlns:a16="http://schemas.microsoft.com/office/drawing/2014/main" id="{FFFF06A7-67BE-4D77-AC9D-C2DF62574AB1}"/>
              </a:ext>
            </a:extLst>
          </p:cNvPr>
          <p:cNvSpPr txBox="1"/>
          <p:nvPr/>
        </p:nvSpPr>
        <p:spPr>
          <a:xfrm>
            <a:off x="807396" y="525295"/>
            <a:ext cx="10408596" cy="5509200"/>
          </a:xfrm>
          <a:prstGeom prst="rect">
            <a:avLst/>
          </a:prstGeom>
          <a:noFill/>
        </p:spPr>
        <p:txBody>
          <a:bodyPr wrap="square">
            <a:spAutoFit/>
          </a:bodyPr>
          <a:lstStyle/>
          <a:p>
            <a:pPr marR="1200" algn="just"/>
            <a:r>
              <a:rPr lang="en-US" sz="3200" b="1" i="0" u="none" strike="noStrike" baseline="0" dirty="0">
                <a:solidFill>
                  <a:srgbClr val="000000"/>
                </a:solidFill>
                <a:latin typeface="Times New Roman" panose="02020603050405020304" pitchFamily="18" charset="0"/>
              </a:rPr>
              <a:t>According to FAO, 2020, the world presently has at least </a:t>
            </a:r>
            <a:r>
              <a:rPr lang="en-US" sz="3200" b="1" i="0" u="none" strike="noStrike" baseline="0" dirty="0">
                <a:solidFill>
                  <a:srgbClr val="FF0000"/>
                </a:solidFill>
                <a:latin typeface="Times New Roman" panose="02020603050405020304" pitchFamily="18" charset="0"/>
              </a:rPr>
              <a:t>1.11 billion ha of primary forest</a:t>
            </a:r>
            <a:r>
              <a:rPr lang="en-US" sz="3200" b="1" i="0" u="none" strike="noStrike" baseline="0" dirty="0">
                <a:solidFill>
                  <a:srgbClr val="000000"/>
                </a:solidFill>
                <a:latin typeface="Times New Roman" panose="02020603050405020304" pitchFamily="18" charset="0"/>
              </a:rPr>
              <a:t>. In these primary forests, of particular interest and relevance to the analysis developed in the later part of this paper, there are practically no human activities such as forest harvesting.</a:t>
            </a:r>
          </a:p>
          <a:p>
            <a:pPr marR="1200" algn="just"/>
            <a:endParaRPr lang="en-US" sz="3200" b="1" dirty="0">
              <a:solidFill>
                <a:srgbClr val="000000"/>
              </a:solidFill>
              <a:latin typeface="Times New Roman" panose="02020603050405020304" pitchFamily="18" charset="0"/>
            </a:endParaRPr>
          </a:p>
          <a:p>
            <a:pPr marR="1200" algn="just"/>
            <a:r>
              <a:rPr lang="en-US" sz="3200" b="1" i="0" u="none" strike="noStrike" baseline="0" dirty="0">
                <a:solidFill>
                  <a:srgbClr val="000000"/>
                </a:solidFill>
                <a:latin typeface="Times New Roman" panose="02020603050405020304" pitchFamily="18" charset="0"/>
              </a:rPr>
              <a:t>The forests are almost undisturbed by human industrial projects and have native forest species and original ecological processes. </a:t>
            </a:r>
            <a:r>
              <a:rPr lang="en-US" sz="3200" b="1" i="0" u="none" strike="noStrike" baseline="0" dirty="0">
                <a:solidFill>
                  <a:srgbClr val="FF0000"/>
                </a:solidFill>
                <a:latin typeface="Times New Roman" panose="02020603050405020304" pitchFamily="18" charset="0"/>
              </a:rPr>
              <a:t>In the three countries Brazil, Russian Federation and Canada,</a:t>
            </a:r>
            <a:r>
              <a:rPr lang="en-US" sz="3200" b="1" i="0" u="none" strike="noStrike" baseline="0" dirty="0">
                <a:solidFill>
                  <a:srgbClr val="000000"/>
                </a:solidFill>
                <a:latin typeface="Times New Roman" panose="02020603050405020304" pitchFamily="18" charset="0"/>
              </a:rPr>
              <a:t> </a:t>
            </a:r>
            <a:r>
              <a:rPr lang="en-US" sz="3200" b="1" i="0" u="none" strike="noStrike" baseline="0" dirty="0">
                <a:solidFill>
                  <a:srgbClr val="FF0000"/>
                </a:solidFill>
                <a:latin typeface="Times New Roman" panose="02020603050405020304" pitchFamily="18" charset="0"/>
              </a:rPr>
              <a:t>we find 61% of these primary forests, which represents approximately 677 M ha. </a:t>
            </a:r>
            <a:endParaRPr lang="en-SE" sz="3200" b="1" dirty="0">
              <a:solidFill>
                <a:srgbClr val="FF0000"/>
              </a:solidFill>
            </a:endParaRPr>
          </a:p>
        </p:txBody>
      </p:sp>
    </p:spTree>
    <p:extLst>
      <p:ext uri="{BB962C8B-B14F-4D97-AF65-F5344CB8AC3E}">
        <p14:creationId xmlns:p14="http://schemas.microsoft.com/office/powerpoint/2010/main" val="412320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4A04A-4DF2-4B35-BA0D-166D954C7EDF}"/>
              </a:ext>
            </a:extLst>
          </p:cNvPr>
          <p:cNvSpPr>
            <a:spLocks noGrp="1"/>
          </p:cNvSpPr>
          <p:nvPr>
            <p:ph idx="1"/>
          </p:nvPr>
        </p:nvSpPr>
        <p:spPr>
          <a:xfrm>
            <a:off x="838200" y="972766"/>
            <a:ext cx="10572345" cy="5204197"/>
          </a:xfrm>
        </p:spPr>
        <p:txBody>
          <a:bodyPr>
            <a:normAutofit fontScale="40000" lnSpcReduction="20000"/>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SE" sz="4400" b="1" u="sng"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Connected articles: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3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Fundamental principles of optimal utilization</a:t>
            </a:r>
            <a:r>
              <a:rPr kumimoji="0" lang="en-US"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SE"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of forests with consideration of global warming</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Central Asian Journal of Environmental Science and Technology Innovation, Volume 1, Issue 3, May and June 2020, 134-142. </a:t>
            </a:r>
            <a:r>
              <a:rPr kumimoji="0" lang="en-SE" altLang="en-SE" sz="45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doi</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10.22034/CAJESTI.2020.03.02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http://www.cas-press.com/article_111213.html</a:t>
            </a:r>
            <a:endPar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http://www.cas-press.com/article_111213_5ab21574a30f6f2c7bdc0a0733234181.pdf</a:t>
            </a:r>
            <a:endPar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SE" sz="4500" b="1" dirty="0">
              <a:solidFill>
                <a:srgbClr val="000000"/>
              </a:solidFill>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US"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Adaptive mobile firefighting resources, stochastic dynamic optimization of international cooperation</a:t>
            </a:r>
            <a:r>
              <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a:t>
            </a:r>
            <a:r>
              <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2020, pages </a:t>
            </a:r>
            <a:r>
              <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150-155</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https://medcraveonline.com/IRATJ/IRATJ-06-00</a:t>
            </a:r>
            <a:r>
              <a:rPr kumimoji="0" lang="en-US"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213</a:t>
            </a:r>
            <a:r>
              <a:rPr kumimoji="0" lang="en-SE"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.pdf</a:t>
            </a:r>
            <a:r>
              <a:rPr kumimoji="0" lang="en-US"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US"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Forest fire expansion under global warming conditions: multivariate estimation, function properties and predictions for 29 countries</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Central Asian Journal of Environmental Science and Technology Innovation, Volume 1, Issue </a:t>
            </a:r>
            <a:r>
              <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2020, 134-142. </a:t>
            </a:r>
            <a:r>
              <a:rPr kumimoji="0" lang="en-SE" altLang="en-SE" sz="45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doi</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lang="en-US" sz="4500" b="1" i="0" dirty="0">
                <a:effectLst/>
                <a:latin typeface="Times New Roman" panose="02020603050405020304" pitchFamily="18" charset="0"/>
                <a:cs typeface="Times New Roman" panose="02020603050405020304" pitchFamily="18" charset="0"/>
              </a:rPr>
              <a:t>10.22034/CAJESTI.2020.05.03. </a:t>
            </a:r>
          </a:p>
          <a:p>
            <a:pPr marL="0" marR="0" lvl="0" indent="0" defTabSz="914400" rtl="0" eaLnBrk="0" fontAlgn="base" latinLnBrk="0" hangingPunct="0">
              <a:lnSpc>
                <a:spcPct val="100000"/>
              </a:lnSpc>
              <a:spcBef>
                <a:spcPct val="0"/>
              </a:spcBef>
              <a:spcAft>
                <a:spcPct val="0"/>
              </a:spcAft>
              <a:buClrTx/>
              <a:buSzTx/>
              <a:buFontTx/>
              <a:buNone/>
              <a:tabLst/>
            </a:pPr>
            <a:r>
              <a:rPr lang="en-US" sz="4500" b="1" i="0" dirty="0">
                <a:effectLst/>
                <a:latin typeface="Times New Roman" panose="02020603050405020304" pitchFamily="18" charset="0"/>
                <a:cs typeface="Times New Roman" panose="02020603050405020304" pitchFamily="18" charset="0"/>
                <a:hlinkClick r:id="rId5"/>
              </a:rPr>
              <a:t>http://www.cas-press.com/article_122566.html</a:t>
            </a:r>
            <a:endParaRPr lang="en-US" sz="4500" b="1" i="0" dirty="0">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SE"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SE"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Lohmander, P., </a:t>
            </a:r>
            <a:r>
              <a:rPr kumimoji="0" lang="en-US" altLang="en-SE" sz="4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Optimization of forestry, infrastructure and fire management</a:t>
            </a:r>
            <a:r>
              <a:rPr kumimoji="0" lang="en-SE"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Caspian Journal of Environmental Sciences </a:t>
            </a:r>
            <a:r>
              <a:rPr kumimoji="0" lang="en-US" altLang="en-SE" sz="45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(Forthcoming. Accepted for publication).</a:t>
            </a:r>
            <a:r>
              <a:rPr kumimoji="0" lang="en-SE" altLang="en-SE" sz="45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 </a:t>
            </a:r>
            <a:endParaRPr lang="en-SE" sz="4500" dirty="0"/>
          </a:p>
        </p:txBody>
      </p:sp>
      <p:sp>
        <p:nvSpPr>
          <p:cNvPr id="2" name="Slide Number Placeholder 1">
            <a:extLst>
              <a:ext uri="{FF2B5EF4-FFF2-40B4-BE49-F238E27FC236}">
                <a16:creationId xmlns:a16="http://schemas.microsoft.com/office/drawing/2014/main" id="{FDF48648-FD6E-49B5-B5FC-BF13DFA38060}"/>
              </a:ext>
            </a:extLst>
          </p:cNvPr>
          <p:cNvSpPr>
            <a:spLocks noGrp="1"/>
          </p:cNvSpPr>
          <p:nvPr>
            <p:ph type="sldNum" sz="quarter" idx="12"/>
          </p:nvPr>
        </p:nvSpPr>
        <p:spPr/>
        <p:txBody>
          <a:bodyPr/>
          <a:lstStyle/>
          <a:p>
            <a:fld id="{96C37B05-F578-4F05-B382-B19D25927928}" type="slidenum">
              <a:rPr lang="en-SE" smtClean="0"/>
              <a:t>4</a:t>
            </a:fld>
            <a:endParaRPr lang="en-SE"/>
          </a:p>
        </p:txBody>
      </p:sp>
    </p:spTree>
    <p:extLst>
      <p:ext uri="{BB962C8B-B14F-4D97-AF65-F5344CB8AC3E}">
        <p14:creationId xmlns:p14="http://schemas.microsoft.com/office/powerpoint/2010/main" val="1884807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83055-B480-425C-AE2D-0955F072BBF0}"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207" y="0"/>
            <a:ext cx="11865819" cy="6858000"/>
          </a:xfrm>
          <a:prstGeom prst="rect">
            <a:avLst/>
          </a:prstGeom>
        </p:spPr>
      </p:pic>
      <p:sp>
        <p:nvSpPr>
          <p:cNvPr id="7" name="Rektangel 6"/>
          <p:cNvSpPr/>
          <p:nvPr/>
        </p:nvSpPr>
        <p:spPr>
          <a:xfrm>
            <a:off x="0" y="38754"/>
            <a:ext cx="1882726" cy="397031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Our</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world</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contains</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very</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large</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areas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mixed species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forests</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with</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trees</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different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sizes</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8" y="4328160"/>
            <a:ext cx="5876544" cy="2529840"/>
          </a:xfrm>
          <a:prstGeom prst="rect">
            <a:avLst/>
          </a:prstGeom>
        </p:spPr>
      </p:pic>
      <p:sp>
        <p:nvSpPr>
          <p:cNvPr id="9" name="Rektangel 8"/>
          <p:cNvSpPr/>
          <p:nvPr/>
        </p:nvSpPr>
        <p:spPr>
          <a:xfrm>
            <a:off x="79088" y="6574153"/>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2D050"/>
                </a:solidFill>
                <a:effectLst/>
                <a:uLnTx/>
                <a:uFillTx/>
                <a:latin typeface="Calibri" panose="020F0502020204030204"/>
                <a:ea typeface="+mn-ea"/>
                <a:cs typeface="+mn-cs"/>
              </a:rPr>
              <a:t>By Phil P Harris. - Own work, CC BY-SA 2.5, https://commons.wikimedia.org/w/index.php?curid=717267</a:t>
            </a:r>
            <a:endParaRPr kumimoji="0" lang="sv-SE" sz="10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2" name="Rektangel 1"/>
          <p:cNvSpPr/>
          <p:nvPr/>
        </p:nvSpPr>
        <p:spPr>
          <a:xfrm>
            <a:off x="79088" y="4283341"/>
            <a:ext cx="5876544" cy="252984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048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83055-B480-425C-AE2D-0955F072BBF0}"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07" y="0"/>
            <a:ext cx="11874985" cy="6858000"/>
          </a:xfrm>
          <a:prstGeom prst="rect">
            <a:avLst/>
          </a:prstGeom>
        </p:spPr>
      </p:pic>
    </p:spTree>
    <p:extLst>
      <p:ext uri="{BB962C8B-B14F-4D97-AF65-F5344CB8AC3E}">
        <p14:creationId xmlns:p14="http://schemas.microsoft.com/office/powerpoint/2010/main" val="3337027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83055-B480-425C-AE2D-0955F072BBF0}"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05535" cy="6858000"/>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152" y="2545307"/>
            <a:ext cx="5750258" cy="4312694"/>
          </a:xfrm>
          <a:prstGeom prst="rect">
            <a:avLst/>
          </a:prstGeom>
        </p:spPr>
      </p:pic>
      <p:sp>
        <p:nvSpPr>
          <p:cNvPr id="2" name="Rektangel 1"/>
          <p:cNvSpPr/>
          <p:nvPr/>
        </p:nvSpPr>
        <p:spPr>
          <a:xfrm>
            <a:off x="6387152" y="2586251"/>
            <a:ext cx="5750257" cy="423080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529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83055-B480-425C-AE2D-0955F072BBF0}"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440" y="0"/>
            <a:ext cx="9507119" cy="6858000"/>
          </a:xfrm>
          <a:prstGeom prst="rect">
            <a:avLst/>
          </a:prstGeom>
        </p:spPr>
      </p:pic>
    </p:spTree>
    <p:extLst>
      <p:ext uri="{BB962C8B-B14F-4D97-AF65-F5344CB8AC3E}">
        <p14:creationId xmlns:p14="http://schemas.microsoft.com/office/powerpoint/2010/main" val="3338326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FDF2E0F-59B4-45B6-9CC7-DFE68D256EB9}"/>
              </a:ext>
            </a:extLst>
          </p:cNvPr>
          <p:cNvSpPr txBox="1"/>
          <p:nvPr/>
        </p:nvSpPr>
        <p:spPr>
          <a:xfrm>
            <a:off x="554478" y="5437228"/>
            <a:ext cx="10943616"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SE" altLang="en-S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Lohmander, P., Optimization of continuous cover forestry expansion under the influence of global warming, International Robotics &amp; Automation Journal, Volume 6, Issue 3, 2020, 127-132.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SE" altLang="en-SE"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https://medcraveonline.com/IRATJ/IRATJ-06-00211.pdf</a:t>
            </a:r>
            <a:endParaRPr kumimoji="0" lang="en-SE" altLang="en-S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SE" altLang="en-SE"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https://medcraveonline.com/IRATJ/IRATJ-06-00211A.pdf</a:t>
            </a:r>
            <a:endParaRPr kumimoji="0" lang="en-SE" altLang="en-S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93C23459-0C36-427B-BC1F-130EB76DC1F7}"/>
              </a:ext>
            </a:extLst>
          </p:cNvPr>
          <p:cNvSpPr txBox="1"/>
          <p:nvPr/>
        </p:nvSpPr>
        <p:spPr>
          <a:xfrm>
            <a:off x="391539" y="425179"/>
            <a:ext cx="6094378" cy="523220"/>
          </a:xfrm>
          <a:prstGeom prst="rect">
            <a:avLst/>
          </a:prstGeom>
          <a:noFill/>
        </p:spPr>
        <p:txBody>
          <a:bodyPr wrap="square">
            <a:spAutoFit/>
          </a:bodyPr>
          <a:lstStyle/>
          <a:p>
            <a:pPr marL="0" marR="120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Abstract part 2(4)</a:t>
            </a:r>
            <a:endParaRPr kumimoji="0" lang="en-US" sz="2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FDD003E1-F542-43D3-A3D2-0A69E780E357}"/>
              </a:ext>
            </a:extLst>
          </p:cNvPr>
          <p:cNvSpPr txBox="1"/>
          <p:nvPr/>
        </p:nvSpPr>
        <p:spPr>
          <a:xfrm>
            <a:off x="554478" y="1596761"/>
            <a:ext cx="10814725" cy="3046988"/>
          </a:xfrm>
          <a:prstGeom prst="rect">
            <a:avLst/>
          </a:prstGeom>
          <a:noFill/>
        </p:spPr>
        <p:txBody>
          <a:bodyPr wrap="square">
            <a:spAutoFit/>
          </a:bodyPr>
          <a:lstStyle/>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Parts of these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natural forests may be transformed to continuous cover forests, which mean that the absorption of CO2 increases so that the CO2 level in the atmosphere can be further reduced</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This transformation can be made without severely damaging the environmental conditions.</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analysis in this paper shows how to define an optimization problem with two objectives with different weights in the objective function. These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objectives are the economic present value of profits and the utility of the climate</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264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3FE0-6EB4-418C-82E7-2F09A4F41151}"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2226"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370372" cy="6865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10508684" y="461212"/>
            <a:ext cx="1456681" cy="31393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srgbClr val="FFFF00"/>
                </a:solidFill>
                <a:effectLst/>
                <a:uLnTx/>
                <a:uFillTx/>
                <a:latin typeface="Calibri" panose="020F0502020204030204"/>
                <a:ea typeface="+mn-ea"/>
                <a:cs typeface="+mn-cs"/>
              </a:rPr>
              <a:t>Continuous</a:t>
            </a: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cover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srgbClr val="FFFF00"/>
                </a:solidFill>
                <a:effectLst/>
                <a:uLnTx/>
                <a:uFillTx/>
                <a:latin typeface="Calibri" panose="020F0502020204030204"/>
                <a:ea typeface="+mn-ea"/>
                <a:cs typeface="+mn-cs"/>
              </a:rPr>
              <a:t>forest</a:t>
            </a:r>
            <a:endPar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harvesting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in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Swedish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srgbClr val="FFFF00"/>
                </a:solidFill>
                <a:effectLst/>
                <a:uLnTx/>
                <a:uFillTx/>
                <a:latin typeface="Calibri" panose="020F0502020204030204"/>
                <a:ea typeface="+mn-ea"/>
                <a:cs typeface="+mn-cs"/>
              </a:rPr>
              <a:t>mountains</a:t>
            </a: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December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431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3FE0-6EB4-418C-82E7-2F09A4F41151}"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3250"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59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41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3FE0-6EB4-418C-82E7-2F09A4F41151}"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4274"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590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69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8095F1-D48C-4EA8-B222-1EC3C017CF3F}"/>
              </a:ext>
            </a:extLst>
          </p:cNvPr>
          <p:cNvSpPr>
            <a:spLocks noGrp="1"/>
          </p:cNvSpPr>
          <p:nvPr>
            <p:ph type="sldNum" sz="quarter" idx="12"/>
          </p:nvPr>
        </p:nvSpPr>
        <p:spPr/>
        <p:txBody>
          <a:bodyPr/>
          <a:lstStyle/>
          <a:p>
            <a:fld id="{96C37B05-F578-4F05-B382-B19D25927928}" type="slidenum">
              <a:rPr lang="en-SE" smtClean="0"/>
              <a:t>48</a:t>
            </a:fld>
            <a:endParaRPr lang="en-SE"/>
          </a:p>
        </p:txBody>
      </p:sp>
      <p:pic>
        <p:nvPicPr>
          <p:cNvPr id="6" name="Picture 5">
            <a:extLst>
              <a:ext uri="{FF2B5EF4-FFF2-40B4-BE49-F238E27FC236}">
                <a16:creationId xmlns:a16="http://schemas.microsoft.com/office/drawing/2014/main" id="{C1CFB0B7-D0C4-4A3B-A5DE-3ECA21821497}"/>
              </a:ext>
            </a:extLst>
          </p:cNvPr>
          <p:cNvPicPr>
            <a:picLocks noChangeAspect="1"/>
          </p:cNvPicPr>
          <p:nvPr/>
        </p:nvPicPr>
        <p:blipFill>
          <a:blip r:embed="rId2"/>
          <a:stretch>
            <a:fillRect/>
          </a:stretch>
        </p:blipFill>
        <p:spPr>
          <a:xfrm>
            <a:off x="657241" y="846307"/>
            <a:ext cx="10553768" cy="1467864"/>
          </a:xfrm>
          <a:prstGeom prst="rect">
            <a:avLst/>
          </a:prstGeom>
        </p:spPr>
      </p:pic>
      <p:pic>
        <p:nvPicPr>
          <p:cNvPr id="8" name="Picture 7">
            <a:extLst>
              <a:ext uri="{FF2B5EF4-FFF2-40B4-BE49-F238E27FC236}">
                <a16:creationId xmlns:a16="http://schemas.microsoft.com/office/drawing/2014/main" id="{03E3BD02-4C4F-4D1F-8AD3-908DA6A0ADD6}"/>
              </a:ext>
            </a:extLst>
          </p:cNvPr>
          <p:cNvPicPr>
            <a:picLocks noChangeAspect="1"/>
          </p:cNvPicPr>
          <p:nvPr/>
        </p:nvPicPr>
        <p:blipFill>
          <a:blip r:embed="rId3"/>
          <a:stretch>
            <a:fillRect/>
          </a:stretch>
        </p:blipFill>
        <p:spPr>
          <a:xfrm>
            <a:off x="895122" y="2679296"/>
            <a:ext cx="10401755" cy="3677054"/>
          </a:xfrm>
          <a:prstGeom prst="rect">
            <a:avLst/>
          </a:prstGeom>
        </p:spPr>
      </p:pic>
      <p:sp>
        <p:nvSpPr>
          <p:cNvPr id="4" name="Rectangle 3">
            <a:extLst>
              <a:ext uri="{FF2B5EF4-FFF2-40B4-BE49-F238E27FC236}">
                <a16:creationId xmlns:a16="http://schemas.microsoft.com/office/drawing/2014/main" id="{286DB849-D915-4FAF-8385-941B6BD70D30}"/>
              </a:ext>
            </a:extLst>
          </p:cNvPr>
          <p:cNvSpPr/>
          <p:nvPr/>
        </p:nvSpPr>
        <p:spPr>
          <a:xfrm>
            <a:off x="3610947" y="1595535"/>
            <a:ext cx="1268963" cy="6158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ECFED1E0-7DD8-4421-ADE3-94EFA0113A9E}"/>
              </a:ext>
            </a:extLst>
          </p:cNvPr>
          <p:cNvSpPr/>
          <p:nvPr/>
        </p:nvSpPr>
        <p:spPr>
          <a:xfrm>
            <a:off x="5181600" y="1595535"/>
            <a:ext cx="3570514" cy="615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Rectangle 8">
            <a:extLst>
              <a:ext uri="{FF2B5EF4-FFF2-40B4-BE49-F238E27FC236}">
                <a16:creationId xmlns:a16="http://schemas.microsoft.com/office/drawing/2014/main" id="{06C34424-E5A6-4793-9AE7-D06B97402227}"/>
              </a:ext>
            </a:extLst>
          </p:cNvPr>
          <p:cNvSpPr/>
          <p:nvPr/>
        </p:nvSpPr>
        <p:spPr>
          <a:xfrm>
            <a:off x="895122" y="4068147"/>
            <a:ext cx="10198976" cy="21926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0" name="Straight Arrow Connector 9">
            <a:extLst>
              <a:ext uri="{FF2B5EF4-FFF2-40B4-BE49-F238E27FC236}">
                <a16:creationId xmlns:a16="http://schemas.microsoft.com/office/drawing/2014/main" id="{D8096980-88DE-4F31-ABC6-C2FFF2E712D0}"/>
              </a:ext>
            </a:extLst>
          </p:cNvPr>
          <p:cNvCxnSpPr/>
          <p:nvPr/>
        </p:nvCxnSpPr>
        <p:spPr>
          <a:xfrm flipV="1">
            <a:off x="363894" y="2211355"/>
            <a:ext cx="3135086" cy="67180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9E5B4A-1069-408F-8881-54EEE3D8DA9B}"/>
              </a:ext>
            </a:extLst>
          </p:cNvPr>
          <p:cNvCxnSpPr>
            <a:cxnSpLocks/>
          </p:cNvCxnSpPr>
          <p:nvPr/>
        </p:nvCxnSpPr>
        <p:spPr>
          <a:xfrm>
            <a:off x="363894" y="2883159"/>
            <a:ext cx="474305" cy="108947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2B052A9-6F4A-4E4D-A309-8406511C5223}"/>
              </a:ext>
            </a:extLst>
          </p:cNvPr>
          <p:cNvSpPr/>
          <p:nvPr/>
        </p:nvSpPr>
        <p:spPr>
          <a:xfrm>
            <a:off x="149290" y="2679296"/>
            <a:ext cx="382555" cy="39980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5" name="Straight Arrow Connector 14">
            <a:extLst>
              <a:ext uri="{FF2B5EF4-FFF2-40B4-BE49-F238E27FC236}">
                <a16:creationId xmlns:a16="http://schemas.microsoft.com/office/drawing/2014/main" id="{F1E4CDBA-B92B-4E46-BFE1-31F41EF001DE}"/>
              </a:ext>
            </a:extLst>
          </p:cNvPr>
          <p:cNvCxnSpPr>
            <a:cxnSpLocks/>
          </p:cNvCxnSpPr>
          <p:nvPr/>
        </p:nvCxnSpPr>
        <p:spPr>
          <a:xfrm flipH="1" flipV="1">
            <a:off x="8845422" y="1971018"/>
            <a:ext cx="814691" cy="2403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969FE7-FDE8-4C50-A625-F63E30FAD6E0}"/>
              </a:ext>
            </a:extLst>
          </p:cNvPr>
          <p:cNvSpPr txBox="1"/>
          <p:nvPr/>
        </p:nvSpPr>
        <p:spPr>
          <a:xfrm>
            <a:off x="9674931" y="1890622"/>
            <a:ext cx="1985223" cy="830997"/>
          </a:xfrm>
          <a:prstGeom prst="rect">
            <a:avLst/>
          </a:prstGeom>
          <a:noFill/>
        </p:spPr>
        <p:txBody>
          <a:bodyPr wrap="none" rtlCol="0">
            <a:spAutoFit/>
          </a:bodyPr>
          <a:lstStyle/>
          <a:p>
            <a:r>
              <a:rPr lang="en-US" sz="2400" b="1" dirty="0">
                <a:solidFill>
                  <a:srgbClr val="FF0000"/>
                </a:solidFill>
              </a:rPr>
              <a:t>Present value </a:t>
            </a:r>
          </a:p>
          <a:p>
            <a:r>
              <a:rPr lang="en-US" sz="2400" b="1" dirty="0">
                <a:solidFill>
                  <a:srgbClr val="FF0000"/>
                </a:solidFill>
              </a:rPr>
              <a:t>of all profits</a:t>
            </a:r>
          </a:p>
        </p:txBody>
      </p:sp>
      <p:sp>
        <p:nvSpPr>
          <p:cNvPr id="23" name="Rectangle: Rounded Corners 22">
            <a:extLst>
              <a:ext uri="{FF2B5EF4-FFF2-40B4-BE49-F238E27FC236}">
                <a16:creationId xmlns:a16="http://schemas.microsoft.com/office/drawing/2014/main" id="{22F53B6D-9A10-4662-9EAA-5DEE65CF99B0}"/>
              </a:ext>
            </a:extLst>
          </p:cNvPr>
          <p:cNvSpPr/>
          <p:nvPr/>
        </p:nvSpPr>
        <p:spPr>
          <a:xfrm>
            <a:off x="9660113" y="1890622"/>
            <a:ext cx="1938454" cy="8309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 name="TextBox 24">
            <a:extLst>
              <a:ext uri="{FF2B5EF4-FFF2-40B4-BE49-F238E27FC236}">
                <a16:creationId xmlns:a16="http://schemas.microsoft.com/office/drawing/2014/main" id="{58140D64-DCCD-4624-ABA9-ED9AE310772A}"/>
              </a:ext>
            </a:extLst>
          </p:cNvPr>
          <p:cNvSpPr txBox="1"/>
          <p:nvPr/>
        </p:nvSpPr>
        <p:spPr>
          <a:xfrm>
            <a:off x="1827572" y="102945"/>
            <a:ext cx="8334076" cy="923330"/>
          </a:xfrm>
          <a:prstGeom prst="rect">
            <a:avLst/>
          </a:prstGeom>
          <a:noFill/>
        </p:spPr>
        <p:txBody>
          <a:bodyPr wrap="none" rtlCol="0">
            <a:spAutoFit/>
          </a:bodyPr>
          <a:lstStyle/>
          <a:p>
            <a:r>
              <a:rPr lang="en-US" sz="5400" b="1" dirty="0">
                <a:solidFill>
                  <a:srgbClr val="00B0F0"/>
                </a:solidFill>
              </a:rPr>
              <a:t>Multi objective optimization</a:t>
            </a:r>
            <a:endParaRPr lang="en-SE" sz="5400" b="1" dirty="0">
              <a:solidFill>
                <a:srgbClr val="00B0F0"/>
              </a:solidFill>
            </a:endParaRPr>
          </a:p>
        </p:txBody>
      </p:sp>
    </p:spTree>
    <p:extLst>
      <p:ext uri="{BB962C8B-B14F-4D97-AF65-F5344CB8AC3E}">
        <p14:creationId xmlns:p14="http://schemas.microsoft.com/office/powerpoint/2010/main" val="700092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FA644E-5F5E-40EB-9CC1-BF24AFBDD2B0}"/>
              </a:ext>
            </a:extLst>
          </p:cNvPr>
          <p:cNvSpPr>
            <a:spLocks noGrp="1"/>
          </p:cNvSpPr>
          <p:nvPr>
            <p:ph type="sldNum" sz="quarter" idx="12"/>
          </p:nvPr>
        </p:nvSpPr>
        <p:spPr/>
        <p:txBody>
          <a:bodyPr/>
          <a:lstStyle/>
          <a:p>
            <a:fld id="{96C37B05-F578-4F05-B382-B19D25927928}" type="slidenum">
              <a:rPr lang="en-SE" smtClean="0"/>
              <a:t>49</a:t>
            </a:fld>
            <a:endParaRPr lang="en-SE"/>
          </a:p>
        </p:txBody>
      </p:sp>
      <p:pic>
        <p:nvPicPr>
          <p:cNvPr id="4" name="Picture 3">
            <a:extLst>
              <a:ext uri="{FF2B5EF4-FFF2-40B4-BE49-F238E27FC236}">
                <a16:creationId xmlns:a16="http://schemas.microsoft.com/office/drawing/2014/main" id="{426343A2-9639-4456-AC7A-E430716DEDD3}"/>
              </a:ext>
            </a:extLst>
          </p:cNvPr>
          <p:cNvPicPr>
            <a:picLocks noChangeAspect="1"/>
          </p:cNvPicPr>
          <p:nvPr/>
        </p:nvPicPr>
        <p:blipFill>
          <a:blip r:embed="rId2"/>
          <a:stretch>
            <a:fillRect/>
          </a:stretch>
        </p:blipFill>
        <p:spPr>
          <a:xfrm>
            <a:off x="402358" y="1498060"/>
            <a:ext cx="11357396" cy="3696510"/>
          </a:xfrm>
          <a:prstGeom prst="rect">
            <a:avLst/>
          </a:prstGeom>
        </p:spPr>
      </p:pic>
    </p:spTree>
    <p:extLst>
      <p:ext uri="{BB962C8B-B14F-4D97-AF65-F5344CB8AC3E}">
        <p14:creationId xmlns:p14="http://schemas.microsoft.com/office/powerpoint/2010/main" val="129852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A64E8-A705-422D-A7F4-85301819B94D}"/>
              </a:ext>
            </a:extLst>
          </p:cNvPr>
          <p:cNvSpPr>
            <a:spLocks noGrp="1"/>
          </p:cNvSpPr>
          <p:nvPr>
            <p:ph type="ctrTitle"/>
          </p:nvPr>
        </p:nvSpPr>
        <p:spPr>
          <a:xfrm>
            <a:off x="940341" y="706655"/>
            <a:ext cx="10505872" cy="735620"/>
          </a:xfrm>
        </p:spPr>
        <p:txBody>
          <a:bodyPr>
            <a:noAutofit/>
          </a:bodyPr>
          <a:lstStyle/>
          <a:p>
            <a:pPr algn="l"/>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Lohmander, P., </a:t>
            </a:r>
            <a:r>
              <a:rPr kumimoji="0" lang="en-SE" altLang="en-SE"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Dynamics and control of the CO2 level via a differential equation and alternative global emissions strategies</a:t>
            </a:r>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International Robotics &amp; Automation Journal, Volume 6, Issue 1, 2020, pages 7-15.</a:t>
            </a:r>
            <a:endParaRPr lang="en-SE" sz="1600" dirty="0"/>
          </a:p>
        </p:txBody>
      </p:sp>
      <p:sp>
        <p:nvSpPr>
          <p:cNvPr id="5" name="Subtitle 4">
            <a:extLst>
              <a:ext uri="{FF2B5EF4-FFF2-40B4-BE49-F238E27FC236}">
                <a16:creationId xmlns:a16="http://schemas.microsoft.com/office/drawing/2014/main" id="{259414A9-4F31-4113-875A-4DE1D12C3567}"/>
              </a:ext>
            </a:extLst>
          </p:cNvPr>
          <p:cNvSpPr>
            <a:spLocks noGrp="1"/>
          </p:cNvSpPr>
          <p:nvPr>
            <p:ph type="subTitle" idx="1"/>
          </p:nvPr>
        </p:nvSpPr>
        <p:spPr>
          <a:xfrm>
            <a:off x="1014986" y="2071992"/>
            <a:ext cx="9144000" cy="4786008"/>
          </a:xfrm>
        </p:spPr>
        <p:txBody>
          <a:bodyPr>
            <a:normAutofit/>
          </a:bodyPr>
          <a:lstStyle/>
          <a:p>
            <a:pPr algn="l"/>
            <a:r>
              <a:rPr lang="en-US" sz="3200" b="1" dirty="0">
                <a:solidFill>
                  <a:srgbClr val="0070C0"/>
                </a:solidFill>
              </a:rPr>
              <a:t>Abstract PART 1(6):</a:t>
            </a:r>
          </a:p>
          <a:p>
            <a:pPr algn="l"/>
            <a:r>
              <a:rPr lang="en-US" sz="3200" b="1" dirty="0"/>
              <a:t>The analysis in this paper shows that the fundamental theory of the CO2 level in the atmosphere, under the influence of changing CO2 emissions, can be modeled as a first order linear differential equation with a forcing function, describing industrial emissions. </a:t>
            </a:r>
            <a:endParaRPr lang="en-SE" sz="3200" b="1" dirty="0"/>
          </a:p>
        </p:txBody>
      </p:sp>
      <p:sp>
        <p:nvSpPr>
          <p:cNvPr id="2" name="Slide Number Placeholder 1">
            <a:extLst>
              <a:ext uri="{FF2B5EF4-FFF2-40B4-BE49-F238E27FC236}">
                <a16:creationId xmlns:a16="http://schemas.microsoft.com/office/drawing/2014/main" id="{A30C9ED3-2DA8-4346-A932-A34395DB1C42}"/>
              </a:ext>
            </a:extLst>
          </p:cNvPr>
          <p:cNvSpPr>
            <a:spLocks noGrp="1"/>
          </p:cNvSpPr>
          <p:nvPr>
            <p:ph type="sldNum" sz="quarter" idx="12"/>
          </p:nvPr>
        </p:nvSpPr>
        <p:spPr/>
        <p:txBody>
          <a:bodyPr/>
          <a:lstStyle/>
          <a:p>
            <a:fld id="{96C37B05-F578-4F05-B382-B19D25927928}" type="slidenum">
              <a:rPr lang="en-SE" smtClean="0"/>
              <a:t>5</a:t>
            </a:fld>
            <a:endParaRPr lang="en-SE"/>
          </a:p>
        </p:txBody>
      </p:sp>
    </p:spTree>
    <p:extLst>
      <p:ext uri="{BB962C8B-B14F-4D97-AF65-F5344CB8AC3E}">
        <p14:creationId xmlns:p14="http://schemas.microsoft.com/office/powerpoint/2010/main" val="2609303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fld id="{96C37B05-F578-4F05-B382-B19D25927928}" type="slidenum">
              <a:rPr lang="en-SE" smtClean="0"/>
              <a:t>50</a:t>
            </a:fld>
            <a:endParaRPr lang="en-SE"/>
          </a:p>
        </p:txBody>
      </p:sp>
      <p:sp>
        <p:nvSpPr>
          <p:cNvPr id="7" name="TextBox 6">
            <a:extLst>
              <a:ext uri="{FF2B5EF4-FFF2-40B4-BE49-F238E27FC236}">
                <a16:creationId xmlns:a16="http://schemas.microsoft.com/office/drawing/2014/main" id="{DFDF2E0F-59B4-45B6-9CC7-DFE68D256EB9}"/>
              </a:ext>
            </a:extLst>
          </p:cNvPr>
          <p:cNvSpPr txBox="1"/>
          <p:nvPr/>
        </p:nvSpPr>
        <p:spPr>
          <a:xfrm>
            <a:off x="554478" y="5437228"/>
            <a:ext cx="10943616" cy="1200329"/>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rPr>
              <a:t>Lohmander, P., Optimization of continuous cover forestry expansion under the influence of global warming, International Robotics &amp; Automation Journal, Volume 6, Issue 3, 2020, 127-132.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https://medcraveonline.com/IRATJ/IRATJ-06-00211.pdf</a:t>
            </a:r>
            <a:endPar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https://medcraveonline.com/IRATJ/IRATJ-06-00211A.pdf</a:t>
            </a:r>
            <a:endPar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3C23459-0C36-427B-BC1F-130EB76DC1F7}"/>
              </a:ext>
            </a:extLst>
          </p:cNvPr>
          <p:cNvSpPr txBox="1"/>
          <p:nvPr/>
        </p:nvSpPr>
        <p:spPr>
          <a:xfrm>
            <a:off x="391539" y="425179"/>
            <a:ext cx="6094378" cy="523220"/>
          </a:xfrm>
          <a:prstGeom prst="rect">
            <a:avLst/>
          </a:prstGeom>
          <a:noFill/>
        </p:spPr>
        <p:txBody>
          <a:bodyPr wrap="square">
            <a:spAutoFit/>
          </a:bodyPr>
          <a:lstStyle/>
          <a:p>
            <a:pPr marR="1200"/>
            <a:r>
              <a:rPr lang="en-US" sz="2800" b="1" u="sng" dirty="0">
                <a:latin typeface="Times New Roman" panose="02020603050405020304" pitchFamily="18" charset="0"/>
                <a:cs typeface="Times New Roman" panose="02020603050405020304" pitchFamily="18" charset="0"/>
              </a:rPr>
              <a:t>Abstract part 3(4)</a:t>
            </a:r>
            <a:endParaRPr lang="en-US" sz="2800" b="0" i="0" u="sng" strike="noStrike" baseline="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8979F9E-5604-4F1E-8420-B5B00AA2CC26}"/>
              </a:ext>
            </a:extLst>
          </p:cNvPr>
          <p:cNvSpPr txBox="1"/>
          <p:nvPr/>
        </p:nvSpPr>
        <p:spPr>
          <a:xfrm>
            <a:off x="554478" y="1643975"/>
            <a:ext cx="10087582" cy="2733472"/>
          </a:xfrm>
          <a:prstGeom prst="rect">
            <a:avLst/>
          </a:prstGeom>
          <a:noFill/>
        </p:spPr>
        <p:txBody>
          <a:bodyPr wrap="square">
            <a:spAutoFit/>
          </a:bodyPr>
          <a:lstStyle/>
          <a:p>
            <a:pPr marR="1200" algn="just"/>
            <a:r>
              <a:rPr lang="en-US" sz="2400" b="1" i="0" u="none" strike="noStrike" baseline="0" dirty="0">
                <a:solidFill>
                  <a:srgbClr val="000000"/>
                </a:solidFill>
                <a:latin typeface="Times New Roman" panose="02020603050405020304" pitchFamily="18" charset="0"/>
              </a:rPr>
              <a:t>The analysis shows how the </a:t>
            </a:r>
            <a:r>
              <a:rPr lang="en-US" sz="2400" b="1" i="0" u="none" strike="noStrike" baseline="0" dirty="0">
                <a:solidFill>
                  <a:srgbClr val="FF0000"/>
                </a:solidFill>
                <a:latin typeface="Times New Roman" panose="02020603050405020304" pitchFamily="18" charset="0"/>
              </a:rPr>
              <a:t>optimal transformation of natural forests to managed continuous cover forests </a:t>
            </a:r>
            <a:r>
              <a:rPr lang="en-US" sz="2400" b="1" i="0" u="none" strike="noStrike" baseline="0" dirty="0">
                <a:solidFill>
                  <a:srgbClr val="000000"/>
                </a:solidFill>
                <a:latin typeface="Times New Roman" panose="02020603050405020304" pitchFamily="18" charset="0"/>
              </a:rPr>
              <a:t>is affected by the relative weights of the utility of the climate and of the present value of the profits.</a:t>
            </a:r>
          </a:p>
          <a:p>
            <a:pPr marR="1200" algn="just"/>
            <a:r>
              <a:rPr lang="en-US" sz="2400" b="1" i="0" u="none" strike="noStrike" baseline="0" dirty="0">
                <a:solidFill>
                  <a:srgbClr val="000000"/>
                </a:solidFill>
                <a:latin typeface="Times New Roman" panose="02020603050405020304" pitchFamily="18" charset="0"/>
              </a:rPr>
              <a:t> </a:t>
            </a:r>
          </a:p>
          <a:p>
            <a:pPr marR="1200" algn="just"/>
            <a:r>
              <a:rPr lang="en-US" sz="2400" b="1" i="0" u="none" strike="noStrike" baseline="0" dirty="0">
                <a:solidFill>
                  <a:srgbClr val="000000"/>
                </a:solidFill>
                <a:latin typeface="Times New Roman" panose="02020603050405020304" pitchFamily="18" charset="0"/>
              </a:rPr>
              <a:t>If the relative </a:t>
            </a:r>
            <a:r>
              <a:rPr lang="en-US" sz="2400" b="1" i="0" u="none" strike="noStrike" baseline="0" dirty="0">
                <a:solidFill>
                  <a:srgbClr val="FF0000"/>
                </a:solidFill>
                <a:latin typeface="Times New Roman" panose="02020603050405020304" pitchFamily="18" charset="0"/>
              </a:rPr>
              <a:t>weight of the utility of the climate increases</a:t>
            </a:r>
            <a:r>
              <a:rPr lang="en-US" sz="2400" b="1" i="0" u="none" strike="noStrike" baseline="0" dirty="0">
                <a:solidFill>
                  <a:srgbClr val="000000"/>
                </a:solidFill>
                <a:latin typeface="Times New Roman" panose="02020603050405020304" pitchFamily="18" charset="0"/>
              </a:rPr>
              <a:t>, the optimal area of natural forests that should be transformed to managed continuous cover forests increases. </a:t>
            </a:r>
            <a:endParaRPr lang="en-SE" sz="2400" b="1" dirty="0"/>
          </a:p>
        </p:txBody>
      </p:sp>
    </p:spTree>
    <p:extLst>
      <p:ext uri="{BB962C8B-B14F-4D97-AF65-F5344CB8AC3E}">
        <p14:creationId xmlns:p14="http://schemas.microsoft.com/office/powerpoint/2010/main" val="256903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07B30-5A99-429B-BB66-9521DFD94A0C}"/>
              </a:ext>
            </a:extLst>
          </p:cNvPr>
          <p:cNvSpPr>
            <a:spLocks noGrp="1"/>
          </p:cNvSpPr>
          <p:nvPr>
            <p:ph type="sldNum" sz="quarter" idx="12"/>
          </p:nvPr>
        </p:nvSpPr>
        <p:spPr/>
        <p:txBody>
          <a:bodyPr/>
          <a:lstStyle/>
          <a:p>
            <a:fld id="{96C37B05-F578-4F05-B382-B19D25927928}" type="slidenum">
              <a:rPr lang="en-SE" smtClean="0"/>
              <a:t>51</a:t>
            </a:fld>
            <a:endParaRPr lang="en-SE"/>
          </a:p>
        </p:txBody>
      </p:sp>
      <p:sp>
        <p:nvSpPr>
          <p:cNvPr id="4" name="TextBox 3">
            <a:extLst>
              <a:ext uri="{FF2B5EF4-FFF2-40B4-BE49-F238E27FC236}">
                <a16:creationId xmlns:a16="http://schemas.microsoft.com/office/drawing/2014/main" id="{42D65577-62DB-4759-AED6-A762A603603D}"/>
              </a:ext>
            </a:extLst>
          </p:cNvPr>
          <p:cNvSpPr txBox="1"/>
          <p:nvPr/>
        </p:nvSpPr>
        <p:spPr>
          <a:xfrm>
            <a:off x="700391" y="690648"/>
            <a:ext cx="10214043" cy="6001643"/>
          </a:xfrm>
          <a:prstGeom prst="rect">
            <a:avLst/>
          </a:prstGeom>
          <a:noFill/>
        </p:spPr>
        <p:txBody>
          <a:bodyPr wrap="square">
            <a:spAutoFit/>
          </a:bodyPr>
          <a:lstStyle/>
          <a:p>
            <a:r>
              <a:rPr lang="en-US" sz="2400" b="1" dirty="0">
                <a:solidFill>
                  <a:srgbClr val="FF0000"/>
                </a:solidFill>
              </a:rPr>
              <a:t>FOR y1 = 0 TO 10 STEP 0.1                 (y1 = CCF area expansion per year) </a:t>
            </a:r>
          </a:p>
          <a:p>
            <a:r>
              <a:rPr lang="en-US" sz="2400" b="1" dirty="0"/>
              <a:t>     </a:t>
            </a:r>
            <a:r>
              <a:rPr lang="en-US" sz="2400" b="1" dirty="0">
                <a:solidFill>
                  <a:srgbClr val="0070C0"/>
                </a:solidFill>
              </a:rPr>
              <a:t>FOR </a:t>
            </a:r>
            <a:r>
              <a:rPr lang="en-US" sz="2400" b="1" dirty="0" err="1">
                <a:solidFill>
                  <a:srgbClr val="0070C0"/>
                </a:solidFill>
              </a:rPr>
              <a:t>yt</a:t>
            </a:r>
            <a:r>
              <a:rPr lang="en-US" sz="2400" b="1" dirty="0">
                <a:solidFill>
                  <a:srgbClr val="0070C0"/>
                </a:solidFill>
              </a:rPr>
              <a:t> = 10 TO 60 STEP 0.1          (</a:t>
            </a:r>
            <a:r>
              <a:rPr lang="en-US" sz="2400" b="1" dirty="0" err="1">
                <a:solidFill>
                  <a:srgbClr val="0070C0"/>
                </a:solidFill>
              </a:rPr>
              <a:t>yt</a:t>
            </a:r>
            <a:r>
              <a:rPr lang="en-US" sz="2400" b="1" dirty="0">
                <a:solidFill>
                  <a:srgbClr val="0070C0"/>
                </a:solidFill>
              </a:rPr>
              <a:t> = number of years of CCF area expansion)</a:t>
            </a:r>
          </a:p>
          <a:p>
            <a:endParaRPr lang="en-US" sz="3200" b="1" dirty="0"/>
          </a:p>
          <a:p>
            <a:r>
              <a:rPr lang="en-US" sz="2400" b="1" dirty="0"/>
              <a:t>          Determinations of the CO2 differential equation parameters and solutions</a:t>
            </a:r>
          </a:p>
          <a:p>
            <a:r>
              <a:rPr lang="en-US" sz="2400" b="1" dirty="0"/>
              <a:t>          from year 2020 until 2100.</a:t>
            </a:r>
          </a:p>
          <a:p>
            <a:endParaRPr lang="en-US" sz="2400" b="1" dirty="0"/>
          </a:p>
          <a:p>
            <a:r>
              <a:rPr lang="en-US" sz="2400" b="1" dirty="0"/>
              <a:t>          Derivations of forestry profits and forest dependent CO2 change during</a:t>
            </a:r>
          </a:p>
          <a:p>
            <a:r>
              <a:rPr lang="en-US" sz="2400" b="1" dirty="0"/>
              <a:t>          80 years via the solution to the differential equation.</a:t>
            </a:r>
          </a:p>
          <a:p>
            <a:endParaRPr lang="en-US" sz="2400" b="1" dirty="0"/>
          </a:p>
          <a:p>
            <a:r>
              <a:rPr lang="en-US" sz="2400" b="1" dirty="0"/>
              <a:t>         Selection of the optimal combination of y1 and </a:t>
            </a:r>
            <a:r>
              <a:rPr lang="en-US" sz="2400" b="1" dirty="0" err="1"/>
              <a:t>yt</a:t>
            </a:r>
            <a:r>
              <a:rPr lang="en-US" sz="2400" b="1" dirty="0"/>
              <a:t> based on the objective</a:t>
            </a:r>
          </a:p>
          <a:p>
            <a:r>
              <a:rPr lang="en-US" sz="2400" b="1" dirty="0"/>
              <a:t>         function parameters.</a:t>
            </a:r>
          </a:p>
          <a:p>
            <a:endParaRPr lang="en-US" sz="3200" b="1" dirty="0"/>
          </a:p>
          <a:p>
            <a:r>
              <a:rPr lang="en-US" sz="2400" b="1" dirty="0"/>
              <a:t>     </a:t>
            </a:r>
            <a:r>
              <a:rPr lang="en-US" sz="2400" b="1" dirty="0">
                <a:solidFill>
                  <a:srgbClr val="0070C0"/>
                </a:solidFill>
              </a:rPr>
              <a:t>NEXT </a:t>
            </a:r>
            <a:r>
              <a:rPr lang="en-US" sz="2400" b="1" dirty="0" err="1">
                <a:solidFill>
                  <a:srgbClr val="0070C0"/>
                </a:solidFill>
              </a:rPr>
              <a:t>yt</a:t>
            </a:r>
            <a:endParaRPr lang="en-US" sz="2400" b="1" dirty="0">
              <a:solidFill>
                <a:srgbClr val="0070C0"/>
              </a:solidFill>
            </a:endParaRPr>
          </a:p>
          <a:p>
            <a:r>
              <a:rPr lang="en-US" sz="2400" b="1" dirty="0">
                <a:solidFill>
                  <a:srgbClr val="FF0000"/>
                </a:solidFill>
              </a:rPr>
              <a:t>NEXT y1</a:t>
            </a:r>
          </a:p>
          <a:p>
            <a:r>
              <a:rPr lang="en-US" sz="3200" b="1" dirty="0"/>
              <a:t> </a:t>
            </a:r>
            <a:endParaRPr lang="en-SE" sz="3200" b="1" dirty="0"/>
          </a:p>
        </p:txBody>
      </p:sp>
      <p:sp>
        <p:nvSpPr>
          <p:cNvPr id="5" name="Rectangle 4">
            <a:extLst>
              <a:ext uri="{FF2B5EF4-FFF2-40B4-BE49-F238E27FC236}">
                <a16:creationId xmlns:a16="http://schemas.microsoft.com/office/drawing/2014/main" id="{33751249-6F4B-4F73-A23B-2A8F77DB46EC}"/>
              </a:ext>
            </a:extLst>
          </p:cNvPr>
          <p:cNvSpPr/>
          <p:nvPr/>
        </p:nvSpPr>
        <p:spPr>
          <a:xfrm>
            <a:off x="428017" y="544749"/>
            <a:ext cx="10826885" cy="578241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213832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53FDAE-72F1-471F-ACD1-000F479C5B6B}"/>
              </a:ext>
            </a:extLst>
          </p:cNvPr>
          <p:cNvSpPr>
            <a:spLocks noGrp="1"/>
          </p:cNvSpPr>
          <p:nvPr>
            <p:ph type="sldNum" sz="quarter" idx="12"/>
          </p:nvPr>
        </p:nvSpPr>
        <p:spPr/>
        <p:txBody>
          <a:bodyPr/>
          <a:lstStyle/>
          <a:p>
            <a:fld id="{96C37B05-F578-4F05-B382-B19D25927928}" type="slidenum">
              <a:rPr lang="en-SE" smtClean="0"/>
              <a:t>52</a:t>
            </a:fld>
            <a:endParaRPr lang="en-SE"/>
          </a:p>
        </p:txBody>
      </p:sp>
      <p:pic>
        <p:nvPicPr>
          <p:cNvPr id="4" name="Picture 3">
            <a:extLst>
              <a:ext uri="{FF2B5EF4-FFF2-40B4-BE49-F238E27FC236}">
                <a16:creationId xmlns:a16="http://schemas.microsoft.com/office/drawing/2014/main" id="{50659A4F-476E-4F65-A8EA-467E759FD0C3}"/>
              </a:ext>
            </a:extLst>
          </p:cNvPr>
          <p:cNvPicPr>
            <a:picLocks noChangeAspect="1"/>
          </p:cNvPicPr>
          <p:nvPr/>
        </p:nvPicPr>
        <p:blipFill>
          <a:blip r:embed="rId2"/>
          <a:stretch>
            <a:fillRect/>
          </a:stretch>
        </p:blipFill>
        <p:spPr>
          <a:xfrm>
            <a:off x="1488333" y="366439"/>
            <a:ext cx="8939368" cy="6125122"/>
          </a:xfrm>
          <a:prstGeom prst="rect">
            <a:avLst/>
          </a:prstGeom>
        </p:spPr>
      </p:pic>
      <p:sp>
        <p:nvSpPr>
          <p:cNvPr id="3" name="TextBox 2">
            <a:extLst>
              <a:ext uri="{FF2B5EF4-FFF2-40B4-BE49-F238E27FC236}">
                <a16:creationId xmlns:a16="http://schemas.microsoft.com/office/drawing/2014/main" id="{838F0598-0DF3-42D7-8D92-B4A7700F5D21}"/>
              </a:ext>
            </a:extLst>
          </p:cNvPr>
          <p:cNvSpPr txBox="1"/>
          <p:nvPr/>
        </p:nvSpPr>
        <p:spPr>
          <a:xfrm>
            <a:off x="416319" y="366439"/>
            <a:ext cx="1920719" cy="2554545"/>
          </a:xfrm>
          <a:prstGeom prst="rect">
            <a:avLst/>
          </a:prstGeom>
          <a:noFill/>
        </p:spPr>
        <p:txBody>
          <a:bodyPr wrap="none" rtlCol="0">
            <a:spAutoFit/>
          </a:bodyPr>
          <a:lstStyle/>
          <a:p>
            <a:r>
              <a:rPr lang="en-US" sz="3200" b="1" dirty="0">
                <a:solidFill>
                  <a:srgbClr val="0070C0"/>
                </a:solidFill>
              </a:rPr>
              <a:t>Optimal </a:t>
            </a:r>
          </a:p>
          <a:p>
            <a:r>
              <a:rPr lang="en-US" sz="3200" b="1" dirty="0">
                <a:solidFill>
                  <a:srgbClr val="0070C0"/>
                </a:solidFill>
              </a:rPr>
              <a:t>Total </a:t>
            </a:r>
          </a:p>
          <a:p>
            <a:r>
              <a:rPr lang="en-US" sz="3200" b="1" dirty="0">
                <a:solidFill>
                  <a:srgbClr val="0070C0"/>
                </a:solidFill>
              </a:rPr>
              <a:t>Area</a:t>
            </a:r>
          </a:p>
          <a:p>
            <a:r>
              <a:rPr lang="en-US" sz="3200" b="1" dirty="0">
                <a:solidFill>
                  <a:srgbClr val="0070C0"/>
                </a:solidFill>
              </a:rPr>
              <a:t>Expansion</a:t>
            </a:r>
          </a:p>
          <a:p>
            <a:r>
              <a:rPr lang="en-US" sz="3200" b="1" dirty="0">
                <a:solidFill>
                  <a:srgbClr val="0070C0"/>
                </a:solidFill>
              </a:rPr>
              <a:t>(</a:t>
            </a:r>
            <a:r>
              <a:rPr lang="en-US" sz="3200" b="1" dirty="0" err="1">
                <a:solidFill>
                  <a:srgbClr val="0070C0"/>
                </a:solidFill>
              </a:rPr>
              <a:t>Mha</a:t>
            </a:r>
            <a:r>
              <a:rPr lang="en-US" sz="3200" b="1" dirty="0">
                <a:solidFill>
                  <a:srgbClr val="0070C0"/>
                </a:solidFill>
              </a:rPr>
              <a:t>)</a:t>
            </a:r>
            <a:endParaRPr lang="en-SE" sz="3200" b="1" dirty="0">
              <a:solidFill>
                <a:srgbClr val="0070C0"/>
              </a:solidFill>
            </a:endParaRPr>
          </a:p>
        </p:txBody>
      </p:sp>
      <p:sp>
        <p:nvSpPr>
          <p:cNvPr id="5" name="TextBox 4">
            <a:extLst>
              <a:ext uri="{FF2B5EF4-FFF2-40B4-BE49-F238E27FC236}">
                <a16:creationId xmlns:a16="http://schemas.microsoft.com/office/drawing/2014/main" id="{3C06399C-2A62-427D-AC55-34EB037BBB46}"/>
              </a:ext>
            </a:extLst>
          </p:cNvPr>
          <p:cNvSpPr txBox="1"/>
          <p:nvPr/>
        </p:nvSpPr>
        <p:spPr>
          <a:xfrm>
            <a:off x="10279685" y="4591456"/>
            <a:ext cx="683200" cy="523220"/>
          </a:xfrm>
          <a:prstGeom prst="rect">
            <a:avLst/>
          </a:prstGeom>
          <a:noFill/>
        </p:spPr>
        <p:txBody>
          <a:bodyPr wrap="none" rtlCol="0">
            <a:spAutoFit/>
          </a:bodyPr>
          <a:lstStyle/>
          <a:p>
            <a:r>
              <a:rPr lang="en-US" sz="2800" b="1" dirty="0">
                <a:solidFill>
                  <a:srgbClr val="0070C0"/>
                </a:solidFill>
              </a:rPr>
              <a:t>kW</a:t>
            </a:r>
            <a:endParaRPr lang="en-SE" sz="2800" b="1" dirty="0">
              <a:solidFill>
                <a:srgbClr val="0070C0"/>
              </a:solidFill>
            </a:endParaRPr>
          </a:p>
        </p:txBody>
      </p:sp>
    </p:spTree>
    <p:extLst>
      <p:ext uri="{BB962C8B-B14F-4D97-AF65-F5344CB8AC3E}">
        <p14:creationId xmlns:p14="http://schemas.microsoft.com/office/powerpoint/2010/main" val="1708572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D05CC-9B65-403D-B238-47A5DAA7093E}"/>
              </a:ext>
            </a:extLst>
          </p:cNvPr>
          <p:cNvSpPr>
            <a:spLocks noGrp="1"/>
          </p:cNvSpPr>
          <p:nvPr>
            <p:ph type="sldNum" sz="quarter" idx="12"/>
          </p:nvPr>
        </p:nvSpPr>
        <p:spPr/>
        <p:txBody>
          <a:bodyPr/>
          <a:lstStyle/>
          <a:p>
            <a:fld id="{96C37B05-F578-4F05-B382-B19D25927928}" type="slidenum">
              <a:rPr lang="en-SE" smtClean="0"/>
              <a:t>53</a:t>
            </a:fld>
            <a:endParaRPr lang="en-SE"/>
          </a:p>
        </p:txBody>
      </p:sp>
      <p:pic>
        <p:nvPicPr>
          <p:cNvPr id="4" name="Picture 3">
            <a:extLst>
              <a:ext uri="{FF2B5EF4-FFF2-40B4-BE49-F238E27FC236}">
                <a16:creationId xmlns:a16="http://schemas.microsoft.com/office/drawing/2014/main" id="{F6975158-7576-40E2-8953-D2BD1C39E9DC}"/>
              </a:ext>
            </a:extLst>
          </p:cNvPr>
          <p:cNvPicPr>
            <a:picLocks noChangeAspect="1"/>
          </p:cNvPicPr>
          <p:nvPr/>
        </p:nvPicPr>
        <p:blipFill>
          <a:blip r:embed="rId2"/>
          <a:stretch>
            <a:fillRect/>
          </a:stretch>
        </p:blipFill>
        <p:spPr>
          <a:xfrm>
            <a:off x="1671936" y="607303"/>
            <a:ext cx="9107402" cy="5749047"/>
          </a:xfrm>
          <a:prstGeom prst="rect">
            <a:avLst/>
          </a:prstGeom>
        </p:spPr>
      </p:pic>
      <p:sp>
        <p:nvSpPr>
          <p:cNvPr id="5" name="TextBox 4">
            <a:extLst>
              <a:ext uri="{FF2B5EF4-FFF2-40B4-BE49-F238E27FC236}">
                <a16:creationId xmlns:a16="http://schemas.microsoft.com/office/drawing/2014/main" id="{C76539FF-9A51-444E-9E64-E5EF3B2833E3}"/>
              </a:ext>
            </a:extLst>
          </p:cNvPr>
          <p:cNvSpPr txBox="1"/>
          <p:nvPr/>
        </p:nvSpPr>
        <p:spPr>
          <a:xfrm>
            <a:off x="319262" y="749030"/>
            <a:ext cx="7178331" cy="2246769"/>
          </a:xfrm>
          <a:prstGeom prst="rect">
            <a:avLst/>
          </a:prstGeom>
          <a:noFill/>
        </p:spPr>
        <p:txBody>
          <a:bodyPr wrap="square">
            <a:spAutoFit/>
          </a:bodyPr>
          <a:lstStyle/>
          <a:p>
            <a:r>
              <a:rPr lang="en-US" sz="2800" b="1" dirty="0">
                <a:solidFill>
                  <a:srgbClr val="0070C0"/>
                </a:solidFill>
              </a:rPr>
              <a:t>Optimal </a:t>
            </a:r>
          </a:p>
          <a:p>
            <a:r>
              <a:rPr lang="en-US" sz="2800" b="1" dirty="0">
                <a:solidFill>
                  <a:srgbClr val="0070C0"/>
                </a:solidFill>
              </a:rPr>
              <a:t>time of </a:t>
            </a:r>
          </a:p>
          <a:p>
            <a:r>
              <a:rPr lang="en-US" sz="2800" b="1" dirty="0">
                <a:solidFill>
                  <a:srgbClr val="0070C0"/>
                </a:solidFill>
              </a:rPr>
              <a:t>area</a:t>
            </a:r>
          </a:p>
          <a:p>
            <a:r>
              <a:rPr lang="en-US" sz="2800" b="1" dirty="0">
                <a:solidFill>
                  <a:srgbClr val="0070C0"/>
                </a:solidFill>
              </a:rPr>
              <a:t>expansion</a:t>
            </a:r>
          </a:p>
          <a:p>
            <a:r>
              <a:rPr lang="en-US" sz="2800" b="1" dirty="0">
                <a:solidFill>
                  <a:srgbClr val="0070C0"/>
                </a:solidFill>
              </a:rPr>
              <a:t>(Years)</a:t>
            </a:r>
            <a:endParaRPr lang="en-SE" sz="2800" b="1" dirty="0">
              <a:solidFill>
                <a:srgbClr val="0070C0"/>
              </a:solidFill>
            </a:endParaRPr>
          </a:p>
        </p:txBody>
      </p:sp>
      <p:sp>
        <p:nvSpPr>
          <p:cNvPr id="7" name="TextBox 6">
            <a:extLst>
              <a:ext uri="{FF2B5EF4-FFF2-40B4-BE49-F238E27FC236}">
                <a16:creationId xmlns:a16="http://schemas.microsoft.com/office/drawing/2014/main" id="{10378032-7DAD-4371-A602-AA10C49BAC7C}"/>
              </a:ext>
            </a:extLst>
          </p:cNvPr>
          <p:cNvSpPr txBox="1"/>
          <p:nvPr/>
        </p:nvSpPr>
        <p:spPr>
          <a:xfrm>
            <a:off x="10663947" y="4597356"/>
            <a:ext cx="10092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671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D456B-EDF3-459C-A2DE-D0BAEA403612}"/>
              </a:ext>
            </a:extLst>
          </p:cNvPr>
          <p:cNvSpPr>
            <a:spLocks noGrp="1"/>
          </p:cNvSpPr>
          <p:nvPr>
            <p:ph type="sldNum" sz="quarter" idx="12"/>
          </p:nvPr>
        </p:nvSpPr>
        <p:spPr/>
        <p:txBody>
          <a:bodyPr/>
          <a:lstStyle/>
          <a:p>
            <a:fld id="{96C37B05-F578-4F05-B382-B19D25927928}" type="slidenum">
              <a:rPr lang="en-SE" smtClean="0"/>
              <a:t>54</a:t>
            </a:fld>
            <a:endParaRPr lang="en-SE"/>
          </a:p>
        </p:txBody>
      </p:sp>
      <p:pic>
        <p:nvPicPr>
          <p:cNvPr id="4" name="Picture 3">
            <a:extLst>
              <a:ext uri="{FF2B5EF4-FFF2-40B4-BE49-F238E27FC236}">
                <a16:creationId xmlns:a16="http://schemas.microsoft.com/office/drawing/2014/main" id="{B41C695C-D617-4979-A90A-0EDFC2337A69}"/>
              </a:ext>
            </a:extLst>
          </p:cNvPr>
          <p:cNvPicPr>
            <a:picLocks noChangeAspect="1"/>
          </p:cNvPicPr>
          <p:nvPr/>
        </p:nvPicPr>
        <p:blipFill>
          <a:blip r:embed="rId2"/>
          <a:stretch>
            <a:fillRect/>
          </a:stretch>
        </p:blipFill>
        <p:spPr>
          <a:xfrm>
            <a:off x="2026749" y="427728"/>
            <a:ext cx="8898878" cy="6002544"/>
          </a:xfrm>
          <a:prstGeom prst="rect">
            <a:avLst/>
          </a:prstGeom>
        </p:spPr>
      </p:pic>
      <p:sp>
        <p:nvSpPr>
          <p:cNvPr id="5" name="TextBox 4">
            <a:extLst>
              <a:ext uri="{FF2B5EF4-FFF2-40B4-BE49-F238E27FC236}">
                <a16:creationId xmlns:a16="http://schemas.microsoft.com/office/drawing/2014/main" id="{5BF92DBB-E43B-48BD-8859-90AC59665EA2}"/>
              </a:ext>
            </a:extLst>
          </p:cNvPr>
          <p:cNvSpPr txBox="1"/>
          <p:nvPr/>
        </p:nvSpPr>
        <p:spPr>
          <a:xfrm>
            <a:off x="381810" y="637799"/>
            <a:ext cx="6094378" cy="2246769"/>
          </a:xfrm>
          <a:prstGeom prst="rect">
            <a:avLst/>
          </a:prstGeom>
          <a:noFill/>
        </p:spPr>
        <p:txBody>
          <a:bodyPr wrap="square">
            <a:spAutoFit/>
          </a:bodyPr>
          <a:lstStyle/>
          <a:p>
            <a:r>
              <a:rPr lang="en-US" sz="2800" b="1" dirty="0">
                <a:solidFill>
                  <a:srgbClr val="0070C0"/>
                </a:solidFill>
              </a:rPr>
              <a:t>Optimal </a:t>
            </a:r>
          </a:p>
          <a:p>
            <a:r>
              <a:rPr lang="en-US" sz="2800" b="1" dirty="0">
                <a:solidFill>
                  <a:srgbClr val="0070C0"/>
                </a:solidFill>
              </a:rPr>
              <a:t>area</a:t>
            </a:r>
          </a:p>
          <a:p>
            <a:r>
              <a:rPr lang="en-US" sz="2800" b="1" dirty="0">
                <a:solidFill>
                  <a:srgbClr val="0070C0"/>
                </a:solidFill>
              </a:rPr>
              <a:t>expansion</a:t>
            </a:r>
          </a:p>
          <a:p>
            <a:r>
              <a:rPr lang="en-US" sz="2800" b="1" dirty="0">
                <a:solidFill>
                  <a:srgbClr val="0070C0"/>
                </a:solidFill>
              </a:rPr>
              <a:t>per year</a:t>
            </a:r>
          </a:p>
          <a:p>
            <a:r>
              <a:rPr lang="en-US" sz="2800" b="1" dirty="0">
                <a:solidFill>
                  <a:srgbClr val="0070C0"/>
                </a:solidFill>
              </a:rPr>
              <a:t>(</a:t>
            </a:r>
            <a:r>
              <a:rPr lang="en-US" sz="2800" b="1" dirty="0" err="1">
                <a:solidFill>
                  <a:srgbClr val="0070C0"/>
                </a:solidFill>
              </a:rPr>
              <a:t>Mha</a:t>
            </a:r>
            <a:r>
              <a:rPr lang="en-US" sz="2800" b="1" dirty="0">
                <a:solidFill>
                  <a:srgbClr val="0070C0"/>
                </a:solidFill>
              </a:rPr>
              <a:t>/year)</a:t>
            </a:r>
            <a:endParaRPr lang="en-SE" sz="2800" b="1" dirty="0">
              <a:solidFill>
                <a:srgbClr val="0070C0"/>
              </a:solidFill>
            </a:endParaRPr>
          </a:p>
        </p:txBody>
      </p:sp>
      <p:sp>
        <p:nvSpPr>
          <p:cNvPr id="7" name="TextBox 6">
            <a:extLst>
              <a:ext uri="{FF2B5EF4-FFF2-40B4-BE49-F238E27FC236}">
                <a16:creationId xmlns:a16="http://schemas.microsoft.com/office/drawing/2014/main" id="{1D4869F0-17DB-4A56-97F9-BDEEA8691659}"/>
              </a:ext>
            </a:extLst>
          </p:cNvPr>
          <p:cNvSpPr txBox="1"/>
          <p:nvPr/>
        </p:nvSpPr>
        <p:spPr>
          <a:xfrm>
            <a:off x="10558563" y="4480624"/>
            <a:ext cx="7952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315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F5534-C98A-42B3-AE0C-52630DECA749}"/>
              </a:ext>
            </a:extLst>
          </p:cNvPr>
          <p:cNvSpPr>
            <a:spLocks noGrp="1"/>
          </p:cNvSpPr>
          <p:nvPr>
            <p:ph type="sldNum" sz="quarter" idx="12"/>
          </p:nvPr>
        </p:nvSpPr>
        <p:spPr/>
        <p:txBody>
          <a:bodyPr/>
          <a:lstStyle/>
          <a:p>
            <a:fld id="{96C37B05-F578-4F05-B382-B19D25927928}" type="slidenum">
              <a:rPr lang="en-SE" smtClean="0"/>
              <a:t>55</a:t>
            </a:fld>
            <a:endParaRPr lang="en-SE"/>
          </a:p>
        </p:txBody>
      </p:sp>
      <p:pic>
        <p:nvPicPr>
          <p:cNvPr id="4" name="Picture 3">
            <a:extLst>
              <a:ext uri="{FF2B5EF4-FFF2-40B4-BE49-F238E27FC236}">
                <a16:creationId xmlns:a16="http://schemas.microsoft.com/office/drawing/2014/main" id="{F7369869-7B9D-449A-A299-AE0B9BC244EE}"/>
              </a:ext>
            </a:extLst>
          </p:cNvPr>
          <p:cNvPicPr>
            <a:picLocks noChangeAspect="1"/>
          </p:cNvPicPr>
          <p:nvPr/>
        </p:nvPicPr>
        <p:blipFill>
          <a:blip r:embed="rId2"/>
          <a:stretch>
            <a:fillRect/>
          </a:stretch>
        </p:blipFill>
        <p:spPr>
          <a:xfrm>
            <a:off x="2791838" y="392699"/>
            <a:ext cx="8344326" cy="6231838"/>
          </a:xfrm>
          <a:prstGeom prst="rect">
            <a:avLst/>
          </a:prstGeom>
        </p:spPr>
      </p:pic>
      <p:sp>
        <p:nvSpPr>
          <p:cNvPr id="5" name="TextBox 4">
            <a:extLst>
              <a:ext uri="{FF2B5EF4-FFF2-40B4-BE49-F238E27FC236}">
                <a16:creationId xmlns:a16="http://schemas.microsoft.com/office/drawing/2014/main" id="{A3BF0DB9-6E5D-4978-8959-E9A36EDB9149}"/>
              </a:ext>
            </a:extLst>
          </p:cNvPr>
          <p:cNvSpPr txBox="1"/>
          <p:nvPr/>
        </p:nvSpPr>
        <p:spPr>
          <a:xfrm>
            <a:off x="627819" y="783715"/>
            <a:ext cx="2796317" cy="1815882"/>
          </a:xfrm>
          <a:prstGeom prst="rect">
            <a:avLst/>
          </a:prstGeom>
          <a:noFill/>
        </p:spPr>
        <p:txBody>
          <a:bodyPr wrap="square">
            <a:spAutoFit/>
          </a:bodyPr>
          <a:lstStyle/>
          <a:p>
            <a:r>
              <a:rPr lang="en-US" sz="2800" b="1" dirty="0">
                <a:solidFill>
                  <a:srgbClr val="0070C0"/>
                </a:solidFill>
              </a:rPr>
              <a:t>Optimal </a:t>
            </a:r>
          </a:p>
          <a:p>
            <a:r>
              <a:rPr lang="en-US" sz="2800" b="1" dirty="0">
                <a:solidFill>
                  <a:srgbClr val="0070C0"/>
                </a:solidFill>
              </a:rPr>
              <a:t>CO2 level in </a:t>
            </a:r>
          </a:p>
          <a:p>
            <a:r>
              <a:rPr lang="en-US" sz="2800" b="1" dirty="0">
                <a:solidFill>
                  <a:srgbClr val="0070C0"/>
                </a:solidFill>
              </a:rPr>
              <a:t>year 2100</a:t>
            </a:r>
          </a:p>
          <a:p>
            <a:r>
              <a:rPr lang="en-US" sz="2800" b="1" dirty="0">
                <a:solidFill>
                  <a:srgbClr val="0070C0"/>
                </a:solidFill>
              </a:rPr>
              <a:t>(ppm)</a:t>
            </a:r>
          </a:p>
        </p:txBody>
      </p:sp>
      <p:sp>
        <p:nvSpPr>
          <p:cNvPr id="7" name="TextBox 6">
            <a:extLst>
              <a:ext uri="{FF2B5EF4-FFF2-40B4-BE49-F238E27FC236}">
                <a16:creationId xmlns:a16="http://schemas.microsoft.com/office/drawing/2014/main" id="{482E5484-77E5-4994-B31A-6283A243F077}"/>
              </a:ext>
            </a:extLst>
          </p:cNvPr>
          <p:cNvSpPr txBox="1"/>
          <p:nvPr/>
        </p:nvSpPr>
        <p:spPr>
          <a:xfrm>
            <a:off x="10518031" y="4898914"/>
            <a:ext cx="92169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701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7CCC5-2BD3-4D12-862C-7199498D7D38}"/>
              </a:ext>
            </a:extLst>
          </p:cNvPr>
          <p:cNvSpPr>
            <a:spLocks noGrp="1"/>
          </p:cNvSpPr>
          <p:nvPr>
            <p:ph type="sldNum" sz="quarter" idx="12"/>
          </p:nvPr>
        </p:nvSpPr>
        <p:spPr/>
        <p:txBody>
          <a:bodyPr/>
          <a:lstStyle/>
          <a:p>
            <a:fld id="{96C37B05-F578-4F05-B382-B19D25927928}" type="slidenum">
              <a:rPr lang="en-SE" smtClean="0"/>
              <a:t>56</a:t>
            </a:fld>
            <a:endParaRPr lang="en-SE"/>
          </a:p>
        </p:txBody>
      </p:sp>
      <p:pic>
        <p:nvPicPr>
          <p:cNvPr id="4" name="Picture 3">
            <a:extLst>
              <a:ext uri="{FF2B5EF4-FFF2-40B4-BE49-F238E27FC236}">
                <a16:creationId xmlns:a16="http://schemas.microsoft.com/office/drawing/2014/main" id="{EEEBF00B-08B7-4EFC-8C40-4C9BCAF7BECB}"/>
              </a:ext>
            </a:extLst>
          </p:cNvPr>
          <p:cNvPicPr>
            <a:picLocks noChangeAspect="1"/>
          </p:cNvPicPr>
          <p:nvPr/>
        </p:nvPicPr>
        <p:blipFill>
          <a:blip r:embed="rId2"/>
          <a:stretch>
            <a:fillRect/>
          </a:stretch>
        </p:blipFill>
        <p:spPr>
          <a:xfrm>
            <a:off x="3239311" y="387948"/>
            <a:ext cx="8715983" cy="6225703"/>
          </a:xfrm>
          <a:prstGeom prst="rect">
            <a:avLst/>
          </a:prstGeom>
        </p:spPr>
      </p:pic>
      <p:sp>
        <p:nvSpPr>
          <p:cNvPr id="6" name="TextBox 5">
            <a:extLst>
              <a:ext uri="{FF2B5EF4-FFF2-40B4-BE49-F238E27FC236}">
                <a16:creationId xmlns:a16="http://schemas.microsoft.com/office/drawing/2014/main" id="{75AABD0C-E222-4EFA-9123-01159472F124}"/>
              </a:ext>
            </a:extLst>
          </p:cNvPr>
          <p:cNvSpPr txBox="1"/>
          <p:nvPr/>
        </p:nvSpPr>
        <p:spPr>
          <a:xfrm>
            <a:off x="192122" y="990309"/>
            <a:ext cx="6094378" cy="1815882"/>
          </a:xfrm>
          <a:prstGeom prst="rect">
            <a:avLst/>
          </a:prstGeom>
          <a:noFill/>
        </p:spPr>
        <p:txBody>
          <a:bodyPr wrap="square">
            <a:spAutoFit/>
          </a:bodyPr>
          <a:lstStyle/>
          <a:p>
            <a:r>
              <a:rPr lang="en-US" sz="2800" b="1" dirty="0">
                <a:solidFill>
                  <a:srgbClr val="0070C0"/>
                </a:solidFill>
              </a:rPr>
              <a:t>Present values of </a:t>
            </a:r>
          </a:p>
          <a:p>
            <a:r>
              <a:rPr lang="en-US" sz="2800" b="1" dirty="0">
                <a:solidFill>
                  <a:srgbClr val="0070C0"/>
                </a:solidFill>
              </a:rPr>
              <a:t>optimal revenues,</a:t>
            </a:r>
          </a:p>
          <a:p>
            <a:r>
              <a:rPr lang="en-US" sz="2800" b="1" dirty="0">
                <a:solidFill>
                  <a:srgbClr val="0070C0"/>
                </a:solidFill>
              </a:rPr>
              <a:t>costs and profits</a:t>
            </a:r>
          </a:p>
          <a:p>
            <a:r>
              <a:rPr lang="en-US" sz="2800" b="1" dirty="0">
                <a:solidFill>
                  <a:srgbClr val="0070C0"/>
                </a:solidFill>
              </a:rPr>
              <a:t>(Relevant currency)</a:t>
            </a:r>
          </a:p>
        </p:txBody>
      </p:sp>
      <p:sp>
        <p:nvSpPr>
          <p:cNvPr id="8" name="TextBox 7">
            <a:extLst>
              <a:ext uri="{FF2B5EF4-FFF2-40B4-BE49-F238E27FC236}">
                <a16:creationId xmlns:a16="http://schemas.microsoft.com/office/drawing/2014/main" id="{47820419-F166-4478-8B2A-0F42D835FC1A}"/>
              </a:ext>
            </a:extLst>
          </p:cNvPr>
          <p:cNvSpPr txBox="1"/>
          <p:nvPr/>
        </p:nvSpPr>
        <p:spPr>
          <a:xfrm>
            <a:off x="11101691" y="3828870"/>
            <a:ext cx="6979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9C5175-FB3D-45CC-9471-9DF136E39AEB}"/>
              </a:ext>
            </a:extLst>
          </p:cNvPr>
          <p:cNvSpPr txBox="1"/>
          <p:nvPr/>
        </p:nvSpPr>
        <p:spPr>
          <a:xfrm>
            <a:off x="4303680" y="49291"/>
            <a:ext cx="76443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PV</a:t>
            </a:r>
            <a:endParaRPr kumimoji="0" lang="en-S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439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74595-AD36-4D2E-A91F-143558EB7A17}"/>
              </a:ext>
            </a:extLst>
          </p:cNvPr>
          <p:cNvSpPr>
            <a:spLocks noGrp="1"/>
          </p:cNvSpPr>
          <p:nvPr>
            <p:ph type="sldNum" sz="quarter" idx="12"/>
          </p:nvPr>
        </p:nvSpPr>
        <p:spPr/>
        <p:txBody>
          <a:bodyPr/>
          <a:lstStyle/>
          <a:p>
            <a:fld id="{96C37B05-F578-4F05-B382-B19D25927928}" type="slidenum">
              <a:rPr lang="en-SE" smtClean="0"/>
              <a:t>57</a:t>
            </a:fld>
            <a:endParaRPr lang="en-SE"/>
          </a:p>
        </p:txBody>
      </p:sp>
      <p:pic>
        <p:nvPicPr>
          <p:cNvPr id="4" name="Picture 3">
            <a:extLst>
              <a:ext uri="{FF2B5EF4-FFF2-40B4-BE49-F238E27FC236}">
                <a16:creationId xmlns:a16="http://schemas.microsoft.com/office/drawing/2014/main" id="{A6C3F1E7-8980-400E-9509-791C9D8A1B61}"/>
              </a:ext>
            </a:extLst>
          </p:cNvPr>
          <p:cNvPicPr>
            <a:picLocks noChangeAspect="1"/>
          </p:cNvPicPr>
          <p:nvPr/>
        </p:nvPicPr>
        <p:blipFill>
          <a:blip r:embed="rId2"/>
          <a:stretch>
            <a:fillRect/>
          </a:stretch>
        </p:blipFill>
        <p:spPr>
          <a:xfrm>
            <a:off x="5038927" y="342332"/>
            <a:ext cx="6186792" cy="6196580"/>
          </a:xfrm>
          <a:prstGeom prst="rect">
            <a:avLst/>
          </a:prstGeom>
        </p:spPr>
      </p:pic>
      <p:sp>
        <p:nvSpPr>
          <p:cNvPr id="5" name="TextBox 4">
            <a:extLst>
              <a:ext uri="{FF2B5EF4-FFF2-40B4-BE49-F238E27FC236}">
                <a16:creationId xmlns:a16="http://schemas.microsoft.com/office/drawing/2014/main" id="{1E0BE1F9-8B2C-48DF-963F-63D06506B2F1}"/>
              </a:ext>
            </a:extLst>
          </p:cNvPr>
          <p:cNvSpPr txBox="1"/>
          <p:nvPr/>
        </p:nvSpPr>
        <p:spPr>
          <a:xfrm>
            <a:off x="622570" y="554477"/>
            <a:ext cx="4416357" cy="3108543"/>
          </a:xfrm>
          <a:prstGeom prst="rect">
            <a:avLst/>
          </a:prstGeom>
          <a:noFill/>
        </p:spPr>
        <p:txBody>
          <a:bodyPr wrap="square">
            <a:spAutoFit/>
          </a:bodyPr>
          <a:lstStyle/>
          <a:p>
            <a:r>
              <a:rPr lang="en-US" sz="2800" b="1" dirty="0">
                <a:solidFill>
                  <a:srgbClr val="0070C0"/>
                </a:solidFill>
              </a:rPr>
              <a:t>The frontier of optimal</a:t>
            </a:r>
          </a:p>
          <a:p>
            <a:r>
              <a:rPr lang="en-US" sz="2800" b="1" dirty="0">
                <a:solidFill>
                  <a:srgbClr val="0070C0"/>
                </a:solidFill>
              </a:rPr>
              <a:t>combinations of the </a:t>
            </a:r>
          </a:p>
          <a:p>
            <a:r>
              <a:rPr lang="en-US" sz="2800" b="1" dirty="0">
                <a:solidFill>
                  <a:srgbClr val="0070C0"/>
                </a:solidFill>
              </a:rPr>
              <a:t>present value of </a:t>
            </a:r>
          </a:p>
          <a:p>
            <a:r>
              <a:rPr lang="en-US" sz="2800" b="1" dirty="0">
                <a:solidFill>
                  <a:srgbClr val="0070C0"/>
                </a:solidFill>
              </a:rPr>
              <a:t>total profits and </a:t>
            </a:r>
          </a:p>
          <a:p>
            <a:r>
              <a:rPr lang="en-US" sz="2800" b="1" dirty="0">
                <a:solidFill>
                  <a:srgbClr val="0070C0"/>
                </a:solidFill>
              </a:rPr>
              <a:t>the CO2 level </a:t>
            </a:r>
          </a:p>
          <a:p>
            <a:r>
              <a:rPr lang="en-US" sz="2800" b="1" dirty="0">
                <a:solidFill>
                  <a:srgbClr val="0070C0"/>
                </a:solidFill>
              </a:rPr>
              <a:t>in year 2100</a:t>
            </a:r>
          </a:p>
          <a:p>
            <a:r>
              <a:rPr lang="en-US" sz="2800" b="1" dirty="0">
                <a:solidFill>
                  <a:srgbClr val="0070C0"/>
                </a:solidFill>
              </a:rPr>
              <a:t>(Relevant currency &amp; ppm)</a:t>
            </a:r>
          </a:p>
        </p:txBody>
      </p:sp>
      <p:sp>
        <p:nvSpPr>
          <p:cNvPr id="7" name="TextBox 6">
            <a:extLst>
              <a:ext uri="{FF2B5EF4-FFF2-40B4-BE49-F238E27FC236}">
                <a16:creationId xmlns:a16="http://schemas.microsoft.com/office/drawing/2014/main" id="{EACAFCC2-C291-442E-A0A7-7AE2A77A143A}"/>
              </a:ext>
            </a:extLst>
          </p:cNvPr>
          <p:cNvSpPr txBox="1"/>
          <p:nvPr/>
        </p:nvSpPr>
        <p:spPr>
          <a:xfrm>
            <a:off x="10812292" y="3339854"/>
            <a:ext cx="1026270" cy="646331"/>
          </a:xfrm>
          <a:prstGeom prst="rect">
            <a:avLst/>
          </a:prstGeom>
          <a:noFill/>
        </p:spPr>
        <p:txBody>
          <a:bodyPr wrap="square">
            <a:spAutoFit/>
          </a:bodyPr>
          <a:lstStyle/>
          <a:p>
            <a:r>
              <a:rPr lang="en-US" b="1" dirty="0">
                <a:solidFill>
                  <a:srgbClr val="0070C0"/>
                </a:solidFill>
              </a:rPr>
              <a:t>X(t=80)</a:t>
            </a:r>
            <a:r>
              <a:rPr lang="en-US" sz="1800" b="1" dirty="0">
                <a:solidFill>
                  <a:srgbClr val="0070C0"/>
                </a:solidFill>
              </a:rPr>
              <a:t> (ppm)</a:t>
            </a:r>
            <a:endParaRPr lang="en-SE" sz="1800" b="1" dirty="0">
              <a:solidFill>
                <a:srgbClr val="0070C0"/>
              </a:solidFill>
            </a:endParaRPr>
          </a:p>
        </p:txBody>
      </p:sp>
      <p:sp>
        <p:nvSpPr>
          <p:cNvPr id="9" name="TextBox 8">
            <a:extLst>
              <a:ext uri="{FF2B5EF4-FFF2-40B4-BE49-F238E27FC236}">
                <a16:creationId xmlns:a16="http://schemas.microsoft.com/office/drawing/2014/main" id="{26468D1E-6564-480B-8B91-FDE5231130D1}"/>
              </a:ext>
            </a:extLst>
          </p:cNvPr>
          <p:cNvSpPr txBox="1"/>
          <p:nvPr/>
        </p:nvSpPr>
        <p:spPr>
          <a:xfrm>
            <a:off x="5038116" y="323644"/>
            <a:ext cx="614465" cy="461665"/>
          </a:xfrm>
          <a:prstGeom prst="rect">
            <a:avLst/>
          </a:prstGeom>
          <a:noFill/>
        </p:spPr>
        <p:txBody>
          <a:bodyPr wrap="square">
            <a:spAutoFit/>
          </a:bodyPr>
          <a:lstStyle/>
          <a:p>
            <a:r>
              <a:rPr lang="en-US" sz="2400" b="1" dirty="0">
                <a:solidFill>
                  <a:srgbClr val="0070C0"/>
                </a:solidFill>
              </a:rPr>
              <a:t>PV</a:t>
            </a:r>
            <a:endParaRPr lang="en-SE" sz="2400" b="1" dirty="0">
              <a:solidFill>
                <a:srgbClr val="0070C0"/>
              </a:solidFill>
            </a:endParaRPr>
          </a:p>
        </p:txBody>
      </p:sp>
    </p:spTree>
    <p:extLst>
      <p:ext uri="{BB962C8B-B14F-4D97-AF65-F5344CB8AC3E}">
        <p14:creationId xmlns:p14="http://schemas.microsoft.com/office/powerpoint/2010/main" val="1136520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A2EC2-97C9-4DEE-A12C-D846A70C1936}"/>
              </a:ext>
            </a:extLst>
          </p:cNvPr>
          <p:cNvSpPr>
            <a:spLocks noGrp="1"/>
          </p:cNvSpPr>
          <p:nvPr>
            <p:ph type="sldNum" sz="quarter" idx="12"/>
          </p:nvPr>
        </p:nvSpPr>
        <p:spPr/>
        <p:txBody>
          <a:bodyPr/>
          <a:lstStyle/>
          <a:p>
            <a:fld id="{96C37B05-F578-4F05-B382-B19D25927928}" type="slidenum">
              <a:rPr lang="en-SE" smtClean="0"/>
              <a:t>58</a:t>
            </a:fld>
            <a:endParaRPr lang="en-SE"/>
          </a:p>
        </p:txBody>
      </p:sp>
      <p:pic>
        <p:nvPicPr>
          <p:cNvPr id="4" name="Picture 3">
            <a:extLst>
              <a:ext uri="{FF2B5EF4-FFF2-40B4-BE49-F238E27FC236}">
                <a16:creationId xmlns:a16="http://schemas.microsoft.com/office/drawing/2014/main" id="{E9929527-D12F-48CE-BA93-A912AA0EB13C}"/>
              </a:ext>
            </a:extLst>
          </p:cNvPr>
          <p:cNvPicPr>
            <a:picLocks noChangeAspect="1"/>
          </p:cNvPicPr>
          <p:nvPr/>
        </p:nvPicPr>
        <p:blipFill>
          <a:blip r:embed="rId2"/>
          <a:stretch>
            <a:fillRect/>
          </a:stretch>
        </p:blipFill>
        <p:spPr>
          <a:xfrm>
            <a:off x="5526932" y="218732"/>
            <a:ext cx="5826868" cy="6639268"/>
          </a:xfrm>
          <a:prstGeom prst="rect">
            <a:avLst/>
          </a:prstGeom>
        </p:spPr>
      </p:pic>
      <p:sp>
        <p:nvSpPr>
          <p:cNvPr id="5" name="TextBox 4">
            <a:extLst>
              <a:ext uri="{FF2B5EF4-FFF2-40B4-BE49-F238E27FC236}">
                <a16:creationId xmlns:a16="http://schemas.microsoft.com/office/drawing/2014/main" id="{9C2F4A22-17CF-4120-8AC1-BB5B17659DE9}"/>
              </a:ext>
            </a:extLst>
          </p:cNvPr>
          <p:cNvSpPr txBox="1"/>
          <p:nvPr/>
        </p:nvSpPr>
        <p:spPr>
          <a:xfrm>
            <a:off x="410995" y="2050664"/>
            <a:ext cx="6094378" cy="3970318"/>
          </a:xfrm>
          <a:prstGeom prst="rect">
            <a:avLst/>
          </a:prstGeom>
          <a:noFill/>
        </p:spPr>
        <p:txBody>
          <a:bodyPr wrap="square">
            <a:spAutoFit/>
          </a:bodyPr>
          <a:lstStyle/>
          <a:p>
            <a:r>
              <a:rPr lang="en-US" sz="2800" b="1" dirty="0">
                <a:solidFill>
                  <a:srgbClr val="0070C0"/>
                </a:solidFill>
              </a:rPr>
              <a:t>The time path of the CO2 level </a:t>
            </a:r>
          </a:p>
          <a:p>
            <a:r>
              <a:rPr lang="en-US" sz="2800" b="1" dirty="0">
                <a:solidFill>
                  <a:srgbClr val="0070C0"/>
                </a:solidFill>
              </a:rPr>
              <a:t>as a function of the number of </a:t>
            </a:r>
          </a:p>
          <a:p>
            <a:r>
              <a:rPr lang="en-US" sz="2800" b="1" dirty="0">
                <a:solidFill>
                  <a:srgbClr val="0070C0"/>
                </a:solidFill>
              </a:rPr>
              <a:t>years of area expansion.</a:t>
            </a:r>
          </a:p>
          <a:p>
            <a:r>
              <a:rPr lang="en-US" sz="2800" b="1" dirty="0">
                <a:solidFill>
                  <a:srgbClr val="0070C0"/>
                </a:solidFill>
              </a:rPr>
              <a:t>(ppm)</a:t>
            </a:r>
          </a:p>
          <a:p>
            <a:endParaRPr lang="en-US" sz="2800" b="1" dirty="0">
              <a:solidFill>
                <a:srgbClr val="0070C0"/>
              </a:solidFill>
            </a:endParaRPr>
          </a:p>
          <a:p>
            <a:r>
              <a:rPr lang="en-US" sz="2800" b="1" i="1" dirty="0">
                <a:solidFill>
                  <a:srgbClr val="0070C0"/>
                </a:solidFill>
              </a:rPr>
              <a:t>(In all three cases in the graph,</a:t>
            </a:r>
          </a:p>
          <a:p>
            <a:r>
              <a:rPr lang="en-US" sz="2800" b="1" i="1" dirty="0">
                <a:solidFill>
                  <a:srgbClr val="0070C0"/>
                </a:solidFill>
              </a:rPr>
              <a:t>The expansion per year is</a:t>
            </a:r>
          </a:p>
          <a:p>
            <a:r>
              <a:rPr lang="en-US" sz="2800" b="1" i="1" dirty="0">
                <a:solidFill>
                  <a:srgbClr val="0070C0"/>
                </a:solidFill>
              </a:rPr>
              <a:t>10 </a:t>
            </a:r>
            <a:r>
              <a:rPr lang="en-US" sz="2800" b="1" i="1" dirty="0" err="1">
                <a:solidFill>
                  <a:srgbClr val="0070C0"/>
                </a:solidFill>
              </a:rPr>
              <a:t>Mha</a:t>
            </a:r>
            <a:r>
              <a:rPr lang="en-US" sz="2800" b="1" i="1" dirty="0">
                <a:solidFill>
                  <a:srgbClr val="0070C0"/>
                </a:solidFill>
              </a:rPr>
              <a:t>.)</a:t>
            </a:r>
          </a:p>
          <a:p>
            <a:endParaRPr lang="en-SE" sz="2800" dirty="0"/>
          </a:p>
        </p:txBody>
      </p:sp>
      <p:sp>
        <p:nvSpPr>
          <p:cNvPr id="7" name="TextBox 6">
            <a:extLst>
              <a:ext uri="{FF2B5EF4-FFF2-40B4-BE49-F238E27FC236}">
                <a16:creationId xmlns:a16="http://schemas.microsoft.com/office/drawing/2014/main" id="{69C44735-6E92-4B3C-B0FC-3A56EF0FB679}"/>
              </a:ext>
            </a:extLst>
          </p:cNvPr>
          <p:cNvSpPr txBox="1"/>
          <p:nvPr/>
        </p:nvSpPr>
        <p:spPr>
          <a:xfrm>
            <a:off x="4661980" y="259539"/>
            <a:ext cx="128161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X (ppm)</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371D72-EA53-423B-A7D7-0694A5137416}"/>
              </a:ext>
            </a:extLst>
          </p:cNvPr>
          <p:cNvSpPr txBox="1"/>
          <p:nvPr/>
        </p:nvSpPr>
        <p:spPr>
          <a:xfrm>
            <a:off x="11099260" y="3512603"/>
            <a:ext cx="8369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Year</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600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602886-C048-4746-B75A-3C5A648222B6}"/>
              </a:ext>
            </a:extLst>
          </p:cNvPr>
          <p:cNvSpPr>
            <a:spLocks noGrp="1"/>
          </p:cNvSpPr>
          <p:nvPr>
            <p:ph type="sldNum" sz="quarter" idx="12"/>
          </p:nvPr>
        </p:nvSpPr>
        <p:spPr/>
        <p:txBody>
          <a:bodyPr/>
          <a:lstStyle/>
          <a:p>
            <a:fld id="{96C37B05-F578-4F05-B382-B19D25927928}" type="slidenum">
              <a:rPr lang="en-SE" smtClean="0"/>
              <a:t>59</a:t>
            </a:fld>
            <a:endParaRPr lang="en-SE"/>
          </a:p>
        </p:txBody>
      </p:sp>
      <p:pic>
        <p:nvPicPr>
          <p:cNvPr id="4" name="Picture 3">
            <a:extLst>
              <a:ext uri="{FF2B5EF4-FFF2-40B4-BE49-F238E27FC236}">
                <a16:creationId xmlns:a16="http://schemas.microsoft.com/office/drawing/2014/main" id="{E248BE75-DDE5-461B-969E-9ECCE132F2E8}"/>
              </a:ext>
            </a:extLst>
          </p:cNvPr>
          <p:cNvPicPr>
            <a:picLocks noChangeAspect="1"/>
          </p:cNvPicPr>
          <p:nvPr/>
        </p:nvPicPr>
        <p:blipFill>
          <a:blip r:embed="rId2"/>
          <a:stretch>
            <a:fillRect/>
          </a:stretch>
        </p:blipFill>
        <p:spPr>
          <a:xfrm>
            <a:off x="2981580" y="396676"/>
            <a:ext cx="8608977" cy="6428413"/>
          </a:xfrm>
          <a:prstGeom prst="rect">
            <a:avLst/>
          </a:prstGeom>
        </p:spPr>
      </p:pic>
      <p:sp>
        <p:nvSpPr>
          <p:cNvPr id="5" name="TextBox 4">
            <a:extLst>
              <a:ext uri="{FF2B5EF4-FFF2-40B4-BE49-F238E27FC236}">
                <a16:creationId xmlns:a16="http://schemas.microsoft.com/office/drawing/2014/main" id="{2A40CF57-E6BE-40C7-9BC4-F3A9A0F71E63}"/>
              </a:ext>
            </a:extLst>
          </p:cNvPr>
          <p:cNvSpPr txBox="1"/>
          <p:nvPr/>
        </p:nvSpPr>
        <p:spPr>
          <a:xfrm>
            <a:off x="288222" y="973705"/>
            <a:ext cx="6094378" cy="4893647"/>
          </a:xfrm>
          <a:prstGeom prst="rect">
            <a:avLst/>
          </a:prstGeom>
          <a:noFill/>
        </p:spPr>
        <p:txBody>
          <a:bodyPr wrap="square">
            <a:spAutoFit/>
          </a:bodyPr>
          <a:lstStyle/>
          <a:p>
            <a:r>
              <a:rPr lang="en-US" sz="2400" b="1" dirty="0">
                <a:solidFill>
                  <a:srgbClr val="0070C0"/>
                </a:solidFill>
              </a:rPr>
              <a:t>The time path of </a:t>
            </a:r>
          </a:p>
          <a:p>
            <a:r>
              <a:rPr lang="en-US" sz="2400" b="1" dirty="0">
                <a:solidFill>
                  <a:srgbClr val="0070C0"/>
                </a:solidFill>
              </a:rPr>
              <a:t>the CO2 level </a:t>
            </a:r>
          </a:p>
          <a:p>
            <a:r>
              <a:rPr lang="en-US" sz="2400" b="1" dirty="0">
                <a:solidFill>
                  <a:srgbClr val="0070C0"/>
                </a:solidFill>
              </a:rPr>
              <a:t>(ppm) as a </a:t>
            </a:r>
          </a:p>
          <a:p>
            <a:r>
              <a:rPr lang="en-US" sz="2400" b="1" dirty="0">
                <a:solidFill>
                  <a:srgbClr val="0070C0"/>
                </a:solidFill>
              </a:rPr>
              <a:t>function of </a:t>
            </a:r>
          </a:p>
          <a:p>
            <a:r>
              <a:rPr lang="en-US" sz="2400" b="1" dirty="0">
                <a:solidFill>
                  <a:srgbClr val="0070C0"/>
                </a:solidFill>
              </a:rPr>
              <a:t>the time of </a:t>
            </a:r>
          </a:p>
          <a:p>
            <a:r>
              <a:rPr lang="en-US" sz="2400" b="1" dirty="0">
                <a:solidFill>
                  <a:srgbClr val="0070C0"/>
                </a:solidFill>
              </a:rPr>
              <a:t>area expansion.</a:t>
            </a:r>
          </a:p>
          <a:p>
            <a:r>
              <a:rPr lang="en-US" sz="2400" b="1" dirty="0">
                <a:solidFill>
                  <a:srgbClr val="0070C0"/>
                </a:solidFill>
              </a:rPr>
              <a:t>(years).</a:t>
            </a:r>
          </a:p>
          <a:p>
            <a:endParaRPr lang="en-US" sz="2400" b="1" dirty="0">
              <a:solidFill>
                <a:srgbClr val="0070C0"/>
              </a:solidFill>
            </a:endParaRPr>
          </a:p>
          <a:p>
            <a:r>
              <a:rPr lang="en-US" sz="2400" b="1" i="1" dirty="0">
                <a:solidFill>
                  <a:srgbClr val="0070C0"/>
                </a:solidFill>
              </a:rPr>
              <a:t>(In all three cases </a:t>
            </a:r>
          </a:p>
          <a:p>
            <a:r>
              <a:rPr lang="en-US" sz="2400" b="1" i="1" dirty="0">
                <a:solidFill>
                  <a:srgbClr val="0070C0"/>
                </a:solidFill>
              </a:rPr>
              <a:t>in the graph,</a:t>
            </a:r>
          </a:p>
          <a:p>
            <a:r>
              <a:rPr lang="en-US" sz="2400" b="1" i="1" dirty="0">
                <a:solidFill>
                  <a:srgbClr val="0070C0"/>
                </a:solidFill>
              </a:rPr>
              <a:t>the area expansion </a:t>
            </a:r>
          </a:p>
          <a:p>
            <a:r>
              <a:rPr lang="en-US" sz="2400" b="1" i="1" dirty="0">
                <a:solidFill>
                  <a:srgbClr val="0070C0"/>
                </a:solidFill>
              </a:rPr>
              <a:t>per year is</a:t>
            </a:r>
          </a:p>
          <a:p>
            <a:r>
              <a:rPr lang="en-US" sz="2400" b="1" i="1" dirty="0">
                <a:solidFill>
                  <a:srgbClr val="0070C0"/>
                </a:solidFill>
              </a:rPr>
              <a:t>10 </a:t>
            </a:r>
            <a:r>
              <a:rPr lang="en-US" sz="2400" b="1" i="1" dirty="0" err="1">
                <a:solidFill>
                  <a:srgbClr val="0070C0"/>
                </a:solidFill>
              </a:rPr>
              <a:t>Mha</a:t>
            </a:r>
            <a:r>
              <a:rPr lang="en-US" sz="2400" b="1" i="1" dirty="0">
                <a:solidFill>
                  <a:srgbClr val="0070C0"/>
                </a:solidFill>
              </a:rPr>
              <a:t>.)</a:t>
            </a:r>
          </a:p>
        </p:txBody>
      </p:sp>
      <p:sp>
        <p:nvSpPr>
          <p:cNvPr id="8" name="TextBox 7">
            <a:extLst>
              <a:ext uri="{FF2B5EF4-FFF2-40B4-BE49-F238E27FC236}">
                <a16:creationId xmlns:a16="http://schemas.microsoft.com/office/drawing/2014/main" id="{3AFDDD6C-1168-49FD-8AE6-F0DD90342C29}"/>
              </a:ext>
            </a:extLst>
          </p:cNvPr>
          <p:cNvSpPr txBox="1"/>
          <p:nvPr/>
        </p:nvSpPr>
        <p:spPr>
          <a:xfrm>
            <a:off x="5148178" y="6096051"/>
            <a:ext cx="1243417" cy="461665"/>
          </a:xfrm>
          <a:prstGeom prst="rect">
            <a:avLst/>
          </a:prstGeom>
          <a:noFill/>
        </p:spPr>
        <p:txBody>
          <a:bodyPr wrap="none" rtlCol="0">
            <a:spAutoFit/>
          </a:bodyPr>
          <a:lstStyle/>
          <a:p>
            <a:r>
              <a:rPr lang="en-US" sz="2400" b="1" dirty="0">
                <a:solidFill>
                  <a:srgbClr val="00B050"/>
                </a:solidFill>
              </a:rPr>
              <a:t>60 years</a:t>
            </a:r>
            <a:endParaRPr lang="en-SE" sz="2400" b="1" dirty="0">
              <a:solidFill>
                <a:srgbClr val="00B050"/>
              </a:solidFill>
            </a:endParaRPr>
          </a:p>
        </p:txBody>
      </p:sp>
      <p:sp>
        <p:nvSpPr>
          <p:cNvPr id="10" name="TextBox 9">
            <a:extLst>
              <a:ext uri="{FF2B5EF4-FFF2-40B4-BE49-F238E27FC236}">
                <a16:creationId xmlns:a16="http://schemas.microsoft.com/office/drawing/2014/main" id="{6ABF2A07-DA82-4DC4-8E51-F74939197880}"/>
              </a:ext>
            </a:extLst>
          </p:cNvPr>
          <p:cNvSpPr txBox="1"/>
          <p:nvPr/>
        </p:nvSpPr>
        <p:spPr>
          <a:xfrm>
            <a:off x="6517532" y="6125517"/>
            <a:ext cx="6511857" cy="461665"/>
          </a:xfrm>
          <a:prstGeom prst="rect">
            <a:avLst/>
          </a:prstGeom>
          <a:noFill/>
        </p:spPr>
        <p:txBody>
          <a:bodyPr wrap="square">
            <a:spAutoFit/>
          </a:bodyPr>
          <a:lstStyle/>
          <a:p>
            <a:r>
              <a:rPr lang="en-US" sz="2400" b="1" dirty="0">
                <a:solidFill>
                  <a:srgbClr val="0070C0"/>
                </a:solidFill>
              </a:rPr>
              <a:t>30 years</a:t>
            </a:r>
            <a:endParaRPr lang="en-SE" sz="2400" b="1" dirty="0">
              <a:solidFill>
                <a:srgbClr val="0070C0"/>
              </a:solidFill>
            </a:endParaRPr>
          </a:p>
        </p:txBody>
      </p:sp>
      <p:sp>
        <p:nvSpPr>
          <p:cNvPr id="11" name="TextBox 10">
            <a:extLst>
              <a:ext uri="{FF2B5EF4-FFF2-40B4-BE49-F238E27FC236}">
                <a16:creationId xmlns:a16="http://schemas.microsoft.com/office/drawing/2014/main" id="{605A3B27-B6EA-412C-8372-4C8B480836C4}"/>
              </a:ext>
            </a:extLst>
          </p:cNvPr>
          <p:cNvSpPr txBox="1"/>
          <p:nvPr/>
        </p:nvSpPr>
        <p:spPr>
          <a:xfrm>
            <a:off x="8073197" y="6108305"/>
            <a:ext cx="6094378" cy="461665"/>
          </a:xfrm>
          <a:prstGeom prst="rect">
            <a:avLst/>
          </a:prstGeom>
          <a:noFill/>
        </p:spPr>
        <p:txBody>
          <a:bodyPr wrap="square">
            <a:spAutoFit/>
          </a:bodyPr>
          <a:lstStyle/>
          <a:p>
            <a:r>
              <a:rPr lang="en-US" sz="2400" b="1" dirty="0">
                <a:solidFill>
                  <a:srgbClr val="FF0000"/>
                </a:solidFill>
              </a:rPr>
              <a:t>0 years</a:t>
            </a:r>
            <a:endParaRPr lang="en-SE" sz="2400" b="1" dirty="0">
              <a:solidFill>
                <a:srgbClr val="FF0000"/>
              </a:solidFill>
            </a:endParaRPr>
          </a:p>
        </p:txBody>
      </p:sp>
      <p:sp>
        <p:nvSpPr>
          <p:cNvPr id="13" name="TextBox 12">
            <a:extLst>
              <a:ext uri="{FF2B5EF4-FFF2-40B4-BE49-F238E27FC236}">
                <a16:creationId xmlns:a16="http://schemas.microsoft.com/office/drawing/2014/main" id="{C8910FE0-848D-4539-BCC9-823AB7BEA71C}"/>
              </a:ext>
            </a:extLst>
          </p:cNvPr>
          <p:cNvSpPr txBox="1"/>
          <p:nvPr/>
        </p:nvSpPr>
        <p:spPr>
          <a:xfrm>
            <a:off x="8842468" y="4599729"/>
            <a:ext cx="7290880" cy="369332"/>
          </a:xfrm>
          <a:prstGeom prst="rect">
            <a:avLst/>
          </a:prstGeom>
          <a:noFill/>
        </p:spPr>
        <p:txBody>
          <a:bodyPr wrap="square">
            <a:spAutoFit/>
          </a:bodyPr>
          <a:lstStyle/>
          <a:p>
            <a:r>
              <a:rPr lang="en-US" sz="1800" b="1" dirty="0">
                <a:solidFill>
                  <a:srgbClr val="00B050"/>
                </a:solidFill>
              </a:rPr>
              <a:t>60 years</a:t>
            </a:r>
            <a:endParaRPr lang="en-SE" sz="1800" b="1" dirty="0">
              <a:solidFill>
                <a:srgbClr val="00B050"/>
              </a:solidFill>
            </a:endParaRPr>
          </a:p>
        </p:txBody>
      </p:sp>
      <p:sp>
        <p:nvSpPr>
          <p:cNvPr id="15" name="TextBox 14">
            <a:extLst>
              <a:ext uri="{FF2B5EF4-FFF2-40B4-BE49-F238E27FC236}">
                <a16:creationId xmlns:a16="http://schemas.microsoft.com/office/drawing/2014/main" id="{59A517CF-2667-4400-8A07-919F9AAA2A9B}"/>
              </a:ext>
            </a:extLst>
          </p:cNvPr>
          <p:cNvSpPr txBox="1"/>
          <p:nvPr/>
        </p:nvSpPr>
        <p:spPr>
          <a:xfrm>
            <a:off x="10424809" y="3426217"/>
            <a:ext cx="1243417" cy="369332"/>
          </a:xfrm>
          <a:prstGeom prst="rect">
            <a:avLst/>
          </a:prstGeom>
          <a:noFill/>
        </p:spPr>
        <p:txBody>
          <a:bodyPr wrap="square">
            <a:spAutoFit/>
          </a:bodyPr>
          <a:lstStyle/>
          <a:p>
            <a:r>
              <a:rPr lang="en-US" sz="1800" b="1" dirty="0">
                <a:solidFill>
                  <a:srgbClr val="FF0000"/>
                </a:solidFill>
              </a:rPr>
              <a:t>0 years</a:t>
            </a:r>
            <a:endParaRPr lang="en-SE" sz="1800" b="1" dirty="0">
              <a:solidFill>
                <a:srgbClr val="FF0000"/>
              </a:solidFill>
            </a:endParaRPr>
          </a:p>
        </p:txBody>
      </p:sp>
      <p:sp>
        <p:nvSpPr>
          <p:cNvPr id="17" name="TextBox 16">
            <a:extLst>
              <a:ext uri="{FF2B5EF4-FFF2-40B4-BE49-F238E27FC236}">
                <a16:creationId xmlns:a16="http://schemas.microsoft.com/office/drawing/2014/main" id="{57FAFCA1-8011-4CE1-9E8D-9A6994F779F8}"/>
              </a:ext>
            </a:extLst>
          </p:cNvPr>
          <p:cNvSpPr txBox="1"/>
          <p:nvPr/>
        </p:nvSpPr>
        <p:spPr>
          <a:xfrm>
            <a:off x="10817823" y="4534017"/>
            <a:ext cx="1243417" cy="369332"/>
          </a:xfrm>
          <a:prstGeom prst="rect">
            <a:avLst/>
          </a:prstGeom>
          <a:noFill/>
        </p:spPr>
        <p:txBody>
          <a:bodyPr wrap="square">
            <a:spAutoFit/>
          </a:bodyPr>
          <a:lstStyle/>
          <a:p>
            <a:r>
              <a:rPr lang="en-US" sz="1800" b="1" dirty="0">
                <a:solidFill>
                  <a:srgbClr val="0070C0"/>
                </a:solidFill>
              </a:rPr>
              <a:t>30 years</a:t>
            </a:r>
            <a:endParaRPr lang="en-SE" sz="1800" b="1" dirty="0">
              <a:solidFill>
                <a:srgbClr val="0070C0"/>
              </a:solidFill>
            </a:endParaRPr>
          </a:p>
        </p:txBody>
      </p:sp>
      <p:cxnSp>
        <p:nvCxnSpPr>
          <p:cNvPr id="19" name="Straight Arrow Connector 18">
            <a:extLst>
              <a:ext uri="{FF2B5EF4-FFF2-40B4-BE49-F238E27FC236}">
                <a16:creationId xmlns:a16="http://schemas.microsoft.com/office/drawing/2014/main" id="{1063AAD8-C13B-4250-BFFB-459CB6951F76}"/>
              </a:ext>
            </a:extLst>
          </p:cNvPr>
          <p:cNvCxnSpPr/>
          <p:nvPr/>
        </p:nvCxnSpPr>
        <p:spPr>
          <a:xfrm flipV="1">
            <a:off x="9799388" y="4599729"/>
            <a:ext cx="290209" cy="12175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6A90871-3612-4923-88E9-849992759B49}"/>
              </a:ext>
            </a:extLst>
          </p:cNvPr>
          <p:cNvCxnSpPr>
            <a:cxnSpLocks/>
          </p:cNvCxnSpPr>
          <p:nvPr/>
        </p:nvCxnSpPr>
        <p:spPr>
          <a:xfrm flipH="1">
            <a:off x="10056386" y="3720075"/>
            <a:ext cx="411855" cy="2342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AB4493-D5E3-4E3A-B055-20D9270208F1}"/>
              </a:ext>
            </a:extLst>
          </p:cNvPr>
          <p:cNvCxnSpPr>
            <a:cxnSpLocks/>
          </p:cNvCxnSpPr>
          <p:nvPr/>
        </p:nvCxnSpPr>
        <p:spPr>
          <a:xfrm flipH="1">
            <a:off x="10424809" y="4711127"/>
            <a:ext cx="38500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CC3BC7-762B-45DF-A7CB-C7709B62F767}"/>
              </a:ext>
            </a:extLst>
          </p:cNvPr>
          <p:cNvSpPr txBox="1"/>
          <p:nvPr/>
        </p:nvSpPr>
        <p:spPr>
          <a:xfrm>
            <a:off x="11207638" y="5253961"/>
            <a:ext cx="8536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Year</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D8C8C93-4AB4-4016-86E6-37E9D9DD82C1}"/>
              </a:ext>
            </a:extLst>
          </p:cNvPr>
          <p:cNvSpPr txBox="1"/>
          <p:nvPr/>
        </p:nvSpPr>
        <p:spPr>
          <a:xfrm>
            <a:off x="3335411" y="135066"/>
            <a:ext cx="136308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X (ppm)</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39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B2BF2BC-2300-418E-BD03-7E32B1397B70}"/>
              </a:ext>
            </a:extLst>
          </p:cNvPr>
          <p:cNvGraphicFramePr>
            <a:graphicFrameLocks noChangeAspect="1"/>
          </p:cNvGraphicFramePr>
          <p:nvPr>
            <p:extLst>
              <p:ext uri="{D42A27DB-BD31-4B8C-83A1-F6EECF244321}">
                <p14:modId xmlns:p14="http://schemas.microsoft.com/office/powerpoint/2010/main" val="1786251030"/>
              </p:ext>
            </p:extLst>
          </p:nvPr>
        </p:nvGraphicFramePr>
        <p:xfrm>
          <a:off x="941387" y="950020"/>
          <a:ext cx="10309225" cy="3757612"/>
        </p:xfrm>
        <a:graphic>
          <a:graphicData uri="http://schemas.openxmlformats.org/presentationml/2006/ole">
            <mc:AlternateContent xmlns:mc="http://schemas.openxmlformats.org/markup-compatibility/2006">
              <mc:Choice xmlns:v="urn:schemas-microsoft-com:vml" Requires="v">
                <p:oleObj name="Equation" r:id="rId2" imgW="1079280" imgH="393480" progId="Equation.DSMT4">
                  <p:embed/>
                </p:oleObj>
              </mc:Choice>
              <mc:Fallback>
                <p:oleObj name="Equation" r:id="rId2" imgW="1079280" imgH="393480" progId="Equation.DSMT4">
                  <p:embed/>
                  <p:pic>
                    <p:nvPicPr>
                      <p:cNvPr id="0" name=""/>
                      <p:cNvPicPr/>
                      <p:nvPr/>
                    </p:nvPicPr>
                    <p:blipFill>
                      <a:blip r:embed="rId3"/>
                      <a:stretch>
                        <a:fillRect/>
                      </a:stretch>
                    </p:blipFill>
                    <p:spPr>
                      <a:xfrm>
                        <a:off x="941387" y="950020"/>
                        <a:ext cx="10309225" cy="3757612"/>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8DC0571C-5946-4713-A5E2-DFB97D01C288}"/>
              </a:ext>
            </a:extLst>
          </p:cNvPr>
          <p:cNvSpPr>
            <a:spLocks noGrp="1"/>
          </p:cNvSpPr>
          <p:nvPr>
            <p:ph type="sldNum" sz="quarter" idx="12"/>
          </p:nvPr>
        </p:nvSpPr>
        <p:spPr/>
        <p:txBody>
          <a:bodyPr/>
          <a:lstStyle/>
          <a:p>
            <a:fld id="{96C37B05-F578-4F05-B382-B19D25927928}" type="slidenum">
              <a:rPr lang="en-SE" smtClean="0"/>
              <a:t>6</a:t>
            </a:fld>
            <a:endParaRPr lang="en-SE" dirty="0"/>
          </a:p>
        </p:txBody>
      </p:sp>
      <p:sp>
        <p:nvSpPr>
          <p:cNvPr id="3" name="TextBox 2">
            <a:extLst>
              <a:ext uri="{FF2B5EF4-FFF2-40B4-BE49-F238E27FC236}">
                <a16:creationId xmlns:a16="http://schemas.microsoft.com/office/drawing/2014/main" id="{B1DDFE31-059E-4A2F-A4FF-00AA8D128528}"/>
              </a:ext>
            </a:extLst>
          </p:cNvPr>
          <p:cNvSpPr txBox="1"/>
          <p:nvPr/>
        </p:nvSpPr>
        <p:spPr>
          <a:xfrm>
            <a:off x="5661498" y="4902740"/>
            <a:ext cx="2526141" cy="830997"/>
          </a:xfrm>
          <a:prstGeom prst="rect">
            <a:avLst/>
          </a:prstGeom>
          <a:noFill/>
        </p:spPr>
        <p:txBody>
          <a:bodyPr wrap="none" rtlCol="0">
            <a:spAutoFit/>
          </a:bodyPr>
          <a:lstStyle/>
          <a:p>
            <a:r>
              <a:rPr lang="en-US" sz="2400" b="1" dirty="0">
                <a:solidFill>
                  <a:srgbClr val="FF0000"/>
                </a:solidFill>
              </a:rPr>
              <a:t>Natural emissions</a:t>
            </a:r>
          </a:p>
          <a:p>
            <a:r>
              <a:rPr lang="en-US" sz="2400" b="1" dirty="0">
                <a:solidFill>
                  <a:srgbClr val="FF0000"/>
                </a:solidFill>
              </a:rPr>
              <a:t>from </a:t>
            </a:r>
            <a:r>
              <a:rPr lang="en-US" sz="2400" b="1" dirty="0" err="1">
                <a:solidFill>
                  <a:srgbClr val="FF0000"/>
                </a:solidFill>
              </a:rPr>
              <a:t>vulcanos</a:t>
            </a:r>
            <a:r>
              <a:rPr lang="en-US" sz="2400" b="1" dirty="0">
                <a:solidFill>
                  <a:srgbClr val="FF0000"/>
                </a:solidFill>
              </a:rPr>
              <a:t> etc.</a:t>
            </a:r>
            <a:endParaRPr lang="en-SE" sz="2400" b="1" dirty="0">
              <a:solidFill>
                <a:srgbClr val="FF0000"/>
              </a:solidFill>
            </a:endParaRPr>
          </a:p>
        </p:txBody>
      </p:sp>
      <p:sp>
        <p:nvSpPr>
          <p:cNvPr id="5" name="TextBox 4">
            <a:extLst>
              <a:ext uri="{FF2B5EF4-FFF2-40B4-BE49-F238E27FC236}">
                <a16:creationId xmlns:a16="http://schemas.microsoft.com/office/drawing/2014/main" id="{A3E0F8DC-A68F-4A2B-B403-A5465F1EB371}"/>
              </a:ext>
            </a:extLst>
          </p:cNvPr>
          <p:cNvSpPr txBox="1"/>
          <p:nvPr/>
        </p:nvSpPr>
        <p:spPr>
          <a:xfrm>
            <a:off x="8754894" y="4902740"/>
            <a:ext cx="3101490" cy="1200329"/>
          </a:xfrm>
          <a:prstGeom prst="rect">
            <a:avLst/>
          </a:prstGeom>
          <a:noFill/>
        </p:spPr>
        <p:txBody>
          <a:bodyPr wrap="none" rtlCol="0">
            <a:spAutoFit/>
          </a:bodyPr>
          <a:lstStyle/>
          <a:p>
            <a:r>
              <a:rPr lang="en-US" sz="2400" b="1" dirty="0">
                <a:solidFill>
                  <a:srgbClr val="0070C0"/>
                </a:solidFill>
              </a:rPr>
              <a:t>Net </a:t>
            </a:r>
            <a:r>
              <a:rPr lang="en-US" sz="2400" b="1" dirty="0" err="1">
                <a:solidFill>
                  <a:srgbClr val="0070C0"/>
                </a:solidFill>
              </a:rPr>
              <a:t>absorbtion</a:t>
            </a:r>
            <a:r>
              <a:rPr lang="en-US" sz="2400" b="1" dirty="0">
                <a:solidFill>
                  <a:srgbClr val="0070C0"/>
                </a:solidFill>
              </a:rPr>
              <a:t> of CO2 </a:t>
            </a:r>
          </a:p>
          <a:p>
            <a:r>
              <a:rPr lang="en-US" sz="2400" b="1" dirty="0">
                <a:solidFill>
                  <a:srgbClr val="0070C0"/>
                </a:solidFill>
              </a:rPr>
              <a:t>by the sea and </a:t>
            </a:r>
          </a:p>
          <a:p>
            <a:r>
              <a:rPr lang="en-US" sz="2400" b="1" dirty="0">
                <a:solidFill>
                  <a:srgbClr val="0070C0"/>
                </a:solidFill>
              </a:rPr>
              <a:t>natural environment</a:t>
            </a:r>
            <a:endParaRPr lang="en-SE" sz="2400" b="1" dirty="0">
              <a:solidFill>
                <a:srgbClr val="0070C0"/>
              </a:solidFill>
            </a:endParaRPr>
          </a:p>
        </p:txBody>
      </p:sp>
      <p:sp>
        <p:nvSpPr>
          <p:cNvPr id="6" name="Rectangle 5">
            <a:extLst>
              <a:ext uri="{FF2B5EF4-FFF2-40B4-BE49-F238E27FC236}">
                <a16:creationId xmlns:a16="http://schemas.microsoft.com/office/drawing/2014/main" id="{A8F929C8-1276-4A91-85F5-B45ABE3541F2}"/>
              </a:ext>
            </a:extLst>
          </p:cNvPr>
          <p:cNvSpPr/>
          <p:nvPr/>
        </p:nvSpPr>
        <p:spPr>
          <a:xfrm>
            <a:off x="5661498" y="4727643"/>
            <a:ext cx="2655651" cy="15077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B97CF030-0E70-471C-AC59-06935BE4A8A8}"/>
              </a:ext>
            </a:extLst>
          </p:cNvPr>
          <p:cNvSpPr/>
          <p:nvPr/>
        </p:nvSpPr>
        <p:spPr>
          <a:xfrm>
            <a:off x="8711169" y="4721922"/>
            <a:ext cx="3083854" cy="150778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Arrow: Down 8">
            <a:extLst>
              <a:ext uri="{FF2B5EF4-FFF2-40B4-BE49-F238E27FC236}">
                <a16:creationId xmlns:a16="http://schemas.microsoft.com/office/drawing/2014/main" id="{11DEBAD2-116D-48B7-8CAC-845C248ED530}"/>
              </a:ext>
            </a:extLst>
          </p:cNvPr>
          <p:cNvSpPr/>
          <p:nvPr/>
        </p:nvSpPr>
        <p:spPr>
          <a:xfrm flipV="1">
            <a:off x="6785042" y="4132787"/>
            <a:ext cx="408562" cy="5544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Arrow: Down 9">
            <a:extLst>
              <a:ext uri="{FF2B5EF4-FFF2-40B4-BE49-F238E27FC236}">
                <a16:creationId xmlns:a16="http://schemas.microsoft.com/office/drawing/2014/main" id="{6A5655AF-93F9-44DB-8031-D17D776A939F}"/>
              </a:ext>
            </a:extLst>
          </p:cNvPr>
          <p:cNvSpPr/>
          <p:nvPr/>
        </p:nvSpPr>
        <p:spPr>
          <a:xfrm flipV="1">
            <a:off x="9270461" y="4127063"/>
            <a:ext cx="1731522" cy="55447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TextBox 11">
            <a:extLst>
              <a:ext uri="{FF2B5EF4-FFF2-40B4-BE49-F238E27FC236}">
                <a16:creationId xmlns:a16="http://schemas.microsoft.com/office/drawing/2014/main" id="{999F2120-3A5B-4417-85DD-B8C8B45A5F7E}"/>
              </a:ext>
            </a:extLst>
          </p:cNvPr>
          <p:cNvSpPr txBox="1"/>
          <p:nvPr/>
        </p:nvSpPr>
        <p:spPr>
          <a:xfrm>
            <a:off x="596224" y="4821981"/>
            <a:ext cx="2257156" cy="1200329"/>
          </a:xfrm>
          <a:prstGeom prst="rect">
            <a:avLst/>
          </a:prstGeom>
          <a:noFill/>
        </p:spPr>
        <p:txBody>
          <a:bodyPr wrap="none" rtlCol="0">
            <a:spAutoFit/>
          </a:bodyPr>
          <a:lstStyle/>
          <a:p>
            <a:r>
              <a:rPr lang="en-US" sz="2400" b="1" dirty="0">
                <a:solidFill>
                  <a:srgbClr val="00B050"/>
                </a:solidFill>
              </a:rPr>
              <a:t>Change of the </a:t>
            </a:r>
          </a:p>
          <a:p>
            <a:r>
              <a:rPr lang="en-US" sz="2400" b="1" dirty="0">
                <a:solidFill>
                  <a:srgbClr val="00B050"/>
                </a:solidFill>
              </a:rPr>
              <a:t>CO2 level in the </a:t>
            </a:r>
          </a:p>
          <a:p>
            <a:r>
              <a:rPr lang="en-US" sz="2400" b="1" dirty="0">
                <a:solidFill>
                  <a:srgbClr val="00B050"/>
                </a:solidFill>
              </a:rPr>
              <a:t>atmosphere</a:t>
            </a:r>
            <a:endParaRPr lang="en-SE" sz="2400" b="1" dirty="0">
              <a:solidFill>
                <a:srgbClr val="00B050"/>
              </a:solidFill>
            </a:endParaRPr>
          </a:p>
        </p:txBody>
      </p:sp>
      <p:sp>
        <p:nvSpPr>
          <p:cNvPr id="13" name="Rectangle 12">
            <a:extLst>
              <a:ext uri="{FF2B5EF4-FFF2-40B4-BE49-F238E27FC236}">
                <a16:creationId xmlns:a16="http://schemas.microsoft.com/office/drawing/2014/main" id="{B4AF401E-55D6-4AA1-8D65-BBA60196410E}"/>
              </a:ext>
            </a:extLst>
          </p:cNvPr>
          <p:cNvSpPr/>
          <p:nvPr/>
        </p:nvSpPr>
        <p:spPr>
          <a:xfrm>
            <a:off x="396977" y="4668253"/>
            <a:ext cx="2655651" cy="150778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Arrow: Down 13">
            <a:extLst>
              <a:ext uri="{FF2B5EF4-FFF2-40B4-BE49-F238E27FC236}">
                <a16:creationId xmlns:a16="http://schemas.microsoft.com/office/drawing/2014/main" id="{DBC08511-BBC6-435D-BBDA-5242BDCFE8A4}"/>
              </a:ext>
            </a:extLst>
          </p:cNvPr>
          <p:cNvSpPr/>
          <p:nvPr/>
        </p:nvSpPr>
        <p:spPr>
          <a:xfrm flipV="1">
            <a:off x="1316240" y="3628415"/>
            <a:ext cx="408562" cy="101982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TextBox 14">
            <a:extLst>
              <a:ext uri="{FF2B5EF4-FFF2-40B4-BE49-F238E27FC236}">
                <a16:creationId xmlns:a16="http://schemas.microsoft.com/office/drawing/2014/main" id="{8E34BCE0-BD19-4E55-9713-4379E0389076}"/>
              </a:ext>
            </a:extLst>
          </p:cNvPr>
          <p:cNvSpPr txBox="1"/>
          <p:nvPr/>
        </p:nvSpPr>
        <p:spPr>
          <a:xfrm>
            <a:off x="3229958" y="242134"/>
            <a:ext cx="5732082" cy="707886"/>
          </a:xfrm>
          <a:prstGeom prst="rect">
            <a:avLst/>
          </a:prstGeom>
          <a:noFill/>
        </p:spPr>
        <p:txBody>
          <a:bodyPr wrap="none" rtlCol="0">
            <a:spAutoFit/>
          </a:bodyPr>
          <a:lstStyle/>
          <a:p>
            <a:r>
              <a:rPr lang="en-US" sz="4000" b="1" i="1" dirty="0">
                <a:solidFill>
                  <a:srgbClr val="00B050"/>
                </a:solidFill>
              </a:rPr>
              <a:t>The natural CO2 dynamics</a:t>
            </a:r>
            <a:endParaRPr lang="en-SE" sz="4000" b="1" i="1" dirty="0">
              <a:solidFill>
                <a:srgbClr val="00B050"/>
              </a:solidFill>
            </a:endParaRPr>
          </a:p>
        </p:txBody>
      </p:sp>
    </p:spTree>
    <p:extLst>
      <p:ext uri="{BB962C8B-B14F-4D97-AF65-F5344CB8AC3E}">
        <p14:creationId xmlns:p14="http://schemas.microsoft.com/office/powerpoint/2010/main" val="3022134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D80BF-60ED-44FF-B218-28498EE44E0D}"/>
              </a:ext>
            </a:extLst>
          </p:cNvPr>
          <p:cNvSpPr>
            <a:spLocks noGrp="1"/>
          </p:cNvSpPr>
          <p:nvPr>
            <p:ph type="sldNum" sz="quarter" idx="12"/>
          </p:nvPr>
        </p:nvSpPr>
        <p:spPr/>
        <p:txBody>
          <a:bodyPr/>
          <a:lstStyle/>
          <a:p>
            <a:fld id="{96C37B05-F578-4F05-B382-B19D25927928}" type="slidenum">
              <a:rPr lang="en-SE" smtClean="0"/>
              <a:t>60</a:t>
            </a:fld>
            <a:endParaRPr lang="en-SE"/>
          </a:p>
        </p:txBody>
      </p:sp>
      <p:pic>
        <p:nvPicPr>
          <p:cNvPr id="4" name="Picture 3">
            <a:extLst>
              <a:ext uri="{FF2B5EF4-FFF2-40B4-BE49-F238E27FC236}">
                <a16:creationId xmlns:a16="http://schemas.microsoft.com/office/drawing/2014/main" id="{ADF3C86F-5EE9-4409-A57A-21A8B9D55158}"/>
              </a:ext>
            </a:extLst>
          </p:cNvPr>
          <p:cNvPicPr>
            <a:picLocks noChangeAspect="1"/>
          </p:cNvPicPr>
          <p:nvPr/>
        </p:nvPicPr>
        <p:blipFill>
          <a:blip r:embed="rId2"/>
          <a:stretch>
            <a:fillRect/>
          </a:stretch>
        </p:blipFill>
        <p:spPr>
          <a:xfrm>
            <a:off x="368811" y="1235413"/>
            <a:ext cx="11632166" cy="4455268"/>
          </a:xfrm>
          <a:prstGeom prst="rect">
            <a:avLst/>
          </a:prstGeom>
        </p:spPr>
      </p:pic>
    </p:spTree>
    <p:extLst>
      <p:ext uri="{BB962C8B-B14F-4D97-AF65-F5344CB8AC3E}">
        <p14:creationId xmlns:p14="http://schemas.microsoft.com/office/powerpoint/2010/main" val="7250276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fld id="{96C37B05-F578-4F05-B382-B19D25927928}" type="slidenum">
              <a:rPr lang="en-SE" smtClean="0"/>
              <a:t>61</a:t>
            </a:fld>
            <a:endParaRPr lang="en-SE"/>
          </a:p>
        </p:txBody>
      </p:sp>
      <p:sp>
        <p:nvSpPr>
          <p:cNvPr id="7" name="TextBox 6">
            <a:extLst>
              <a:ext uri="{FF2B5EF4-FFF2-40B4-BE49-F238E27FC236}">
                <a16:creationId xmlns:a16="http://schemas.microsoft.com/office/drawing/2014/main" id="{DFDF2E0F-59B4-45B6-9CC7-DFE68D256EB9}"/>
              </a:ext>
            </a:extLst>
          </p:cNvPr>
          <p:cNvSpPr txBox="1"/>
          <p:nvPr/>
        </p:nvSpPr>
        <p:spPr>
          <a:xfrm>
            <a:off x="554478" y="5437228"/>
            <a:ext cx="10943616" cy="1200329"/>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rPr>
              <a:t>Lohmander, P., Optimization of continuous cover forestry expansion under the influence of global warming, International Robotics &amp; Automation Journal, Volume 6, Issue 3, 2020, 127-132.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https://medcraveonline.com/IRATJ/IRATJ-06-00211.pdf</a:t>
            </a:r>
            <a:endPar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https://medcraveonline.com/IRATJ/IRATJ-06-00211A.pdf</a:t>
            </a:r>
            <a:endPar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3C23459-0C36-427B-BC1F-130EB76DC1F7}"/>
              </a:ext>
            </a:extLst>
          </p:cNvPr>
          <p:cNvSpPr txBox="1"/>
          <p:nvPr/>
        </p:nvSpPr>
        <p:spPr>
          <a:xfrm>
            <a:off x="391539" y="425179"/>
            <a:ext cx="6094378" cy="523220"/>
          </a:xfrm>
          <a:prstGeom prst="rect">
            <a:avLst/>
          </a:prstGeom>
          <a:noFill/>
        </p:spPr>
        <p:txBody>
          <a:bodyPr wrap="square">
            <a:spAutoFit/>
          </a:bodyPr>
          <a:lstStyle/>
          <a:p>
            <a:pPr marR="1200"/>
            <a:r>
              <a:rPr lang="en-US" sz="2800" b="1" u="sng" dirty="0">
                <a:latin typeface="Times New Roman" panose="02020603050405020304" pitchFamily="18" charset="0"/>
                <a:cs typeface="Times New Roman" panose="02020603050405020304" pitchFamily="18" charset="0"/>
              </a:rPr>
              <a:t>Abstract part 3(4)</a:t>
            </a:r>
            <a:endParaRPr lang="en-US" sz="2800" b="0" i="0" u="sng" strike="noStrike" baseline="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8979F9E-5604-4F1E-8420-B5B00AA2CC26}"/>
              </a:ext>
            </a:extLst>
          </p:cNvPr>
          <p:cNvSpPr txBox="1"/>
          <p:nvPr/>
        </p:nvSpPr>
        <p:spPr>
          <a:xfrm>
            <a:off x="554478" y="1643975"/>
            <a:ext cx="10087582" cy="2733472"/>
          </a:xfrm>
          <a:prstGeom prst="rect">
            <a:avLst/>
          </a:prstGeom>
          <a:noFill/>
        </p:spPr>
        <p:txBody>
          <a:bodyPr wrap="square">
            <a:spAutoFit/>
          </a:bodyPr>
          <a:lstStyle/>
          <a:p>
            <a:pPr marR="1200" algn="just"/>
            <a:r>
              <a:rPr lang="en-US" sz="2400" b="1" i="0" u="none" strike="noStrike" baseline="0" dirty="0">
                <a:solidFill>
                  <a:srgbClr val="000000"/>
                </a:solidFill>
                <a:latin typeface="Times New Roman" panose="02020603050405020304" pitchFamily="18" charset="0"/>
              </a:rPr>
              <a:t>The analysis shows how the </a:t>
            </a:r>
            <a:r>
              <a:rPr lang="en-US" sz="2400" b="1" i="0" u="none" strike="noStrike" baseline="0" dirty="0">
                <a:solidFill>
                  <a:srgbClr val="FF0000"/>
                </a:solidFill>
                <a:latin typeface="Times New Roman" panose="02020603050405020304" pitchFamily="18" charset="0"/>
              </a:rPr>
              <a:t>optimal transformation of natural forests to managed continuous cover forests </a:t>
            </a:r>
            <a:r>
              <a:rPr lang="en-US" sz="2400" b="1" i="0" u="none" strike="noStrike" baseline="0" dirty="0">
                <a:solidFill>
                  <a:srgbClr val="000000"/>
                </a:solidFill>
                <a:latin typeface="Times New Roman" panose="02020603050405020304" pitchFamily="18" charset="0"/>
              </a:rPr>
              <a:t>is affected by the relative weights of the utility of the climate and of the present value of the profits.</a:t>
            </a:r>
          </a:p>
          <a:p>
            <a:pPr marR="1200" algn="just"/>
            <a:r>
              <a:rPr lang="en-US" sz="2400" b="1" i="0" u="none" strike="noStrike" baseline="0" dirty="0">
                <a:solidFill>
                  <a:srgbClr val="000000"/>
                </a:solidFill>
                <a:latin typeface="Times New Roman" panose="02020603050405020304" pitchFamily="18" charset="0"/>
              </a:rPr>
              <a:t> </a:t>
            </a:r>
          </a:p>
          <a:p>
            <a:pPr marR="1200" algn="just"/>
            <a:r>
              <a:rPr lang="en-US" sz="2400" b="1" i="0" u="none" strike="noStrike" baseline="0" dirty="0">
                <a:solidFill>
                  <a:srgbClr val="000000"/>
                </a:solidFill>
                <a:latin typeface="Times New Roman" panose="02020603050405020304" pitchFamily="18" charset="0"/>
              </a:rPr>
              <a:t>If the relative </a:t>
            </a:r>
            <a:r>
              <a:rPr lang="en-US" sz="2400" b="1" i="0" u="none" strike="noStrike" baseline="0" dirty="0">
                <a:solidFill>
                  <a:srgbClr val="FF0000"/>
                </a:solidFill>
                <a:latin typeface="Times New Roman" panose="02020603050405020304" pitchFamily="18" charset="0"/>
              </a:rPr>
              <a:t>weight of the utility of the climate increases</a:t>
            </a:r>
            <a:r>
              <a:rPr lang="en-US" sz="2400" b="1" i="0" u="none" strike="noStrike" baseline="0" dirty="0">
                <a:solidFill>
                  <a:srgbClr val="000000"/>
                </a:solidFill>
                <a:latin typeface="Times New Roman" panose="02020603050405020304" pitchFamily="18" charset="0"/>
              </a:rPr>
              <a:t>, the optimal area of natural forests that should be transformed to managed continuous cover forests increases. </a:t>
            </a:r>
            <a:endParaRPr lang="en-SE" sz="2400" b="1" dirty="0"/>
          </a:p>
        </p:txBody>
      </p:sp>
    </p:spTree>
    <p:extLst>
      <p:ext uri="{BB962C8B-B14F-4D97-AF65-F5344CB8AC3E}">
        <p14:creationId xmlns:p14="http://schemas.microsoft.com/office/powerpoint/2010/main" val="1394308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fld id="{96C37B05-F578-4F05-B382-B19D25927928}" type="slidenum">
              <a:rPr lang="en-SE" smtClean="0"/>
              <a:t>62</a:t>
            </a:fld>
            <a:endParaRPr lang="en-SE"/>
          </a:p>
        </p:txBody>
      </p:sp>
      <p:sp>
        <p:nvSpPr>
          <p:cNvPr id="7" name="TextBox 6">
            <a:extLst>
              <a:ext uri="{FF2B5EF4-FFF2-40B4-BE49-F238E27FC236}">
                <a16:creationId xmlns:a16="http://schemas.microsoft.com/office/drawing/2014/main" id="{DFDF2E0F-59B4-45B6-9CC7-DFE68D256EB9}"/>
              </a:ext>
            </a:extLst>
          </p:cNvPr>
          <p:cNvSpPr txBox="1"/>
          <p:nvPr/>
        </p:nvSpPr>
        <p:spPr>
          <a:xfrm>
            <a:off x="554478" y="5437228"/>
            <a:ext cx="10943616" cy="1200329"/>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rPr>
              <a:t>Lohmander, P., Optimization of continuous cover forestry expansion under the influence of global warming, International Robotics &amp; Automation Journal, Volume 6, Issue 3, 2020, 127-132.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https://medcraveonline.com/IRATJ/IRATJ-06-00211.pdf</a:t>
            </a:r>
            <a:endPar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1800" b="1" i="0" u="sng" strike="noStrike" cap="none" normalizeH="0" baseline="0" dirty="0">
                <a:ln>
                  <a:noFill/>
                </a:ln>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https://medcraveonline.com/IRATJ/IRATJ-06-00211A.pdf</a:t>
            </a:r>
            <a:endParaRPr kumimoji="0" lang="en-SE" altLang="en-SE" sz="1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3C23459-0C36-427B-BC1F-130EB76DC1F7}"/>
              </a:ext>
            </a:extLst>
          </p:cNvPr>
          <p:cNvSpPr txBox="1"/>
          <p:nvPr/>
        </p:nvSpPr>
        <p:spPr>
          <a:xfrm>
            <a:off x="391539" y="425179"/>
            <a:ext cx="6094378" cy="523220"/>
          </a:xfrm>
          <a:prstGeom prst="rect">
            <a:avLst/>
          </a:prstGeom>
          <a:noFill/>
        </p:spPr>
        <p:txBody>
          <a:bodyPr wrap="square">
            <a:spAutoFit/>
          </a:bodyPr>
          <a:lstStyle/>
          <a:p>
            <a:pPr marR="1200"/>
            <a:r>
              <a:rPr lang="en-US" sz="2800" b="1" u="sng" dirty="0">
                <a:latin typeface="Times New Roman" panose="02020603050405020304" pitchFamily="18" charset="0"/>
                <a:cs typeface="Times New Roman" panose="02020603050405020304" pitchFamily="18" charset="0"/>
              </a:rPr>
              <a:t>Abstract part 4(4)</a:t>
            </a:r>
            <a:endParaRPr lang="en-US" sz="2800" b="0" i="0" u="sng" strike="noStrike" baseline="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FAAD34F-6D70-4281-9506-88F3FE557B2C}"/>
              </a:ext>
            </a:extLst>
          </p:cNvPr>
          <p:cNvSpPr txBox="1"/>
          <p:nvPr/>
        </p:nvSpPr>
        <p:spPr>
          <a:xfrm>
            <a:off x="554478" y="1867521"/>
            <a:ext cx="9533106" cy="2554545"/>
          </a:xfrm>
          <a:prstGeom prst="rect">
            <a:avLst/>
          </a:prstGeom>
          <a:noFill/>
        </p:spPr>
        <p:txBody>
          <a:bodyPr wrap="square">
            <a:spAutoFit/>
          </a:bodyPr>
          <a:lstStyle/>
          <a:p>
            <a:pPr marR="1200" algn="just"/>
            <a:r>
              <a:rPr lang="en-US" sz="3200" b="1" i="0" u="none" strike="noStrike" baseline="0" dirty="0">
                <a:solidFill>
                  <a:srgbClr val="000000"/>
                </a:solidFill>
                <a:latin typeface="Times New Roman" panose="02020603050405020304" pitchFamily="18" charset="0"/>
              </a:rPr>
              <a:t>If </a:t>
            </a:r>
            <a:r>
              <a:rPr lang="en-US" sz="3200" b="1" i="0" u="none" strike="noStrike" baseline="0" dirty="0">
                <a:solidFill>
                  <a:srgbClr val="FF0000"/>
                </a:solidFill>
                <a:latin typeface="Times New Roman" panose="02020603050405020304" pitchFamily="18" charset="0"/>
              </a:rPr>
              <a:t>600 M hectares are transformed </a:t>
            </a:r>
            <a:r>
              <a:rPr lang="en-US" sz="3200" b="1" i="0" u="none" strike="noStrike" baseline="0" dirty="0">
                <a:solidFill>
                  <a:srgbClr val="000000"/>
                </a:solidFill>
                <a:latin typeface="Times New Roman" panose="02020603050405020304" pitchFamily="18" charset="0"/>
              </a:rPr>
              <a:t>during 60 years, </a:t>
            </a:r>
          </a:p>
          <a:p>
            <a:pPr marR="1200" algn="just"/>
            <a:r>
              <a:rPr lang="en-US" sz="3200" b="1" i="0" u="none" strike="noStrike" baseline="0" dirty="0">
                <a:solidFill>
                  <a:srgbClr val="000000"/>
                </a:solidFill>
                <a:latin typeface="Times New Roman" panose="02020603050405020304" pitchFamily="18" charset="0"/>
              </a:rPr>
              <a:t>from 2020 until 2080,</a:t>
            </a:r>
          </a:p>
          <a:p>
            <a:pPr marR="1200" algn="just"/>
            <a:r>
              <a:rPr lang="en-US" sz="3200" b="1" i="0" u="none" strike="noStrike" baseline="0" dirty="0">
                <a:solidFill>
                  <a:srgbClr val="000000"/>
                </a:solidFill>
                <a:latin typeface="Times New Roman" panose="02020603050405020304" pitchFamily="18" charset="0"/>
              </a:rPr>
              <a:t> </a:t>
            </a:r>
          </a:p>
          <a:p>
            <a:pPr marR="1200" algn="just"/>
            <a:r>
              <a:rPr lang="en-US" sz="3200" b="1" i="0" u="none" strike="noStrike" baseline="0" dirty="0">
                <a:solidFill>
                  <a:srgbClr val="000000"/>
                </a:solidFill>
                <a:latin typeface="Times New Roman" panose="02020603050405020304" pitchFamily="18" charset="0"/>
              </a:rPr>
              <a:t>then the concentration of CO2 in the atmosphere </a:t>
            </a:r>
          </a:p>
          <a:p>
            <a:pPr marR="1200" algn="just"/>
            <a:r>
              <a:rPr lang="en-US" sz="3200" b="1" i="0" u="none" strike="noStrike" baseline="0" dirty="0">
                <a:solidFill>
                  <a:srgbClr val="000000"/>
                </a:solidFill>
                <a:latin typeface="Times New Roman" panose="02020603050405020304" pitchFamily="18" charset="0"/>
              </a:rPr>
              <a:t>can be reduced by </a:t>
            </a:r>
            <a:r>
              <a:rPr lang="en-US" sz="3200" b="1" i="0" u="none" strike="noStrike" baseline="0" dirty="0">
                <a:solidFill>
                  <a:srgbClr val="FF0000"/>
                </a:solidFill>
                <a:latin typeface="Times New Roman" panose="02020603050405020304" pitchFamily="18" charset="0"/>
              </a:rPr>
              <a:t>8 ppm until the year 2100</a:t>
            </a:r>
            <a:r>
              <a:rPr lang="en-US" sz="3200" b="1" i="0" u="none" strike="noStrike" baseline="0" dirty="0">
                <a:solidFill>
                  <a:srgbClr val="000000"/>
                </a:solidFill>
                <a:latin typeface="Times New Roman" panose="02020603050405020304" pitchFamily="18" charset="0"/>
              </a:rPr>
              <a:t>.</a:t>
            </a:r>
            <a:endParaRPr lang="en-SE" sz="3200" b="1" dirty="0"/>
          </a:p>
        </p:txBody>
      </p:sp>
    </p:spTree>
    <p:extLst>
      <p:ext uri="{BB962C8B-B14F-4D97-AF65-F5344CB8AC3E}">
        <p14:creationId xmlns:p14="http://schemas.microsoft.com/office/powerpoint/2010/main" val="1229567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A3D03-5AA8-4D48-865A-982DC6113589}"/>
              </a:ext>
            </a:extLst>
          </p:cNvPr>
          <p:cNvSpPr>
            <a:spLocks noGrp="1"/>
          </p:cNvSpPr>
          <p:nvPr>
            <p:ph type="ctrTitle"/>
          </p:nvPr>
        </p:nvSpPr>
        <p:spPr>
          <a:xfrm>
            <a:off x="1524000" y="581188"/>
            <a:ext cx="9144000" cy="641123"/>
          </a:xfrm>
        </p:spPr>
        <p:txBody>
          <a:bodyPr>
            <a:normAutofit fontScale="90000"/>
          </a:bodyPr>
          <a:lstStyle/>
          <a:p>
            <a:r>
              <a:rPr lang="en-US" b="1" dirty="0">
                <a:solidFill>
                  <a:srgbClr val="FF0000"/>
                </a:solidFill>
              </a:rPr>
              <a:t>Conclusions 1(2)</a:t>
            </a:r>
            <a:endParaRPr lang="en-SE" b="1" dirty="0">
              <a:solidFill>
                <a:srgbClr val="FF0000"/>
              </a:solidFill>
            </a:endParaRPr>
          </a:p>
        </p:txBody>
      </p:sp>
      <p:sp>
        <p:nvSpPr>
          <p:cNvPr id="4" name="Subtitle 3">
            <a:extLst>
              <a:ext uri="{FF2B5EF4-FFF2-40B4-BE49-F238E27FC236}">
                <a16:creationId xmlns:a16="http://schemas.microsoft.com/office/drawing/2014/main" id="{13015126-4CEE-4CC0-9CC1-32B198687112}"/>
              </a:ext>
            </a:extLst>
          </p:cNvPr>
          <p:cNvSpPr>
            <a:spLocks noGrp="1"/>
          </p:cNvSpPr>
          <p:nvPr>
            <p:ph type="subTitle" idx="1"/>
          </p:nvPr>
        </p:nvSpPr>
        <p:spPr>
          <a:xfrm>
            <a:off x="1091682" y="1418253"/>
            <a:ext cx="10030408" cy="4544008"/>
          </a:xfrm>
        </p:spPr>
        <p:txBody>
          <a:bodyPr>
            <a:noAutofit/>
          </a:bodyPr>
          <a:lstStyle/>
          <a:p>
            <a:pPr algn="l"/>
            <a:r>
              <a:rPr lang="en-US" b="1" i="0" u="none" strike="noStrike" baseline="0" dirty="0">
                <a:solidFill>
                  <a:srgbClr val="000000"/>
                </a:solidFill>
                <a:latin typeface="Times New Roman" panose="02020603050405020304" pitchFamily="18" charset="0"/>
              </a:rPr>
              <a:t>#1. Now, it is possible to understand the dynamics of the CO2 level of the atmosphere, under the influence of global emissions.</a:t>
            </a:r>
          </a:p>
          <a:p>
            <a:pPr algn="l"/>
            <a:r>
              <a:rPr lang="en-US" b="1" i="0" u="none" strike="noStrike" baseline="0" dirty="0">
                <a:solidFill>
                  <a:srgbClr val="000000"/>
                </a:solidFill>
                <a:latin typeface="Times New Roman" panose="02020603050405020304" pitchFamily="18" charset="0"/>
              </a:rPr>
              <a:t> </a:t>
            </a:r>
            <a:endParaRPr lang="en-US" b="1" dirty="0">
              <a:solidFill>
                <a:srgbClr val="000000"/>
              </a:solidFill>
              <a:latin typeface="Times New Roman" panose="02020603050405020304" pitchFamily="18" charset="0"/>
            </a:endParaRPr>
          </a:p>
          <a:p>
            <a:pPr algn="l"/>
            <a:r>
              <a:rPr lang="en-US" b="1" i="0" u="none" strike="noStrike" baseline="0" dirty="0">
                <a:solidFill>
                  <a:srgbClr val="000000"/>
                </a:solidFill>
                <a:latin typeface="Times New Roman" panose="02020603050405020304" pitchFamily="18" charset="0"/>
              </a:rPr>
              <a:t>#2. A first order differential equation with emission forcing has been able to explain the development of the dynamics of the CO2 level in the atmosphere, with very high precision. </a:t>
            </a:r>
          </a:p>
          <a:p>
            <a:pPr algn="l"/>
            <a:endParaRPr lang="en-US" b="1" i="0" u="none" strike="noStrike" baseline="0" dirty="0">
              <a:solidFill>
                <a:srgbClr val="000000"/>
              </a:solidFill>
              <a:latin typeface="Times New Roman" panose="02020603050405020304" pitchFamily="18" charset="0"/>
            </a:endParaRPr>
          </a:p>
          <a:p>
            <a:pPr algn="l"/>
            <a:r>
              <a:rPr lang="en-US" b="1" i="0" u="none" strike="noStrike" baseline="0" dirty="0">
                <a:solidFill>
                  <a:srgbClr val="000000"/>
                </a:solidFill>
                <a:latin typeface="Times New Roman" panose="02020603050405020304" pitchFamily="18" charset="0"/>
              </a:rPr>
              <a:t>#3. The function shows that the CO2 equilibrium level, before the industrial revolution, was 280 ppm, which confirms earlier empirical research. </a:t>
            </a:r>
          </a:p>
          <a:p>
            <a:pPr algn="l"/>
            <a:endParaRPr lang="en-US" b="1" dirty="0">
              <a:solidFill>
                <a:srgbClr val="000000"/>
              </a:solidFill>
              <a:latin typeface="Times New Roman" panose="02020603050405020304" pitchFamily="18" charset="0"/>
            </a:endParaRPr>
          </a:p>
          <a:p>
            <a:pPr algn="l"/>
            <a:r>
              <a:rPr lang="en-US" b="1" i="0" u="none" strike="noStrike" baseline="0" dirty="0">
                <a:solidFill>
                  <a:srgbClr val="000000"/>
                </a:solidFill>
                <a:latin typeface="Times New Roman" panose="02020603050405020304" pitchFamily="18" charset="0"/>
              </a:rPr>
              <a:t>#4. The model has predicted how the global CO2 level can be dynamically changed via different emissions strategies. </a:t>
            </a:r>
            <a:endParaRPr lang="en-SE" b="1" dirty="0"/>
          </a:p>
        </p:txBody>
      </p:sp>
      <p:sp>
        <p:nvSpPr>
          <p:cNvPr id="2" name="Slide Number Placeholder 1">
            <a:extLst>
              <a:ext uri="{FF2B5EF4-FFF2-40B4-BE49-F238E27FC236}">
                <a16:creationId xmlns:a16="http://schemas.microsoft.com/office/drawing/2014/main" id="{366E1A0A-0071-4BAD-A011-0CA7A7174C0C}"/>
              </a:ext>
            </a:extLst>
          </p:cNvPr>
          <p:cNvSpPr>
            <a:spLocks noGrp="1"/>
          </p:cNvSpPr>
          <p:nvPr>
            <p:ph type="sldNum" sz="quarter" idx="12"/>
          </p:nvPr>
        </p:nvSpPr>
        <p:spPr/>
        <p:txBody>
          <a:bodyPr/>
          <a:lstStyle/>
          <a:p>
            <a:fld id="{96C37B05-F578-4F05-B382-B19D25927928}" type="slidenum">
              <a:rPr lang="en-SE" smtClean="0"/>
              <a:t>63</a:t>
            </a:fld>
            <a:endParaRPr lang="en-SE"/>
          </a:p>
        </p:txBody>
      </p:sp>
    </p:spTree>
    <p:extLst>
      <p:ext uri="{BB962C8B-B14F-4D97-AF65-F5344CB8AC3E}">
        <p14:creationId xmlns:p14="http://schemas.microsoft.com/office/powerpoint/2010/main" val="3746764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A3D03-5AA8-4D48-865A-982DC6113589}"/>
              </a:ext>
            </a:extLst>
          </p:cNvPr>
          <p:cNvSpPr>
            <a:spLocks noGrp="1"/>
          </p:cNvSpPr>
          <p:nvPr>
            <p:ph type="ctrTitle"/>
          </p:nvPr>
        </p:nvSpPr>
        <p:spPr>
          <a:xfrm>
            <a:off x="1524000" y="581188"/>
            <a:ext cx="9144000" cy="641123"/>
          </a:xfrm>
        </p:spPr>
        <p:txBody>
          <a:bodyPr>
            <a:normAutofit fontScale="90000"/>
          </a:bodyPr>
          <a:lstStyle/>
          <a:p>
            <a:r>
              <a:rPr lang="en-US" b="1" dirty="0">
                <a:solidFill>
                  <a:srgbClr val="FF0000"/>
                </a:solidFill>
              </a:rPr>
              <a:t>Conclusions 2(2)</a:t>
            </a:r>
            <a:endParaRPr lang="en-SE" b="1" dirty="0">
              <a:solidFill>
                <a:srgbClr val="FF0000"/>
              </a:solidFill>
            </a:endParaRPr>
          </a:p>
        </p:txBody>
      </p:sp>
      <p:sp>
        <p:nvSpPr>
          <p:cNvPr id="4" name="Subtitle 3">
            <a:extLst>
              <a:ext uri="{FF2B5EF4-FFF2-40B4-BE49-F238E27FC236}">
                <a16:creationId xmlns:a16="http://schemas.microsoft.com/office/drawing/2014/main" id="{13015126-4CEE-4CC0-9CC1-32B198687112}"/>
              </a:ext>
            </a:extLst>
          </p:cNvPr>
          <p:cNvSpPr>
            <a:spLocks noGrp="1"/>
          </p:cNvSpPr>
          <p:nvPr>
            <p:ph type="subTitle" idx="1"/>
          </p:nvPr>
        </p:nvSpPr>
        <p:spPr>
          <a:xfrm>
            <a:off x="1080796" y="1324947"/>
            <a:ext cx="10030408" cy="4544008"/>
          </a:xfrm>
        </p:spPr>
        <p:txBody>
          <a:bodyPr>
            <a:noAutofit/>
          </a:bodyPr>
          <a:lstStyle/>
          <a:p>
            <a:pPr algn="l"/>
            <a:r>
              <a:rPr lang="en-US" b="1" i="0" u="none" strike="noStrike" baseline="0" dirty="0">
                <a:solidFill>
                  <a:srgbClr val="000000"/>
                </a:solidFill>
                <a:latin typeface="Times New Roman" panose="02020603050405020304" pitchFamily="18" charset="0"/>
              </a:rPr>
              <a:t>#5. Large areas of primary (natural) forests do not contribute very much to the net absorption of CO2. They may be transformed to CCF. </a:t>
            </a:r>
          </a:p>
          <a:p>
            <a:pPr algn="l"/>
            <a:r>
              <a:rPr lang="en-US" b="1" i="0" u="none" strike="noStrike" baseline="0" dirty="0">
                <a:solidFill>
                  <a:srgbClr val="000000"/>
                </a:solidFill>
                <a:latin typeface="Times New Roman" panose="02020603050405020304" pitchFamily="18" charset="0"/>
              </a:rPr>
              <a:t> </a:t>
            </a:r>
          </a:p>
          <a:p>
            <a:pPr algn="l"/>
            <a:r>
              <a:rPr lang="en-US" b="1" dirty="0">
                <a:solidFill>
                  <a:srgbClr val="000000"/>
                </a:solidFill>
                <a:latin typeface="Times New Roman" panose="02020603050405020304" pitchFamily="18" charset="0"/>
              </a:rPr>
              <a:t>#6. </a:t>
            </a:r>
            <a:r>
              <a:rPr lang="en-US" b="1" i="0" u="none" strike="noStrike" baseline="0" dirty="0">
                <a:solidFill>
                  <a:srgbClr val="000000"/>
                </a:solidFill>
                <a:latin typeface="Times New Roman" panose="02020603050405020304" pitchFamily="18" charset="0"/>
              </a:rPr>
              <a:t>Then, the absorption of CO2 increases and the CO2 level in the atmosphere can be reduced. This transformation can be made without severely damaging the environmental conditions. </a:t>
            </a:r>
          </a:p>
          <a:p>
            <a:pPr algn="l"/>
            <a:endParaRPr lang="en-US" b="1" dirty="0">
              <a:solidFill>
                <a:srgbClr val="000000"/>
              </a:solidFill>
              <a:latin typeface="Times New Roman" panose="02020603050405020304" pitchFamily="18" charset="0"/>
            </a:endParaRPr>
          </a:p>
          <a:p>
            <a:pPr algn="l"/>
            <a:r>
              <a:rPr lang="en-US" b="1" i="0" u="none" strike="noStrike" baseline="0" dirty="0">
                <a:solidFill>
                  <a:srgbClr val="000000"/>
                </a:solidFill>
                <a:latin typeface="Times New Roman" panose="02020603050405020304" pitchFamily="18" charset="0"/>
              </a:rPr>
              <a:t>#7. If the weight of the utility of the climate increases, the optimal area of natural forests that should be transformed to CCF increases.</a:t>
            </a:r>
          </a:p>
          <a:p>
            <a:pPr algn="l"/>
            <a:r>
              <a:rPr lang="en-US" b="1" i="0" u="none" strike="noStrike" baseline="0" dirty="0">
                <a:solidFill>
                  <a:srgbClr val="000000"/>
                </a:solidFill>
                <a:latin typeface="Times New Roman" panose="02020603050405020304" pitchFamily="18" charset="0"/>
              </a:rPr>
              <a:t> </a:t>
            </a:r>
          </a:p>
          <a:p>
            <a:pPr algn="l"/>
            <a:r>
              <a:rPr lang="en-US" b="1" dirty="0">
                <a:solidFill>
                  <a:srgbClr val="000000"/>
                </a:solidFill>
                <a:latin typeface="Times New Roman" panose="02020603050405020304" pitchFamily="18" charset="0"/>
              </a:rPr>
              <a:t>#8. </a:t>
            </a:r>
            <a:r>
              <a:rPr lang="en-US" b="1" i="0" u="none" strike="noStrike" baseline="0" dirty="0">
                <a:solidFill>
                  <a:srgbClr val="000000"/>
                </a:solidFill>
                <a:latin typeface="Times New Roman" panose="02020603050405020304" pitchFamily="18" charset="0"/>
              </a:rPr>
              <a:t>If 600 M hectares are transformed during 60 years, from 2020 until 2080, the CO2 level in the atmosphere is reduced by 8 ppm year 2100. </a:t>
            </a:r>
            <a:endParaRPr lang="en-SE" b="1" dirty="0"/>
          </a:p>
        </p:txBody>
      </p:sp>
      <p:sp>
        <p:nvSpPr>
          <p:cNvPr id="2" name="Slide Number Placeholder 1">
            <a:extLst>
              <a:ext uri="{FF2B5EF4-FFF2-40B4-BE49-F238E27FC236}">
                <a16:creationId xmlns:a16="http://schemas.microsoft.com/office/drawing/2014/main" id="{366E1A0A-0071-4BAD-A011-0CA7A7174C0C}"/>
              </a:ext>
            </a:extLst>
          </p:cNvPr>
          <p:cNvSpPr>
            <a:spLocks noGrp="1"/>
          </p:cNvSpPr>
          <p:nvPr>
            <p:ph type="sldNum" sz="quarter" idx="12"/>
          </p:nvPr>
        </p:nvSpPr>
        <p:spPr/>
        <p:txBody>
          <a:bodyPr/>
          <a:lstStyle/>
          <a:p>
            <a:fld id="{96C37B05-F578-4F05-B382-B19D25927928}" type="slidenum">
              <a:rPr lang="en-SE" smtClean="0"/>
              <a:t>64</a:t>
            </a:fld>
            <a:endParaRPr lang="en-SE"/>
          </a:p>
        </p:txBody>
      </p:sp>
    </p:spTree>
    <p:extLst>
      <p:ext uri="{BB962C8B-B14F-4D97-AF65-F5344CB8AC3E}">
        <p14:creationId xmlns:p14="http://schemas.microsoft.com/office/powerpoint/2010/main" val="1565929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4A90D33-12FF-476D-9EB8-2E00FBC7FA3B}"/>
              </a:ext>
            </a:extLst>
          </p:cNvPr>
          <p:cNvSpPr>
            <a:spLocks noGrp="1" noChangeArrowheads="1"/>
          </p:cNvSpPr>
          <p:nvPr>
            <p:ph idx="1"/>
          </p:nvPr>
        </p:nvSpPr>
        <p:spPr bwMode="auto">
          <a:xfrm>
            <a:off x="525294" y="1660957"/>
            <a:ext cx="1086579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SE" sz="2400" b="1" u="sng"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This presentation is based on the following articles: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Dynamics and control of the CO2 level via a differential equation and alternative global emissions strategies</a:t>
            </a:r>
            <a: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1, 2020, pages 7-15. </a:t>
            </a:r>
            <a:r>
              <a:rPr kumimoji="0" lang="en-SE" altLang="en-SE" sz="20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https://medcraveonline.com/IRATJ/IRATJ-06-00197.pdf</a:t>
            </a:r>
            <a:endPar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b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b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Optimization of continuous cover forestry expansion under the influence of global warming</a:t>
            </a:r>
            <a:r>
              <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3, 2020, 127-132.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20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https://medcraveonline.com/IRATJ/IRATJ-06-00211.pdf</a:t>
            </a:r>
            <a:endParaRPr kumimoji="0" lang="en-SE"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20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https://medcraveonline.com/IRATJ/IRATJ-06-00211A.pdf</a:t>
            </a:r>
            <a:endParaRPr kumimoji="0" lang="en-SE" altLang="en-S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EFE16FC-164F-43C3-9D2E-C246489E2423}"/>
              </a:ext>
            </a:extLst>
          </p:cNvPr>
          <p:cNvSpPr>
            <a:spLocks noGrp="1"/>
          </p:cNvSpPr>
          <p:nvPr>
            <p:ph type="sldNum" sz="quarter" idx="12"/>
          </p:nvPr>
        </p:nvSpPr>
        <p:spPr/>
        <p:txBody>
          <a:bodyPr/>
          <a:lstStyle/>
          <a:p>
            <a:fld id="{96C37B05-F578-4F05-B382-B19D25927928}" type="slidenum">
              <a:rPr lang="en-SE" smtClean="0"/>
              <a:t>65</a:t>
            </a:fld>
            <a:endParaRPr lang="en-SE"/>
          </a:p>
        </p:txBody>
      </p:sp>
    </p:spTree>
    <p:extLst>
      <p:ext uri="{BB962C8B-B14F-4D97-AF65-F5344CB8AC3E}">
        <p14:creationId xmlns:p14="http://schemas.microsoft.com/office/powerpoint/2010/main" val="584038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4A04A-4DF2-4B35-BA0D-166D954C7EDF}"/>
              </a:ext>
            </a:extLst>
          </p:cNvPr>
          <p:cNvSpPr>
            <a:spLocks noGrp="1"/>
          </p:cNvSpPr>
          <p:nvPr>
            <p:ph idx="1"/>
          </p:nvPr>
        </p:nvSpPr>
        <p:spPr>
          <a:xfrm>
            <a:off x="838200" y="972766"/>
            <a:ext cx="10572345" cy="5204197"/>
          </a:xfrm>
        </p:spPr>
        <p:txBody>
          <a:bodyPr>
            <a:normAutofit fontScale="40000" lnSpcReduction="20000"/>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SE" sz="4400" b="1" u="sng"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Connected articles: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3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SE"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Fundamental principles of optimal utilization</a:t>
            </a:r>
            <a:r>
              <a:rPr kumimoji="0" lang="en-US"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SE"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of forests with consideration of global warming</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Central Asian Journal of Environmental Science and Technology Innovation, Volume 1, Issue 3, May and June 2020, 134-142. </a:t>
            </a:r>
            <a:r>
              <a:rPr kumimoji="0" lang="en-SE" altLang="en-SE" sz="45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doi</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10.22034/CAJESTI.2020.03.02</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http://www.cas-press.com/article_111213.html</a:t>
            </a:r>
            <a:endPar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http://www.cas-press.com/article_111213_5ab21574a30f6f2c7bdc0a0733234181.pdf</a:t>
            </a:r>
            <a:endPar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SE" sz="4500" b="1" dirty="0">
              <a:solidFill>
                <a:srgbClr val="000000"/>
              </a:solidFill>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US"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Adaptive mobile firefighting resources, stochastic dynamic optimization of international cooperation</a:t>
            </a:r>
            <a:r>
              <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International Robotics &amp; Automation Journal, Volume 6, Issue </a:t>
            </a:r>
            <a:r>
              <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2020, pages </a:t>
            </a:r>
            <a:r>
              <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150-155</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https://medcraveonline.com/IRATJ/IRATJ-06-00</a:t>
            </a:r>
            <a:r>
              <a:rPr kumimoji="0" lang="en-US"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213</a:t>
            </a:r>
            <a:r>
              <a:rPr kumimoji="0" lang="en-SE"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.pdf</a:t>
            </a:r>
            <a:r>
              <a:rPr kumimoji="0" lang="en-US" altLang="en-SE" sz="45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Lohmander, P., </a:t>
            </a:r>
            <a:r>
              <a:rPr kumimoji="0" lang="en-US" altLang="en-SE" sz="4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Forest fire expansion under global warming conditions: multivariate estimation, function properties and predictions for 29 countries</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Central Asian Journal of Environmental Science and Technology Innovation, Volume 1, Issue </a:t>
            </a:r>
            <a:r>
              <a:rPr kumimoji="0" lang="en-US"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2020, 134-142. </a:t>
            </a:r>
            <a:r>
              <a:rPr kumimoji="0" lang="en-SE" altLang="en-SE" sz="45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doi</a:t>
            </a:r>
            <a:r>
              <a:rPr kumimoji="0" lang="en-SE" altLang="en-SE" sz="45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lang="en-US" sz="4500" b="1" i="0" dirty="0">
                <a:effectLst/>
                <a:latin typeface="Times New Roman" panose="02020603050405020304" pitchFamily="18" charset="0"/>
                <a:cs typeface="Times New Roman" panose="02020603050405020304" pitchFamily="18" charset="0"/>
              </a:rPr>
              <a:t>10.22034/CAJESTI.2020.05.03. </a:t>
            </a:r>
          </a:p>
          <a:p>
            <a:pPr marL="0" marR="0" lvl="0" indent="0" defTabSz="914400" rtl="0" eaLnBrk="0" fontAlgn="base" latinLnBrk="0" hangingPunct="0">
              <a:lnSpc>
                <a:spcPct val="100000"/>
              </a:lnSpc>
              <a:spcBef>
                <a:spcPct val="0"/>
              </a:spcBef>
              <a:spcAft>
                <a:spcPct val="0"/>
              </a:spcAft>
              <a:buClrTx/>
              <a:buSzTx/>
              <a:buFontTx/>
              <a:buNone/>
              <a:tabLst/>
            </a:pPr>
            <a:r>
              <a:rPr lang="en-US" sz="4500" b="1" i="0" dirty="0">
                <a:effectLst/>
                <a:latin typeface="Times New Roman" panose="02020603050405020304" pitchFamily="18" charset="0"/>
                <a:cs typeface="Times New Roman" panose="02020603050405020304" pitchFamily="18" charset="0"/>
                <a:hlinkClick r:id="rId5"/>
              </a:rPr>
              <a:t>http://www.cas-press.com/article_122566.html</a:t>
            </a:r>
            <a:endParaRPr lang="en-US" sz="4500" b="1" i="0" dirty="0">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SE"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SE"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Lohmander, P., </a:t>
            </a:r>
            <a:r>
              <a:rPr kumimoji="0" lang="en-US" altLang="en-SE" sz="4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Optimization of forestry, infrastructure and fire management</a:t>
            </a:r>
            <a:r>
              <a:rPr kumimoji="0" lang="en-SE"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SE"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Caspian Journal of Environmental Sciences </a:t>
            </a:r>
            <a:r>
              <a:rPr kumimoji="0" lang="en-US" altLang="en-SE" sz="45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(Forthcoming. Accepted for publication).</a:t>
            </a:r>
            <a:r>
              <a:rPr kumimoji="0" lang="en-SE" altLang="en-SE" sz="45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 </a:t>
            </a:r>
            <a:endParaRPr lang="en-SE" sz="4500" dirty="0"/>
          </a:p>
        </p:txBody>
      </p:sp>
      <p:sp>
        <p:nvSpPr>
          <p:cNvPr id="2" name="Slide Number Placeholder 1">
            <a:extLst>
              <a:ext uri="{FF2B5EF4-FFF2-40B4-BE49-F238E27FC236}">
                <a16:creationId xmlns:a16="http://schemas.microsoft.com/office/drawing/2014/main" id="{FDF48648-FD6E-49B5-B5FC-BF13DFA38060}"/>
              </a:ext>
            </a:extLst>
          </p:cNvPr>
          <p:cNvSpPr>
            <a:spLocks noGrp="1"/>
          </p:cNvSpPr>
          <p:nvPr>
            <p:ph type="sldNum" sz="quarter" idx="12"/>
          </p:nvPr>
        </p:nvSpPr>
        <p:spPr/>
        <p:txBody>
          <a:bodyPr/>
          <a:lstStyle/>
          <a:p>
            <a:fld id="{96C37B05-F578-4F05-B382-B19D25927928}" type="slidenum">
              <a:rPr lang="en-SE" smtClean="0"/>
              <a:t>66</a:t>
            </a:fld>
            <a:endParaRPr lang="en-SE"/>
          </a:p>
        </p:txBody>
      </p:sp>
    </p:spTree>
    <p:extLst>
      <p:ext uri="{BB962C8B-B14F-4D97-AF65-F5344CB8AC3E}">
        <p14:creationId xmlns:p14="http://schemas.microsoft.com/office/powerpoint/2010/main" val="2744610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0E2F4-FED9-4749-8896-DC0EB3231C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955277"/>
          </a:xfrm>
          <a:prstGeom prst="rect">
            <a:avLst/>
          </a:prstGeom>
          <a:noFill/>
          <a:ln>
            <a:noFill/>
          </a:ln>
        </p:spPr>
      </p:pic>
      <p:sp>
        <p:nvSpPr>
          <p:cNvPr id="2" name="Slide Number Placeholder 1">
            <a:extLst>
              <a:ext uri="{FF2B5EF4-FFF2-40B4-BE49-F238E27FC236}">
                <a16:creationId xmlns:a16="http://schemas.microsoft.com/office/drawing/2014/main" id="{52CA24DC-FC39-4355-B53A-9CEE30648E42}"/>
              </a:ext>
            </a:extLst>
          </p:cNvPr>
          <p:cNvSpPr>
            <a:spLocks noGrp="1"/>
          </p:cNvSpPr>
          <p:nvPr>
            <p:ph type="sldNum" sz="quarter" idx="12"/>
          </p:nvPr>
        </p:nvSpPr>
        <p:spPr/>
        <p:txBody>
          <a:bodyPr/>
          <a:lstStyle/>
          <a:p>
            <a:fld id="{96C37B05-F578-4F05-B382-B19D25927928}" type="slidenum">
              <a:rPr lang="en-SE" smtClean="0"/>
              <a:t>67</a:t>
            </a:fld>
            <a:endParaRPr lang="en-SE"/>
          </a:p>
        </p:txBody>
      </p:sp>
    </p:spTree>
    <p:extLst>
      <p:ext uri="{BB962C8B-B14F-4D97-AF65-F5344CB8AC3E}">
        <p14:creationId xmlns:p14="http://schemas.microsoft.com/office/powerpoint/2010/main" val="2104340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99500">
              <a:srgbClr val="ABC0E4"/>
            </a:gs>
            <a:gs pos="99000">
              <a:schemeClr val="accent1">
                <a:lumMod val="5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AC3D-A7EC-4FA2-AA29-FD91EC8453A1}"/>
              </a:ext>
            </a:extLst>
          </p:cNvPr>
          <p:cNvSpPr>
            <a:spLocks noGrp="1"/>
          </p:cNvSpPr>
          <p:nvPr>
            <p:ph type="ctrTitle"/>
          </p:nvPr>
        </p:nvSpPr>
        <p:spPr>
          <a:xfrm>
            <a:off x="230750" y="351101"/>
            <a:ext cx="11364619" cy="1270616"/>
          </a:xfrm>
        </p:spPr>
        <p:txBody>
          <a:bodyPr>
            <a:noAutofit/>
          </a:bodyPr>
          <a:lstStyle/>
          <a:p>
            <a:r>
              <a:rPr lang="en-US" sz="4800" b="1" dirty="0">
                <a:solidFill>
                  <a:srgbClr val="FFFF00"/>
                </a:solidFill>
                <a:effectLst/>
                <a:latin typeface="Times New Roman" panose="02020603050405020304" pitchFamily="18" charset="0"/>
                <a:ea typeface="Calibri" panose="020F0502020204030204" pitchFamily="34" charset="0"/>
              </a:rPr>
              <a:t>Climate change under CO2 emission control and optimal forestry</a:t>
            </a:r>
            <a:endParaRPr lang="en-SE" sz="4800" b="1" dirty="0">
              <a:solidFill>
                <a:srgbClr val="FFFF00"/>
              </a:solidFill>
            </a:endParaRPr>
          </a:p>
        </p:txBody>
      </p:sp>
      <p:sp>
        <p:nvSpPr>
          <p:cNvPr id="3" name="Subtitle 2">
            <a:extLst>
              <a:ext uri="{FF2B5EF4-FFF2-40B4-BE49-F238E27FC236}">
                <a16:creationId xmlns:a16="http://schemas.microsoft.com/office/drawing/2014/main" id="{687A3CFA-10E6-4F80-BDF4-6C9F09A14D82}"/>
              </a:ext>
            </a:extLst>
          </p:cNvPr>
          <p:cNvSpPr>
            <a:spLocks noGrp="1"/>
          </p:cNvSpPr>
          <p:nvPr>
            <p:ph type="subTitle" idx="1"/>
          </p:nvPr>
        </p:nvSpPr>
        <p:spPr>
          <a:xfrm>
            <a:off x="838200" y="5416404"/>
            <a:ext cx="5881202" cy="1305071"/>
          </a:xfrm>
        </p:spPr>
        <p:txBody>
          <a:bodyPr>
            <a:normAutofit fontScale="32500" lnSpcReduction="20000"/>
          </a:bodyPr>
          <a:lstStyle/>
          <a:p>
            <a:pPr algn="l">
              <a:lnSpc>
                <a:spcPct val="100000"/>
              </a:lnSpc>
              <a:spcAft>
                <a:spcPts val="800"/>
              </a:spcAft>
            </a:pPr>
            <a:r>
              <a:rPr lang="en-US" sz="49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Webinar on</a:t>
            </a: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Forest Management and Climate Changes </a:t>
            </a:r>
          </a:p>
          <a:p>
            <a:pPr algn="l">
              <a:lnSpc>
                <a:spcPct val="100000"/>
              </a:lnSpc>
              <a:spcAft>
                <a:spcPts val="800"/>
              </a:spcAft>
            </a:pP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University of </a:t>
            </a:r>
            <a:r>
              <a:rPr lang="en-US" sz="49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Guilan</a:t>
            </a: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Faculty of Natural Resources</a:t>
            </a:r>
          </a:p>
          <a:p>
            <a:pPr algn="l">
              <a:lnSpc>
                <a:spcPct val="100000"/>
              </a:lnSpc>
              <a:spcAft>
                <a:spcPts val="800"/>
              </a:spcAft>
            </a:pP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February 15</a:t>
            </a:r>
            <a:r>
              <a:rPr lang="en-US" sz="4900" b="1" baseline="30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49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2021, 13:00-14:30 (Iran time), 10:30-12:00 (CET) </a:t>
            </a:r>
          </a:p>
          <a:p>
            <a:pPr algn="l">
              <a:lnSpc>
                <a:spcPct val="100000"/>
              </a:lnSpc>
              <a:spcAft>
                <a:spcPts val="800"/>
              </a:spcAft>
            </a:pPr>
            <a:endParaRPr lang="en-US" sz="18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US" sz="18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US" sz="18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SE" sz="1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l">
              <a:lnSpc>
                <a:spcPct val="110000"/>
              </a:lnSpc>
              <a:spcAft>
                <a:spcPts val="800"/>
              </a:spcAft>
            </a:pPr>
            <a:endParaRPr lang="en-SE" sz="1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endParaRPr lang="en-SE" dirty="0"/>
          </a:p>
        </p:txBody>
      </p:sp>
      <p:pic>
        <p:nvPicPr>
          <p:cNvPr id="5" name="Picture 4">
            <a:extLst>
              <a:ext uri="{FF2B5EF4-FFF2-40B4-BE49-F238E27FC236}">
                <a16:creationId xmlns:a16="http://schemas.microsoft.com/office/drawing/2014/main" id="{948582A0-ADA5-4CBA-9A7A-F49CF6417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53" y="1703862"/>
            <a:ext cx="6075271" cy="3630397"/>
          </a:xfrm>
          <a:prstGeom prst="rect">
            <a:avLst/>
          </a:prstGeom>
        </p:spPr>
      </p:pic>
      <p:pic>
        <p:nvPicPr>
          <p:cNvPr id="6" name="Bildobjekt 5">
            <a:extLst>
              <a:ext uri="{FF2B5EF4-FFF2-40B4-BE49-F238E27FC236}">
                <a16:creationId xmlns:a16="http://schemas.microsoft.com/office/drawing/2014/main" id="{571BC64F-6285-4335-8404-06DD4C3CC9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67493" y="1730823"/>
            <a:ext cx="3730210" cy="3603436"/>
          </a:xfrm>
          <a:prstGeom prst="rect">
            <a:avLst/>
          </a:prstGeom>
        </p:spPr>
      </p:pic>
      <p:sp>
        <p:nvSpPr>
          <p:cNvPr id="8" name="Subtitle 2">
            <a:extLst>
              <a:ext uri="{FF2B5EF4-FFF2-40B4-BE49-F238E27FC236}">
                <a16:creationId xmlns:a16="http://schemas.microsoft.com/office/drawing/2014/main" id="{1A849E38-BF04-4A5A-B8BD-F7FAD3FC1207}"/>
              </a:ext>
            </a:extLst>
          </p:cNvPr>
          <p:cNvSpPr txBox="1">
            <a:spLocks/>
          </p:cNvSpPr>
          <p:nvPr/>
        </p:nvSpPr>
        <p:spPr>
          <a:xfrm>
            <a:off x="6370412" y="5396587"/>
            <a:ext cx="4480376" cy="1110312"/>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1000"/>
              </a:spcBef>
              <a:spcAft>
                <a:spcPts val="80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 Dr. Peter Lohmander</a:t>
            </a:r>
          </a:p>
          <a:p>
            <a:pPr marL="0" marR="0" lvl="0" indent="0" algn="r" defTabSz="914400" rtl="0" eaLnBrk="1" fontAlgn="auto" latinLnBrk="0" hangingPunct="1">
              <a:lnSpc>
                <a:spcPct val="120000"/>
              </a:lnSpc>
              <a:spcBef>
                <a:spcPts val="1000"/>
              </a:spcBef>
              <a:spcAft>
                <a:spcPts val="80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http://www.lohmander.com/Information/Ref.htm </a:t>
            </a:r>
          </a:p>
          <a:p>
            <a:pPr marL="0" marR="0" lvl="0" indent="0" algn="r" defTabSz="914400" rtl="0" eaLnBrk="1" fontAlgn="auto" latinLnBrk="0" hangingPunct="1">
              <a:lnSpc>
                <a:spcPct val="120000"/>
              </a:lnSpc>
              <a:spcBef>
                <a:spcPts val="1000"/>
              </a:spcBef>
              <a:spcAft>
                <a:spcPts val="80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Peter@Lohmander.com</a:t>
            </a:r>
          </a:p>
          <a:p>
            <a:pPr marL="0" marR="0" lvl="0" indent="0" algn="r"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SE" sz="1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endParaRPr kumimoji="0" lang="en-SE" sz="1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S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A9178B4-0319-4A9A-A91E-07F6F808C5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061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2AE2E7-6636-4CEB-AC84-7736DBB08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80" y="0"/>
            <a:ext cx="4845050" cy="6858000"/>
          </a:xfrm>
          <a:prstGeom prst="rect">
            <a:avLst/>
          </a:prstGeom>
        </p:spPr>
      </p:pic>
      <p:sp>
        <p:nvSpPr>
          <p:cNvPr id="6" name="TextBox 5">
            <a:extLst>
              <a:ext uri="{FF2B5EF4-FFF2-40B4-BE49-F238E27FC236}">
                <a16:creationId xmlns:a16="http://schemas.microsoft.com/office/drawing/2014/main" id="{D0AFBDEC-AE2B-4018-A93D-E3597B4242EF}"/>
              </a:ext>
            </a:extLst>
          </p:cNvPr>
          <p:cNvSpPr txBox="1"/>
          <p:nvPr/>
        </p:nvSpPr>
        <p:spPr>
          <a:xfrm>
            <a:off x="6284069" y="797668"/>
            <a:ext cx="5290231" cy="60057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FF00"/>
                </a:solidFill>
                <a:effectLst/>
                <a:uLnTx/>
                <a:uFillTx/>
                <a:latin typeface="Calibri" panose="020F0502020204030204"/>
                <a:ea typeface="+mn-ea"/>
                <a:cs typeface="+mn-cs"/>
              </a:rPr>
              <a:t>Contact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rPr>
              <a:t>Prof. Dr. Peter Lohmander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rPr>
              <a:t>Optimal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00"/>
                </a:solidFill>
                <a:effectLst/>
                <a:uLnTx/>
                <a:uFillTx/>
                <a:latin typeface="Calibri" panose="020F0502020204030204"/>
                <a:ea typeface="+mn-ea"/>
                <a:cs typeface="+mn-cs"/>
              </a:rPr>
              <a:t>Hoppets</a:t>
            </a: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rPr>
              <a:t> Grand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rPr>
              <a:t>SE-903 34 Umea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rPr>
              <a:t>Sweden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Peter@Lohmander.com</a:t>
            </a:r>
            <a:endPar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Peter.Lohmander@icloud.com</a:t>
            </a:r>
            <a:endPar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http://www.lohmander.com/Information/Ref.htm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A997053-7459-456C-A625-2ED22FE449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87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B2BF2BC-2300-418E-BD03-7E32B1397B70}"/>
              </a:ext>
            </a:extLst>
          </p:cNvPr>
          <p:cNvGraphicFramePr>
            <a:graphicFrameLocks noChangeAspect="1"/>
          </p:cNvGraphicFramePr>
          <p:nvPr/>
        </p:nvGraphicFramePr>
        <p:xfrm>
          <a:off x="941387" y="1064371"/>
          <a:ext cx="10309225" cy="3757612"/>
        </p:xfrm>
        <a:graphic>
          <a:graphicData uri="http://schemas.openxmlformats.org/presentationml/2006/ole">
            <mc:AlternateContent xmlns:mc="http://schemas.openxmlformats.org/markup-compatibility/2006">
              <mc:Choice xmlns:v="urn:schemas-microsoft-com:vml" Requires="v">
                <p:oleObj name="Equation" r:id="rId2" imgW="1079280" imgH="393480" progId="Equation.DSMT4">
                  <p:embed/>
                </p:oleObj>
              </mc:Choice>
              <mc:Fallback>
                <p:oleObj name="Equation" r:id="rId2" imgW="1079280" imgH="393480" progId="Equation.DSMT4">
                  <p:embed/>
                  <p:pic>
                    <p:nvPicPr>
                      <p:cNvPr id="4" name="Object 3">
                        <a:extLst>
                          <a:ext uri="{FF2B5EF4-FFF2-40B4-BE49-F238E27FC236}">
                            <a16:creationId xmlns:a16="http://schemas.microsoft.com/office/drawing/2014/main" id="{0B2BF2BC-2300-418E-BD03-7E32B1397B70}"/>
                          </a:ext>
                        </a:extLst>
                      </p:cNvPr>
                      <p:cNvPicPr/>
                      <p:nvPr/>
                    </p:nvPicPr>
                    <p:blipFill>
                      <a:blip r:embed="rId3"/>
                      <a:stretch>
                        <a:fillRect/>
                      </a:stretch>
                    </p:blipFill>
                    <p:spPr>
                      <a:xfrm>
                        <a:off x="941387" y="1064371"/>
                        <a:ext cx="10309225" cy="375761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CB13C121-33DD-43D9-88FA-C24EAF3CB4F5}"/>
              </a:ext>
            </a:extLst>
          </p:cNvPr>
          <p:cNvSpPr txBox="1"/>
          <p:nvPr/>
        </p:nvSpPr>
        <p:spPr>
          <a:xfrm>
            <a:off x="6615403" y="4588717"/>
            <a:ext cx="998376" cy="769441"/>
          </a:xfrm>
          <a:prstGeom prst="rect">
            <a:avLst/>
          </a:prstGeom>
          <a:noFill/>
        </p:spPr>
        <p:txBody>
          <a:bodyPr wrap="square" rtlCol="0">
            <a:spAutoFit/>
          </a:bodyPr>
          <a:lstStyle/>
          <a:p>
            <a:r>
              <a:rPr lang="en-US" sz="4400" b="1" dirty="0">
                <a:solidFill>
                  <a:srgbClr val="FF0000"/>
                </a:solidFill>
              </a:rPr>
              <a:t>&gt; 0</a:t>
            </a:r>
            <a:endParaRPr lang="en-SE" sz="4400" b="1" dirty="0">
              <a:solidFill>
                <a:srgbClr val="FF0000"/>
              </a:solidFill>
            </a:endParaRPr>
          </a:p>
        </p:txBody>
      </p:sp>
      <p:sp>
        <p:nvSpPr>
          <p:cNvPr id="5" name="TextBox 4">
            <a:extLst>
              <a:ext uri="{FF2B5EF4-FFF2-40B4-BE49-F238E27FC236}">
                <a16:creationId xmlns:a16="http://schemas.microsoft.com/office/drawing/2014/main" id="{0ADCC3C1-4C94-474D-A213-09D20A062CB2}"/>
              </a:ext>
            </a:extLst>
          </p:cNvPr>
          <p:cNvSpPr txBox="1"/>
          <p:nvPr/>
        </p:nvSpPr>
        <p:spPr>
          <a:xfrm>
            <a:off x="9104941" y="4588716"/>
            <a:ext cx="1157739" cy="769441"/>
          </a:xfrm>
          <a:prstGeom prst="rect">
            <a:avLst/>
          </a:prstGeom>
          <a:noFill/>
        </p:spPr>
        <p:txBody>
          <a:bodyPr wrap="square">
            <a:spAutoFit/>
          </a:bodyPr>
          <a:lstStyle/>
          <a:p>
            <a:r>
              <a:rPr lang="en-US" sz="4400" b="1" dirty="0">
                <a:solidFill>
                  <a:schemeClr val="accent5">
                    <a:lumMod val="75000"/>
                  </a:schemeClr>
                </a:solidFill>
              </a:rPr>
              <a:t>&lt; 0</a:t>
            </a:r>
            <a:endParaRPr lang="en-SE" sz="4400" b="1" dirty="0">
              <a:solidFill>
                <a:schemeClr val="accent5">
                  <a:lumMod val="75000"/>
                </a:schemeClr>
              </a:solidFill>
            </a:endParaRPr>
          </a:p>
        </p:txBody>
      </p:sp>
      <p:sp>
        <p:nvSpPr>
          <p:cNvPr id="3" name="Slide Number Placeholder 2">
            <a:extLst>
              <a:ext uri="{FF2B5EF4-FFF2-40B4-BE49-F238E27FC236}">
                <a16:creationId xmlns:a16="http://schemas.microsoft.com/office/drawing/2014/main" id="{BE5DFEB4-A5DC-4D9A-BDE7-654FD7833E1D}"/>
              </a:ext>
            </a:extLst>
          </p:cNvPr>
          <p:cNvSpPr>
            <a:spLocks noGrp="1"/>
          </p:cNvSpPr>
          <p:nvPr>
            <p:ph type="sldNum" sz="quarter" idx="12"/>
          </p:nvPr>
        </p:nvSpPr>
        <p:spPr/>
        <p:txBody>
          <a:bodyPr/>
          <a:lstStyle/>
          <a:p>
            <a:fld id="{96C37B05-F578-4F05-B382-B19D25927928}" type="slidenum">
              <a:rPr lang="en-SE" smtClean="0"/>
              <a:t>7</a:t>
            </a:fld>
            <a:endParaRPr lang="en-SE"/>
          </a:p>
        </p:txBody>
      </p:sp>
    </p:spTree>
    <p:extLst>
      <p:ext uri="{BB962C8B-B14F-4D97-AF65-F5344CB8AC3E}">
        <p14:creationId xmlns:p14="http://schemas.microsoft.com/office/powerpoint/2010/main" val="219832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B2BF2BC-2300-418E-BD03-7E32B1397B70}"/>
              </a:ext>
            </a:extLst>
          </p:cNvPr>
          <p:cNvGraphicFramePr>
            <a:graphicFrameLocks noChangeAspect="1"/>
          </p:cNvGraphicFramePr>
          <p:nvPr>
            <p:extLst>
              <p:ext uri="{D42A27DB-BD31-4B8C-83A1-F6EECF244321}">
                <p14:modId xmlns:p14="http://schemas.microsoft.com/office/powerpoint/2010/main" val="3289374441"/>
              </p:ext>
            </p:extLst>
          </p:nvPr>
        </p:nvGraphicFramePr>
        <p:xfrm>
          <a:off x="382824" y="590009"/>
          <a:ext cx="11260138" cy="2965450"/>
        </p:xfrm>
        <a:graphic>
          <a:graphicData uri="http://schemas.openxmlformats.org/presentationml/2006/ole">
            <mc:AlternateContent xmlns:mc="http://schemas.openxmlformats.org/markup-compatibility/2006">
              <mc:Choice xmlns:v="urn:schemas-microsoft-com:vml" Requires="v">
                <p:oleObj name="Equation" r:id="rId2" imgW="1638000" imgH="431640" progId="Equation.DSMT4">
                  <p:embed/>
                </p:oleObj>
              </mc:Choice>
              <mc:Fallback>
                <p:oleObj name="Equation" r:id="rId2" imgW="1638000" imgH="431640" progId="Equation.DSMT4">
                  <p:embed/>
                  <p:pic>
                    <p:nvPicPr>
                      <p:cNvPr id="4" name="Object 3">
                        <a:extLst>
                          <a:ext uri="{FF2B5EF4-FFF2-40B4-BE49-F238E27FC236}">
                            <a16:creationId xmlns:a16="http://schemas.microsoft.com/office/drawing/2014/main" id="{0B2BF2BC-2300-418E-BD03-7E32B1397B70}"/>
                          </a:ext>
                        </a:extLst>
                      </p:cNvPr>
                      <p:cNvPicPr/>
                      <p:nvPr/>
                    </p:nvPicPr>
                    <p:blipFill>
                      <a:blip r:embed="rId3"/>
                      <a:stretch>
                        <a:fillRect/>
                      </a:stretch>
                    </p:blipFill>
                    <p:spPr>
                      <a:xfrm>
                        <a:off x="382824" y="590009"/>
                        <a:ext cx="11260138" cy="2965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59B0548-2882-41F6-8DF3-07FA06E36318}"/>
              </a:ext>
            </a:extLst>
          </p:cNvPr>
          <p:cNvGraphicFramePr>
            <a:graphicFrameLocks noChangeAspect="1"/>
          </p:cNvGraphicFramePr>
          <p:nvPr>
            <p:extLst>
              <p:ext uri="{D42A27DB-BD31-4B8C-83A1-F6EECF244321}">
                <p14:modId xmlns:p14="http://schemas.microsoft.com/office/powerpoint/2010/main" val="920641590"/>
              </p:ext>
            </p:extLst>
          </p:nvPr>
        </p:nvGraphicFramePr>
        <p:xfrm>
          <a:off x="2514702" y="3555459"/>
          <a:ext cx="8291512" cy="2965450"/>
        </p:xfrm>
        <a:graphic>
          <a:graphicData uri="http://schemas.openxmlformats.org/presentationml/2006/ole">
            <mc:AlternateContent xmlns:mc="http://schemas.openxmlformats.org/markup-compatibility/2006">
              <mc:Choice xmlns:v="urn:schemas-microsoft-com:vml" Requires="v">
                <p:oleObj name="Equation" r:id="rId4" imgW="1206360" imgH="431640" progId="Equation.DSMT4">
                  <p:embed/>
                </p:oleObj>
              </mc:Choice>
              <mc:Fallback>
                <p:oleObj name="Equation" r:id="rId4" imgW="1206360" imgH="431640" progId="Equation.DSMT4">
                  <p:embed/>
                  <p:pic>
                    <p:nvPicPr>
                      <p:cNvPr id="4" name="Object 3">
                        <a:extLst>
                          <a:ext uri="{FF2B5EF4-FFF2-40B4-BE49-F238E27FC236}">
                            <a16:creationId xmlns:a16="http://schemas.microsoft.com/office/drawing/2014/main" id="{0B2BF2BC-2300-418E-BD03-7E32B1397B70}"/>
                          </a:ext>
                        </a:extLst>
                      </p:cNvPr>
                      <p:cNvPicPr/>
                      <p:nvPr/>
                    </p:nvPicPr>
                    <p:blipFill>
                      <a:blip r:embed="rId5"/>
                      <a:stretch>
                        <a:fillRect/>
                      </a:stretch>
                    </p:blipFill>
                    <p:spPr>
                      <a:xfrm>
                        <a:off x="2514702" y="3555459"/>
                        <a:ext cx="8291512" cy="296545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7D3CCDD-CF34-4D22-9285-FBE22E851F14}"/>
              </a:ext>
            </a:extLst>
          </p:cNvPr>
          <p:cNvSpPr/>
          <p:nvPr/>
        </p:nvSpPr>
        <p:spPr>
          <a:xfrm>
            <a:off x="1984443" y="3555459"/>
            <a:ext cx="9309370" cy="3098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Slide Number Placeholder 1">
            <a:extLst>
              <a:ext uri="{FF2B5EF4-FFF2-40B4-BE49-F238E27FC236}">
                <a16:creationId xmlns:a16="http://schemas.microsoft.com/office/drawing/2014/main" id="{70597522-4082-4903-BE39-CE4405C3C0F3}"/>
              </a:ext>
            </a:extLst>
          </p:cNvPr>
          <p:cNvSpPr>
            <a:spLocks noGrp="1"/>
          </p:cNvSpPr>
          <p:nvPr>
            <p:ph type="sldNum" sz="quarter" idx="12"/>
          </p:nvPr>
        </p:nvSpPr>
        <p:spPr/>
        <p:txBody>
          <a:bodyPr/>
          <a:lstStyle/>
          <a:p>
            <a:fld id="{96C37B05-F578-4F05-B382-B19D25927928}" type="slidenum">
              <a:rPr lang="en-SE" smtClean="0"/>
              <a:t>8</a:t>
            </a:fld>
            <a:endParaRPr lang="en-SE"/>
          </a:p>
        </p:txBody>
      </p:sp>
      <p:sp>
        <p:nvSpPr>
          <p:cNvPr id="5" name="TextBox 4">
            <a:extLst>
              <a:ext uri="{FF2B5EF4-FFF2-40B4-BE49-F238E27FC236}">
                <a16:creationId xmlns:a16="http://schemas.microsoft.com/office/drawing/2014/main" id="{A24C0E3E-4115-4E48-8A08-539AD3D97AED}"/>
              </a:ext>
            </a:extLst>
          </p:cNvPr>
          <p:cNvSpPr txBox="1"/>
          <p:nvPr/>
        </p:nvSpPr>
        <p:spPr>
          <a:xfrm>
            <a:off x="7466468" y="5535038"/>
            <a:ext cx="3363421" cy="830997"/>
          </a:xfrm>
          <a:prstGeom prst="rect">
            <a:avLst/>
          </a:prstGeom>
          <a:noFill/>
        </p:spPr>
        <p:txBody>
          <a:bodyPr wrap="none" rtlCol="0">
            <a:spAutoFit/>
          </a:bodyPr>
          <a:lstStyle/>
          <a:p>
            <a:r>
              <a:rPr lang="en-US" sz="2400" b="1" i="1" dirty="0">
                <a:solidFill>
                  <a:srgbClr val="FF0000"/>
                </a:solidFill>
              </a:rPr>
              <a:t>Natural “pre- industrial” </a:t>
            </a:r>
          </a:p>
          <a:p>
            <a:r>
              <a:rPr lang="en-US" sz="2400" b="1" i="1" dirty="0">
                <a:solidFill>
                  <a:srgbClr val="FF0000"/>
                </a:solidFill>
              </a:rPr>
              <a:t>equilibrium</a:t>
            </a:r>
            <a:endParaRPr lang="en-SE" sz="2400" b="1" i="1" dirty="0">
              <a:solidFill>
                <a:srgbClr val="FF0000"/>
              </a:solidFill>
            </a:endParaRPr>
          </a:p>
        </p:txBody>
      </p:sp>
    </p:spTree>
    <p:extLst>
      <p:ext uri="{BB962C8B-B14F-4D97-AF65-F5344CB8AC3E}">
        <p14:creationId xmlns:p14="http://schemas.microsoft.com/office/powerpoint/2010/main" val="70407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A64E8-A705-422D-A7F4-85301819B94D}"/>
              </a:ext>
            </a:extLst>
          </p:cNvPr>
          <p:cNvSpPr>
            <a:spLocks noGrp="1"/>
          </p:cNvSpPr>
          <p:nvPr>
            <p:ph type="ctrTitle"/>
          </p:nvPr>
        </p:nvSpPr>
        <p:spPr>
          <a:xfrm>
            <a:off x="716604" y="606797"/>
            <a:ext cx="10505872" cy="735620"/>
          </a:xfrm>
        </p:spPr>
        <p:txBody>
          <a:bodyPr>
            <a:noAutofit/>
          </a:bodyPr>
          <a:lstStyle/>
          <a:p>
            <a:pPr algn="l"/>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Lohmander, P., </a:t>
            </a:r>
            <a:r>
              <a:rPr kumimoji="0" lang="en-SE" altLang="en-SE"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Dynamics and control of the CO2 level via a differential equation and alternative global emissions strategies</a:t>
            </a:r>
            <a:r>
              <a:rPr kumimoji="0" lang="en-SE" altLang="en-S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International Robotics &amp; Automation Journal, Volume 6, Issue 1, 2020, pages 7-15.</a:t>
            </a:r>
            <a:endParaRPr lang="en-SE" sz="1600" dirty="0"/>
          </a:p>
        </p:txBody>
      </p:sp>
      <p:sp>
        <p:nvSpPr>
          <p:cNvPr id="5" name="Subtitle 4">
            <a:extLst>
              <a:ext uri="{FF2B5EF4-FFF2-40B4-BE49-F238E27FC236}">
                <a16:creationId xmlns:a16="http://schemas.microsoft.com/office/drawing/2014/main" id="{259414A9-4F31-4113-875A-4DE1D12C3567}"/>
              </a:ext>
            </a:extLst>
          </p:cNvPr>
          <p:cNvSpPr>
            <a:spLocks noGrp="1"/>
          </p:cNvSpPr>
          <p:nvPr>
            <p:ph type="subTitle" idx="1"/>
          </p:nvPr>
        </p:nvSpPr>
        <p:spPr>
          <a:xfrm>
            <a:off x="716604" y="2071992"/>
            <a:ext cx="9144000" cy="4786008"/>
          </a:xfrm>
        </p:spPr>
        <p:txBody>
          <a:bodyPr>
            <a:normAutofit/>
          </a:bodyPr>
          <a:lstStyle/>
          <a:p>
            <a:pPr algn="l"/>
            <a:r>
              <a:rPr lang="en-US" sz="3200" b="1" dirty="0">
                <a:solidFill>
                  <a:srgbClr val="0070C0"/>
                </a:solidFill>
              </a:rPr>
              <a:t>Abstract PART 2(6):</a:t>
            </a:r>
          </a:p>
          <a:p>
            <a:pPr algn="l"/>
            <a:r>
              <a:rPr lang="en-US" sz="3200" b="1" dirty="0"/>
              <a:t>Observations of the CO2 level at the Mauna Loa CO2 observatory and official statistics of global CO2 emissions, from Edgar, the Joint Research Centre at the European Commission, are used to estimate all parameters of the forced CO2 differential equation. </a:t>
            </a:r>
            <a:endParaRPr lang="en-SE" sz="3200" b="1" dirty="0"/>
          </a:p>
        </p:txBody>
      </p:sp>
      <p:sp>
        <p:nvSpPr>
          <p:cNvPr id="2" name="Slide Number Placeholder 1">
            <a:extLst>
              <a:ext uri="{FF2B5EF4-FFF2-40B4-BE49-F238E27FC236}">
                <a16:creationId xmlns:a16="http://schemas.microsoft.com/office/drawing/2014/main" id="{A3A1C3FC-8434-4B93-B448-7C44862E6D26}"/>
              </a:ext>
            </a:extLst>
          </p:cNvPr>
          <p:cNvSpPr>
            <a:spLocks noGrp="1"/>
          </p:cNvSpPr>
          <p:nvPr>
            <p:ph type="sldNum" sz="quarter" idx="12"/>
          </p:nvPr>
        </p:nvSpPr>
        <p:spPr/>
        <p:txBody>
          <a:bodyPr/>
          <a:lstStyle/>
          <a:p>
            <a:fld id="{96C37B05-F578-4F05-B382-B19D25927928}" type="slidenum">
              <a:rPr lang="en-SE" smtClean="0"/>
              <a:t>9</a:t>
            </a:fld>
            <a:endParaRPr lang="en-SE"/>
          </a:p>
        </p:txBody>
      </p:sp>
    </p:spTree>
    <p:extLst>
      <p:ext uri="{BB962C8B-B14F-4D97-AF65-F5344CB8AC3E}">
        <p14:creationId xmlns:p14="http://schemas.microsoft.com/office/powerpoint/2010/main" val="1040914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3340</Words>
  <Application>Microsoft Office PowerPoint</Application>
  <PresentationFormat>Widescreen</PresentationFormat>
  <Paragraphs>461</Paragraphs>
  <Slides>69</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69</vt:i4>
      </vt:variant>
    </vt:vector>
  </HeadingPairs>
  <TitlesOfParts>
    <vt:vector size="77" baseType="lpstr">
      <vt:lpstr>Arial</vt:lpstr>
      <vt:lpstr>Calibri</vt:lpstr>
      <vt:lpstr>Calibri Light</vt:lpstr>
      <vt:lpstr>Times New Roman</vt:lpstr>
      <vt:lpstr>Office Theme</vt:lpstr>
      <vt:lpstr>7_Office-tema</vt:lpstr>
      <vt:lpstr>Office-tema</vt:lpstr>
      <vt:lpstr>Equation</vt:lpstr>
      <vt:lpstr>Climate change under CO2 emission control and optimal forestry (Edition 210214)</vt:lpstr>
      <vt:lpstr>PowerPoint Presentation</vt:lpstr>
      <vt:lpstr>PowerPoint Presentation</vt:lpstr>
      <vt:lpstr>PowerPoint Presentation</vt:lpstr>
      <vt:lpstr>Lohmander, P., Dynamics and control of the CO2 level via a differential equation and alternative global emissions strategies, International Robotics &amp; Automation Journal, Volume 6, Issue 1, 2020, pages 7-15.</vt:lpstr>
      <vt:lpstr>PowerPoint Presentation</vt:lpstr>
      <vt:lpstr>PowerPoint Presentation</vt:lpstr>
      <vt:lpstr>PowerPoint Presentation</vt:lpstr>
      <vt:lpstr>Lohmander, P., Dynamics and control of the CO2 level via a differential equation and alternative global emissions strategies, International Robotics &amp; Automation Journal, Volume 6, Issue 1, 2020, pages 7-15.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Lohmander, P., Dynamics and control of the CO2 level via a differential equation and alternative global emissions strategies, International Robotics &amp; Automation Journal, Volume 6, Issue 1, 2020, pages 7-15.</vt:lpstr>
      <vt:lpstr>PowerPoint Presentation</vt:lpstr>
      <vt:lpstr>Lohmander, P., Dynamics and control of the CO2 level via a differential equation and alternative global emissions strategies, International Robotics &amp; Automation Journal, Volume 6, Issue 1, 2020, pages 7-15.</vt:lpstr>
      <vt:lpstr>PowerPoint Presentation</vt:lpstr>
      <vt:lpstr>PowerPoint Presentation</vt:lpstr>
      <vt:lpstr>Lohmander, P., Dynamics and control of the CO2 level via a differential equation and alternative global emissions strategies, International Robotics &amp; Automation Journal, Volume 6, Issue 1, 2020, pages 7-15.</vt:lpstr>
      <vt:lpstr>PowerPoint Presentation</vt:lpstr>
      <vt:lpstr>PowerPoint Presentation</vt:lpstr>
      <vt:lpstr>PowerPoint Presentation</vt:lpstr>
      <vt:lpstr>PowerPoint Presentation</vt:lpstr>
      <vt:lpstr>Lohmander, P., Dynamics and control of the CO2 level via a differential equation and alternative global emissions strategies, International Robotics &amp; Automation Journal, Volume 6, Issue 1, 2020, pages 7-15.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1(2)</vt:lpstr>
      <vt:lpstr>Conclusions 2(2)</vt:lpstr>
      <vt:lpstr>PowerPoint Presentation</vt:lpstr>
      <vt:lpstr>PowerPoint Presentation</vt:lpstr>
      <vt:lpstr>PowerPoint Presentation</vt:lpstr>
      <vt:lpstr>Climate change under CO2 emission control and optimal forestry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under CO2 emission control and optimal forestry</dc:title>
  <dc:creator>Peter Lohmander</dc:creator>
  <cp:lastModifiedBy>Peter Lohmander</cp:lastModifiedBy>
  <cp:revision>107</cp:revision>
  <dcterms:created xsi:type="dcterms:W3CDTF">2021-02-02T17:08:36Z</dcterms:created>
  <dcterms:modified xsi:type="dcterms:W3CDTF">2021-02-14T06:25:54Z</dcterms:modified>
</cp:coreProperties>
</file>