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6" r:id="rId2"/>
    <p:sldId id="257" r:id="rId3"/>
    <p:sldId id="463" r:id="rId4"/>
    <p:sldId id="553" r:id="rId5"/>
    <p:sldId id="532" r:id="rId6"/>
    <p:sldId id="546" r:id="rId7"/>
    <p:sldId id="533" r:id="rId8"/>
    <p:sldId id="540" r:id="rId9"/>
    <p:sldId id="541" r:id="rId10"/>
    <p:sldId id="539" r:id="rId11"/>
    <p:sldId id="537" r:id="rId12"/>
    <p:sldId id="538" r:id="rId13"/>
    <p:sldId id="547" r:id="rId14"/>
    <p:sldId id="534" r:id="rId15"/>
    <p:sldId id="542" r:id="rId16"/>
    <p:sldId id="543" r:id="rId17"/>
    <p:sldId id="535" r:id="rId18"/>
    <p:sldId id="467" r:id="rId19"/>
    <p:sldId id="469" r:id="rId20"/>
    <p:sldId id="468" r:id="rId21"/>
    <p:sldId id="466" r:id="rId22"/>
    <p:sldId id="471" r:id="rId23"/>
    <p:sldId id="551" r:id="rId24"/>
    <p:sldId id="552" r:id="rId25"/>
    <p:sldId id="475" r:id="rId26"/>
    <p:sldId id="476" r:id="rId27"/>
    <p:sldId id="477" r:id="rId28"/>
    <p:sldId id="478" r:id="rId29"/>
    <p:sldId id="479" r:id="rId30"/>
    <p:sldId id="480" r:id="rId31"/>
    <p:sldId id="481" r:id="rId32"/>
    <p:sldId id="482" r:id="rId33"/>
    <p:sldId id="483" r:id="rId34"/>
    <p:sldId id="484" r:id="rId35"/>
    <p:sldId id="485" r:id="rId36"/>
    <p:sldId id="486" r:id="rId37"/>
    <p:sldId id="487" r:id="rId38"/>
    <p:sldId id="488" r:id="rId39"/>
    <p:sldId id="489" r:id="rId40"/>
    <p:sldId id="490" r:id="rId41"/>
    <p:sldId id="491" r:id="rId42"/>
    <p:sldId id="492" r:id="rId43"/>
    <p:sldId id="493" r:id="rId44"/>
    <p:sldId id="494" r:id="rId45"/>
    <p:sldId id="495" r:id="rId46"/>
    <p:sldId id="496" r:id="rId47"/>
    <p:sldId id="497" r:id="rId48"/>
    <p:sldId id="498" r:id="rId49"/>
    <p:sldId id="499" r:id="rId50"/>
    <p:sldId id="500" r:id="rId51"/>
    <p:sldId id="501" r:id="rId52"/>
    <p:sldId id="502" r:id="rId53"/>
    <p:sldId id="545" r:id="rId54"/>
    <p:sldId id="548" r:id="rId55"/>
    <p:sldId id="503" r:id="rId56"/>
    <p:sldId id="504" r:id="rId57"/>
    <p:sldId id="505" r:id="rId58"/>
    <p:sldId id="506" r:id="rId59"/>
    <p:sldId id="507" r:id="rId60"/>
    <p:sldId id="508" r:id="rId61"/>
    <p:sldId id="509" r:id="rId62"/>
    <p:sldId id="510" r:id="rId63"/>
    <p:sldId id="511" r:id="rId64"/>
    <p:sldId id="512" r:id="rId65"/>
    <p:sldId id="513" r:id="rId66"/>
    <p:sldId id="514" r:id="rId67"/>
    <p:sldId id="515" r:id="rId68"/>
    <p:sldId id="516" r:id="rId69"/>
    <p:sldId id="517" r:id="rId70"/>
    <p:sldId id="518" r:id="rId71"/>
    <p:sldId id="519" r:id="rId72"/>
    <p:sldId id="520" r:id="rId73"/>
    <p:sldId id="521" r:id="rId74"/>
    <p:sldId id="522" r:id="rId75"/>
    <p:sldId id="523" r:id="rId76"/>
    <p:sldId id="524" r:id="rId77"/>
    <p:sldId id="525" r:id="rId78"/>
    <p:sldId id="526" r:id="rId79"/>
    <p:sldId id="527" r:id="rId80"/>
    <p:sldId id="528" r:id="rId81"/>
    <p:sldId id="529" r:id="rId82"/>
    <p:sldId id="530" r:id="rId83"/>
    <p:sldId id="531" r:id="rId84"/>
    <p:sldId id="361" r:id="rId85"/>
    <p:sldId id="362" r:id="rId86"/>
    <p:sldId id="554" r:id="rId8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3200"/>
    <a:srgbClr val="90FB25"/>
    <a:srgbClr val="FF9900"/>
    <a:srgbClr val="D0D00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5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F044D-E9A0-4E43-8837-3AD4D834CF25}" type="datetimeFigureOut">
              <a:rPr lang="sv-SE" smtClean="0"/>
              <a:t>2014-09-04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B3E71-8619-419C-829D-81361AE97C8F}" type="slidenum">
              <a:rPr lang="sv-SE" smtClean="0"/>
              <a:t>‹#›</a:t>
            </a:fld>
            <a:endParaRPr lang="sv-SE"/>
          </a:p>
        </p:txBody>
      </p:sp>
    </p:spTree>
    <p:extLst>
      <p:ext uri="{BB962C8B-B14F-4D97-AF65-F5344CB8AC3E}">
        <p14:creationId xmlns:p14="http://schemas.microsoft.com/office/powerpoint/2010/main" val="341160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F3B3E71-8619-419C-829D-81361AE97C8F}" type="slidenum">
              <a:rPr lang="sv-SE" smtClean="0"/>
              <a:t>2</a:t>
            </a:fld>
            <a:endParaRPr lang="sv-SE"/>
          </a:p>
        </p:txBody>
      </p:sp>
    </p:spTree>
    <p:extLst>
      <p:ext uri="{BB962C8B-B14F-4D97-AF65-F5344CB8AC3E}">
        <p14:creationId xmlns:p14="http://schemas.microsoft.com/office/powerpoint/2010/main" val="1735999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F3B3E71-8619-419C-829D-81361AE97C8F}" type="slidenum">
              <a:rPr lang="sv-SE" smtClean="0">
                <a:solidFill>
                  <a:prstClr val="black"/>
                </a:solidFill>
              </a:rPr>
              <a:pPr/>
              <a:t>83</a:t>
            </a:fld>
            <a:endParaRPr lang="sv-SE">
              <a:solidFill>
                <a:prstClr val="black"/>
              </a:solidFill>
            </a:endParaRPr>
          </a:p>
        </p:txBody>
      </p:sp>
    </p:spTree>
    <p:extLst>
      <p:ext uri="{BB962C8B-B14F-4D97-AF65-F5344CB8AC3E}">
        <p14:creationId xmlns:p14="http://schemas.microsoft.com/office/powerpoint/2010/main" val="1920269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ECED491B-AF72-4D86-B21E-67FC90CB535E}" type="datetime1">
              <a:rPr lang="sv-SE" smtClean="0"/>
              <a:t>2014-09-04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70370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1C50FC4-8EAA-40D3-B7CF-5702B1D739EF}" type="datetime1">
              <a:rPr lang="sv-SE" smtClean="0"/>
              <a:t>2014-09-04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2946577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8FBF395-88E5-47A7-8542-877239F18C32}" type="datetime1">
              <a:rPr lang="sv-SE" smtClean="0"/>
              <a:t>2014-09-04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231739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6D2AAC3-1D5D-4C63-8313-AFFA2A1EB24D}" type="datetime1">
              <a:rPr lang="sv-SE" smtClean="0"/>
              <a:t>2014-09-04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50009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ADE34C7-9513-4CE0-B439-96B92D774B1B}" type="datetime1">
              <a:rPr lang="sv-SE" smtClean="0"/>
              <a:t>2014-09-04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2160566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76929C6-A6FC-498A-A296-0582F21E6294}" type="datetime1">
              <a:rPr lang="sv-SE" smtClean="0"/>
              <a:t>2014-09-04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472822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FB3E7FAE-AA71-4C59-869D-C0ACC13911BD}" type="datetime1">
              <a:rPr lang="sv-SE" smtClean="0"/>
              <a:t>2014-09-04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34364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9DC8937-9845-4681-A57B-EA1A6A66E7C5}" type="datetime1">
              <a:rPr lang="sv-SE" smtClean="0"/>
              <a:t>2014-09-04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59680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1F8532-B481-49C4-AE6E-888673EA4F63}" type="datetime1">
              <a:rPr lang="sv-SE" smtClean="0"/>
              <a:t>2014-09-04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018811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FD2E878-72ED-4780-88E6-5376DF6CC71F}" type="datetime1">
              <a:rPr lang="sv-SE" smtClean="0"/>
              <a:t>2014-09-04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2828184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C3B4CBA-9B07-4EB2-8094-EDD3B100A261}" type="datetime1">
              <a:rPr lang="sv-SE" smtClean="0"/>
              <a:t>2014-09-04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844479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99E67-FA8A-4D8A-B569-56C0E195BEB3}" type="datetime1">
              <a:rPr lang="sv-SE" smtClean="0"/>
              <a:t>2014-09-04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C3FE0-6EB4-418C-82E7-2F09A4F41151}" type="slidenum">
              <a:rPr lang="sv-SE" smtClean="0"/>
              <a:t>‹#›</a:t>
            </a:fld>
            <a:endParaRPr lang="sv-SE"/>
          </a:p>
        </p:txBody>
      </p:sp>
    </p:spTree>
    <p:extLst>
      <p:ext uri="{BB962C8B-B14F-4D97-AF65-F5344CB8AC3E}">
        <p14:creationId xmlns:p14="http://schemas.microsoft.com/office/powerpoint/2010/main" val="712011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ter@Lohmander.com" TargetMode="External"/><Relationship Id="rId2" Type="http://schemas.openxmlformats.org/officeDocument/2006/relationships/hyperlink" Target="http://www.lohmander.com/"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ww.iiasa.ac.at/Research/FOR/forest_cdrom/english/for_fund_en.html"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Price_of_petroleum"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lohmander.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Peter@Lohmander.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lohmander.com/PL_SAMS_11_1993.pdf" TargetMode="External"/><Relationship Id="rId2" Type="http://schemas.openxmlformats.org/officeDocument/2006/relationships/hyperlink" Target="http://www.lohmander.com/PL_SAMS_9_1992.pdf" TargetMode="External"/><Relationship Id="rId1" Type="http://schemas.openxmlformats.org/officeDocument/2006/relationships/slideLayout" Target="../slideLayouts/slideLayout7.xml"/><Relationship Id="rId5" Type="http://schemas.openxmlformats.org/officeDocument/2006/relationships/hyperlink" Target="http://www.lohmander.com/FS01-10.pdf" TargetMode="External"/><Relationship Id="rId4" Type="http://schemas.openxmlformats.org/officeDocument/2006/relationships/hyperlink" Target="http://www.lohmander.com/PL_AOR_95_2000.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lohmander.com/PL_Handbook2007.pdf" TargetMode="External"/><Relationship Id="rId2" Type="http://schemas.openxmlformats.org/officeDocument/2006/relationships/hyperlink" Target="http://www.amazon.ca/gp/reader/0387718141/ref=sib_dp_pt/701-0734992-1741115#reader-link" TargetMode="External"/><Relationship Id="rId1" Type="http://schemas.openxmlformats.org/officeDocument/2006/relationships/slideLayout" Target="../slideLayouts/slideLayout7.xml"/><Relationship Id="rId4" Type="http://schemas.openxmlformats.org/officeDocument/2006/relationships/hyperlink" Target="http://www.lohmander.com/Lu_Lohmander_2009.pdf"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lohmander.com/Lu_Lohmander_2009.pdf" TargetMode="External"/><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hyperlink" Target="http://www.lohmander.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Peter@Lohmander.com"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www.lohmander.com/Schedule_China_2012.pdf" TargetMode="External"/><Relationship Id="rId7" Type="http://schemas.openxmlformats.org/officeDocument/2006/relationships/hyperlink" Target="http://www.lohmander.com/PLWCBE12.ppt" TargetMode="External"/><Relationship Id="rId2" Type="http://schemas.openxmlformats.org/officeDocument/2006/relationships/hyperlink" Target="http://www.lohmander.com/Information/Ref.htm" TargetMode="External"/><Relationship Id="rId1" Type="http://schemas.openxmlformats.org/officeDocument/2006/relationships/slideLayout" Target="../slideLayouts/slideLayout7.xml"/><Relationship Id="rId6" Type="http://schemas.openxmlformats.org/officeDocument/2006/relationships/hyperlink" Target="http://www.lohmander.com/WorldCongress12_PL.doc" TargetMode="External"/><Relationship Id="rId5" Type="http://schemas.openxmlformats.org/officeDocument/2006/relationships/hyperlink" Target="http://www.lohmander.com/WorldCongress12_PL.pdf" TargetMode="External"/><Relationship Id="rId4" Type="http://schemas.openxmlformats.org/officeDocument/2006/relationships/hyperlink" Target="http://www.lohmander.com/PLWCBE12intro.ppt"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www.bitlifesciences.com/wcbe2011/fullprogram_track5.asp" TargetMode="External"/><Relationship Id="rId7" Type="http://schemas.openxmlformats.org/officeDocument/2006/relationships/hyperlink" Target="http://www.lohmander.com/ChinaPic11/LohmanderTalk.ppt" TargetMode="External"/><Relationship Id="rId2" Type="http://schemas.openxmlformats.org/officeDocument/2006/relationships/hyperlink" Target="http://www.lohmander.com/PLJinan12.ppt" TargetMode="External"/><Relationship Id="rId1" Type="http://schemas.openxmlformats.org/officeDocument/2006/relationships/slideLayout" Target="../slideLayouts/slideLayout7.xml"/><Relationship Id="rId6" Type="http://schemas.openxmlformats.org/officeDocument/2006/relationships/hyperlink" Target="http://www.lohmander.com/PRChina11/WorldCongress11_PL.pdf" TargetMode="External"/><Relationship Id="rId5" Type="http://schemas.openxmlformats.org/officeDocument/2006/relationships/hyperlink" Target="http://www.lohmander.com/ChinaPic11/Track5.ppt" TargetMode="External"/><Relationship Id="rId4" Type="http://schemas.openxmlformats.org/officeDocument/2006/relationships/hyperlink" Target="http://www.lohmander.com/PRChina11/Track_WorldCongress11_PL.pdf"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mailto:Peter@Lohmander.com" TargetMode="External"/><Relationship Id="rId2" Type="http://schemas.openxmlformats.org/officeDocument/2006/relationships/hyperlink" Target="http://www.lohmander.com/"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hyperlink" Target="http://www.iiasa.ac.at/Research/FOR/forest_cdrom/english/for_fund_en.html" TargetMode="External"/><Relationship Id="rId2" Type="http://schemas.openxmlformats.org/officeDocument/2006/relationships/hyperlink" Target="http://www.lohmander.com/RuMa09/Lohmander_Presentation.pp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0FB25"/>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0" y="0"/>
            <a:ext cx="12192001" cy="2616200"/>
          </a:xfrm>
          <a:gradFill>
            <a:gsLst>
              <a:gs pos="98000">
                <a:srgbClr val="C2DAEF"/>
              </a:gs>
              <a:gs pos="100000">
                <a:schemeClr val="accent1">
                  <a:lumMod val="45000"/>
                  <a:lumOff val="55000"/>
                </a:schemeClr>
              </a:gs>
              <a:gs pos="97000">
                <a:srgbClr val="FFFF00"/>
              </a:gs>
            </a:gsLst>
            <a:lin ang="5400000" scaled="1"/>
          </a:gradFill>
        </p:spPr>
        <p:txBody>
          <a:bodyPr>
            <a:normAutofit fontScale="90000"/>
          </a:bodyPr>
          <a:lstStyle/>
          <a:p>
            <a:r>
              <a:rPr lang="en-US" sz="4400" b="1" dirty="0" smtClean="0">
                <a:solidFill>
                  <a:srgbClr val="423200"/>
                </a:solidFill>
                <a:latin typeface="Times-Bold"/>
              </a:rPr>
              <a:t/>
            </a:r>
            <a:br>
              <a:rPr lang="en-US" sz="4400" b="1" dirty="0" smtClean="0">
                <a:solidFill>
                  <a:srgbClr val="423200"/>
                </a:solidFill>
                <a:latin typeface="Times-Bold"/>
              </a:rPr>
            </a:br>
            <a:r>
              <a:rPr lang="en-US" sz="4400" b="1" dirty="0" smtClean="0">
                <a:solidFill>
                  <a:srgbClr val="423200"/>
                </a:solidFill>
                <a:latin typeface="Times-Bold"/>
              </a:rPr>
              <a:t>Rational </a:t>
            </a:r>
            <a:r>
              <a:rPr lang="en-US" sz="4400" b="1" dirty="0">
                <a:solidFill>
                  <a:srgbClr val="423200"/>
                </a:solidFill>
                <a:latin typeface="Times-Bold"/>
              </a:rPr>
              <a:t>Research in Environmental Ecology </a:t>
            </a:r>
            <a:r>
              <a:rPr lang="en-US" sz="4400" b="1" dirty="0" smtClean="0">
                <a:solidFill>
                  <a:srgbClr val="423200"/>
                </a:solidFill>
                <a:latin typeface="Times-Bold"/>
              </a:rPr>
              <a:t/>
            </a:r>
            <a:br>
              <a:rPr lang="en-US" sz="4400" b="1" dirty="0" smtClean="0">
                <a:solidFill>
                  <a:srgbClr val="423200"/>
                </a:solidFill>
                <a:latin typeface="Times-Bold"/>
              </a:rPr>
            </a:br>
            <a:r>
              <a:rPr lang="en-US" sz="4400" b="1" dirty="0" smtClean="0">
                <a:solidFill>
                  <a:srgbClr val="423200"/>
                </a:solidFill>
                <a:latin typeface="Times-Bold"/>
              </a:rPr>
              <a:t>with </a:t>
            </a:r>
            <a:r>
              <a:rPr lang="en-US" sz="4400" b="1" dirty="0">
                <a:solidFill>
                  <a:srgbClr val="423200"/>
                </a:solidFill>
                <a:latin typeface="Times-Bold"/>
              </a:rPr>
              <a:t>Consideration of </a:t>
            </a:r>
            <a:r>
              <a:rPr lang="en-US" sz="4400" b="1" dirty="0" smtClean="0">
                <a:solidFill>
                  <a:srgbClr val="423200"/>
                </a:solidFill>
                <a:latin typeface="Times-Bold"/>
              </a:rPr>
              <a:t/>
            </a:r>
            <a:br>
              <a:rPr lang="en-US" sz="4400" b="1" dirty="0" smtClean="0">
                <a:solidFill>
                  <a:srgbClr val="423200"/>
                </a:solidFill>
                <a:latin typeface="Times-Bold"/>
              </a:rPr>
            </a:br>
            <a:r>
              <a:rPr lang="en-US" sz="4400" b="1" dirty="0" smtClean="0">
                <a:solidFill>
                  <a:srgbClr val="423200"/>
                </a:solidFill>
                <a:latin typeface="Times-Bold"/>
              </a:rPr>
              <a:t>a Sustainable </a:t>
            </a:r>
            <a:r>
              <a:rPr lang="en-US" sz="4400" b="1" dirty="0">
                <a:solidFill>
                  <a:srgbClr val="423200"/>
                </a:solidFill>
                <a:latin typeface="Times-Bold"/>
              </a:rPr>
              <a:t>World </a:t>
            </a:r>
            <a:r>
              <a:rPr lang="en-US" sz="4400" b="1" dirty="0" smtClean="0">
                <a:solidFill>
                  <a:srgbClr val="423200"/>
                </a:solidFill>
                <a:latin typeface="Times-Bold"/>
              </a:rPr>
              <a:t>Economy </a:t>
            </a:r>
            <a:r>
              <a:rPr lang="sv-SE" sz="4400" b="1" dirty="0" smtClean="0">
                <a:solidFill>
                  <a:srgbClr val="423200"/>
                </a:solidFill>
                <a:latin typeface="Times-Bold"/>
              </a:rPr>
              <a:t>under Risk</a:t>
            </a:r>
            <a:br>
              <a:rPr lang="sv-SE" sz="4400" b="1" dirty="0" smtClean="0">
                <a:solidFill>
                  <a:srgbClr val="423200"/>
                </a:solidFill>
                <a:latin typeface="Times-Bold"/>
              </a:rPr>
            </a:br>
            <a:endParaRPr lang="sv-SE" sz="4400" b="1" dirty="0">
              <a:solidFill>
                <a:srgbClr val="423200"/>
              </a:solidFill>
              <a:latin typeface="Times New Roman" panose="02020603050405020304" pitchFamily="18" charset="0"/>
              <a:cs typeface="Times New Roman" panose="02020603050405020304" pitchFamily="18" charset="0"/>
            </a:endParaRPr>
          </a:p>
        </p:txBody>
      </p:sp>
      <p:sp>
        <p:nvSpPr>
          <p:cNvPr id="3" name="Underrubrik 2"/>
          <p:cNvSpPr>
            <a:spLocks noGrp="1"/>
          </p:cNvSpPr>
          <p:nvPr>
            <p:ph type="subTitle" idx="1"/>
          </p:nvPr>
        </p:nvSpPr>
        <p:spPr>
          <a:xfrm>
            <a:off x="444500" y="3045619"/>
            <a:ext cx="7315200" cy="3532981"/>
          </a:xfrm>
        </p:spPr>
        <p:txBody>
          <a:bodyPr>
            <a:normAutofit lnSpcReduction="10000"/>
          </a:bodyPr>
          <a:lstStyle/>
          <a:p>
            <a:r>
              <a:rPr lang="en-GB" b="1" dirty="0" smtClean="0">
                <a:solidFill>
                  <a:srgbClr val="423200"/>
                </a:solidFill>
                <a:effectLst/>
                <a:latin typeface="Times New Roman" panose="02020603050405020304" pitchFamily="18" charset="0"/>
                <a:ea typeface="Times New Roman" panose="02020603050405020304" pitchFamily="18" charset="0"/>
              </a:rPr>
              <a:t>Professor Dr Peter Lohmander </a:t>
            </a:r>
          </a:p>
          <a:p>
            <a:r>
              <a:rPr lang="en-GB" dirty="0" smtClean="0">
                <a:solidFill>
                  <a:srgbClr val="423200"/>
                </a:solidFill>
                <a:effectLst/>
                <a:latin typeface="Times New Roman" panose="02020603050405020304" pitchFamily="18" charset="0"/>
                <a:ea typeface="Times New Roman" panose="02020603050405020304" pitchFamily="18" charset="0"/>
              </a:rPr>
              <a:t>SLU, Sweden, </a:t>
            </a:r>
            <a:r>
              <a:rPr lang="en-GB" u="sng" dirty="0" smtClean="0">
                <a:solidFill>
                  <a:srgbClr val="423200"/>
                </a:solidFill>
                <a:effectLst/>
                <a:latin typeface="Times New Roman" panose="02020603050405020304" pitchFamily="18" charset="0"/>
                <a:ea typeface="Times New Roman" panose="02020603050405020304" pitchFamily="18" charset="0"/>
                <a:hlinkClick r:id="rId2"/>
              </a:rPr>
              <a:t>http://www.Lohmander.com</a:t>
            </a:r>
            <a:r>
              <a:rPr lang="en-GB" dirty="0" smtClean="0">
                <a:solidFill>
                  <a:srgbClr val="423200"/>
                </a:solidFill>
                <a:effectLst/>
                <a:latin typeface="Times New Roman" panose="02020603050405020304" pitchFamily="18" charset="0"/>
                <a:ea typeface="Times New Roman" panose="02020603050405020304" pitchFamily="18" charset="0"/>
              </a:rPr>
              <a:t> </a:t>
            </a:r>
          </a:p>
          <a:p>
            <a:r>
              <a:rPr lang="en-GB" dirty="0" smtClean="0">
                <a:solidFill>
                  <a:srgbClr val="423200"/>
                </a:solidFill>
                <a:latin typeface="Times New Roman" panose="02020603050405020304" pitchFamily="18" charset="0"/>
                <a:ea typeface="Times New Roman" panose="02020603050405020304" pitchFamily="18" charset="0"/>
                <a:hlinkClick r:id="rId3"/>
              </a:rPr>
              <a:t>Peter@Lohmander.com</a:t>
            </a:r>
            <a:r>
              <a:rPr lang="en-GB" dirty="0" smtClean="0">
                <a:solidFill>
                  <a:srgbClr val="423200"/>
                </a:solidFill>
                <a:latin typeface="Times New Roman" panose="02020603050405020304" pitchFamily="18" charset="0"/>
                <a:ea typeface="Times New Roman" panose="02020603050405020304" pitchFamily="18" charset="0"/>
              </a:rPr>
              <a:t> </a:t>
            </a:r>
            <a:endParaRPr lang="sv-SE" dirty="0" smtClean="0">
              <a:solidFill>
                <a:srgbClr val="423200"/>
              </a:solidFill>
              <a:effectLst/>
              <a:latin typeface="Times New Roman" panose="02020603050405020304" pitchFamily="18" charset="0"/>
              <a:ea typeface="Times New Roman" panose="02020603050405020304" pitchFamily="18" charset="0"/>
            </a:endParaRPr>
          </a:p>
          <a:p>
            <a:r>
              <a:rPr lang="en-GB" dirty="0" smtClean="0">
                <a:solidFill>
                  <a:srgbClr val="423200"/>
                </a:solidFill>
                <a:effectLst/>
                <a:latin typeface="Times New Roman" panose="02020603050405020304" pitchFamily="18" charset="0"/>
                <a:ea typeface="Times New Roman" panose="02020603050405020304" pitchFamily="18" charset="0"/>
              </a:rPr>
              <a:t> </a:t>
            </a:r>
            <a:endParaRPr lang="sv-SE" dirty="0" smtClean="0">
              <a:solidFill>
                <a:srgbClr val="423200"/>
              </a:solidFill>
              <a:effectLst/>
              <a:latin typeface="Times New Roman" panose="02020603050405020304" pitchFamily="18" charset="0"/>
              <a:ea typeface="Times New Roman" panose="02020603050405020304" pitchFamily="18" charset="0"/>
            </a:endParaRPr>
          </a:p>
          <a:p>
            <a:r>
              <a:rPr lang="en-US" b="1" dirty="0">
                <a:solidFill>
                  <a:srgbClr val="423200"/>
                </a:solidFill>
                <a:latin typeface="Times New Roman" panose="02020603050405020304" pitchFamily="18" charset="0"/>
                <a:cs typeface="Times New Roman" panose="02020603050405020304" pitchFamily="18" charset="0"/>
              </a:rPr>
              <a:t>BIT's 4</a:t>
            </a:r>
            <a:r>
              <a:rPr lang="en-US" b="1" baseline="30000" dirty="0">
                <a:solidFill>
                  <a:srgbClr val="423200"/>
                </a:solidFill>
                <a:latin typeface="Times New Roman" panose="02020603050405020304" pitchFamily="18" charset="0"/>
                <a:cs typeface="Times New Roman" panose="02020603050405020304" pitchFamily="18" charset="0"/>
              </a:rPr>
              <a:t>th</a:t>
            </a:r>
            <a:r>
              <a:rPr lang="en-US" b="1" dirty="0">
                <a:solidFill>
                  <a:srgbClr val="423200"/>
                </a:solidFill>
                <a:latin typeface="Times New Roman" panose="02020603050405020304" pitchFamily="18" charset="0"/>
                <a:cs typeface="Times New Roman" panose="02020603050405020304" pitchFamily="18" charset="0"/>
              </a:rPr>
              <a:t> Annual International Congress of Environment-2014 (ICE-2014) </a:t>
            </a:r>
            <a:endParaRPr lang="en-US" b="1" dirty="0">
              <a:solidFill>
                <a:srgbClr val="4232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1900" dirty="0" smtClean="0">
                <a:solidFill>
                  <a:srgbClr val="423200"/>
                </a:solidFill>
                <a:latin typeface="Times New Roman" panose="02020603050405020304" pitchFamily="18" charset="0"/>
                <a:ea typeface="Times New Roman" panose="02020603050405020304" pitchFamily="18" charset="0"/>
              </a:rPr>
              <a:t>Theme</a:t>
            </a:r>
            <a:r>
              <a:rPr lang="en-US" sz="1900" dirty="0">
                <a:solidFill>
                  <a:srgbClr val="423200"/>
                </a:solidFill>
                <a:latin typeface="Times New Roman" panose="02020603050405020304" pitchFamily="18" charset="0"/>
                <a:ea typeface="Times New Roman" panose="02020603050405020304" pitchFamily="18" charset="0"/>
              </a:rPr>
              <a:t>:  "Clean World, Happy Society</a:t>
            </a:r>
            <a:r>
              <a:rPr lang="en-US" sz="1900" dirty="0" smtClean="0">
                <a:solidFill>
                  <a:srgbClr val="423200"/>
                </a:solidFill>
                <a:latin typeface="Times New Roman" panose="02020603050405020304" pitchFamily="18" charset="0"/>
                <a:ea typeface="Times New Roman" panose="02020603050405020304" pitchFamily="18" charset="0"/>
              </a:rPr>
              <a:t>"</a:t>
            </a:r>
            <a:endParaRPr lang="en-US" sz="1900" dirty="0">
              <a:solidFill>
                <a:srgbClr val="423200"/>
              </a:solidFill>
              <a:latin typeface="Times New Roman" panose="02020603050405020304" pitchFamily="18" charset="0"/>
              <a:ea typeface="Times New Roman" panose="02020603050405020304" pitchFamily="18" charset="0"/>
            </a:endParaRPr>
          </a:p>
          <a:p>
            <a:r>
              <a:rPr lang="en-US" sz="1900" dirty="0" smtClean="0">
                <a:solidFill>
                  <a:srgbClr val="423200"/>
                </a:solidFill>
                <a:latin typeface="Times New Roman" panose="02020603050405020304" pitchFamily="18" charset="0"/>
                <a:ea typeface="Times New Roman" panose="02020603050405020304" pitchFamily="18" charset="0"/>
              </a:rPr>
              <a:t>September </a:t>
            </a:r>
            <a:r>
              <a:rPr lang="en-US" sz="1900" dirty="0">
                <a:solidFill>
                  <a:srgbClr val="423200"/>
                </a:solidFill>
                <a:latin typeface="Times New Roman" panose="02020603050405020304" pitchFamily="18" charset="0"/>
                <a:ea typeface="Times New Roman" panose="02020603050405020304" pitchFamily="18" charset="0"/>
              </a:rPr>
              <a:t>21-23</a:t>
            </a:r>
          </a:p>
          <a:p>
            <a:r>
              <a:rPr lang="en-US" sz="1900" dirty="0" smtClean="0">
                <a:solidFill>
                  <a:srgbClr val="423200"/>
                </a:solidFill>
                <a:latin typeface="Times New Roman" panose="02020603050405020304" pitchFamily="18" charset="0"/>
                <a:ea typeface="Times New Roman" panose="02020603050405020304" pitchFamily="18" charset="0"/>
              </a:rPr>
              <a:t>Qingdao </a:t>
            </a:r>
            <a:r>
              <a:rPr lang="en-US" sz="1900" dirty="0">
                <a:solidFill>
                  <a:srgbClr val="423200"/>
                </a:solidFill>
                <a:latin typeface="Times New Roman" panose="02020603050405020304" pitchFamily="18" charset="0"/>
                <a:ea typeface="Times New Roman" panose="02020603050405020304" pitchFamily="18" charset="0"/>
              </a:rPr>
              <a:t>International Convention Center, Qingdao, China</a:t>
            </a:r>
            <a:endParaRPr lang="en-GB" sz="1900" dirty="0" smtClean="0">
              <a:solidFill>
                <a:srgbClr val="423200"/>
              </a:solidFill>
              <a:effectLst/>
              <a:latin typeface="Times New Roman" panose="02020603050405020304" pitchFamily="18" charset="0"/>
              <a:ea typeface="Times New Roman" panose="02020603050405020304" pitchFamily="18" charset="0"/>
            </a:endParaRPr>
          </a:p>
          <a:p>
            <a:endParaRPr lang="sv-SE" dirty="0" smtClean="0">
              <a:effectLst/>
              <a:latin typeface="Times New Roman" panose="02020603050405020304" pitchFamily="18" charset="0"/>
              <a:ea typeface="Times New Roman" panose="02020603050405020304" pitchFamily="18" charset="0"/>
            </a:endParaRPr>
          </a:p>
          <a:p>
            <a:endParaRPr lang="sv-SE" dirty="0"/>
          </a:p>
        </p:txBody>
      </p:sp>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5706" y="2616200"/>
            <a:ext cx="3866295" cy="4241800"/>
          </a:xfrm>
          <a:prstGeom prst="rect">
            <a:avLst/>
          </a:prstGeom>
        </p:spPr>
      </p:pic>
      <p:sp>
        <p:nvSpPr>
          <p:cNvPr id="5" name="Platshållare för bildnummer 4"/>
          <p:cNvSpPr>
            <a:spLocks noGrp="1"/>
          </p:cNvSpPr>
          <p:nvPr>
            <p:ph type="sldNum" sz="quarter" idx="12"/>
          </p:nvPr>
        </p:nvSpPr>
        <p:spPr/>
        <p:txBody>
          <a:bodyPr/>
          <a:lstStyle/>
          <a:p>
            <a:fld id="{CF7C3FE0-6EB4-418C-82E7-2F09A4F41151}" type="slidenum">
              <a:rPr lang="sv-SE" smtClean="0"/>
              <a:t>1</a:t>
            </a:fld>
            <a:endParaRPr lang="sv-SE"/>
          </a:p>
        </p:txBody>
      </p:sp>
    </p:spTree>
    <p:extLst>
      <p:ext uri="{BB962C8B-B14F-4D97-AF65-F5344CB8AC3E}">
        <p14:creationId xmlns:p14="http://schemas.microsoft.com/office/powerpoint/2010/main" val="2529202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69F3A0B9-7175-4119-82AF-3F2D5A870F77}" type="slidenum">
              <a:rPr lang="sv-SE" altLang="sv-SE"/>
              <a:pPr/>
              <a:t>10</a:t>
            </a:fld>
            <a:endParaRPr lang="sv-SE" altLang="sv-SE"/>
          </a:p>
        </p:txBody>
      </p:sp>
      <p:pic>
        <p:nvPicPr>
          <p:cNvPr id="439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9144000" cy="5189538"/>
          </a:xfrm>
          <a:prstGeom prst="rect">
            <a:avLst/>
          </a:prstGeom>
          <a:noFill/>
          <a:extLst>
            <a:ext uri="{909E8E84-426E-40DD-AFC4-6F175D3DCCD1}">
              <a14:hiddenFill xmlns:a14="http://schemas.microsoft.com/office/drawing/2010/main">
                <a:solidFill>
                  <a:srgbClr val="FFFFFF"/>
                </a:solidFill>
              </a14:hiddenFill>
            </a:ext>
          </a:extLst>
        </p:spPr>
      </p:pic>
      <p:sp>
        <p:nvSpPr>
          <p:cNvPr id="439299" name="Text Box 3"/>
          <p:cNvSpPr txBox="1">
            <a:spLocks noChangeArrowheads="1"/>
          </p:cNvSpPr>
          <p:nvPr/>
        </p:nvSpPr>
        <p:spPr bwMode="auto">
          <a:xfrm>
            <a:off x="1889125" y="5764214"/>
            <a:ext cx="7132658"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v-SE" altLang="sv-SE" sz="1700" i="1"/>
              <a:t>Source:</a:t>
            </a:r>
          </a:p>
          <a:p>
            <a:r>
              <a:rPr lang="sv-SE" altLang="sv-SE" sz="1700">
                <a:hlinkClick r:id="rId3"/>
              </a:rPr>
              <a:t>http://www.iiasa.ac.at/Research/FOR/forest_cdrom/english/for_fund_en.html</a:t>
            </a:r>
            <a:endParaRPr lang="sv-SE" altLang="sv-SE" sz="1700"/>
          </a:p>
          <a:p>
            <a:r>
              <a:rPr lang="sv-SE" altLang="sv-SE" sz="1700"/>
              <a:t>(From Roslesinforg, 2003, VNIILM, 2003)</a:t>
            </a:r>
          </a:p>
        </p:txBody>
      </p:sp>
    </p:spTree>
    <p:extLst>
      <p:ext uri="{BB962C8B-B14F-4D97-AF65-F5344CB8AC3E}">
        <p14:creationId xmlns:p14="http://schemas.microsoft.com/office/powerpoint/2010/main" val="327699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86F56F1-7F34-44C1-9256-330E694855DE}" type="slidenum">
              <a:rPr lang="sv-SE" altLang="sv-SE"/>
              <a:pPr/>
              <a:t>11</a:t>
            </a:fld>
            <a:endParaRPr lang="sv-SE" altLang="sv-SE"/>
          </a:p>
        </p:txBody>
      </p:sp>
      <p:pic>
        <p:nvPicPr>
          <p:cNvPr id="440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8763000" cy="6840538"/>
          </a:xfrm>
          <a:prstGeom prst="rect">
            <a:avLst/>
          </a:prstGeom>
          <a:noFill/>
          <a:extLst>
            <a:ext uri="{909E8E84-426E-40DD-AFC4-6F175D3DCCD1}">
              <a14:hiddenFill xmlns:a14="http://schemas.microsoft.com/office/drawing/2010/main">
                <a:solidFill>
                  <a:srgbClr val="FFFFFF"/>
                </a:solidFill>
              </a14:hiddenFill>
            </a:ext>
          </a:extLst>
        </p:spPr>
      </p:pic>
      <p:sp>
        <p:nvSpPr>
          <p:cNvPr id="440323" name="Text Box 3"/>
          <p:cNvSpPr txBox="1">
            <a:spLocks noChangeArrowheads="1"/>
          </p:cNvSpPr>
          <p:nvPr/>
        </p:nvSpPr>
        <p:spPr bwMode="auto">
          <a:xfrm>
            <a:off x="2133600" y="228601"/>
            <a:ext cx="7543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sv-SE" sz="2000" b="1">
                <a:solidFill>
                  <a:srgbClr val="FF0000"/>
                </a:solidFill>
              </a:rPr>
              <a:t>Calculation of the long run sustainable production level</a:t>
            </a:r>
          </a:p>
        </p:txBody>
      </p:sp>
    </p:spTree>
    <p:extLst>
      <p:ext uri="{BB962C8B-B14F-4D97-AF65-F5344CB8AC3E}">
        <p14:creationId xmlns:p14="http://schemas.microsoft.com/office/powerpoint/2010/main" val="2167766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5"/>
          <p:cNvSpPr>
            <a:spLocks noGrp="1"/>
          </p:cNvSpPr>
          <p:nvPr>
            <p:ph type="sldNum" sz="quarter" idx="12"/>
          </p:nvPr>
        </p:nvSpPr>
        <p:spPr/>
        <p:txBody>
          <a:bodyPr/>
          <a:lstStyle/>
          <a:p>
            <a:fld id="{86072B0B-93A1-4905-A2FD-2945F6922C82}" type="slidenum">
              <a:rPr lang="sv-SE" altLang="sv-SE"/>
              <a:pPr/>
              <a:t>12</a:t>
            </a:fld>
            <a:endParaRPr lang="sv-SE" altLang="sv-SE"/>
          </a:p>
        </p:txBody>
      </p:sp>
      <p:sp>
        <p:nvSpPr>
          <p:cNvPr id="432130" name="Rectangle 2"/>
          <p:cNvSpPr>
            <a:spLocks noGrp="1" noChangeArrowheads="1"/>
          </p:cNvSpPr>
          <p:nvPr>
            <p:ph type="title"/>
          </p:nvPr>
        </p:nvSpPr>
        <p:spPr>
          <a:xfrm>
            <a:off x="1930400" y="2781301"/>
            <a:ext cx="8229600" cy="2468563"/>
          </a:xfrm>
        </p:spPr>
        <p:txBody>
          <a:bodyPr>
            <a:normAutofit fontScale="90000"/>
          </a:bodyPr>
          <a:lstStyle/>
          <a:p>
            <a:r>
              <a:rPr lang="sv-SE" altLang="sv-SE" sz="4000" b="1" i="1" dirty="0" err="1" smtClean="0">
                <a:solidFill>
                  <a:srgbClr val="FF0000"/>
                </a:solidFill>
                <a:latin typeface="Times New Roman" panose="02020603050405020304" pitchFamily="18" charset="0"/>
                <a:cs typeface="Times New Roman" panose="02020603050405020304" pitchFamily="18" charset="0"/>
              </a:rPr>
              <a:t>Rough</a:t>
            </a:r>
            <a:r>
              <a:rPr lang="sv-SE" altLang="sv-SE" sz="4000" b="1" i="1" dirty="0" smtClean="0">
                <a:solidFill>
                  <a:srgbClr val="FF0000"/>
                </a:solidFill>
                <a:latin typeface="Times New Roman" panose="02020603050405020304" pitchFamily="18" charset="0"/>
                <a:cs typeface="Times New Roman" panose="02020603050405020304" pitchFamily="18" charset="0"/>
              </a:rPr>
              <a:t> </a:t>
            </a:r>
            <a:r>
              <a:rPr lang="sv-SE" altLang="sv-SE" sz="4000" b="1" i="1" dirty="0" err="1" smtClean="0">
                <a:solidFill>
                  <a:srgbClr val="FF0000"/>
                </a:solidFill>
                <a:latin typeface="Times New Roman" panose="02020603050405020304" pitchFamily="18" charset="0"/>
                <a:cs typeface="Times New Roman" panose="02020603050405020304" pitchFamily="18" charset="0"/>
              </a:rPr>
              <a:t>example</a:t>
            </a:r>
            <a:r>
              <a:rPr lang="sv-SE" altLang="sv-SE" sz="4000" b="1" i="1" dirty="0" smtClean="0">
                <a:solidFill>
                  <a:srgbClr val="FF0000"/>
                </a:solidFill>
                <a:latin typeface="Times New Roman" panose="02020603050405020304" pitchFamily="18" charset="0"/>
                <a:cs typeface="Times New Roman" panose="02020603050405020304" pitchFamily="18" charset="0"/>
              </a:rPr>
              <a:t> and approximation:</a:t>
            </a:r>
            <a:br>
              <a:rPr lang="sv-SE" altLang="sv-SE" sz="4000" b="1" i="1" dirty="0" smtClean="0">
                <a:solidFill>
                  <a:srgbClr val="FF0000"/>
                </a:solidFill>
                <a:latin typeface="Times New Roman" panose="02020603050405020304" pitchFamily="18" charset="0"/>
                <a:cs typeface="Times New Roman" panose="02020603050405020304" pitchFamily="18" charset="0"/>
              </a:rPr>
            </a:br>
            <a:r>
              <a:rPr lang="sv-SE" altLang="sv-SE" sz="4000" b="1" dirty="0" smtClean="0">
                <a:latin typeface="Times New Roman" panose="02020603050405020304" pitchFamily="18" charset="0"/>
                <a:cs typeface="Times New Roman" panose="02020603050405020304" pitchFamily="18" charset="0"/>
              </a:rPr>
              <a:t/>
            </a:r>
            <a:br>
              <a:rPr lang="sv-SE" altLang="sv-SE" sz="4000" b="1" dirty="0" smtClean="0">
                <a:latin typeface="Times New Roman" panose="02020603050405020304" pitchFamily="18" charset="0"/>
                <a:cs typeface="Times New Roman" panose="02020603050405020304" pitchFamily="18" charset="0"/>
              </a:rPr>
            </a:br>
            <a:r>
              <a:rPr lang="sv-SE" altLang="sv-SE" sz="4000" b="1" dirty="0" smtClean="0">
                <a:latin typeface="Times New Roman" panose="02020603050405020304" pitchFamily="18" charset="0"/>
                <a:cs typeface="Times New Roman" panose="02020603050405020304" pitchFamily="18" charset="0"/>
              </a:rPr>
              <a:t>All </a:t>
            </a:r>
            <a:r>
              <a:rPr lang="sv-SE" altLang="sv-SE" sz="4000" b="1" dirty="0" err="1" smtClean="0">
                <a:latin typeface="Times New Roman" panose="02020603050405020304" pitchFamily="18" charset="0"/>
                <a:cs typeface="Times New Roman" panose="02020603050405020304" pitchFamily="18" charset="0"/>
              </a:rPr>
              <a:t>of</a:t>
            </a:r>
            <a:r>
              <a:rPr lang="sv-SE" altLang="sv-SE" sz="4000" b="1" dirty="0" smtClean="0">
                <a:latin typeface="Times New Roman" panose="02020603050405020304" pitchFamily="18" charset="0"/>
                <a:cs typeface="Times New Roman" panose="02020603050405020304" pitchFamily="18" charset="0"/>
              </a:rPr>
              <a:t> the </a:t>
            </a:r>
            <a:r>
              <a:rPr lang="sv-SE" altLang="sv-SE" sz="4000" b="1" dirty="0" err="1" smtClean="0">
                <a:latin typeface="Times New Roman" panose="02020603050405020304" pitchFamily="18" charset="0"/>
                <a:cs typeface="Times New Roman" panose="02020603050405020304" pitchFamily="18" charset="0"/>
              </a:rPr>
              <a:t>sustainable</a:t>
            </a:r>
            <a:r>
              <a:rPr lang="sv-SE" altLang="sv-SE" sz="4000" b="1" dirty="0" smtClean="0">
                <a:latin typeface="Times New Roman" panose="02020603050405020304" pitchFamily="18" charset="0"/>
                <a:cs typeface="Times New Roman" panose="02020603050405020304" pitchFamily="18" charset="0"/>
              </a:rPr>
              <a:t> </a:t>
            </a:r>
            <a:r>
              <a:rPr lang="sv-SE" altLang="sv-SE" sz="4000" b="1" dirty="0" err="1" smtClean="0">
                <a:latin typeface="Times New Roman" panose="02020603050405020304" pitchFamily="18" charset="0"/>
                <a:cs typeface="Times New Roman" panose="02020603050405020304" pitchFamily="18" charset="0"/>
              </a:rPr>
              <a:t>forest</a:t>
            </a:r>
            <a:r>
              <a:rPr lang="sv-SE" altLang="sv-SE" sz="4000" b="1" dirty="0" smtClean="0">
                <a:latin typeface="Times New Roman" panose="02020603050405020304" pitchFamily="18" charset="0"/>
                <a:cs typeface="Times New Roman" panose="02020603050405020304" pitchFamily="18" charset="0"/>
              </a:rPr>
              <a:t> </a:t>
            </a:r>
            <a:r>
              <a:rPr lang="sv-SE" altLang="sv-SE" sz="4000" b="1" dirty="0" err="1" smtClean="0">
                <a:latin typeface="Times New Roman" panose="02020603050405020304" pitchFamily="18" charset="0"/>
                <a:cs typeface="Times New Roman" panose="02020603050405020304" pitchFamily="18" charset="0"/>
              </a:rPr>
              <a:t>production</a:t>
            </a:r>
            <a:r>
              <a:rPr lang="sv-SE" altLang="sv-SE" sz="4000" b="1" dirty="0" smtClean="0">
                <a:latin typeface="Times New Roman" panose="02020603050405020304" pitchFamily="18" charset="0"/>
                <a:cs typeface="Times New Roman" panose="02020603050405020304" pitchFamily="18" charset="0"/>
              </a:rPr>
              <a:t> potential in </a:t>
            </a:r>
            <a:r>
              <a:rPr lang="sv-SE" altLang="sv-SE" sz="4000" b="1" dirty="0" err="1" smtClean="0">
                <a:latin typeface="Times New Roman" panose="02020603050405020304" pitchFamily="18" charset="0"/>
                <a:cs typeface="Times New Roman" panose="02020603050405020304" pitchFamily="18" charset="0"/>
              </a:rPr>
              <a:t>Russian</a:t>
            </a:r>
            <a:r>
              <a:rPr lang="sv-SE" altLang="sv-SE" sz="4000" b="1" dirty="0" smtClean="0">
                <a:latin typeface="Times New Roman" panose="02020603050405020304" pitchFamily="18" charset="0"/>
                <a:cs typeface="Times New Roman" panose="02020603050405020304" pitchFamily="18" charset="0"/>
              </a:rPr>
              <a:t> Federation </a:t>
            </a:r>
            <a:br>
              <a:rPr lang="sv-SE" altLang="sv-SE" sz="4000" b="1" dirty="0" smtClean="0">
                <a:latin typeface="Times New Roman" panose="02020603050405020304" pitchFamily="18" charset="0"/>
                <a:cs typeface="Times New Roman" panose="02020603050405020304" pitchFamily="18" charset="0"/>
              </a:rPr>
            </a:br>
            <a:r>
              <a:rPr lang="sv-SE" altLang="sv-SE" sz="4000" b="1" dirty="0" smtClean="0">
                <a:latin typeface="Times New Roman" panose="02020603050405020304" pitchFamily="18" charset="0"/>
                <a:cs typeface="Times New Roman" panose="02020603050405020304" pitchFamily="18" charset="0"/>
              </a:rPr>
              <a:t>(2900 million </a:t>
            </a:r>
            <a:r>
              <a:rPr lang="sv-SE" altLang="sv-SE" sz="4000" b="1" dirty="0" err="1" smtClean="0">
                <a:latin typeface="Times New Roman" panose="02020603050405020304" pitchFamily="18" charset="0"/>
                <a:cs typeface="Times New Roman" panose="02020603050405020304" pitchFamily="18" charset="0"/>
              </a:rPr>
              <a:t>cubic</a:t>
            </a:r>
            <a:r>
              <a:rPr lang="sv-SE" altLang="sv-SE" sz="4000" b="1" dirty="0" smtClean="0">
                <a:latin typeface="Times New Roman" panose="02020603050405020304" pitchFamily="18" charset="0"/>
                <a:cs typeface="Times New Roman" panose="02020603050405020304" pitchFamily="18" charset="0"/>
              </a:rPr>
              <a:t> </a:t>
            </a:r>
            <a:r>
              <a:rPr lang="sv-SE" altLang="sv-SE" sz="4000" b="1" dirty="0" err="1" smtClean="0">
                <a:latin typeface="Times New Roman" panose="02020603050405020304" pitchFamily="18" charset="0"/>
                <a:cs typeface="Times New Roman" panose="02020603050405020304" pitchFamily="18" charset="0"/>
              </a:rPr>
              <a:t>metres</a:t>
            </a:r>
            <a:r>
              <a:rPr lang="sv-SE" altLang="sv-SE" sz="4000" b="1" dirty="0" smtClean="0">
                <a:latin typeface="Times New Roman" panose="02020603050405020304" pitchFamily="18" charset="0"/>
                <a:cs typeface="Times New Roman" panose="02020603050405020304" pitchFamily="18" charset="0"/>
              </a:rPr>
              <a:t>, over bark, per </a:t>
            </a:r>
            <a:r>
              <a:rPr lang="sv-SE" altLang="sv-SE" sz="4000" b="1" dirty="0" err="1" smtClean="0">
                <a:latin typeface="Times New Roman" panose="02020603050405020304" pitchFamily="18" charset="0"/>
                <a:cs typeface="Times New Roman" panose="02020603050405020304" pitchFamily="18" charset="0"/>
              </a:rPr>
              <a:t>year</a:t>
            </a:r>
            <a:r>
              <a:rPr lang="sv-SE" altLang="sv-SE" sz="4000" b="1" dirty="0" smtClean="0">
                <a:latin typeface="Times New Roman" panose="02020603050405020304" pitchFamily="18" charset="0"/>
                <a:cs typeface="Times New Roman" panose="02020603050405020304" pitchFamily="18" charset="0"/>
              </a:rPr>
              <a:t>) is </a:t>
            </a:r>
            <a:r>
              <a:rPr lang="sv-SE" altLang="sv-SE" sz="4000" b="1" dirty="0" err="1" smtClean="0">
                <a:latin typeface="Times New Roman" panose="02020603050405020304" pitchFamily="18" charset="0"/>
                <a:cs typeface="Times New Roman" panose="02020603050405020304" pitchFamily="18" charset="0"/>
              </a:rPr>
              <a:t>transformed</a:t>
            </a:r>
            <a:r>
              <a:rPr lang="sv-SE" altLang="sv-SE" sz="4000" b="1" dirty="0" smtClean="0">
                <a:latin typeface="Times New Roman" panose="02020603050405020304" pitchFamily="18" charset="0"/>
                <a:cs typeface="Times New Roman" panose="02020603050405020304" pitchFamily="18" charset="0"/>
              </a:rPr>
              <a:t> to </a:t>
            </a:r>
            <a:r>
              <a:rPr lang="sv-SE" altLang="sv-SE" sz="4000" b="1" dirty="0" err="1" smtClean="0">
                <a:latin typeface="Times New Roman" panose="02020603050405020304" pitchFamily="18" charset="0"/>
                <a:cs typeface="Times New Roman" panose="02020603050405020304" pitchFamily="18" charset="0"/>
              </a:rPr>
              <a:t>energy</a:t>
            </a:r>
            <a:r>
              <a:rPr lang="sv-SE" altLang="sv-SE" sz="4000" b="1" dirty="0" smtClean="0">
                <a:latin typeface="Times New Roman" panose="02020603050405020304" pitchFamily="18" charset="0"/>
                <a:cs typeface="Times New Roman" panose="02020603050405020304" pitchFamily="18" charset="0"/>
              </a:rPr>
              <a:t>. </a:t>
            </a:r>
            <a:br>
              <a:rPr lang="sv-SE" altLang="sv-SE" sz="4000" b="1" dirty="0" smtClean="0">
                <a:latin typeface="Times New Roman" panose="02020603050405020304" pitchFamily="18" charset="0"/>
                <a:cs typeface="Times New Roman" panose="02020603050405020304" pitchFamily="18" charset="0"/>
              </a:rPr>
            </a:br>
            <a:r>
              <a:rPr lang="sv-SE" altLang="sv-SE" sz="4000" b="1" dirty="0" smtClean="0">
                <a:solidFill>
                  <a:srgbClr val="00B0F0"/>
                </a:solidFill>
                <a:latin typeface="Times New Roman" panose="02020603050405020304" pitchFamily="18" charset="0"/>
                <a:cs typeface="Times New Roman" panose="02020603050405020304" pitchFamily="18" charset="0"/>
              </a:rPr>
              <a:t>(In </a:t>
            </a:r>
            <a:r>
              <a:rPr lang="sv-SE" altLang="sv-SE" sz="4000" b="1" dirty="0" err="1" smtClean="0">
                <a:solidFill>
                  <a:srgbClr val="00B0F0"/>
                </a:solidFill>
                <a:latin typeface="Times New Roman" panose="02020603050405020304" pitchFamily="18" charset="0"/>
                <a:cs typeface="Times New Roman" panose="02020603050405020304" pitchFamily="18" charset="0"/>
              </a:rPr>
              <a:t>reality</a:t>
            </a:r>
            <a:r>
              <a:rPr lang="sv-SE" altLang="sv-SE" sz="4000" b="1" dirty="0" smtClean="0">
                <a:solidFill>
                  <a:srgbClr val="00B0F0"/>
                </a:solidFill>
                <a:latin typeface="Times New Roman" panose="02020603050405020304" pitchFamily="18" charset="0"/>
                <a:cs typeface="Times New Roman" panose="02020603050405020304" pitchFamily="18" charset="0"/>
              </a:rPr>
              <a:t>, </a:t>
            </a:r>
            <a:r>
              <a:rPr lang="sv-SE" altLang="sv-SE" sz="4000" b="1" dirty="0" err="1" smtClean="0">
                <a:solidFill>
                  <a:srgbClr val="00B0F0"/>
                </a:solidFill>
                <a:latin typeface="Times New Roman" panose="02020603050405020304" pitchFamily="18" charset="0"/>
                <a:cs typeface="Times New Roman" panose="02020603050405020304" pitchFamily="18" charset="0"/>
              </a:rPr>
              <a:t>some</a:t>
            </a:r>
            <a:r>
              <a:rPr lang="sv-SE" altLang="sv-SE" sz="4000" b="1" dirty="0" smtClean="0">
                <a:solidFill>
                  <a:srgbClr val="00B0F0"/>
                </a:solidFill>
                <a:latin typeface="Times New Roman" panose="02020603050405020304" pitchFamily="18" charset="0"/>
                <a:cs typeface="Times New Roman" panose="02020603050405020304" pitchFamily="18" charset="0"/>
              </a:rPr>
              <a:t> </a:t>
            </a:r>
            <a:r>
              <a:rPr lang="sv-SE" altLang="sv-SE" sz="4000" b="1" dirty="0" err="1" smtClean="0">
                <a:solidFill>
                  <a:srgbClr val="00B0F0"/>
                </a:solidFill>
                <a:latin typeface="Times New Roman" panose="02020603050405020304" pitchFamily="18" charset="0"/>
                <a:cs typeface="Times New Roman" panose="02020603050405020304" pitchFamily="18" charset="0"/>
              </a:rPr>
              <a:t>fraction</a:t>
            </a:r>
            <a:r>
              <a:rPr lang="sv-SE" altLang="sv-SE" sz="4000" b="1" dirty="0" smtClean="0">
                <a:solidFill>
                  <a:srgbClr val="00B0F0"/>
                </a:solidFill>
                <a:latin typeface="Times New Roman" panose="02020603050405020304" pitchFamily="18" charset="0"/>
                <a:cs typeface="Times New Roman" panose="02020603050405020304" pitchFamily="18" charset="0"/>
              </a:rPr>
              <a:t> </a:t>
            </a:r>
            <a:r>
              <a:rPr lang="sv-SE" altLang="sv-SE" sz="4000" b="1" dirty="0" err="1" smtClean="0">
                <a:solidFill>
                  <a:srgbClr val="00B0F0"/>
                </a:solidFill>
                <a:latin typeface="Times New Roman" panose="02020603050405020304" pitchFamily="18" charset="0"/>
                <a:cs typeface="Times New Roman" panose="02020603050405020304" pitchFamily="18" charset="0"/>
              </a:rPr>
              <a:t>will</a:t>
            </a:r>
            <a:r>
              <a:rPr lang="sv-SE" altLang="sv-SE" sz="4000" b="1" dirty="0" smtClean="0">
                <a:solidFill>
                  <a:srgbClr val="00B0F0"/>
                </a:solidFill>
                <a:latin typeface="Times New Roman" panose="02020603050405020304" pitchFamily="18" charset="0"/>
                <a:cs typeface="Times New Roman" panose="02020603050405020304" pitchFamily="18" charset="0"/>
              </a:rPr>
              <a:t> </a:t>
            </a:r>
            <a:r>
              <a:rPr lang="sv-SE" altLang="sv-SE" sz="4000" b="1" dirty="0" err="1" smtClean="0">
                <a:solidFill>
                  <a:srgbClr val="00B0F0"/>
                </a:solidFill>
                <a:latin typeface="Times New Roman" panose="02020603050405020304" pitchFamily="18" charset="0"/>
                <a:cs typeface="Times New Roman" panose="02020603050405020304" pitchFamily="18" charset="0"/>
              </a:rPr>
              <a:t>probably</a:t>
            </a:r>
            <a:r>
              <a:rPr lang="sv-SE" altLang="sv-SE" sz="4000" b="1" dirty="0" smtClean="0">
                <a:solidFill>
                  <a:srgbClr val="00B0F0"/>
                </a:solidFill>
                <a:latin typeface="Times New Roman" panose="02020603050405020304" pitchFamily="18" charset="0"/>
                <a:cs typeface="Times New Roman" panose="02020603050405020304" pitchFamily="18" charset="0"/>
              </a:rPr>
              <a:t> be </a:t>
            </a:r>
            <a:r>
              <a:rPr lang="sv-SE" altLang="sv-SE" sz="4000" b="1" dirty="0" err="1" smtClean="0">
                <a:solidFill>
                  <a:srgbClr val="00B0F0"/>
                </a:solidFill>
                <a:latin typeface="Times New Roman" panose="02020603050405020304" pitchFamily="18" charset="0"/>
                <a:cs typeface="Times New Roman" panose="02020603050405020304" pitchFamily="18" charset="0"/>
              </a:rPr>
              <a:t>used</a:t>
            </a:r>
            <a:r>
              <a:rPr lang="sv-SE" altLang="sv-SE" sz="4000" b="1" dirty="0" smtClean="0">
                <a:solidFill>
                  <a:srgbClr val="00B0F0"/>
                </a:solidFill>
                <a:latin typeface="Times New Roman" panose="02020603050405020304" pitchFamily="18" charset="0"/>
                <a:cs typeface="Times New Roman" panose="02020603050405020304" pitchFamily="18" charset="0"/>
              </a:rPr>
              <a:t> for </a:t>
            </a:r>
            <a:r>
              <a:rPr lang="sv-SE" altLang="sv-SE" sz="4000" b="1" dirty="0" err="1" smtClean="0">
                <a:solidFill>
                  <a:srgbClr val="00B0F0"/>
                </a:solidFill>
                <a:latin typeface="Times New Roman" panose="02020603050405020304" pitchFamily="18" charset="0"/>
                <a:cs typeface="Times New Roman" panose="02020603050405020304" pitchFamily="18" charset="0"/>
              </a:rPr>
              <a:t>other</a:t>
            </a:r>
            <a:r>
              <a:rPr lang="sv-SE" altLang="sv-SE" sz="4000" b="1" dirty="0" smtClean="0">
                <a:solidFill>
                  <a:srgbClr val="00B0F0"/>
                </a:solidFill>
                <a:latin typeface="Times New Roman" panose="02020603050405020304" pitchFamily="18" charset="0"/>
                <a:cs typeface="Times New Roman" panose="02020603050405020304" pitchFamily="18" charset="0"/>
              </a:rPr>
              <a:t> purposes.)</a:t>
            </a:r>
            <a:br>
              <a:rPr lang="sv-SE" altLang="sv-SE" sz="4000" b="1" dirty="0" smtClean="0">
                <a:solidFill>
                  <a:srgbClr val="00B0F0"/>
                </a:solidFill>
                <a:latin typeface="Times New Roman" panose="02020603050405020304" pitchFamily="18" charset="0"/>
                <a:cs typeface="Times New Roman" panose="02020603050405020304" pitchFamily="18" charset="0"/>
              </a:rPr>
            </a:br>
            <a:r>
              <a:rPr lang="sv-SE" altLang="sv-SE" sz="4000" b="1" dirty="0">
                <a:latin typeface="Times New Roman" panose="02020603050405020304" pitchFamily="18" charset="0"/>
                <a:cs typeface="Times New Roman" panose="02020603050405020304" pitchFamily="18" charset="0"/>
              </a:rPr>
              <a:t/>
            </a:r>
            <a:br>
              <a:rPr lang="sv-SE" altLang="sv-SE" sz="4000" b="1" dirty="0">
                <a:latin typeface="Times New Roman" panose="02020603050405020304" pitchFamily="18" charset="0"/>
                <a:cs typeface="Times New Roman" panose="02020603050405020304" pitchFamily="18" charset="0"/>
              </a:rPr>
            </a:br>
            <a:r>
              <a:rPr lang="sv-SE" altLang="sv-SE" sz="4000" b="1" dirty="0" err="1" smtClean="0">
                <a:latin typeface="Times New Roman" panose="02020603050405020304" pitchFamily="18" charset="0"/>
                <a:cs typeface="Times New Roman" panose="02020603050405020304" pitchFamily="18" charset="0"/>
              </a:rPr>
              <a:t>With</a:t>
            </a:r>
            <a:r>
              <a:rPr lang="sv-SE" altLang="sv-SE" sz="4000" b="1" dirty="0" smtClean="0">
                <a:latin typeface="Times New Roman" panose="02020603050405020304" pitchFamily="18" charset="0"/>
                <a:cs typeface="Times New Roman" panose="02020603050405020304" pitchFamily="18" charset="0"/>
              </a:rPr>
              <a:t> 2 TWh/Mm3, </a:t>
            </a:r>
            <a:r>
              <a:rPr lang="sv-SE" altLang="sv-SE" sz="4000" b="1" dirty="0" err="1" smtClean="0">
                <a:latin typeface="Times New Roman" panose="02020603050405020304" pitchFamily="18" charset="0"/>
                <a:cs typeface="Times New Roman" panose="02020603050405020304" pitchFamily="18" charset="0"/>
              </a:rPr>
              <a:t>we</a:t>
            </a:r>
            <a:r>
              <a:rPr lang="sv-SE" altLang="sv-SE" sz="4000" b="1" dirty="0" smtClean="0">
                <a:latin typeface="Times New Roman" panose="02020603050405020304" pitchFamily="18" charset="0"/>
                <a:cs typeface="Times New Roman" panose="02020603050405020304" pitchFamily="18" charset="0"/>
              </a:rPr>
              <a:t> get:</a:t>
            </a:r>
            <a:br>
              <a:rPr lang="sv-SE" altLang="sv-SE" sz="4000" b="1" dirty="0" smtClean="0">
                <a:latin typeface="Times New Roman" panose="02020603050405020304" pitchFamily="18" charset="0"/>
                <a:cs typeface="Times New Roman" panose="02020603050405020304" pitchFamily="18" charset="0"/>
              </a:rPr>
            </a:br>
            <a:r>
              <a:rPr lang="sv-SE" altLang="sv-SE" sz="4000" b="1" dirty="0" smtClean="0">
                <a:latin typeface="Times New Roman" panose="02020603050405020304" pitchFamily="18" charset="0"/>
                <a:cs typeface="Times New Roman" panose="02020603050405020304" pitchFamily="18" charset="0"/>
              </a:rPr>
              <a:t> </a:t>
            </a:r>
            <a:br>
              <a:rPr lang="sv-SE" altLang="sv-SE" sz="4000" b="1" dirty="0" smtClean="0">
                <a:latin typeface="Times New Roman" panose="02020603050405020304" pitchFamily="18" charset="0"/>
                <a:cs typeface="Times New Roman" panose="02020603050405020304" pitchFamily="18" charset="0"/>
              </a:rPr>
            </a:br>
            <a:r>
              <a:rPr lang="sv-SE" altLang="sv-SE" sz="4000" b="1" dirty="0" smtClean="0">
                <a:solidFill>
                  <a:srgbClr val="FF0000"/>
                </a:solidFill>
                <a:latin typeface="Times New Roman" panose="02020603050405020304" pitchFamily="18" charset="0"/>
                <a:cs typeface="Times New Roman" panose="02020603050405020304" pitchFamily="18" charset="0"/>
              </a:rPr>
              <a:t>5 800 TWh/</a:t>
            </a:r>
            <a:r>
              <a:rPr lang="sv-SE" altLang="sv-SE" sz="4000" b="1" dirty="0" err="1" smtClean="0">
                <a:solidFill>
                  <a:srgbClr val="FF0000"/>
                </a:solidFill>
                <a:latin typeface="Times New Roman" panose="02020603050405020304" pitchFamily="18" charset="0"/>
                <a:cs typeface="Times New Roman" panose="02020603050405020304" pitchFamily="18" charset="0"/>
              </a:rPr>
              <a:t>year</a:t>
            </a:r>
            <a:r>
              <a:rPr lang="sv-SE" altLang="sv-SE" sz="4000" b="1" dirty="0" smtClean="0">
                <a:latin typeface="Times New Roman" panose="02020603050405020304" pitchFamily="18" charset="0"/>
                <a:cs typeface="Times New Roman" panose="02020603050405020304" pitchFamily="18" charset="0"/>
              </a:rPr>
              <a:t>.</a:t>
            </a:r>
            <a:br>
              <a:rPr lang="sv-SE" altLang="sv-SE" sz="4000" b="1" dirty="0" smtClean="0">
                <a:latin typeface="Times New Roman" panose="02020603050405020304" pitchFamily="18" charset="0"/>
                <a:cs typeface="Times New Roman" panose="02020603050405020304" pitchFamily="18" charset="0"/>
              </a:rPr>
            </a:br>
            <a:r>
              <a:rPr lang="sv-SE" altLang="sv-SE" sz="4000" b="1" dirty="0" smtClean="0">
                <a:latin typeface="Times New Roman" panose="02020603050405020304" pitchFamily="18" charset="0"/>
                <a:cs typeface="Times New Roman" panose="02020603050405020304" pitchFamily="18" charset="0"/>
              </a:rPr>
              <a:t/>
            </a:r>
            <a:br>
              <a:rPr lang="sv-SE" altLang="sv-SE" sz="4000" b="1" dirty="0" smtClean="0">
                <a:latin typeface="Times New Roman" panose="02020603050405020304" pitchFamily="18" charset="0"/>
                <a:cs typeface="Times New Roman" panose="02020603050405020304" pitchFamily="18" charset="0"/>
              </a:rPr>
            </a:br>
            <a:r>
              <a:rPr lang="sv-SE" altLang="sv-SE" sz="4000" b="1" dirty="0">
                <a:latin typeface="Times New Roman" panose="02020603050405020304" pitchFamily="18" charset="0"/>
                <a:cs typeface="Times New Roman" panose="02020603050405020304" pitchFamily="18" charset="0"/>
              </a:rPr>
              <a:t/>
            </a:r>
            <a:br>
              <a:rPr lang="sv-SE" altLang="sv-SE" sz="4000" b="1" dirty="0">
                <a:latin typeface="Times New Roman" panose="02020603050405020304" pitchFamily="18" charset="0"/>
                <a:cs typeface="Times New Roman" panose="02020603050405020304" pitchFamily="18" charset="0"/>
              </a:rPr>
            </a:br>
            <a:endParaRPr lang="sv-SE" altLang="sv-SE"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0200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66800" y="762001"/>
            <a:ext cx="10299700" cy="1892300"/>
          </a:xfrm>
        </p:spPr>
        <p:txBody>
          <a:bodyPr/>
          <a:lstStyle/>
          <a:p>
            <a:pPr marL="0" indent="0">
              <a:buNone/>
            </a:pPr>
            <a:r>
              <a:rPr lang="en-US" sz="3200" b="1" dirty="0">
                <a:solidFill>
                  <a:srgbClr val="FF0000"/>
                </a:solidFill>
              </a:rPr>
              <a:t>China</a:t>
            </a:r>
            <a:r>
              <a:rPr lang="en-US" dirty="0"/>
              <a:t> is the world's largest power generator, surpassing the United States in 2011. </a:t>
            </a:r>
            <a:endParaRPr lang="en-US" dirty="0" smtClean="0"/>
          </a:p>
          <a:p>
            <a:pPr marL="0" indent="0">
              <a:buNone/>
            </a:pPr>
            <a:r>
              <a:rPr lang="en-US" dirty="0" smtClean="0"/>
              <a:t>Net power </a:t>
            </a:r>
            <a:r>
              <a:rPr lang="en-US" dirty="0"/>
              <a:t>generation was an estimated </a:t>
            </a:r>
            <a:r>
              <a:rPr lang="en-US" b="1" dirty="0" smtClean="0">
                <a:solidFill>
                  <a:srgbClr val="FF0000"/>
                </a:solidFill>
              </a:rPr>
              <a:t>4,476 </a:t>
            </a:r>
            <a:r>
              <a:rPr lang="en-US" b="1" dirty="0" err="1" smtClean="0">
                <a:solidFill>
                  <a:srgbClr val="FF0000"/>
                </a:solidFill>
              </a:rPr>
              <a:t>TWh</a:t>
            </a:r>
            <a:r>
              <a:rPr lang="en-US" dirty="0" smtClean="0"/>
              <a:t> </a:t>
            </a:r>
            <a:r>
              <a:rPr lang="en-US" dirty="0"/>
              <a:t>in </a:t>
            </a:r>
            <a:r>
              <a:rPr lang="en-US" dirty="0" smtClean="0"/>
              <a:t>2011.</a:t>
            </a: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13</a:t>
            </a:fld>
            <a:endParaRPr lang="sv-SE"/>
          </a:p>
        </p:txBody>
      </p:sp>
      <p:pic>
        <p:nvPicPr>
          <p:cNvPr id="5" name="Bildobjekt 4"/>
          <p:cNvPicPr>
            <a:picLocks noChangeAspect="1"/>
          </p:cNvPicPr>
          <p:nvPr/>
        </p:nvPicPr>
        <p:blipFill>
          <a:blip r:embed="rId2"/>
          <a:stretch>
            <a:fillRect/>
          </a:stretch>
        </p:blipFill>
        <p:spPr>
          <a:xfrm>
            <a:off x="6502399" y="4066331"/>
            <a:ext cx="3822701" cy="2283064"/>
          </a:xfrm>
          <a:prstGeom prst="rect">
            <a:avLst/>
          </a:prstGeom>
        </p:spPr>
      </p:pic>
    </p:spTree>
    <p:extLst>
      <p:ext uri="{BB962C8B-B14F-4D97-AF65-F5344CB8AC3E}">
        <p14:creationId xmlns:p14="http://schemas.microsoft.com/office/powerpoint/2010/main" val="2972246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47700" y="1000124"/>
            <a:ext cx="10515600" cy="5489575"/>
          </a:xfrm>
        </p:spPr>
        <p:txBody>
          <a:bodyPr>
            <a:normAutofit fontScale="47500" lnSpcReduction="20000"/>
          </a:bodyPr>
          <a:lstStyle/>
          <a:p>
            <a:pPr marL="0" indent="0">
              <a:buNone/>
            </a:pPr>
            <a:r>
              <a:rPr lang="sv-SE" sz="5100" b="1" i="1" dirty="0" smtClean="0">
                <a:solidFill>
                  <a:srgbClr val="00B0F0"/>
                </a:solidFill>
                <a:latin typeface="Times New Roman" panose="02020603050405020304" pitchFamily="18" charset="0"/>
                <a:cs typeface="Times New Roman" panose="02020603050405020304" pitchFamily="18" charset="0"/>
              </a:rPr>
              <a:t>Modern research, </a:t>
            </a:r>
            <a:r>
              <a:rPr lang="sv-SE" sz="5100" b="1" i="1" dirty="0" err="1" smtClean="0">
                <a:solidFill>
                  <a:srgbClr val="00B0F0"/>
                </a:solidFill>
                <a:latin typeface="Times New Roman" panose="02020603050405020304" pitchFamily="18" charset="0"/>
                <a:cs typeface="Times New Roman" panose="02020603050405020304" pitchFamily="18" charset="0"/>
              </a:rPr>
              <a:t>based</a:t>
            </a:r>
            <a:r>
              <a:rPr lang="sv-SE" sz="5100" b="1" i="1" dirty="0" smtClean="0">
                <a:solidFill>
                  <a:srgbClr val="00B0F0"/>
                </a:solidFill>
                <a:latin typeface="Times New Roman" panose="02020603050405020304" pitchFamily="18" charset="0"/>
                <a:cs typeface="Times New Roman" panose="02020603050405020304" pitchFamily="18" charset="0"/>
              </a:rPr>
              <a:t> on </a:t>
            </a:r>
            <a:r>
              <a:rPr lang="sv-SE" sz="5100" b="1" i="1" dirty="0" err="1" smtClean="0">
                <a:solidFill>
                  <a:srgbClr val="00B0F0"/>
                </a:solidFill>
                <a:latin typeface="Times New Roman" panose="02020603050405020304" pitchFamily="18" charset="0"/>
                <a:cs typeface="Times New Roman" panose="02020603050405020304" pitchFamily="18" charset="0"/>
              </a:rPr>
              <a:t>typical</a:t>
            </a:r>
            <a:r>
              <a:rPr lang="sv-SE" sz="5100" b="1" i="1" dirty="0" smtClean="0">
                <a:solidFill>
                  <a:srgbClr val="00B0F0"/>
                </a:solidFill>
                <a:latin typeface="Times New Roman" panose="02020603050405020304" pitchFamily="18" charset="0"/>
                <a:cs typeface="Times New Roman" panose="02020603050405020304" pitchFamily="18" charset="0"/>
              </a:rPr>
              <a:t> </a:t>
            </a:r>
            <a:r>
              <a:rPr lang="sv-SE" sz="5100" b="1" i="1" dirty="0" err="1" smtClean="0">
                <a:solidFill>
                  <a:srgbClr val="00B0F0"/>
                </a:solidFill>
                <a:latin typeface="Times New Roman" panose="02020603050405020304" pitchFamily="18" charset="0"/>
                <a:cs typeface="Times New Roman" panose="02020603050405020304" pitchFamily="18" charset="0"/>
              </a:rPr>
              <a:t>conditions</a:t>
            </a:r>
            <a:r>
              <a:rPr lang="sv-SE" sz="5100" b="1" i="1" dirty="0" smtClean="0">
                <a:solidFill>
                  <a:srgbClr val="00B0F0"/>
                </a:solidFill>
                <a:latin typeface="Times New Roman" panose="02020603050405020304" pitchFamily="18" charset="0"/>
                <a:cs typeface="Times New Roman" panose="02020603050405020304" pitchFamily="18" charset="0"/>
              </a:rPr>
              <a:t> in the </a:t>
            </a:r>
            <a:r>
              <a:rPr lang="sv-SE" sz="5100" b="1" i="1" dirty="0" err="1" smtClean="0">
                <a:solidFill>
                  <a:srgbClr val="00B0F0"/>
                </a:solidFill>
                <a:latin typeface="Times New Roman" panose="02020603050405020304" pitchFamily="18" charset="0"/>
                <a:cs typeface="Times New Roman" panose="02020603050405020304" pitchFamily="18" charset="0"/>
              </a:rPr>
              <a:t>north</a:t>
            </a:r>
            <a:r>
              <a:rPr lang="sv-SE" sz="5100" b="1" i="1" dirty="0" smtClean="0">
                <a:solidFill>
                  <a:srgbClr val="00B0F0"/>
                </a:solidFill>
                <a:latin typeface="Times New Roman" panose="02020603050405020304" pitchFamily="18" charset="0"/>
                <a:cs typeface="Times New Roman" panose="02020603050405020304" pitchFamily="18" charset="0"/>
              </a:rPr>
              <a:t>, has </a:t>
            </a:r>
            <a:r>
              <a:rPr lang="sv-SE" sz="5100" b="1" i="1" dirty="0" err="1" smtClean="0">
                <a:solidFill>
                  <a:srgbClr val="00B0F0"/>
                </a:solidFill>
                <a:latin typeface="Times New Roman" panose="02020603050405020304" pitchFamily="18" charset="0"/>
                <a:cs typeface="Times New Roman" panose="02020603050405020304" pitchFamily="18" charset="0"/>
              </a:rPr>
              <a:t>shown</a:t>
            </a:r>
            <a:r>
              <a:rPr lang="sv-SE" sz="5100" b="1" i="1" dirty="0" smtClean="0">
                <a:solidFill>
                  <a:srgbClr val="00B0F0"/>
                </a:solidFill>
                <a:latin typeface="Times New Roman" panose="02020603050405020304" pitchFamily="18" charset="0"/>
                <a:cs typeface="Times New Roman" panose="02020603050405020304" pitchFamily="18" charset="0"/>
              </a:rPr>
              <a:t> </a:t>
            </a:r>
            <a:r>
              <a:rPr lang="sv-SE" sz="5100" b="1" i="1" dirty="0" err="1" smtClean="0">
                <a:solidFill>
                  <a:srgbClr val="00B0F0"/>
                </a:solidFill>
                <a:latin typeface="Times New Roman" panose="02020603050405020304" pitchFamily="18" charset="0"/>
                <a:cs typeface="Times New Roman" panose="02020603050405020304" pitchFamily="18" charset="0"/>
              </a:rPr>
              <a:t>that</a:t>
            </a:r>
            <a:r>
              <a:rPr lang="sv-SE" sz="5100" b="1" i="1" dirty="0" smtClean="0">
                <a:solidFill>
                  <a:srgbClr val="00B0F0"/>
                </a:solidFill>
                <a:latin typeface="Times New Roman" panose="02020603050405020304" pitchFamily="18" charset="0"/>
                <a:cs typeface="Times New Roman" panose="02020603050405020304" pitchFamily="18" charset="0"/>
              </a:rPr>
              <a:t>:</a:t>
            </a:r>
          </a:p>
          <a:p>
            <a:pPr marL="0" indent="0">
              <a:buNone/>
            </a:pPr>
            <a:r>
              <a:rPr lang="sv-SE" sz="5100" b="1" i="1" dirty="0" smtClean="0">
                <a:latin typeface="Times New Roman" panose="02020603050405020304" pitchFamily="18" charset="0"/>
                <a:cs typeface="Times New Roman" panose="02020603050405020304" pitchFamily="18" charset="0"/>
              </a:rPr>
              <a:t> </a:t>
            </a:r>
          </a:p>
          <a:p>
            <a:pPr marL="0" indent="0">
              <a:buNone/>
            </a:pPr>
            <a:r>
              <a:rPr lang="sv-SE" sz="5100" b="1" dirty="0" smtClean="0">
                <a:solidFill>
                  <a:srgbClr val="FF0000"/>
                </a:solidFill>
                <a:latin typeface="Times New Roman" panose="02020603050405020304" pitchFamily="18" charset="0"/>
                <a:cs typeface="Times New Roman" panose="02020603050405020304" pitchFamily="18" charset="0"/>
              </a:rPr>
              <a:t>The </a:t>
            </a:r>
            <a:r>
              <a:rPr lang="sv-SE" sz="5100" b="1" dirty="0" err="1" smtClean="0">
                <a:solidFill>
                  <a:srgbClr val="FF0000"/>
                </a:solidFill>
                <a:latin typeface="Times New Roman" panose="02020603050405020304" pitchFamily="18" charset="0"/>
                <a:cs typeface="Times New Roman" panose="02020603050405020304" pitchFamily="18" charset="0"/>
              </a:rPr>
              <a:t>economic</a:t>
            </a:r>
            <a:r>
              <a:rPr lang="sv-SE" sz="5100" b="1" dirty="0" smtClean="0">
                <a:solidFill>
                  <a:srgbClr val="FF0000"/>
                </a:solidFill>
                <a:latin typeface="Times New Roman" panose="02020603050405020304" pitchFamily="18" charset="0"/>
                <a:cs typeface="Times New Roman" panose="02020603050405020304" pitchFamily="18" charset="0"/>
              </a:rPr>
              <a:t> </a:t>
            </a:r>
            <a:r>
              <a:rPr lang="sv-SE" sz="5100" b="1" dirty="0" err="1" smtClean="0">
                <a:solidFill>
                  <a:srgbClr val="FF0000"/>
                </a:solidFill>
                <a:latin typeface="Times New Roman" panose="02020603050405020304" pitchFamily="18" charset="0"/>
                <a:cs typeface="Times New Roman" panose="02020603050405020304" pitchFamily="18" charset="0"/>
              </a:rPr>
              <a:t>value</a:t>
            </a:r>
            <a:r>
              <a:rPr lang="sv-SE" sz="5100" b="1" dirty="0" smtClean="0">
                <a:solidFill>
                  <a:srgbClr val="FF0000"/>
                </a:solidFill>
                <a:latin typeface="Times New Roman" panose="02020603050405020304" pitchFamily="18" charset="0"/>
                <a:cs typeface="Times New Roman" panose="02020603050405020304" pitchFamily="18" charset="0"/>
              </a:rPr>
              <a:t> (present </a:t>
            </a:r>
            <a:r>
              <a:rPr lang="sv-SE" sz="5100" b="1" dirty="0" err="1" smtClean="0">
                <a:solidFill>
                  <a:srgbClr val="FF0000"/>
                </a:solidFill>
                <a:latin typeface="Times New Roman" panose="02020603050405020304" pitchFamily="18" charset="0"/>
                <a:cs typeface="Times New Roman" panose="02020603050405020304" pitchFamily="18" charset="0"/>
              </a:rPr>
              <a:t>value</a:t>
            </a:r>
            <a:r>
              <a:rPr lang="sv-SE" sz="5100" b="1" dirty="0" smtClean="0">
                <a:solidFill>
                  <a:srgbClr val="FF0000"/>
                </a:solidFill>
                <a:latin typeface="Times New Roman" panose="02020603050405020304" pitchFamily="18" charset="0"/>
                <a:cs typeface="Times New Roman" panose="02020603050405020304" pitchFamily="18" charset="0"/>
              </a:rPr>
              <a:t>) </a:t>
            </a:r>
            <a:r>
              <a:rPr lang="sv-SE" sz="5100" b="1" dirty="0" err="1" smtClean="0">
                <a:solidFill>
                  <a:srgbClr val="FF0000"/>
                </a:solidFill>
                <a:latin typeface="Times New Roman" panose="02020603050405020304" pitchFamily="18" charset="0"/>
                <a:cs typeface="Times New Roman" panose="02020603050405020304" pitchFamily="18" charset="0"/>
              </a:rPr>
              <a:t>of</a:t>
            </a:r>
            <a:r>
              <a:rPr lang="sv-SE" sz="5100" b="1" dirty="0" smtClean="0">
                <a:solidFill>
                  <a:srgbClr val="FF0000"/>
                </a:solidFill>
                <a:latin typeface="Times New Roman" panose="02020603050405020304" pitchFamily="18" charset="0"/>
                <a:cs typeface="Times New Roman" panose="02020603050405020304" pitchFamily="18" charset="0"/>
              </a:rPr>
              <a:t> </a:t>
            </a:r>
            <a:r>
              <a:rPr lang="sv-SE" sz="5100" b="1" dirty="0" err="1" smtClean="0">
                <a:solidFill>
                  <a:srgbClr val="FF0000"/>
                </a:solidFill>
                <a:latin typeface="Times New Roman" panose="02020603050405020304" pitchFamily="18" charset="0"/>
                <a:cs typeface="Times New Roman" panose="02020603050405020304" pitchFamily="18" charset="0"/>
              </a:rPr>
              <a:t>forestry</a:t>
            </a:r>
            <a:r>
              <a:rPr lang="sv-SE" sz="5100" b="1" dirty="0" smtClean="0">
                <a:solidFill>
                  <a:srgbClr val="FF0000"/>
                </a:solidFill>
                <a:latin typeface="Times New Roman" panose="02020603050405020304" pitchFamily="18" charset="0"/>
                <a:cs typeface="Times New Roman" panose="02020603050405020304" pitchFamily="18" charset="0"/>
              </a:rPr>
              <a:t>, </a:t>
            </a:r>
            <a:r>
              <a:rPr lang="sv-SE" sz="5100" b="1" dirty="0" err="1" smtClean="0">
                <a:solidFill>
                  <a:srgbClr val="FF0000"/>
                </a:solidFill>
                <a:latin typeface="Times New Roman" panose="02020603050405020304" pitchFamily="18" charset="0"/>
                <a:cs typeface="Times New Roman" panose="02020603050405020304" pitchFamily="18" charset="0"/>
              </a:rPr>
              <a:t>starting</a:t>
            </a:r>
            <a:r>
              <a:rPr lang="sv-SE" sz="5100" b="1" dirty="0" smtClean="0">
                <a:solidFill>
                  <a:srgbClr val="FF0000"/>
                </a:solidFill>
                <a:latin typeface="Times New Roman" panose="02020603050405020304" pitchFamily="18" charset="0"/>
                <a:cs typeface="Times New Roman" panose="02020603050405020304" pitchFamily="18" charset="0"/>
              </a:rPr>
              <a:t> </a:t>
            </a:r>
            <a:r>
              <a:rPr lang="sv-SE" sz="5100" b="1" dirty="0" err="1" smtClean="0">
                <a:solidFill>
                  <a:srgbClr val="FF0000"/>
                </a:solidFill>
                <a:latin typeface="Times New Roman" panose="02020603050405020304" pitchFamily="18" charset="0"/>
                <a:cs typeface="Times New Roman" panose="02020603050405020304" pitchFamily="18" charset="0"/>
              </a:rPr>
              <a:t>with</a:t>
            </a:r>
            <a:r>
              <a:rPr lang="sv-SE" sz="5100" b="1" dirty="0" smtClean="0">
                <a:solidFill>
                  <a:srgbClr val="FF0000"/>
                </a:solidFill>
                <a:latin typeface="Times New Roman" panose="02020603050405020304" pitchFamily="18" charset="0"/>
                <a:cs typeface="Times New Roman" panose="02020603050405020304" pitchFamily="18" charset="0"/>
              </a:rPr>
              <a:t> </a:t>
            </a:r>
            <a:r>
              <a:rPr lang="sv-SE" sz="5100" b="1" dirty="0" err="1" smtClean="0">
                <a:solidFill>
                  <a:srgbClr val="FF0000"/>
                </a:solidFill>
                <a:latin typeface="Times New Roman" panose="02020603050405020304" pitchFamily="18" charset="0"/>
                <a:cs typeface="Times New Roman" panose="02020603050405020304" pitchFamily="18" charset="0"/>
              </a:rPr>
              <a:t>forests</a:t>
            </a:r>
            <a:r>
              <a:rPr lang="sv-SE" sz="5100" b="1" dirty="0" smtClean="0">
                <a:solidFill>
                  <a:srgbClr val="FF0000"/>
                </a:solidFill>
                <a:latin typeface="Times New Roman" panose="02020603050405020304" pitchFamily="18" charset="0"/>
                <a:cs typeface="Times New Roman" panose="02020603050405020304" pitchFamily="18" charset="0"/>
              </a:rPr>
              <a:t> </a:t>
            </a:r>
            <a:r>
              <a:rPr lang="sv-SE" sz="5100" b="1" dirty="0" err="1" smtClean="0">
                <a:solidFill>
                  <a:srgbClr val="FF0000"/>
                </a:solidFill>
                <a:latin typeface="Times New Roman" panose="02020603050405020304" pitchFamily="18" charset="0"/>
                <a:cs typeface="Times New Roman" panose="02020603050405020304" pitchFamily="18" charset="0"/>
              </a:rPr>
              <a:t>where</a:t>
            </a:r>
            <a:r>
              <a:rPr lang="sv-SE" sz="5100" b="1" dirty="0" smtClean="0">
                <a:solidFill>
                  <a:srgbClr val="FF0000"/>
                </a:solidFill>
                <a:latin typeface="Times New Roman" panose="02020603050405020304" pitchFamily="18" charset="0"/>
                <a:cs typeface="Times New Roman" panose="02020603050405020304" pitchFamily="18" charset="0"/>
              </a:rPr>
              <a:t> </a:t>
            </a:r>
            <a:r>
              <a:rPr lang="sv-SE" sz="5100" b="1" dirty="0" err="1" smtClean="0">
                <a:solidFill>
                  <a:srgbClr val="FF0000"/>
                </a:solidFill>
                <a:latin typeface="Times New Roman" panose="02020603050405020304" pitchFamily="18" charset="0"/>
                <a:cs typeface="Times New Roman" panose="02020603050405020304" pitchFamily="18" charset="0"/>
              </a:rPr>
              <a:t>trees</a:t>
            </a:r>
            <a:r>
              <a:rPr lang="sv-SE" sz="5100" b="1" dirty="0" smtClean="0">
                <a:solidFill>
                  <a:srgbClr val="FF0000"/>
                </a:solidFill>
                <a:latin typeface="Times New Roman" panose="02020603050405020304" pitchFamily="18" charset="0"/>
                <a:cs typeface="Times New Roman" panose="02020603050405020304" pitchFamily="18" charset="0"/>
              </a:rPr>
              <a:t> </a:t>
            </a:r>
            <a:r>
              <a:rPr lang="sv-SE" sz="5100" b="1" dirty="0" err="1" smtClean="0">
                <a:solidFill>
                  <a:srgbClr val="FF0000"/>
                </a:solidFill>
                <a:latin typeface="Times New Roman" panose="02020603050405020304" pitchFamily="18" charset="0"/>
                <a:cs typeface="Times New Roman" panose="02020603050405020304" pitchFamily="18" charset="0"/>
              </a:rPr>
              <a:t>of</a:t>
            </a:r>
            <a:r>
              <a:rPr lang="sv-SE" sz="5100" b="1" dirty="0" smtClean="0">
                <a:solidFill>
                  <a:srgbClr val="FF0000"/>
                </a:solidFill>
                <a:latin typeface="Times New Roman" panose="02020603050405020304" pitchFamily="18" charset="0"/>
                <a:cs typeface="Times New Roman" panose="02020603050405020304" pitchFamily="18" charset="0"/>
              </a:rPr>
              <a:t> different </a:t>
            </a:r>
            <a:r>
              <a:rPr lang="sv-SE" sz="5100" b="1" dirty="0" err="1" smtClean="0">
                <a:solidFill>
                  <a:srgbClr val="FF0000"/>
                </a:solidFill>
                <a:latin typeface="Times New Roman" panose="02020603050405020304" pitchFamily="18" charset="0"/>
                <a:cs typeface="Times New Roman" panose="02020603050405020304" pitchFamily="18" charset="0"/>
              </a:rPr>
              <a:t>sizes</a:t>
            </a:r>
            <a:r>
              <a:rPr lang="sv-SE" sz="5100" b="1" dirty="0" smtClean="0">
                <a:solidFill>
                  <a:srgbClr val="FF0000"/>
                </a:solidFill>
                <a:latin typeface="Times New Roman" panose="02020603050405020304" pitchFamily="18" charset="0"/>
                <a:cs typeface="Times New Roman" panose="02020603050405020304" pitchFamily="18" charset="0"/>
              </a:rPr>
              <a:t> and </a:t>
            </a:r>
            <a:r>
              <a:rPr lang="sv-SE" sz="5100" b="1" dirty="0" err="1" smtClean="0">
                <a:solidFill>
                  <a:srgbClr val="FF0000"/>
                </a:solidFill>
                <a:latin typeface="Times New Roman" panose="02020603050405020304" pitchFamily="18" charset="0"/>
                <a:cs typeface="Times New Roman" panose="02020603050405020304" pitchFamily="18" charset="0"/>
              </a:rPr>
              <a:t>ages</a:t>
            </a:r>
            <a:r>
              <a:rPr lang="sv-SE" sz="5100" b="1" dirty="0" smtClean="0">
                <a:solidFill>
                  <a:srgbClr val="FF0000"/>
                </a:solidFill>
                <a:latin typeface="Times New Roman" panose="02020603050405020304" pitchFamily="18" charset="0"/>
                <a:cs typeface="Times New Roman" panose="02020603050405020304" pitchFamily="18" charset="0"/>
              </a:rPr>
              <a:t> </a:t>
            </a:r>
            <a:r>
              <a:rPr lang="sv-SE" sz="5100" b="1" dirty="0" err="1" smtClean="0">
                <a:solidFill>
                  <a:srgbClr val="FF0000"/>
                </a:solidFill>
                <a:latin typeface="Times New Roman" panose="02020603050405020304" pitchFamily="18" charset="0"/>
                <a:cs typeface="Times New Roman" panose="02020603050405020304" pitchFamily="18" charset="0"/>
              </a:rPr>
              <a:t>grow</a:t>
            </a:r>
            <a:r>
              <a:rPr lang="sv-SE" sz="5100" b="1" dirty="0" smtClean="0">
                <a:solidFill>
                  <a:srgbClr val="FF0000"/>
                </a:solidFill>
                <a:latin typeface="Times New Roman" panose="02020603050405020304" pitchFamily="18" charset="0"/>
                <a:cs typeface="Times New Roman" panose="02020603050405020304" pitchFamily="18" charset="0"/>
              </a:rPr>
              <a:t> </a:t>
            </a:r>
            <a:r>
              <a:rPr lang="sv-SE" sz="5100" b="1" dirty="0" err="1" smtClean="0">
                <a:solidFill>
                  <a:srgbClr val="FF0000"/>
                </a:solidFill>
                <a:latin typeface="Times New Roman" panose="02020603050405020304" pitchFamily="18" charset="0"/>
                <a:cs typeface="Times New Roman" panose="02020603050405020304" pitchFamily="18" charset="0"/>
              </a:rPr>
              <a:t>together</a:t>
            </a:r>
            <a:r>
              <a:rPr lang="sv-SE" sz="5100" b="1" dirty="0" smtClean="0">
                <a:solidFill>
                  <a:srgbClr val="FF0000"/>
                </a:solidFill>
                <a:latin typeface="Times New Roman" panose="02020603050405020304" pitchFamily="18" charset="0"/>
                <a:cs typeface="Times New Roman" panose="02020603050405020304" pitchFamily="18" charset="0"/>
              </a:rPr>
              <a:t>, is </a:t>
            </a:r>
            <a:r>
              <a:rPr lang="sv-SE" sz="5100" b="1" dirty="0" err="1" smtClean="0">
                <a:solidFill>
                  <a:srgbClr val="FF0000"/>
                </a:solidFill>
                <a:latin typeface="Times New Roman" panose="02020603050405020304" pitchFamily="18" charset="0"/>
                <a:cs typeface="Times New Roman" panose="02020603050405020304" pitchFamily="18" charset="0"/>
              </a:rPr>
              <a:t>usually</a:t>
            </a:r>
            <a:r>
              <a:rPr lang="sv-SE" sz="5100" b="1" dirty="0" smtClean="0">
                <a:solidFill>
                  <a:srgbClr val="FF0000"/>
                </a:solidFill>
                <a:latin typeface="Times New Roman" panose="02020603050405020304" pitchFamily="18" charset="0"/>
                <a:cs typeface="Times New Roman" panose="02020603050405020304" pitchFamily="18" charset="0"/>
              </a:rPr>
              <a:t> </a:t>
            </a:r>
            <a:r>
              <a:rPr lang="sv-SE" sz="5100" b="1" dirty="0" err="1" smtClean="0">
                <a:solidFill>
                  <a:srgbClr val="FF0000"/>
                </a:solidFill>
                <a:latin typeface="Times New Roman" panose="02020603050405020304" pitchFamily="18" charset="0"/>
                <a:cs typeface="Times New Roman" panose="02020603050405020304" pitchFamily="18" charset="0"/>
              </a:rPr>
              <a:t>higher</a:t>
            </a:r>
            <a:r>
              <a:rPr lang="sv-SE" sz="5100" b="1" dirty="0" smtClean="0">
                <a:solidFill>
                  <a:srgbClr val="FF0000"/>
                </a:solidFill>
                <a:latin typeface="Times New Roman" panose="02020603050405020304" pitchFamily="18" charset="0"/>
                <a:cs typeface="Times New Roman" panose="02020603050405020304" pitchFamily="18" charset="0"/>
              </a:rPr>
              <a:t> </a:t>
            </a:r>
            <a:r>
              <a:rPr lang="sv-SE" sz="5100" b="1" dirty="0" err="1" smtClean="0">
                <a:solidFill>
                  <a:srgbClr val="FF0000"/>
                </a:solidFill>
                <a:latin typeface="Times New Roman" panose="02020603050405020304" pitchFamily="18" charset="0"/>
                <a:cs typeface="Times New Roman" panose="02020603050405020304" pitchFamily="18" charset="0"/>
              </a:rPr>
              <a:t>if</a:t>
            </a:r>
            <a:r>
              <a:rPr lang="sv-SE" sz="5100" b="1" dirty="0" smtClean="0">
                <a:solidFill>
                  <a:srgbClr val="FF0000"/>
                </a:solidFill>
                <a:latin typeface="Times New Roman" panose="02020603050405020304" pitchFamily="18" charset="0"/>
                <a:cs typeface="Times New Roman" panose="02020603050405020304" pitchFamily="18" charset="0"/>
              </a:rPr>
              <a:t> </a:t>
            </a:r>
            <a:r>
              <a:rPr lang="sv-SE" sz="5100" b="1" dirty="0" err="1" smtClean="0">
                <a:solidFill>
                  <a:srgbClr val="FF0000"/>
                </a:solidFill>
                <a:latin typeface="Times New Roman" panose="02020603050405020304" pitchFamily="18" charset="0"/>
                <a:cs typeface="Times New Roman" panose="02020603050405020304" pitchFamily="18" charset="0"/>
              </a:rPr>
              <a:t>we</a:t>
            </a:r>
            <a:r>
              <a:rPr lang="sv-SE" sz="5100" b="1" dirty="0" smtClean="0">
                <a:solidFill>
                  <a:srgbClr val="FF0000"/>
                </a:solidFill>
                <a:latin typeface="Times New Roman" panose="02020603050405020304" pitchFamily="18" charset="0"/>
                <a:cs typeface="Times New Roman" panose="02020603050405020304" pitchFamily="18" charset="0"/>
              </a:rPr>
              <a:t> </a:t>
            </a:r>
            <a:r>
              <a:rPr lang="sv-SE" sz="5100" b="1" dirty="0" err="1" smtClean="0">
                <a:solidFill>
                  <a:srgbClr val="FF0000"/>
                </a:solidFill>
                <a:latin typeface="Times New Roman" panose="02020603050405020304" pitchFamily="18" charset="0"/>
                <a:cs typeface="Times New Roman" panose="02020603050405020304" pitchFamily="18" charset="0"/>
              </a:rPr>
              <a:t>use</a:t>
            </a:r>
            <a:r>
              <a:rPr lang="sv-SE" sz="5100" b="1" dirty="0" smtClean="0">
                <a:solidFill>
                  <a:srgbClr val="FF0000"/>
                </a:solidFill>
                <a:latin typeface="Times New Roman" panose="02020603050405020304" pitchFamily="18" charset="0"/>
                <a:cs typeface="Times New Roman" panose="02020603050405020304" pitchFamily="18" charset="0"/>
              </a:rPr>
              <a:t> optimal </a:t>
            </a:r>
            <a:r>
              <a:rPr lang="sv-SE" sz="5100" b="1" dirty="0" err="1" smtClean="0">
                <a:solidFill>
                  <a:srgbClr val="FF0000"/>
                </a:solidFill>
                <a:latin typeface="Times New Roman" panose="02020603050405020304" pitchFamily="18" charset="0"/>
                <a:cs typeface="Times New Roman" panose="02020603050405020304" pitchFamily="18" charset="0"/>
              </a:rPr>
              <a:t>continuous</a:t>
            </a:r>
            <a:r>
              <a:rPr lang="sv-SE" sz="5100" b="1" dirty="0" smtClean="0">
                <a:solidFill>
                  <a:srgbClr val="FF0000"/>
                </a:solidFill>
                <a:latin typeface="Times New Roman" panose="02020603050405020304" pitchFamily="18" charset="0"/>
                <a:cs typeface="Times New Roman" panose="02020603050405020304" pitchFamily="18" charset="0"/>
              </a:rPr>
              <a:t> cover </a:t>
            </a:r>
            <a:r>
              <a:rPr lang="sv-SE" sz="5100" b="1" dirty="0" err="1" smtClean="0">
                <a:solidFill>
                  <a:srgbClr val="FF0000"/>
                </a:solidFill>
                <a:latin typeface="Times New Roman" panose="02020603050405020304" pitchFamily="18" charset="0"/>
                <a:cs typeface="Times New Roman" panose="02020603050405020304" pitchFamily="18" charset="0"/>
              </a:rPr>
              <a:t>forestry</a:t>
            </a:r>
            <a:r>
              <a:rPr lang="sv-SE" sz="5100" b="1" dirty="0" smtClean="0">
                <a:solidFill>
                  <a:srgbClr val="FF0000"/>
                </a:solidFill>
                <a:latin typeface="Times New Roman" panose="02020603050405020304" pitchFamily="18" charset="0"/>
                <a:cs typeface="Times New Roman" panose="02020603050405020304" pitchFamily="18" charset="0"/>
              </a:rPr>
              <a:t> </a:t>
            </a:r>
            <a:r>
              <a:rPr lang="sv-SE" sz="5100" b="1" dirty="0" err="1" smtClean="0">
                <a:solidFill>
                  <a:srgbClr val="FF0000"/>
                </a:solidFill>
                <a:latin typeface="Times New Roman" panose="02020603050405020304" pitchFamily="18" charset="0"/>
                <a:cs typeface="Times New Roman" panose="02020603050405020304" pitchFamily="18" charset="0"/>
              </a:rPr>
              <a:t>than</a:t>
            </a:r>
            <a:r>
              <a:rPr lang="sv-SE" sz="5100" b="1" dirty="0" smtClean="0">
                <a:solidFill>
                  <a:srgbClr val="FF0000"/>
                </a:solidFill>
                <a:latin typeface="Times New Roman" panose="02020603050405020304" pitchFamily="18" charset="0"/>
                <a:cs typeface="Times New Roman" panose="02020603050405020304" pitchFamily="18" charset="0"/>
              </a:rPr>
              <a:t> </a:t>
            </a:r>
            <a:r>
              <a:rPr lang="sv-SE" sz="5100" b="1" dirty="0" err="1" smtClean="0">
                <a:solidFill>
                  <a:srgbClr val="FF0000"/>
                </a:solidFill>
                <a:latin typeface="Times New Roman" panose="02020603050405020304" pitchFamily="18" charset="0"/>
                <a:cs typeface="Times New Roman" panose="02020603050405020304" pitchFamily="18" charset="0"/>
              </a:rPr>
              <a:t>if</a:t>
            </a:r>
            <a:r>
              <a:rPr lang="sv-SE" sz="5100" b="1" dirty="0" smtClean="0">
                <a:solidFill>
                  <a:srgbClr val="FF0000"/>
                </a:solidFill>
                <a:latin typeface="Times New Roman" panose="02020603050405020304" pitchFamily="18" charset="0"/>
                <a:cs typeface="Times New Roman" panose="02020603050405020304" pitchFamily="18" charset="0"/>
              </a:rPr>
              <a:t> </a:t>
            </a:r>
            <a:r>
              <a:rPr lang="sv-SE" sz="5100" b="1" dirty="0" err="1" smtClean="0">
                <a:solidFill>
                  <a:srgbClr val="FF0000"/>
                </a:solidFill>
                <a:latin typeface="Times New Roman" panose="02020603050405020304" pitchFamily="18" charset="0"/>
                <a:cs typeface="Times New Roman" panose="02020603050405020304" pitchFamily="18" charset="0"/>
              </a:rPr>
              <a:t>we</a:t>
            </a:r>
            <a:r>
              <a:rPr lang="sv-SE" sz="5100" b="1" dirty="0">
                <a:solidFill>
                  <a:srgbClr val="FF0000"/>
                </a:solidFill>
                <a:latin typeface="Times New Roman" panose="02020603050405020304" pitchFamily="18" charset="0"/>
                <a:cs typeface="Times New Roman" panose="02020603050405020304" pitchFamily="18" charset="0"/>
              </a:rPr>
              <a:t> </a:t>
            </a:r>
            <a:r>
              <a:rPr lang="sv-SE" sz="5100" b="1" dirty="0" err="1" smtClean="0">
                <a:solidFill>
                  <a:srgbClr val="FF0000"/>
                </a:solidFill>
                <a:latin typeface="Times New Roman" panose="02020603050405020304" pitchFamily="18" charset="0"/>
                <a:cs typeface="Times New Roman" panose="02020603050405020304" pitchFamily="18" charset="0"/>
              </a:rPr>
              <a:t>instantly</a:t>
            </a:r>
            <a:r>
              <a:rPr lang="sv-SE" sz="5100" b="1" dirty="0" smtClean="0">
                <a:solidFill>
                  <a:srgbClr val="FF0000"/>
                </a:solidFill>
                <a:latin typeface="Times New Roman" panose="02020603050405020304" pitchFamily="18" charset="0"/>
                <a:cs typeface="Times New Roman" panose="02020603050405020304" pitchFamily="18" charset="0"/>
              </a:rPr>
              <a:t> </a:t>
            </a:r>
            <a:r>
              <a:rPr lang="sv-SE" sz="5100" b="1" dirty="0" err="1" smtClean="0">
                <a:solidFill>
                  <a:srgbClr val="FF0000"/>
                </a:solidFill>
                <a:latin typeface="Times New Roman" panose="02020603050405020304" pitchFamily="18" charset="0"/>
                <a:cs typeface="Times New Roman" panose="02020603050405020304" pitchFamily="18" charset="0"/>
              </a:rPr>
              <a:t>harvest</a:t>
            </a:r>
            <a:r>
              <a:rPr lang="sv-SE" sz="5100" b="1" dirty="0" smtClean="0">
                <a:solidFill>
                  <a:srgbClr val="FF0000"/>
                </a:solidFill>
                <a:latin typeface="Times New Roman" panose="02020603050405020304" pitchFamily="18" charset="0"/>
                <a:cs typeface="Times New Roman" panose="02020603050405020304" pitchFamily="18" charset="0"/>
              </a:rPr>
              <a:t> all </a:t>
            </a:r>
            <a:r>
              <a:rPr lang="sv-SE" sz="5100" b="1" dirty="0" err="1" smtClean="0">
                <a:solidFill>
                  <a:srgbClr val="FF0000"/>
                </a:solidFill>
                <a:latin typeface="Times New Roman" panose="02020603050405020304" pitchFamily="18" charset="0"/>
                <a:cs typeface="Times New Roman" panose="02020603050405020304" pitchFamily="18" charset="0"/>
              </a:rPr>
              <a:t>trees</a:t>
            </a:r>
            <a:r>
              <a:rPr lang="sv-SE" sz="5100" b="1" dirty="0" smtClean="0">
                <a:solidFill>
                  <a:srgbClr val="FF0000"/>
                </a:solidFill>
                <a:latin typeface="Times New Roman" panose="02020603050405020304" pitchFamily="18" charset="0"/>
                <a:cs typeface="Times New Roman" panose="02020603050405020304" pitchFamily="18" charset="0"/>
              </a:rPr>
              <a:t> and </a:t>
            </a:r>
            <a:r>
              <a:rPr lang="sv-SE" sz="5100" b="1" dirty="0" err="1" smtClean="0">
                <a:solidFill>
                  <a:srgbClr val="FF0000"/>
                </a:solidFill>
                <a:latin typeface="Times New Roman" panose="02020603050405020304" pitchFamily="18" charset="0"/>
                <a:cs typeface="Times New Roman" panose="02020603050405020304" pitchFamily="18" charset="0"/>
              </a:rPr>
              <a:t>periodically</a:t>
            </a:r>
            <a:r>
              <a:rPr lang="sv-SE" sz="5100" b="1" dirty="0" smtClean="0">
                <a:solidFill>
                  <a:srgbClr val="FF0000"/>
                </a:solidFill>
                <a:latin typeface="Times New Roman" panose="02020603050405020304" pitchFamily="18" charset="0"/>
                <a:cs typeface="Times New Roman" panose="02020603050405020304" pitchFamily="18" charset="0"/>
              </a:rPr>
              <a:t> start new </a:t>
            </a:r>
            <a:r>
              <a:rPr lang="sv-SE" sz="5100" b="1" dirty="0" err="1" smtClean="0">
                <a:solidFill>
                  <a:srgbClr val="FF0000"/>
                </a:solidFill>
                <a:latin typeface="Times New Roman" panose="02020603050405020304" pitchFamily="18" charset="0"/>
                <a:cs typeface="Times New Roman" panose="02020603050405020304" pitchFamily="18" charset="0"/>
              </a:rPr>
              <a:t>forest</a:t>
            </a:r>
            <a:r>
              <a:rPr lang="sv-SE" sz="5100" b="1" dirty="0" smtClean="0">
                <a:solidFill>
                  <a:srgbClr val="FF0000"/>
                </a:solidFill>
                <a:latin typeface="Times New Roman" panose="02020603050405020304" pitchFamily="18" charset="0"/>
                <a:cs typeface="Times New Roman" panose="02020603050405020304" pitchFamily="18" charset="0"/>
              </a:rPr>
              <a:t> generations </a:t>
            </a:r>
            <a:r>
              <a:rPr lang="sv-SE" sz="5100" b="1" dirty="0" err="1" smtClean="0">
                <a:solidFill>
                  <a:srgbClr val="FF0000"/>
                </a:solidFill>
                <a:latin typeface="Times New Roman" panose="02020603050405020304" pitchFamily="18" charset="0"/>
                <a:cs typeface="Times New Roman" panose="02020603050405020304" pitchFamily="18" charset="0"/>
              </a:rPr>
              <a:t>with</a:t>
            </a:r>
            <a:r>
              <a:rPr lang="sv-SE" sz="5100" b="1" dirty="0" smtClean="0">
                <a:solidFill>
                  <a:srgbClr val="FF0000"/>
                </a:solidFill>
                <a:latin typeface="Times New Roman" panose="02020603050405020304" pitchFamily="18" charset="0"/>
                <a:cs typeface="Times New Roman" panose="02020603050405020304" pitchFamily="18" charset="0"/>
              </a:rPr>
              <a:t> </a:t>
            </a:r>
            <a:r>
              <a:rPr lang="sv-SE" sz="5100" b="1" dirty="0" err="1" smtClean="0">
                <a:solidFill>
                  <a:srgbClr val="FF0000"/>
                </a:solidFill>
                <a:latin typeface="Times New Roman" panose="02020603050405020304" pitchFamily="18" charset="0"/>
                <a:cs typeface="Times New Roman" panose="02020603050405020304" pitchFamily="18" charset="0"/>
              </a:rPr>
              <a:t>plantations</a:t>
            </a:r>
            <a:r>
              <a:rPr lang="sv-SE" sz="5100" b="1" dirty="0" smtClean="0">
                <a:solidFill>
                  <a:srgbClr val="FF0000"/>
                </a:solidFill>
                <a:latin typeface="Times New Roman" panose="02020603050405020304" pitchFamily="18" charset="0"/>
                <a:cs typeface="Times New Roman" panose="02020603050405020304" pitchFamily="18" charset="0"/>
              </a:rPr>
              <a:t>.</a:t>
            </a:r>
          </a:p>
          <a:p>
            <a:pPr marL="0" indent="0">
              <a:buNone/>
            </a:pPr>
            <a:endParaRPr lang="sv-SE" sz="5100" b="1" i="1" dirty="0">
              <a:latin typeface="Times New Roman" panose="02020603050405020304" pitchFamily="18" charset="0"/>
              <a:cs typeface="Times New Roman" panose="02020603050405020304" pitchFamily="18" charset="0"/>
            </a:endParaRPr>
          </a:p>
          <a:p>
            <a:pPr marL="0" indent="0">
              <a:buNone/>
            </a:pPr>
            <a:r>
              <a:rPr lang="sv-SE" sz="5100" b="1" i="1" dirty="0" err="1" smtClean="0">
                <a:solidFill>
                  <a:srgbClr val="00B0F0"/>
                </a:solidFill>
                <a:latin typeface="Times New Roman" panose="02020603050405020304" pitchFamily="18" charset="0"/>
                <a:cs typeface="Times New Roman" panose="02020603050405020304" pitchFamily="18" charset="0"/>
              </a:rPr>
              <a:t>Furthermore</a:t>
            </a:r>
            <a:r>
              <a:rPr lang="sv-SE" sz="5100" b="1" i="1" dirty="0" smtClean="0">
                <a:solidFill>
                  <a:srgbClr val="00B0F0"/>
                </a:solidFill>
                <a:latin typeface="Times New Roman" panose="02020603050405020304" pitchFamily="18" charset="0"/>
                <a:cs typeface="Times New Roman" panose="02020603050405020304" pitchFamily="18" charset="0"/>
              </a:rPr>
              <a:t>, </a:t>
            </a:r>
          </a:p>
          <a:p>
            <a:pPr marL="0" indent="0">
              <a:buNone/>
            </a:pPr>
            <a:endParaRPr lang="sv-SE" sz="5100" b="1" i="1" dirty="0" smtClean="0">
              <a:latin typeface="Times New Roman" panose="02020603050405020304" pitchFamily="18" charset="0"/>
              <a:cs typeface="Times New Roman" panose="02020603050405020304" pitchFamily="18" charset="0"/>
            </a:endParaRPr>
          </a:p>
          <a:p>
            <a:pPr marL="0" indent="0">
              <a:buNone/>
            </a:pPr>
            <a:r>
              <a:rPr lang="sv-SE" sz="5100" b="1" dirty="0" smtClean="0">
                <a:latin typeface="Times New Roman" panose="02020603050405020304" pitchFamily="18" charset="0"/>
                <a:cs typeface="Times New Roman" panose="02020603050405020304" pitchFamily="18" charset="0"/>
              </a:rPr>
              <a:t>The </a:t>
            </a:r>
            <a:r>
              <a:rPr lang="sv-SE" sz="5100" b="1" dirty="0" err="1" smtClean="0">
                <a:latin typeface="Times New Roman" panose="02020603050405020304" pitchFamily="18" charset="0"/>
                <a:cs typeface="Times New Roman" panose="02020603050405020304" pitchFamily="18" charset="0"/>
              </a:rPr>
              <a:t>forest</a:t>
            </a:r>
            <a:r>
              <a:rPr lang="sv-SE" sz="5100" b="1" dirty="0" smtClean="0">
                <a:latin typeface="Times New Roman" panose="02020603050405020304" pitchFamily="18" charset="0"/>
                <a:cs typeface="Times New Roman" panose="02020603050405020304" pitchFamily="18" charset="0"/>
              </a:rPr>
              <a:t> </a:t>
            </a:r>
            <a:r>
              <a:rPr lang="sv-SE" sz="5100" b="1" dirty="0" err="1" smtClean="0">
                <a:latin typeface="Times New Roman" panose="02020603050405020304" pitchFamily="18" charset="0"/>
                <a:cs typeface="Times New Roman" panose="02020603050405020304" pitchFamily="18" charset="0"/>
              </a:rPr>
              <a:t>biomass</a:t>
            </a:r>
            <a:r>
              <a:rPr lang="sv-SE" sz="5100" b="1" dirty="0" smtClean="0">
                <a:latin typeface="Times New Roman" panose="02020603050405020304" pitchFamily="18" charset="0"/>
                <a:cs typeface="Times New Roman" panose="02020603050405020304" pitchFamily="18" charset="0"/>
              </a:rPr>
              <a:t> </a:t>
            </a:r>
            <a:r>
              <a:rPr lang="sv-SE" sz="5100" b="1" dirty="0" err="1" smtClean="0">
                <a:latin typeface="Times New Roman" panose="02020603050405020304" pitchFamily="18" charset="0"/>
                <a:cs typeface="Times New Roman" panose="02020603050405020304" pitchFamily="18" charset="0"/>
              </a:rPr>
              <a:t>production</a:t>
            </a:r>
            <a:r>
              <a:rPr lang="sv-SE" sz="5100" b="1" dirty="0" smtClean="0">
                <a:latin typeface="Times New Roman" panose="02020603050405020304" pitchFamily="18" charset="0"/>
                <a:cs typeface="Times New Roman" panose="02020603050405020304" pitchFamily="18" charset="0"/>
              </a:rPr>
              <a:t> (and </a:t>
            </a:r>
            <a:r>
              <a:rPr lang="sv-SE" sz="5100" b="1" dirty="0" err="1" smtClean="0">
                <a:latin typeface="Times New Roman" panose="02020603050405020304" pitchFamily="18" charset="0"/>
                <a:cs typeface="Times New Roman" panose="02020603050405020304" pitchFamily="18" charset="0"/>
              </a:rPr>
              <a:t>net</a:t>
            </a:r>
            <a:r>
              <a:rPr lang="sv-SE" sz="5100" b="1" dirty="0" smtClean="0">
                <a:latin typeface="Times New Roman" panose="02020603050405020304" pitchFamily="18" charset="0"/>
                <a:cs typeface="Times New Roman" panose="02020603050405020304" pitchFamily="18" charset="0"/>
              </a:rPr>
              <a:t> CO2 </a:t>
            </a:r>
            <a:r>
              <a:rPr lang="sv-SE" sz="5100" b="1" dirty="0" err="1" smtClean="0">
                <a:latin typeface="Times New Roman" panose="02020603050405020304" pitchFamily="18" charset="0"/>
                <a:cs typeface="Times New Roman" panose="02020603050405020304" pitchFamily="18" charset="0"/>
              </a:rPr>
              <a:t>uptake</a:t>
            </a:r>
            <a:r>
              <a:rPr lang="sv-SE" sz="5100" b="1" dirty="0" smtClean="0">
                <a:latin typeface="Times New Roman" panose="02020603050405020304" pitchFamily="18" charset="0"/>
                <a:cs typeface="Times New Roman" panose="02020603050405020304" pitchFamily="18" charset="0"/>
              </a:rPr>
              <a:t>) </a:t>
            </a:r>
            <a:r>
              <a:rPr lang="sv-SE" sz="5100" b="1" dirty="0" err="1" smtClean="0">
                <a:latin typeface="Times New Roman" panose="02020603050405020304" pitchFamily="18" charset="0"/>
                <a:cs typeface="Times New Roman" panose="02020603050405020304" pitchFamily="18" charset="0"/>
              </a:rPr>
              <a:t>can</a:t>
            </a:r>
            <a:r>
              <a:rPr lang="sv-SE" sz="5100" b="1" dirty="0" smtClean="0">
                <a:latin typeface="Times New Roman" panose="02020603050405020304" pitchFamily="18" charset="0"/>
                <a:cs typeface="Times New Roman" panose="02020603050405020304" pitchFamily="18" charset="0"/>
              </a:rPr>
              <a:t> be </a:t>
            </a:r>
            <a:r>
              <a:rPr lang="sv-SE" sz="5100" b="1" dirty="0" err="1" smtClean="0">
                <a:latin typeface="Times New Roman" panose="02020603050405020304" pitchFamily="18" charset="0"/>
                <a:cs typeface="Times New Roman" panose="02020603050405020304" pitchFamily="18" charset="0"/>
              </a:rPr>
              <a:t>higher</a:t>
            </a:r>
            <a:r>
              <a:rPr lang="sv-SE" sz="5100" b="1" dirty="0" smtClean="0">
                <a:latin typeface="Times New Roman" panose="02020603050405020304" pitchFamily="18" charset="0"/>
                <a:cs typeface="Times New Roman" panose="02020603050405020304" pitchFamily="18" charset="0"/>
              </a:rPr>
              <a:t> </a:t>
            </a:r>
            <a:r>
              <a:rPr lang="sv-SE" sz="5100" b="1" dirty="0" err="1" smtClean="0">
                <a:latin typeface="Times New Roman" panose="02020603050405020304" pitchFamily="18" charset="0"/>
                <a:cs typeface="Times New Roman" panose="02020603050405020304" pitchFamily="18" charset="0"/>
              </a:rPr>
              <a:t>if</a:t>
            </a:r>
            <a:r>
              <a:rPr lang="sv-SE" sz="5100" b="1" dirty="0" smtClean="0">
                <a:latin typeface="Times New Roman" panose="02020603050405020304" pitchFamily="18" charset="0"/>
                <a:cs typeface="Times New Roman" panose="02020603050405020304" pitchFamily="18" charset="0"/>
              </a:rPr>
              <a:t> </a:t>
            </a:r>
            <a:r>
              <a:rPr lang="sv-SE" sz="5100" b="1" dirty="0" err="1" smtClean="0">
                <a:latin typeface="Times New Roman" panose="02020603050405020304" pitchFamily="18" charset="0"/>
                <a:cs typeface="Times New Roman" panose="02020603050405020304" pitchFamily="18" charset="0"/>
              </a:rPr>
              <a:t>we</a:t>
            </a:r>
            <a:r>
              <a:rPr lang="sv-SE" sz="5100" b="1" dirty="0" smtClean="0">
                <a:latin typeface="Times New Roman" panose="02020603050405020304" pitchFamily="18" charset="0"/>
                <a:cs typeface="Times New Roman" panose="02020603050405020304" pitchFamily="18" charset="0"/>
              </a:rPr>
              <a:t> never </a:t>
            </a:r>
            <a:r>
              <a:rPr lang="sv-SE" sz="5100" b="1" dirty="0" err="1" smtClean="0">
                <a:latin typeface="Times New Roman" panose="02020603050405020304" pitchFamily="18" charset="0"/>
                <a:cs typeface="Times New Roman" panose="02020603050405020304" pitchFamily="18" charset="0"/>
              </a:rPr>
              <a:t>harvest</a:t>
            </a:r>
            <a:r>
              <a:rPr lang="sv-SE" sz="5100" b="1" dirty="0" smtClean="0">
                <a:latin typeface="Times New Roman" panose="02020603050405020304" pitchFamily="18" charset="0"/>
                <a:cs typeface="Times New Roman" panose="02020603050405020304" pitchFamily="18" charset="0"/>
              </a:rPr>
              <a:t> all </a:t>
            </a:r>
            <a:r>
              <a:rPr lang="sv-SE" sz="5100" b="1" dirty="0" err="1" smtClean="0">
                <a:latin typeface="Times New Roman" panose="02020603050405020304" pitchFamily="18" charset="0"/>
                <a:cs typeface="Times New Roman" panose="02020603050405020304" pitchFamily="18" charset="0"/>
              </a:rPr>
              <a:t>trees</a:t>
            </a:r>
            <a:r>
              <a:rPr lang="sv-SE" sz="5100" b="1" dirty="0" smtClean="0">
                <a:latin typeface="Times New Roman" panose="02020603050405020304" pitchFamily="18" charset="0"/>
                <a:cs typeface="Times New Roman" panose="02020603050405020304" pitchFamily="18" charset="0"/>
              </a:rPr>
              <a:t>, </a:t>
            </a:r>
            <a:r>
              <a:rPr lang="sv-SE" sz="5100" b="1" dirty="0" err="1" smtClean="0">
                <a:latin typeface="Times New Roman" panose="02020603050405020304" pitchFamily="18" charset="0"/>
                <a:cs typeface="Times New Roman" panose="02020603050405020304" pitchFamily="18" charset="0"/>
              </a:rPr>
              <a:t>but</a:t>
            </a:r>
            <a:r>
              <a:rPr lang="sv-SE" sz="5100" b="1" dirty="0" smtClean="0">
                <a:latin typeface="Times New Roman" panose="02020603050405020304" pitchFamily="18" charset="0"/>
                <a:cs typeface="Times New Roman" panose="02020603050405020304" pitchFamily="18" charset="0"/>
              </a:rPr>
              <a:t> </a:t>
            </a:r>
            <a:r>
              <a:rPr lang="sv-SE" sz="5100" b="1" dirty="0" err="1" smtClean="0">
                <a:latin typeface="Times New Roman" panose="02020603050405020304" pitchFamily="18" charset="0"/>
                <a:cs typeface="Times New Roman" panose="02020603050405020304" pitchFamily="18" charset="0"/>
              </a:rPr>
              <a:t>always</a:t>
            </a:r>
            <a:r>
              <a:rPr lang="sv-SE" sz="5100" b="1" dirty="0" smtClean="0">
                <a:latin typeface="Times New Roman" panose="02020603050405020304" pitchFamily="18" charset="0"/>
                <a:cs typeface="Times New Roman" panose="02020603050405020304" pitchFamily="18" charset="0"/>
              </a:rPr>
              <a:t> </a:t>
            </a:r>
            <a:r>
              <a:rPr lang="sv-SE" sz="5100" b="1" dirty="0" err="1" smtClean="0">
                <a:latin typeface="Times New Roman" panose="02020603050405020304" pitchFamily="18" charset="0"/>
                <a:cs typeface="Times New Roman" panose="02020603050405020304" pitchFamily="18" charset="0"/>
              </a:rPr>
              <a:t>keep</a:t>
            </a:r>
            <a:r>
              <a:rPr lang="sv-SE" sz="5100" b="1" dirty="0" smtClean="0">
                <a:latin typeface="Times New Roman" panose="02020603050405020304" pitchFamily="18" charset="0"/>
                <a:cs typeface="Times New Roman" panose="02020603050405020304" pitchFamily="18" charset="0"/>
              </a:rPr>
              <a:t> </a:t>
            </a:r>
            <a:r>
              <a:rPr lang="sv-SE" sz="5100" b="1" dirty="0" err="1" smtClean="0">
                <a:latin typeface="Times New Roman" panose="02020603050405020304" pitchFamily="18" charset="0"/>
                <a:cs typeface="Times New Roman" panose="02020603050405020304" pitchFamily="18" charset="0"/>
              </a:rPr>
              <a:t>growing</a:t>
            </a:r>
            <a:r>
              <a:rPr lang="sv-SE" sz="5100" b="1" dirty="0" smtClean="0">
                <a:latin typeface="Times New Roman" panose="02020603050405020304" pitchFamily="18" charset="0"/>
                <a:cs typeface="Times New Roman" panose="02020603050405020304" pitchFamily="18" charset="0"/>
              </a:rPr>
              <a:t> </a:t>
            </a:r>
            <a:r>
              <a:rPr lang="sv-SE" sz="5100" b="1" dirty="0" err="1" smtClean="0">
                <a:latin typeface="Times New Roman" panose="02020603050405020304" pitchFamily="18" charset="0"/>
                <a:cs typeface="Times New Roman" panose="02020603050405020304" pitchFamily="18" charset="0"/>
              </a:rPr>
              <a:t>trees</a:t>
            </a:r>
            <a:r>
              <a:rPr lang="sv-SE" sz="5100" b="1" dirty="0" smtClean="0">
                <a:latin typeface="Times New Roman" panose="02020603050405020304" pitchFamily="18" charset="0"/>
                <a:cs typeface="Times New Roman" panose="02020603050405020304" pitchFamily="18" charset="0"/>
              </a:rPr>
              <a:t> on the land. </a:t>
            </a:r>
          </a:p>
          <a:p>
            <a:pPr marL="0" indent="0">
              <a:buNone/>
            </a:pPr>
            <a:endParaRPr lang="sv-SE" sz="5100" b="1" i="1" dirty="0">
              <a:latin typeface="Times New Roman" panose="02020603050405020304" pitchFamily="18" charset="0"/>
              <a:cs typeface="Times New Roman" panose="02020603050405020304" pitchFamily="18" charset="0"/>
            </a:endParaRPr>
          </a:p>
          <a:p>
            <a:pPr marL="0" indent="0">
              <a:buNone/>
            </a:pPr>
            <a:r>
              <a:rPr lang="sv-SE" sz="5100" b="1" dirty="0" err="1" smtClean="0">
                <a:latin typeface="Times New Roman" panose="02020603050405020304" pitchFamily="18" charset="0"/>
                <a:cs typeface="Times New Roman" panose="02020603050405020304" pitchFamily="18" charset="0"/>
              </a:rPr>
              <a:t>Many</a:t>
            </a:r>
            <a:r>
              <a:rPr lang="sv-SE" sz="5100" b="1" dirty="0" smtClean="0">
                <a:latin typeface="Times New Roman" panose="02020603050405020304" pitchFamily="18" charset="0"/>
                <a:cs typeface="Times New Roman" panose="02020603050405020304" pitchFamily="18" charset="0"/>
              </a:rPr>
              <a:t> kinds </a:t>
            </a:r>
            <a:r>
              <a:rPr lang="sv-SE" sz="5100" b="1" dirty="0" err="1" smtClean="0">
                <a:latin typeface="Times New Roman" panose="02020603050405020304" pitchFamily="18" charset="0"/>
                <a:cs typeface="Times New Roman" panose="02020603050405020304" pitchFamily="18" charset="0"/>
              </a:rPr>
              <a:t>of</a:t>
            </a:r>
            <a:r>
              <a:rPr lang="sv-SE" sz="5100" b="1" dirty="0" smtClean="0">
                <a:latin typeface="Times New Roman" panose="02020603050405020304" pitchFamily="18" charset="0"/>
                <a:cs typeface="Times New Roman" panose="02020603050405020304" pitchFamily="18" charset="0"/>
              </a:rPr>
              <a:t> </a:t>
            </a:r>
            <a:r>
              <a:rPr lang="sv-SE" sz="5100" b="1" dirty="0" err="1" smtClean="0">
                <a:latin typeface="Times New Roman" panose="02020603050405020304" pitchFamily="18" charset="0"/>
                <a:cs typeface="Times New Roman" panose="02020603050405020304" pitchFamily="18" charset="0"/>
              </a:rPr>
              <a:t>environmental</a:t>
            </a:r>
            <a:r>
              <a:rPr lang="sv-SE" sz="5100" b="1" dirty="0" smtClean="0">
                <a:latin typeface="Times New Roman" panose="02020603050405020304" pitchFamily="18" charset="0"/>
                <a:cs typeface="Times New Roman" panose="02020603050405020304" pitchFamily="18" charset="0"/>
              </a:rPr>
              <a:t> </a:t>
            </a:r>
            <a:r>
              <a:rPr lang="sv-SE" sz="5100" b="1" dirty="0" err="1" smtClean="0">
                <a:latin typeface="Times New Roman" panose="02020603050405020304" pitchFamily="18" charset="0"/>
                <a:cs typeface="Times New Roman" panose="02020603050405020304" pitchFamily="18" charset="0"/>
              </a:rPr>
              <a:t>values</a:t>
            </a:r>
            <a:r>
              <a:rPr lang="sv-SE" sz="5100" b="1" dirty="0" smtClean="0">
                <a:latin typeface="Times New Roman" panose="02020603050405020304" pitchFamily="18" charset="0"/>
                <a:cs typeface="Times New Roman" panose="02020603050405020304" pitchFamily="18" charset="0"/>
              </a:rPr>
              <a:t> </a:t>
            </a:r>
            <a:r>
              <a:rPr lang="sv-SE" sz="5100" b="1" dirty="0" err="1" smtClean="0">
                <a:latin typeface="Times New Roman" panose="02020603050405020304" pitchFamily="18" charset="0"/>
                <a:cs typeface="Times New Roman" panose="02020603050405020304" pitchFamily="18" charset="0"/>
              </a:rPr>
              <a:t>are</a:t>
            </a:r>
            <a:r>
              <a:rPr lang="sv-SE" sz="5100" b="1" dirty="0" smtClean="0">
                <a:latin typeface="Times New Roman" panose="02020603050405020304" pitchFamily="18" charset="0"/>
                <a:cs typeface="Times New Roman" panose="02020603050405020304" pitchFamily="18" charset="0"/>
              </a:rPr>
              <a:t> </a:t>
            </a:r>
            <a:r>
              <a:rPr lang="sv-SE" sz="5100" b="1" dirty="0" err="1" smtClean="0">
                <a:latin typeface="Times New Roman" panose="02020603050405020304" pitchFamily="18" charset="0"/>
                <a:cs typeface="Times New Roman" panose="02020603050405020304" pitchFamily="18" charset="0"/>
              </a:rPr>
              <a:t>higher</a:t>
            </a:r>
            <a:r>
              <a:rPr lang="sv-SE" sz="5100" b="1" dirty="0" smtClean="0">
                <a:latin typeface="Times New Roman" panose="02020603050405020304" pitchFamily="18" charset="0"/>
                <a:cs typeface="Times New Roman" panose="02020603050405020304" pitchFamily="18" charset="0"/>
              </a:rPr>
              <a:t> </a:t>
            </a:r>
            <a:r>
              <a:rPr lang="sv-SE" sz="5100" b="1" dirty="0" err="1" smtClean="0">
                <a:latin typeface="Times New Roman" panose="02020603050405020304" pitchFamily="18" charset="0"/>
                <a:cs typeface="Times New Roman" panose="02020603050405020304" pitchFamily="18" charset="0"/>
              </a:rPr>
              <a:t>if</a:t>
            </a:r>
            <a:r>
              <a:rPr lang="sv-SE" sz="5100" b="1" dirty="0" smtClean="0">
                <a:latin typeface="Times New Roman" panose="02020603050405020304" pitchFamily="18" charset="0"/>
                <a:cs typeface="Times New Roman" panose="02020603050405020304" pitchFamily="18" charset="0"/>
              </a:rPr>
              <a:t> </a:t>
            </a:r>
            <a:r>
              <a:rPr lang="sv-SE" sz="5100" b="1" dirty="0" err="1" smtClean="0">
                <a:latin typeface="Times New Roman" panose="02020603050405020304" pitchFamily="18" charset="0"/>
                <a:cs typeface="Times New Roman" panose="02020603050405020304" pitchFamily="18" charset="0"/>
              </a:rPr>
              <a:t>we</a:t>
            </a:r>
            <a:r>
              <a:rPr lang="sv-SE" sz="5100" b="1" dirty="0" smtClean="0">
                <a:latin typeface="Times New Roman" panose="02020603050405020304" pitchFamily="18" charset="0"/>
                <a:cs typeface="Times New Roman" panose="02020603050405020304" pitchFamily="18" charset="0"/>
              </a:rPr>
              <a:t> </a:t>
            </a:r>
            <a:r>
              <a:rPr lang="sv-SE" sz="5100" b="1" dirty="0" err="1" smtClean="0">
                <a:latin typeface="Times New Roman" panose="02020603050405020304" pitchFamily="18" charset="0"/>
                <a:cs typeface="Times New Roman" panose="02020603050405020304" pitchFamily="18" charset="0"/>
              </a:rPr>
              <a:t>use</a:t>
            </a:r>
            <a:r>
              <a:rPr lang="sv-SE" sz="5100" b="1" dirty="0" smtClean="0">
                <a:latin typeface="Times New Roman" panose="02020603050405020304" pitchFamily="18" charset="0"/>
                <a:cs typeface="Times New Roman" panose="02020603050405020304" pitchFamily="18" charset="0"/>
              </a:rPr>
              <a:t> </a:t>
            </a:r>
            <a:r>
              <a:rPr lang="sv-SE" sz="5100" b="1" dirty="0" err="1" smtClean="0">
                <a:latin typeface="Times New Roman" panose="02020603050405020304" pitchFamily="18" charset="0"/>
                <a:cs typeface="Times New Roman" panose="02020603050405020304" pitchFamily="18" charset="0"/>
              </a:rPr>
              <a:t>continuous</a:t>
            </a:r>
            <a:r>
              <a:rPr lang="sv-SE" sz="5100" b="1" dirty="0" smtClean="0">
                <a:latin typeface="Times New Roman" panose="02020603050405020304" pitchFamily="18" charset="0"/>
                <a:cs typeface="Times New Roman" panose="02020603050405020304" pitchFamily="18" charset="0"/>
              </a:rPr>
              <a:t> cover </a:t>
            </a:r>
            <a:r>
              <a:rPr lang="sv-SE" sz="5100" b="1" dirty="0" err="1" smtClean="0">
                <a:latin typeface="Times New Roman" panose="02020603050405020304" pitchFamily="18" charset="0"/>
                <a:cs typeface="Times New Roman" panose="02020603050405020304" pitchFamily="18" charset="0"/>
              </a:rPr>
              <a:t>forestry</a:t>
            </a:r>
            <a:r>
              <a:rPr lang="sv-SE" sz="5100" b="1" dirty="0" smtClean="0">
                <a:latin typeface="Times New Roman" panose="02020603050405020304" pitchFamily="18" charset="0"/>
                <a:cs typeface="Times New Roman" panose="02020603050405020304" pitchFamily="18" charset="0"/>
              </a:rPr>
              <a:t> </a:t>
            </a:r>
            <a:r>
              <a:rPr lang="sv-SE" sz="5100" b="1" dirty="0" err="1" smtClean="0">
                <a:latin typeface="Times New Roman" panose="02020603050405020304" pitchFamily="18" charset="0"/>
                <a:cs typeface="Times New Roman" panose="02020603050405020304" pitchFamily="18" charset="0"/>
              </a:rPr>
              <a:t>than</a:t>
            </a:r>
            <a:r>
              <a:rPr lang="sv-SE" sz="5100" b="1" dirty="0" smtClean="0">
                <a:latin typeface="Times New Roman" panose="02020603050405020304" pitchFamily="18" charset="0"/>
                <a:cs typeface="Times New Roman" panose="02020603050405020304" pitchFamily="18" charset="0"/>
              </a:rPr>
              <a:t> </a:t>
            </a:r>
            <a:r>
              <a:rPr lang="sv-SE" sz="5100" b="1" dirty="0" err="1" smtClean="0">
                <a:latin typeface="Times New Roman" panose="02020603050405020304" pitchFamily="18" charset="0"/>
                <a:cs typeface="Times New Roman" panose="02020603050405020304" pitchFamily="18" charset="0"/>
              </a:rPr>
              <a:t>if</a:t>
            </a:r>
            <a:r>
              <a:rPr lang="sv-SE" sz="5100" b="1" dirty="0" smtClean="0">
                <a:latin typeface="Times New Roman" panose="02020603050405020304" pitchFamily="18" charset="0"/>
                <a:cs typeface="Times New Roman" panose="02020603050405020304" pitchFamily="18" charset="0"/>
              </a:rPr>
              <a:t> </a:t>
            </a:r>
            <a:r>
              <a:rPr lang="sv-SE" sz="5100" b="1" dirty="0" err="1" smtClean="0">
                <a:latin typeface="Times New Roman" panose="02020603050405020304" pitchFamily="18" charset="0"/>
                <a:cs typeface="Times New Roman" panose="02020603050405020304" pitchFamily="18" charset="0"/>
              </a:rPr>
              <a:t>we</a:t>
            </a:r>
            <a:r>
              <a:rPr lang="sv-SE" sz="5100" b="1" dirty="0" smtClean="0">
                <a:latin typeface="Times New Roman" panose="02020603050405020304" pitchFamily="18" charset="0"/>
                <a:cs typeface="Times New Roman" panose="02020603050405020304" pitchFamily="18" charset="0"/>
              </a:rPr>
              <a:t> </a:t>
            </a:r>
            <a:r>
              <a:rPr lang="sv-SE" sz="5100" b="1" dirty="0" err="1" smtClean="0">
                <a:latin typeface="Times New Roman" panose="02020603050405020304" pitchFamily="18" charset="0"/>
                <a:cs typeface="Times New Roman" panose="02020603050405020304" pitchFamily="18" charset="0"/>
              </a:rPr>
              <a:t>periodically</a:t>
            </a:r>
            <a:r>
              <a:rPr lang="sv-SE" sz="5100" b="1" dirty="0" smtClean="0">
                <a:latin typeface="Times New Roman" panose="02020603050405020304" pitchFamily="18" charset="0"/>
                <a:cs typeface="Times New Roman" panose="02020603050405020304" pitchFamily="18" charset="0"/>
              </a:rPr>
              <a:t> </a:t>
            </a:r>
            <a:r>
              <a:rPr lang="sv-SE" sz="5100" b="1" dirty="0" err="1" smtClean="0">
                <a:latin typeface="Times New Roman" panose="02020603050405020304" pitchFamily="18" charset="0"/>
                <a:cs typeface="Times New Roman" panose="02020603050405020304" pitchFamily="18" charset="0"/>
              </a:rPr>
              <a:t>harvest</a:t>
            </a:r>
            <a:r>
              <a:rPr lang="sv-SE" sz="5100" b="1" dirty="0" smtClean="0">
                <a:latin typeface="Times New Roman" panose="02020603050405020304" pitchFamily="18" charset="0"/>
                <a:cs typeface="Times New Roman" panose="02020603050405020304" pitchFamily="18" charset="0"/>
              </a:rPr>
              <a:t> all </a:t>
            </a:r>
            <a:r>
              <a:rPr lang="sv-SE" sz="5100" b="1" dirty="0" err="1" smtClean="0">
                <a:latin typeface="Times New Roman" panose="02020603050405020304" pitchFamily="18" charset="0"/>
                <a:cs typeface="Times New Roman" panose="02020603050405020304" pitchFamily="18" charset="0"/>
              </a:rPr>
              <a:t>trees</a:t>
            </a:r>
            <a:r>
              <a:rPr lang="sv-SE" sz="5100" b="1" dirty="0" smtClean="0">
                <a:latin typeface="Times New Roman" panose="02020603050405020304" pitchFamily="18" charset="0"/>
                <a:cs typeface="Times New Roman" panose="02020603050405020304" pitchFamily="18" charset="0"/>
              </a:rPr>
              <a:t>. </a:t>
            </a:r>
          </a:p>
          <a:p>
            <a:pPr marL="0" indent="0">
              <a:buNone/>
            </a:pPr>
            <a:endParaRPr lang="sv-SE" b="1" i="1" dirty="0" smtClean="0">
              <a:latin typeface="Times New Roman" panose="02020603050405020304" pitchFamily="18" charset="0"/>
              <a:cs typeface="Times New Roman" panose="02020603050405020304" pitchFamily="18" charset="0"/>
            </a:endParaRPr>
          </a:p>
          <a:p>
            <a:pPr marL="0" indent="0">
              <a:buNone/>
            </a:pPr>
            <a:endParaRPr lang="sv-SE" b="1" i="1" dirty="0">
              <a:latin typeface="Times New Roman" panose="02020603050405020304" pitchFamily="18" charset="0"/>
              <a:cs typeface="Times New Roman" panose="02020603050405020304" pitchFamily="18" charset="0"/>
            </a:endParaRPr>
          </a:p>
          <a:p>
            <a:pPr marL="0" indent="0">
              <a:buNone/>
            </a:pPr>
            <a:endParaRPr lang="sv-SE" b="1" i="1" dirty="0">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t>14</a:t>
            </a:fld>
            <a:endParaRPr lang="sv-SE"/>
          </a:p>
        </p:txBody>
      </p:sp>
    </p:spTree>
    <p:extLst>
      <p:ext uri="{BB962C8B-B14F-4D97-AF65-F5344CB8AC3E}">
        <p14:creationId xmlns:p14="http://schemas.microsoft.com/office/powerpoint/2010/main" val="1806040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i="1" dirty="0" err="1" smtClean="0">
                <a:solidFill>
                  <a:srgbClr val="00B0F0"/>
                </a:solidFill>
                <a:latin typeface="Times New Roman" panose="02020603050405020304" pitchFamily="18" charset="0"/>
                <a:cs typeface="Times New Roman" panose="02020603050405020304" pitchFamily="18" charset="0"/>
              </a:rPr>
              <a:t>Why</a:t>
            </a:r>
            <a:r>
              <a:rPr lang="sv-SE" b="1" i="1" dirty="0" smtClean="0">
                <a:solidFill>
                  <a:srgbClr val="00B0F0"/>
                </a:solidFill>
                <a:latin typeface="Times New Roman" panose="02020603050405020304" pitchFamily="18" charset="0"/>
                <a:cs typeface="Times New Roman" panose="02020603050405020304" pitchFamily="18" charset="0"/>
              </a:rPr>
              <a:t> focus on mixed species </a:t>
            </a:r>
            <a:r>
              <a:rPr lang="sv-SE" b="1" i="1" dirty="0" err="1" smtClean="0">
                <a:solidFill>
                  <a:srgbClr val="00B0F0"/>
                </a:solidFill>
                <a:latin typeface="Times New Roman" panose="02020603050405020304" pitchFamily="18" charset="0"/>
                <a:cs typeface="Times New Roman" panose="02020603050405020304" pitchFamily="18" charset="0"/>
              </a:rPr>
              <a:t>forests</a:t>
            </a:r>
            <a:r>
              <a:rPr lang="sv-SE" b="1" i="1" dirty="0" smtClean="0">
                <a:solidFill>
                  <a:srgbClr val="00B0F0"/>
                </a:solidFill>
                <a:latin typeface="Times New Roman" panose="02020603050405020304" pitchFamily="18" charset="0"/>
                <a:cs typeface="Times New Roman" panose="02020603050405020304" pitchFamily="18" charset="0"/>
              </a:rPr>
              <a:t>?</a:t>
            </a:r>
            <a:r>
              <a:rPr lang="sv-SE" b="1" dirty="0" smtClean="0">
                <a:solidFill>
                  <a:srgbClr val="00B0F0"/>
                </a:solidFill>
                <a:latin typeface="Times New Roman" panose="02020603050405020304" pitchFamily="18" charset="0"/>
                <a:cs typeface="Times New Roman" panose="02020603050405020304" pitchFamily="18" charset="0"/>
              </a:rPr>
              <a:t> </a:t>
            </a:r>
            <a:endParaRPr lang="sv-SE" b="1" dirty="0">
              <a:solidFill>
                <a:srgbClr val="00B0F0"/>
              </a:solidFill>
              <a:latin typeface="Times New Roman" panose="02020603050405020304" pitchFamily="18" charset="0"/>
              <a:cs typeface="Times New Roman" panose="02020603050405020304" pitchFamily="18" charset="0"/>
            </a:endParaRPr>
          </a:p>
        </p:txBody>
      </p:sp>
      <p:sp>
        <p:nvSpPr>
          <p:cNvPr id="3" name="Platshållare för innehåll 2"/>
          <p:cNvSpPr>
            <a:spLocks noGrp="1"/>
          </p:cNvSpPr>
          <p:nvPr>
            <p:ph idx="1"/>
          </p:nvPr>
        </p:nvSpPr>
        <p:spPr>
          <a:xfrm>
            <a:off x="685800" y="1825625"/>
            <a:ext cx="10896600" cy="4351338"/>
          </a:xfrm>
        </p:spPr>
        <p:txBody>
          <a:bodyPr>
            <a:normAutofit fontScale="92500" lnSpcReduction="20000"/>
          </a:bodyPr>
          <a:lstStyle/>
          <a:p>
            <a:pPr marL="0" indent="0">
              <a:buNone/>
            </a:pPr>
            <a:r>
              <a:rPr lang="sv-SE" b="1" dirty="0" smtClean="0">
                <a:latin typeface="Times New Roman" panose="02020603050405020304" pitchFamily="18" charset="0"/>
                <a:cs typeface="Times New Roman" panose="02020603050405020304" pitchFamily="18" charset="0"/>
              </a:rPr>
              <a:t>The </a:t>
            </a:r>
            <a:r>
              <a:rPr lang="sv-SE" b="1" dirty="0" err="1" smtClean="0">
                <a:latin typeface="Times New Roman" panose="02020603050405020304" pitchFamily="18" charset="0"/>
                <a:cs typeface="Times New Roman" panose="02020603050405020304" pitchFamily="18" charset="0"/>
              </a:rPr>
              <a:t>presently</a:t>
            </a:r>
            <a:r>
              <a:rPr lang="sv-SE" b="1" dirty="0" smtClean="0">
                <a:latin typeface="Times New Roman" panose="02020603050405020304" pitchFamily="18" charset="0"/>
                <a:cs typeface="Times New Roman" panose="02020603050405020304" pitchFamily="18" charset="0"/>
              </a:rPr>
              <a:t> </a:t>
            </a:r>
            <a:r>
              <a:rPr lang="sv-SE" b="1" dirty="0" err="1" smtClean="0">
                <a:solidFill>
                  <a:srgbClr val="FF0000"/>
                </a:solidFill>
                <a:latin typeface="Times New Roman" panose="02020603050405020304" pitchFamily="18" charset="0"/>
                <a:cs typeface="Times New Roman" panose="02020603050405020304" pitchFamily="18" charset="0"/>
              </a:rPr>
              <a:t>existing</a:t>
            </a:r>
            <a:r>
              <a:rPr lang="sv-SE" b="1" dirty="0" smtClean="0">
                <a:solidFill>
                  <a:srgbClr val="FF0000"/>
                </a:solidFill>
                <a:latin typeface="Times New Roman" panose="02020603050405020304" pitchFamily="18" charset="0"/>
                <a:cs typeface="Times New Roman" panose="02020603050405020304" pitchFamily="18" charset="0"/>
              </a:rPr>
              <a:t> </a:t>
            </a:r>
            <a:r>
              <a:rPr lang="sv-SE" b="1" dirty="0" err="1" smtClean="0">
                <a:solidFill>
                  <a:srgbClr val="FF0000"/>
                </a:solidFill>
                <a:latin typeface="Times New Roman" panose="02020603050405020304" pitchFamily="18" charset="0"/>
                <a:cs typeface="Times New Roman" panose="02020603050405020304" pitchFamily="18" charset="0"/>
              </a:rPr>
              <a:t>forests</a:t>
            </a:r>
            <a:r>
              <a:rPr lang="sv-SE" b="1" dirty="0" smtClean="0">
                <a:solidFill>
                  <a:srgbClr val="FF0000"/>
                </a:solidFill>
                <a:latin typeface="Times New Roman" panose="02020603050405020304" pitchFamily="18" charset="0"/>
                <a:cs typeface="Times New Roman" panose="02020603050405020304" pitchFamily="18" charset="0"/>
              </a:rPr>
              <a:t> </a:t>
            </a:r>
            <a:r>
              <a:rPr lang="sv-SE" b="1" dirty="0" err="1" smtClean="0">
                <a:latin typeface="Times New Roman" panose="02020603050405020304" pitchFamily="18" charset="0"/>
                <a:cs typeface="Times New Roman" panose="02020603050405020304" pitchFamily="18" charset="0"/>
              </a:rPr>
              <a:t>are</a:t>
            </a:r>
            <a:r>
              <a:rPr lang="sv-SE" b="1" dirty="0" smtClean="0">
                <a:latin typeface="Times New Roman" panose="02020603050405020304" pitchFamily="18" charset="0"/>
                <a:cs typeface="Times New Roman" panose="02020603050405020304" pitchFamily="18" charset="0"/>
              </a:rPr>
              <a:t> to a </a:t>
            </a:r>
            <a:r>
              <a:rPr lang="sv-SE" b="1" dirty="0" err="1" smtClean="0">
                <a:latin typeface="Times New Roman" panose="02020603050405020304" pitchFamily="18" charset="0"/>
                <a:cs typeface="Times New Roman" panose="02020603050405020304" pitchFamily="18" charset="0"/>
              </a:rPr>
              <a:t>large</a:t>
            </a:r>
            <a:r>
              <a:rPr lang="sv-SE" b="1" dirty="0" smtClean="0">
                <a:latin typeface="Times New Roman" panose="02020603050405020304" pitchFamily="18" charset="0"/>
                <a:cs typeface="Times New Roman" panose="02020603050405020304" pitchFamily="18" charset="0"/>
              </a:rPr>
              <a:t> </a:t>
            </a:r>
            <a:r>
              <a:rPr lang="sv-SE" b="1" dirty="0" err="1" smtClean="0">
                <a:latin typeface="Times New Roman" panose="02020603050405020304" pitchFamily="18" charset="0"/>
                <a:cs typeface="Times New Roman" panose="02020603050405020304" pitchFamily="18" charset="0"/>
              </a:rPr>
              <a:t>extent</a:t>
            </a:r>
            <a:r>
              <a:rPr lang="sv-SE" b="1" dirty="0" smtClean="0">
                <a:latin typeface="Times New Roman" panose="02020603050405020304" pitchFamily="18" charset="0"/>
                <a:cs typeface="Times New Roman" panose="02020603050405020304" pitchFamily="18" charset="0"/>
              </a:rPr>
              <a:t> mixed species </a:t>
            </a:r>
            <a:r>
              <a:rPr lang="sv-SE" b="1" dirty="0" err="1" smtClean="0">
                <a:latin typeface="Times New Roman" panose="02020603050405020304" pitchFamily="18" charset="0"/>
                <a:cs typeface="Times New Roman" panose="02020603050405020304" pitchFamily="18" charset="0"/>
              </a:rPr>
              <a:t>forests</a:t>
            </a:r>
            <a:r>
              <a:rPr lang="sv-SE" b="1" dirty="0" smtClean="0">
                <a:latin typeface="Times New Roman" panose="02020603050405020304" pitchFamily="18" charset="0"/>
                <a:cs typeface="Times New Roman" panose="02020603050405020304" pitchFamily="18" charset="0"/>
              </a:rPr>
              <a:t>. </a:t>
            </a:r>
          </a:p>
          <a:p>
            <a:pPr marL="0" indent="0">
              <a:buNone/>
            </a:pPr>
            <a:endParaRPr lang="sv-SE" b="1" dirty="0" smtClean="0">
              <a:latin typeface="Times New Roman" panose="02020603050405020304" pitchFamily="18" charset="0"/>
              <a:cs typeface="Times New Roman" panose="02020603050405020304" pitchFamily="18" charset="0"/>
            </a:endParaRPr>
          </a:p>
          <a:p>
            <a:pPr marL="0" indent="0">
              <a:buNone/>
            </a:pPr>
            <a:r>
              <a:rPr lang="sv-SE" b="1" dirty="0" smtClean="0">
                <a:latin typeface="Times New Roman" panose="02020603050405020304" pitchFamily="18" charset="0"/>
                <a:cs typeface="Times New Roman" panose="02020603050405020304" pitchFamily="18" charset="0"/>
              </a:rPr>
              <a:t>Mixed species </a:t>
            </a:r>
            <a:r>
              <a:rPr lang="sv-SE" b="1" dirty="0" err="1" smtClean="0">
                <a:latin typeface="Times New Roman" panose="02020603050405020304" pitchFamily="18" charset="0"/>
                <a:cs typeface="Times New Roman" panose="02020603050405020304" pitchFamily="18" charset="0"/>
              </a:rPr>
              <a:t>forests</a:t>
            </a:r>
            <a:r>
              <a:rPr lang="sv-SE" b="1" dirty="0" smtClean="0">
                <a:latin typeface="Times New Roman" panose="02020603050405020304" pitchFamily="18" charset="0"/>
                <a:cs typeface="Times New Roman" panose="02020603050405020304" pitchFamily="18" charset="0"/>
              </a:rPr>
              <a:t> </a:t>
            </a:r>
            <a:r>
              <a:rPr lang="sv-SE" b="1" dirty="0" err="1" smtClean="0">
                <a:latin typeface="Times New Roman" panose="02020603050405020304" pitchFamily="18" charset="0"/>
                <a:cs typeface="Times New Roman" panose="02020603050405020304" pitchFamily="18" charset="0"/>
              </a:rPr>
              <a:t>give</a:t>
            </a:r>
            <a:r>
              <a:rPr lang="sv-SE" b="1" dirty="0" smtClean="0">
                <a:latin typeface="Times New Roman" panose="02020603050405020304" pitchFamily="18" charset="0"/>
                <a:cs typeface="Times New Roman" panose="02020603050405020304" pitchFamily="18" charset="0"/>
              </a:rPr>
              <a:t> </a:t>
            </a:r>
            <a:r>
              <a:rPr lang="sv-SE" b="1" dirty="0" err="1" smtClean="0">
                <a:solidFill>
                  <a:srgbClr val="FF0000"/>
                </a:solidFill>
                <a:latin typeface="Times New Roman" panose="02020603050405020304" pitchFamily="18" charset="0"/>
                <a:cs typeface="Times New Roman" panose="02020603050405020304" pitchFamily="18" charset="0"/>
              </a:rPr>
              <a:t>more</a:t>
            </a:r>
            <a:r>
              <a:rPr lang="sv-SE" b="1" dirty="0" smtClean="0">
                <a:solidFill>
                  <a:srgbClr val="FF0000"/>
                </a:solidFill>
                <a:latin typeface="Times New Roman" panose="02020603050405020304" pitchFamily="18" charset="0"/>
                <a:cs typeface="Times New Roman" panose="02020603050405020304" pitchFamily="18" charset="0"/>
              </a:rPr>
              <a:t> options to </a:t>
            </a:r>
            <a:r>
              <a:rPr lang="sv-SE" b="1" dirty="0" err="1" smtClean="0">
                <a:solidFill>
                  <a:srgbClr val="FF0000"/>
                </a:solidFill>
                <a:latin typeface="Times New Roman" panose="02020603050405020304" pitchFamily="18" charset="0"/>
                <a:cs typeface="Times New Roman" panose="02020603050405020304" pitchFamily="18" charset="0"/>
              </a:rPr>
              <a:t>sequentially</a:t>
            </a:r>
            <a:r>
              <a:rPr lang="sv-SE" b="1" dirty="0" smtClean="0">
                <a:solidFill>
                  <a:srgbClr val="FF0000"/>
                </a:solidFill>
                <a:latin typeface="Times New Roman" panose="02020603050405020304" pitchFamily="18" charset="0"/>
                <a:cs typeface="Times New Roman" panose="02020603050405020304" pitchFamily="18" charset="0"/>
              </a:rPr>
              <a:t> </a:t>
            </a:r>
            <a:r>
              <a:rPr lang="sv-SE" b="1" dirty="0" err="1" smtClean="0">
                <a:solidFill>
                  <a:srgbClr val="FF0000"/>
                </a:solidFill>
                <a:latin typeface="Times New Roman" panose="02020603050405020304" pitchFamily="18" charset="0"/>
                <a:cs typeface="Times New Roman" panose="02020603050405020304" pitchFamily="18" charset="0"/>
              </a:rPr>
              <a:t>adapt</a:t>
            </a:r>
            <a:r>
              <a:rPr lang="sv-SE" b="1" dirty="0" smtClean="0">
                <a:solidFill>
                  <a:srgbClr val="FF0000"/>
                </a:solidFill>
                <a:latin typeface="Times New Roman" panose="02020603050405020304" pitchFamily="18" charset="0"/>
                <a:cs typeface="Times New Roman" panose="02020603050405020304" pitchFamily="18" charset="0"/>
              </a:rPr>
              <a:t> </a:t>
            </a:r>
            <a:r>
              <a:rPr lang="sv-SE" b="1" dirty="0" smtClean="0">
                <a:latin typeface="Times New Roman" panose="02020603050405020304" pitchFamily="18" charset="0"/>
                <a:cs typeface="Times New Roman" panose="02020603050405020304" pitchFamily="18" charset="0"/>
              </a:rPr>
              <a:t>the </a:t>
            </a:r>
            <a:r>
              <a:rPr lang="sv-SE" b="1" dirty="0" err="1" smtClean="0">
                <a:latin typeface="Times New Roman" panose="02020603050405020304" pitchFamily="18" charset="0"/>
                <a:cs typeface="Times New Roman" panose="02020603050405020304" pitchFamily="18" charset="0"/>
              </a:rPr>
              <a:t>forests</a:t>
            </a:r>
            <a:r>
              <a:rPr lang="sv-SE" b="1" dirty="0" smtClean="0">
                <a:latin typeface="Times New Roman" panose="02020603050405020304" pitchFamily="18" charset="0"/>
                <a:cs typeface="Times New Roman" panose="02020603050405020304" pitchFamily="18" charset="0"/>
              </a:rPr>
              <a:t> to </a:t>
            </a:r>
            <a:r>
              <a:rPr lang="sv-SE" b="1" dirty="0" err="1" smtClean="0">
                <a:latin typeface="Times New Roman" panose="02020603050405020304" pitchFamily="18" charset="0"/>
                <a:cs typeface="Times New Roman" panose="02020603050405020304" pitchFamily="18" charset="0"/>
              </a:rPr>
              <a:t>unexpected</a:t>
            </a:r>
            <a:r>
              <a:rPr lang="sv-SE" b="1" dirty="0" smtClean="0">
                <a:latin typeface="Times New Roman" panose="02020603050405020304" pitchFamily="18" charset="0"/>
                <a:cs typeface="Times New Roman" panose="02020603050405020304" pitchFamily="18" charset="0"/>
              </a:rPr>
              <a:t> events </a:t>
            </a:r>
            <a:r>
              <a:rPr lang="sv-SE" b="1" dirty="0" err="1" smtClean="0">
                <a:latin typeface="Times New Roman" panose="02020603050405020304" pitchFamily="18" charset="0"/>
                <a:cs typeface="Times New Roman" panose="02020603050405020304" pitchFamily="18" charset="0"/>
              </a:rPr>
              <a:t>such</a:t>
            </a:r>
            <a:r>
              <a:rPr lang="sv-SE" b="1" dirty="0" smtClean="0">
                <a:latin typeface="Times New Roman" panose="02020603050405020304" pitchFamily="18" charset="0"/>
                <a:cs typeface="Times New Roman" panose="02020603050405020304" pitchFamily="18" charset="0"/>
              </a:rPr>
              <a:t> as market </a:t>
            </a:r>
            <a:r>
              <a:rPr lang="sv-SE" b="1" dirty="0" err="1" smtClean="0">
                <a:latin typeface="Times New Roman" panose="02020603050405020304" pitchFamily="18" charset="0"/>
                <a:cs typeface="Times New Roman" panose="02020603050405020304" pitchFamily="18" charset="0"/>
              </a:rPr>
              <a:t>changes</a:t>
            </a:r>
            <a:r>
              <a:rPr lang="sv-SE" b="1" dirty="0" smtClean="0">
                <a:latin typeface="Times New Roman" panose="02020603050405020304" pitchFamily="18" charset="0"/>
                <a:cs typeface="Times New Roman" panose="02020603050405020304" pitchFamily="18" charset="0"/>
              </a:rPr>
              <a:t>, </a:t>
            </a:r>
            <a:r>
              <a:rPr lang="sv-SE" b="1" dirty="0" err="1" smtClean="0">
                <a:latin typeface="Times New Roman" panose="02020603050405020304" pitchFamily="18" charset="0"/>
                <a:cs typeface="Times New Roman" panose="02020603050405020304" pitchFamily="18" charset="0"/>
              </a:rPr>
              <a:t>changing</a:t>
            </a:r>
            <a:r>
              <a:rPr lang="sv-SE" b="1" dirty="0" smtClean="0">
                <a:latin typeface="Times New Roman" panose="02020603050405020304" pitchFamily="18" charset="0"/>
                <a:cs typeface="Times New Roman" panose="02020603050405020304" pitchFamily="18" charset="0"/>
              </a:rPr>
              <a:t> </a:t>
            </a:r>
            <a:r>
              <a:rPr lang="sv-SE" b="1" dirty="0" err="1" smtClean="0">
                <a:latin typeface="Times New Roman" panose="02020603050405020304" pitchFamily="18" charset="0"/>
                <a:cs typeface="Times New Roman" panose="02020603050405020304" pitchFamily="18" charset="0"/>
              </a:rPr>
              <a:t>environmental</a:t>
            </a:r>
            <a:r>
              <a:rPr lang="sv-SE" b="1" dirty="0" smtClean="0">
                <a:latin typeface="Times New Roman" panose="02020603050405020304" pitchFamily="18" charset="0"/>
                <a:cs typeface="Times New Roman" panose="02020603050405020304" pitchFamily="18" charset="0"/>
              </a:rPr>
              <a:t> </a:t>
            </a:r>
            <a:r>
              <a:rPr lang="sv-SE" b="1" dirty="0" err="1" smtClean="0">
                <a:latin typeface="Times New Roman" panose="02020603050405020304" pitchFamily="18" charset="0"/>
                <a:cs typeface="Times New Roman" panose="02020603050405020304" pitchFamily="18" charset="0"/>
              </a:rPr>
              <a:t>conditions</a:t>
            </a:r>
            <a:r>
              <a:rPr lang="sv-SE" b="1" dirty="0" smtClean="0">
                <a:latin typeface="Times New Roman" panose="02020603050405020304" pitchFamily="18" charset="0"/>
                <a:cs typeface="Times New Roman" panose="02020603050405020304" pitchFamily="18" charset="0"/>
              </a:rPr>
              <a:t>, </a:t>
            </a:r>
            <a:r>
              <a:rPr lang="sv-SE" b="1" dirty="0" err="1" smtClean="0">
                <a:latin typeface="Times New Roman" panose="02020603050405020304" pitchFamily="18" charset="0"/>
                <a:cs typeface="Times New Roman" panose="02020603050405020304" pitchFamily="18" charset="0"/>
              </a:rPr>
              <a:t>forest</a:t>
            </a:r>
            <a:r>
              <a:rPr lang="sv-SE" b="1" dirty="0" smtClean="0">
                <a:latin typeface="Times New Roman" panose="02020603050405020304" pitchFamily="18" charset="0"/>
                <a:cs typeface="Times New Roman" panose="02020603050405020304" pitchFamily="18" charset="0"/>
              </a:rPr>
              <a:t> </a:t>
            </a:r>
            <a:r>
              <a:rPr lang="sv-SE" b="1" dirty="0" err="1" smtClean="0">
                <a:latin typeface="Times New Roman" panose="02020603050405020304" pitchFamily="18" charset="0"/>
                <a:cs typeface="Times New Roman" panose="02020603050405020304" pitchFamily="18" charset="0"/>
              </a:rPr>
              <a:t>fires</a:t>
            </a:r>
            <a:r>
              <a:rPr lang="sv-SE" b="1" dirty="0" smtClean="0">
                <a:latin typeface="Times New Roman" panose="02020603050405020304" pitchFamily="18" charset="0"/>
                <a:cs typeface="Times New Roman" panose="02020603050405020304" pitchFamily="18" charset="0"/>
              </a:rPr>
              <a:t>, </a:t>
            </a:r>
            <a:r>
              <a:rPr lang="sv-SE" b="1" dirty="0" err="1" smtClean="0">
                <a:latin typeface="Times New Roman" panose="02020603050405020304" pitchFamily="18" charset="0"/>
                <a:cs typeface="Times New Roman" panose="02020603050405020304" pitchFamily="18" charset="0"/>
              </a:rPr>
              <a:t>parasites</a:t>
            </a:r>
            <a:r>
              <a:rPr lang="sv-SE" b="1" dirty="0" smtClean="0">
                <a:latin typeface="Times New Roman" panose="02020603050405020304" pitchFamily="18" charset="0"/>
                <a:cs typeface="Times New Roman" panose="02020603050405020304" pitchFamily="18" charset="0"/>
              </a:rPr>
              <a:t>, etc.. In </a:t>
            </a:r>
            <a:r>
              <a:rPr lang="sv-SE" b="1" dirty="0" err="1" smtClean="0">
                <a:latin typeface="Times New Roman" panose="02020603050405020304" pitchFamily="18" charset="0"/>
                <a:cs typeface="Times New Roman" panose="02020603050405020304" pitchFamily="18" charset="0"/>
              </a:rPr>
              <a:t>several</a:t>
            </a:r>
            <a:r>
              <a:rPr lang="sv-SE" b="1" dirty="0" smtClean="0">
                <a:latin typeface="Times New Roman" panose="02020603050405020304" pitchFamily="18" charset="0"/>
                <a:cs typeface="Times New Roman" panose="02020603050405020304" pitchFamily="18" charset="0"/>
              </a:rPr>
              <a:t> </a:t>
            </a:r>
            <a:r>
              <a:rPr lang="sv-SE" b="1" dirty="0" err="1" smtClean="0">
                <a:latin typeface="Times New Roman" panose="02020603050405020304" pitchFamily="18" charset="0"/>
                <a:cs typeface="Times New Roman" panose="02020603050405020304" pitchFamily="18" charset="0"/>
              </a:rPr>
              <a:t>cases</a:t>
            </a:r>
            <a:r>
              <a:rPr lang="sv-SE" b="1" dirty="0" smtClean="0">
                <a:latin typeface="Times New Roman" panose="02020603050405020304" pitchFamily="18" charset="0"/>
                <a:cs typeface="Times New Roman" panose="02020603050405020304" pitchFamily="18" charset="0"/>
              </a:rPr>
              <a:t> </a:t>
            </a:r>
            <a:r>
              <a:rPr lang="sv-SE" b="1" dirty="0" err="1" smtClean="0">
                <a:latin typeface="Times New Roman" panose="02020603050405020304" pitchFamily="18" charset="0"/>
                <a:cs typeface="Times New Roman" panose="02020603050405020304" pitchFamily="18" charset="0"/>
              </a:rPr>
              <a:t>they</a:t>
            </a:r>
            <a:r>
              <a:rPr lang="sv-SE" b="1" dirty="0" smtClean="0">
                <a:latin typeface="Times New Roman" panose="02020603050405020304" pitchFamily="18" charset="0"/>
                <a:cs typeface="Times New Roman" panose="02020603050405020304" pitchFamily="18" charset="0"/>
              </a:rPr>
              <a:t> </a:t>
            </a:r>
            <a:r>
              <a:rPr lang="sv-SE" b="1" dirty="0" err="1" smtClean="0">
                <a:latin typeface="Times New Roman" panose="02020603050405020304" pitchFamily="18" charset="0"/>
                <a:cs typeface="Times New Roman" panose="02020603050405020304" pitchFamily="18" charset="0"/>
              </a:rPr>
              <a:t>can</a:t>
            </a:r>
            <a:r>
              <a:rPr lang="sv-SE" b="1" dirty="0" smtClean="0">
                <a:latin typeface="Times New Roman" panose="02020603050405020304" pitchFamily="18" charset="0"/>
                <a:cs typeface="Times New Roman" panose="02020603050405020304" pitchFamily="18" charset="0"/>
              </a:rPr>
              <a:t> be </a:t>
            </a:r>
            <a:r>
              <a:rPr lang="sv-SE" b="1" dirty="0" err="1" smtClean="0">
                <a:latin typeface="Times New Roman" panose="02020603050405020304" pitchFamily="18" charset="0"/>
                <a:cs typeface="Times New Roman" panose="02020603050405020304" pitchFamily="18" charset="0"/>
              </a:rPr>
              <a:t>shown</a:t>
            </a:r>
            <a:r>
              <a:rPr lang="sv-SE" b="1" dirty="0" smtClean="0">
                <a:latin typeface="Times New Roman" panose="02020603050405020304" pitchFamily="18" charset="0"/>
                <a:cs typeface="Times New Roman" panose="02020603050405020304" pitchFamily="18" charset="0"/>
              </a:rPr>
              <a:t> to </a:t>
            </a:r>
            <a:r>
              <a:rPr lang="sv-SE" b="1" dirty="0" err="1" smtClean="0">
                <a:latin typeface="Times New Roman" panose="02020603050405020304" pitchFamily="18" charset="0"/>
                <a:cs typeface="Times New Roman" panose="02020603050405020304" pitchFamily="18" charset="0"/>
              </a:rPr>
              <a:t>give</a:t>
            </a:r>
            <a:r>
              <a:rPr lang="sv-SE" b="1" dirty="0" smtClean="0">
                <a:latin typeface="Times New Roman" panose="02020603050405020304" pitchFamily="18" charset="0"/>
                <a:cs typeface="Times New Roman" panose="02020603050405020304" pitchFamily="18" charset="0"/>
              </a:rPr>
              <a:t> </a:t>
            </a:r>
            <a:r>
              <a:rPr lang="sv-SE" b="1" dirty="0" err="1" smtClean="0">
                <a:solidFill>
                  <a:srgbClr val="FF0000"/>
                </a:solidFill>
                <a:latin typeface="Times New Roman" panose="02020603050405020304" pitchFamily="18" charset="0"/>
                <a:cs typeface="Times New Roman" panose="02020603050405020304" pitchFamily="18" charset="0"/>
              </a:rPr>
              <a:t>higher</a:t>
            </a:r>
            <a:r>
              <a:rPr lang="sv-SE" b="1" dirty="0" smtClean="0">
                <a:solidFill>
                  <a:srgbClr val="FF0000"/>
                </a:solidFill>
                <a:latin typeface="Times New Roman" panose="02020603050405020304" pitchFamily="18" charset="0"/>
                <a:cs typeface="Times New Roman" panose="02020603050405020304" pitchFamily="18" charset="0"/>
              </a:rPr>
              <a:t> </a:t>
            </a:r>
            <a:r>
              <a:rPr lang="sv-SE" b="1" dirty="0" err="1" smtClean="0">
                <a:solidFill>
                  <a:srgbClr val="FF0000"/>
                </a:solidFill>
                <a:latin typeface="Times New Roman" panose="02020603050405020304" pitchFamily="18" charset="0"/>
                <a:cs typeface="Times New Roman" panose="02020603050405020304" pitchFamily="18" charset="0"/>
              </a:rPr>
              <a:t>expected</a:t>
            </a:r>
            <a:r>
              <a:rPr lang="sv-SE" b="1" dirty="0" smtClean="0">
                <a:solidFill>
                  <a:srgbClr val="FF0000"/>
                </a:solidFill>
                <a:latin typeface="Times New Roman" panose="02020603050405020304" pitchFamily="18" charset="0"/>
                <a:cs typeface="Times New Roman" panose="02020603050405020304" pitchFamily="18" charset="0"/>
              </a:rPr>
              <a:t> present </a:t>
            </a:r>
            <a:r>
              <a:rPr lang="sv-SE" b="1" dirty="0" err="1" smtClean="0">
                <a:solidFill>
                  <a:srgbClr val="FF0000"/>
                </a:solidFill>
                <a:latin typeface="Times New Roman" panose="02020603050405020304" pitchFamily="18" charset="0"/>
                <a:cs typeface="Times New Roman" panose="02020603050405020304" pitchFamily="18" charset="0"/>
              </a:rPr>
              <a:t>values</a:t>
            </a:r>
            <a:r>
              <a:rPr lang="sv-SE" b="1" dirty="0">
                <a:latin typeface="Times New Roman" panose="02020603050405020304" pitchFamily="18" charset="0"/>
                <a:cs typeface="Times New Roman" panose="02020603050405020304" pitchFamily="18" charset="0"/>
              </a:rPr>
              <a:t> </a:t>
            </a:r>
            <a:r>
              <a:rPr lang="sv-SE" b="1" dirty="0" err="1" smtClean="0">
                <a:latin typeface="Times New Roman" panose="02020603050405020304" pitchFamily="18" charset="0"/>
                <a:cs typeface="Times New Roman" panose="02020603050405020304" pitchFamily="18" charset="0"/>
              </a:rPr>
              <a:t>than</a:t>
            </a:r>
            <a:r>
              <a:rPr lang="sv-SE" b="1" dirty="0" smtClean="0">
                <a:latin typeface="Times New Roman" panose="02020603050405020304" pitchFamily="18" charset="0"/>
                <a:cs typeface="Times New Roman" panose="02020603050405020304" pitchFamily="18" charset="0"/>
              </a:rPr>
              <a:t> </a:t>
            </a:r>
            <a:r>
              <a:rPr lang="sv-SE" b="1" dirty="0" err="1" smtClean="0">
                <a:latin typeface="Times New Roman" panose="02020603050405020304" pitchFamily="18" charset="0"/>
                <a:cs typeface="Times New Roman" panose="02020603050405020304" pitchFamily="18" charset="0"/>
              </a:rPr>
              <a:t>single</a:t>
            </a:r>
            <a:r>
              <a:rPr lang="sv-SE" b="1" dirty="0" smtClean="0">
                <a:latin typeface="Times New Roman" panose="02020603050405020304" pitchFamily="18" charset="0"/>
                <a:cs typeface="Times New Roman" panose="02020603050405020304" pitchFamily="18" charset="0"/>
              </a:rPr>
              <a:t> species </a:t>
            </a:r>
            <a:r>
              <a:rPr lang="sv-SE" b="1" dirty="0" err="1" smtClean="0">
                <a:latin typeface="Times New Roman" panose="02020603050405020304" pitchFamily="18" charset="0"/>
                <a:cs typeface="Times New Roman" panose="02020603050405020304" pitchFamily="18" charset="0"/>
              </a:rPr>
              <a:t>forests</a:t>
            </a:r>
            <a:r>
              <a:rPr lang="sv-SE" b="1" dirty="0" smtClean="0">
                <a:latin typeface="Times New Roman" panose="02020603050405020304" pitchFamily="18" charset="0"/>
                <a:cs typeface="Times New Roman" panose="02020603050405020304" pitchFamily="18" charset="0"/>
              </a:rPr>
              <a:t>.</a:t>
            </a:r>
          </a:p>
          <a:p>
            <a:pPr marL="0" indent="0">
              <a:buNone/>
            </a:pPr>
            <a:endParaRPr lang="sv-SE" b="1" dirty="0" smtClean="0">
              <a:latin typeface="Times New Roman" panose="02020603050405020304" pitchFamily="18" charset="0"/>
              <a:cs typeface="Times New Roman" panose="02020603050405020304" pitchFamily="18" charset="0"/>
            </a:endParaRPr>
          </a:p>
          <a:p>
            <a:pPr marL="0" indent="0">
              <a:buNone/>
            </a:pPr>
            <a:r>
              <a:rPr lang="sv-SE" b="1" dirty="0" smtClean="0">
                <a:latin typeface="Times New Roman" panose="02020603050405020304" pitchFamily="18" charset="0"/>
                <a:cs typeface="Times New Roman" panose="02020603050405020304" pitchFamily="18" charset="0"/>
              </a:rPr>
              <a:t>Mixed species </a:t>
            </a:r>
            <a:r>
              <a:rPr lang="sv-SE" b="1" dirty="0" err="1" smtClean="0">
                <a:latin typeface="Times New Roman" panose="02020603050405020304" pitchFamily="18" charset="0"/>
                <a:cs typeface="Times New Roman" panose="02020603050405020304" pitchFamily="18" charset="0"/>
              </a:rPr>
              <a:t>forests</a:t>
            </a:r>
            <a:r>
              <a:rPr lang="sv-SE" b="1" dirty="0" smtClean="0">
                <a:latin typeface="Times New Roman" panose="02020603050405020304" pitchFamily="18" charset="0"/>
                <a:cs typeface="Times New Roman" panose="02020603050405020304" pitchFamily="18" charset="0"/>
              </a:rPr>
              <a:t> </a:t>
            </a:r>
            <a:r>
              <a:rPr lang="sv-SE" b="1" dirty="0" err="1" smtClean="0">
                <a:latin typeface="Times New Roman" panose="02020603050405020304" pitchFamily="18" charset="0"/>
                <a:cs typeface="Times New Roman" panose="02020603050405020304" pitchFamily="18" charset="0"/>
              </a:rPr>
              <a:t>are</a:t>
            </a:r>
            <a:r>
              <a:rPr lang="sv-SE" b="1" dirty="0" smtClean="0">
                <a:latin typeface="Times New Roman" panose="02020603050405020304" pitchFamily="18" charset="0"/>
                <a:cs typeface="Times New Roman" panose="02020603050405020304" pitchFamily="18" charset="0"/>
              </a:rPr>
              <a:t> </a:t>
            </a:r>
            <a:r>
              <a:rPr lang="sv-SE" b="1" dirty="0" smtClean="0">
                <a:solidFill>
                  <a:srgbClr val="FF0000"/>
                </a:solidFill>
                <a:latin typeface="Times New Roman" panose="02020603050405020304" pitchFamily="18" charset="0"/>
                <a:cs typeface="Times New Roman" panose="02020603050405020304" pitchFamily="18" charset="0"/>
              </a:rPr>
              <a:t>less sensitive </a:t>
            </a:r>
            <a:r>
              <a:rPr lang="sv-SE" b="1" dirty="0" smtClean="0">
                <a:latin typeface="Times New Roman" panose="02020603050405020304" pitchFamily="18" charset="0"/>
                <a:cs typeface="Times New Roman" panose="02020603050405020304" pitchFamily="18" charset="0"/>
              </a:rPr>
              <a:t>to species </a:t>
            </a:r>
            <a:r>
              <a:rPr lang="sv-SE" b="1" dirty="0" err="1" smtClean="0">
                <a:latin typeface="Times New Roman" panose="02020603050405020304" pitchFamily="18" charset="0"/>
                <a:cs typeface="Times New Roman" panose="02020603050405020304" pitchFamily="18" charset="0"/>
              </a:rPr>
              <a:t>specific</a:t>
            </a:r>
            <a:r>
              <a:rPr lang="sv-SE" b="1" dirty="0" smtClean="0">
                <a:latin typeface="Times New Roman" panose="02020603050405020304" pitchFamily="18" charset="0"/>
                <a:cs typeface="Times New Roman" panose="02020603050405020304" pitchFamily="18" charset="0"/>
              </a:rPr>
              <a:t> </a:t>
            </a:r>
            <a:r>
              <a:rPr lang="sv-SE" b="1" dirty="0" err="1" smtClean="0">
                <a:latin typeface="Times New Roman" panose="02020603050405020304" pitchFamily="18" charset="0"/>
                <a:cs typeface="Times New Roman" panose="02020603050405020304" pitchFamily="18" charset="0"/>
              </a:rPr>
              <a:t>parasites</a:t>
            </a:r>
            <a:r>
              <a:rPr lang="sv-SE" b="1" dirty="0" smtClean="0">
                <a:latin typeface="Times New Roman" panose="02020603050405020304" pitchFamily="18" charset="0"/>
                <a:cs typeface="Times New Roman" panose="02020603050405020304" pitchFamily="18" charset="0"/>
              </a:rPr>
              <a:t> and </a:t>
            </a:r>
            <a:r>
              <a:rPr lang="sv-SE" b="1" dirty="0" err="1" smtClean="0">
                <a:latin typeface="Times New Roman" panose="02020603050405020304" pitchFamily="18" charset="0"/>
                <a:cs typeface="Times New Roman" panose="02020603050405020304" pitchFamily="18" charset="0"/>
              </a:rPr>
              <a:t>diseases</a:t>
            </a:r>
            <a:endParaRPr lang="sv-SE" b="1" dirty="0" smtClean="0">
              <a:latin typeface="Times New Roman" panose="02020603050405020304" pitchFamily="18" charset="0"/>
              <a:cs typeface="Times New Roman" panose="02020603050405020304" pitchFamily="18" charset="0"/>
            </a:endParaRPr>
          </a:p>
          <a:p>
            <a:pPr marL="0" indent="0">
              <a:buNone/>
            </a:pPr>
            <a:endParaRPr lang="sv-SE" b="1" dirty="0">
              <a:latin typeface="Times New Roman" panose="02020603050405020304" pitchFamily="18" charset="0"/>
              <a:cs typeface="Times New Roman" panose="02020603050405020304" pitchFamily="18" charset="0"/>
            </a:endParaRPr>
          </a:p>
          <a:p>
            <a:pPr marL="0" indent="0">
              <a:buNone/>
            </a:pPr>
            <a:r>
              <a:rPr lang="sv-SE" b="1" dirty="0" smtClean="0">
                <a:latin typeface="Times New Roman" panose="02020603050405020304" pitchFamily="18" charset="0"/>
                <a:cs typeface="Times New Roman" panose="02020603050405020304" pitchFamily="18" charset="0"/>
              </a:rPr>
              <a:t>Mixed species </a:t>
            </a:r>
            <a:r>
              <a:rPr lang="sv-SE" b="1" dirty="0" err="1" smtClean="0">
                <a:latin typeface="Times New Roman" panose="02020603050405020304" pitchFamily="18" charset="0"/>
                <a:cs typeface="Times New Roman" panose="02020603050405020304" pitchFamily="18" charset="0"/>
              </a:rPr>
              <a:t>forests</a:t>
            </a:r>
            <a:r>
              <a:rPr lang="sv-SE" b="1" dirty="0" smtClean="0">
                <a:latin typeface="Times New Roman" panose="02020603050405020304" pitchFamily="18" charset="0"/>
                <a:cs typeface="Times New Roman" panose="02020603050405020304" pitchFamily="18" charset="0"/>
              </a:rPr>
              <a:t> </a:t>
            </a:r>
            <a:r>
              <a:rPr lang="sv-SE" b="1" dirty="0" err="1" smtClean="0">
                <a:latin typeface="Times New Roman" panose="02020603050405020304" pitchFamily="18" charset="0"/>
                <a:cs typeface="Times New Roman" panose="02020603050405020304" pitchFamily="18" charset="0"/>
              </a:rPr>
              <a:t>have</a:t>
            </a:r>
            <a:r>
              <a:rPr lang="sv-SE" b="1" dirty="0" smtClean="0">
                <a:latin typeface="Times New Roman" panose="02020603050405020304" pitchFamily="18" charset="0"/>
                <a:cs typeface="Times New Roman" panose="02020603050405020304" pitchFamily="18" charset="0"/>
              </a:rPr>
              <a:t> </a:t>
            </a:r>
            <a:r>
              <a:rPr lang="sv-SE" b="1" dirty="0" err="1" smtClean="0">
                <a:solidFill>
                  <a:srgbClr val="FF0000"/>
                </a:solidFill>
                <a:latin typeface="Times New Roman" panose="02020603050405020304" pitchFamily="18" charset="0"/>
                <a:cs typeface="Times New Roman" panose="02020603050405020304" pitchFamily="18" charset="0"/>
              </a:rPr>
              <a:t>environmental</a:t>
            </a:r>
            <a:r>
              <a:rPr lang="sv-SE" b="1" dirty="0" smtClean="0">
                <a:solidFill>
                  <a:srgbClr val="FF0000"/>
                </a:solidFill>
                <a:latin typeface="Times New Roman" panose="02020603050405020304" pitchFamily="18" charset="0"/>
                <a:cs typeface="Times New Roman" panose="02020603050405020304" pitchFamily="18" charset="0"/>
              </a:rPr>
              <a:t> </a:t>
            </a:r>
            <a:r>
              <a:rPr lang="sv-SE" b="1" dirty="0" err="1" smtClean="0">
                <a:solidFill>
                  <a:srgbClr val="FF0000"/>
                </a:solidFill>
                <a:latin typeface="Times New Roman" panose="02020603050405020304" pitchFamily="18" charset="0"/>
                <a:cs typeface="Times New Roman" panose="02020603050405020304" pitchFamily="18" charset="0"/>
              </a:rPr>
              <a:t>advantages</a:t>
            </a:r>
            <a:r>
              <a:rPr lang="sv-SE" b="1" dirty="0" smtClean="0">
                <a:solidFill>
                  <a:srgbClr val="FF0000"/>
                </a:solidFill>
                <a:latin typeface="Times New Roman" panose="02020603050405020304" pitchFamily="18" charset="0"/>
                <a:cs typeface="Times New Roman" panose="02020603050405020304" pitchFamily="18" charset="0"/>
              </a:rPr>
              <a:t> </a:t>
            </a:r>
            <a:r>
              <a:rPr lang="sv-SE" b="1" dirty="0" smtClean="0">
                <a:latin typeface="Times New Roman" panose="02020603050405020304" pitchFamily="18" charset="0"/>
                <a:cs typeface="Times New Roman" panose="02020603050405020304" pitchFamily="18" charset="0"/>
              </a:rPr>
              <a:t>and make it </a:t>
            </a:r>
            <a:r>
              <a:rPr lang="sv-SE" b="1" dirty="0" err="1" smtClean="0">
                <a:latin typeface="Times New Roman" panose="02020603050405020304" pitchFamily="18" charset="0"/>
                <a:cs typeface="Times New Roman" panose="02020603050405020304" pitchFamily="18" charset="0"/>
              </a:rPr>
              <a:t>possible</a:t>
            </a:r>
            <a:r>
              <a:rPr lang="sv-SE" b="1" dirty="0" smtClean="0">
                <a:latin typeface="Times New Roman" panose="02020603050405020304" pitchFamily="18" charset="0"/>
                <a:cs typeface="Times New Roman" panose="02020603050405020304" pitchFamily="18" charset="0"/>
              </a:rPr>
              <a:t> for </a:t>
            </a:r>
            <a:r>
              <a:rPr lang="sv-SE" b="1" dirty="0" err="1" smtClean="0">
                <a:latin typeface="Times New Roman" panose="02020603050405020304" pitchFamily="18" charset="0"/>
                <a:cs typeface="Times New Roman" panose="02020603050405020304" pitchFamily="18" charset="0"/>
              </a:rPr>
              <a:t>more</a:t>
            </a:r>
            <a:r>
              <a:rPr lang="sv-SE" b="1" dirty="0" smtClean="0">
                <a:latin typeface="Times New Roman" panose="02020603050405020304" pitchFamily="18" charset="0"/>
                <a:cs typeface="Times New Roman" panose="02020603050405020304" pitchFamily="18" charset="0"/>
              </a:rPr>
              <a:t> animal species to </a:t>
            </a:r>
            <a:r>
              <a:rPr lang="sv-SE" b="1" dirty="0" err="1" smtClean="0">
                <a:latin typeface="Times New Roman" panose="02020603050405020304" pitchFamily="18" charset="0"/>
                <a:cs typeface="Times New Roman" panose="02020603050405020304" pitchFamily="18" charset="0"/>
              </a:rPr>
              <a:t>exist</a:t>
            </a:r>
            <a:r>
              <a:rPr lang="sv-SE" b="1" dirty="0" smtClean="0">
                <a:latin typeface="Times New Roman" panose="02020603050405020304" pitchFamily="18" charset="0"/>
                <a:cs typeface="Times New Roman" panose="02020603050405020304" pitchFamily="18" charset="0"/>
              </a:rPr>
              <a:t>.</a:t>
            </a:r>
            <a:endParaRPr lang="sv-SE" b="1" dirty="0">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t>15</a:t>
            </a:fld>
            <a:endParaRPr lang="sv-SE"/>
          </a:p>
        </p:txBody>
      </p:sp>
    </p:spTree>
    <p:extLst>
      <p:ext uri="{BB962C8B-B14F-4D97-AF65-F5344CB8AC3E}">
        <p14:creationId xmlns:p14="http://schemas.microsoft.com/office/powerpoint/2010/main" val="3954304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181686"/>
            <a:ext cx="10515600" cy="4784261"/>
          </a:xfrm>
        </p:spPr>
        <p:txBody>
          <a:bodyPr>
            <a:normAutofit/>
          </a:bodyPr>
          <a:lstStyle/>
          <a:p>
            <a:pPr marL="0" lvl="0" indent="0">
              <a:buNone/>
            </a:pPr>
            <a:r>
              <a:rPr lang="en-US" sz="2400" b="1" dirty="0" smtClean="0">
                <a:solidFill>
                  <a:srgbClr val="000000"/>
                </a:solidFill>
                <a:latin typeface="Times New Roman" panose="02020603050405020304" pitchFamily="18" charset="0"/>
                <a:ea typeface="Times New Roman" panose="02020603050405020304" pitchFamily="18" charset="0"/>
              </a:rPr>
              <a:t>Models </a:t>
            </a:r>
            <a:r>
              <a:rPr lang="en-US" sz="2400" b="1" dirty="0">
                <a:solidFill>
                  <a:srgbClr val="000000"/>
                </a:solidFill>
                <a:latin typeface="Times New Roman" panose="02020603050405020304" pitchFamily="18" charset="0"/>
                <a:ea typeface="Times New Roman" panose="02020603050405020304" pitchFamily="18" charset="0"/>
              </a:rPr>
              <a:t>of biological growth should be developed that describe </a:t>
            </a:r>
            <a:r>
              <a:rPr lang="en-US" sz="2400" b="1" dirty="0" smtClean="0">
                <a:solidFill>
                  <a:srgbClr val="000000"/>
                </a:solidFill>
                <a:latin typeface="Times New Roman" panose="02020603050405020304" pitchFamily="18" charset="0"/>
                <a:ea typeface="Times New Roman" panose="02020603050405020304" pitchFamily="18" charset="0"/>
              </a:rPr>
              <a:t>the</a:t>
            </a:r>
          </a:p>
          <a:p>
            <a:pPr marL="0" lvl="0" indent="0">
              <a:buNone/>
            </a:pPr>
            <a:endParaRPr lang="en-US" sz="2400" b="1" dirty="0">
              <a:solidFill>
                <a:srgbClr val="000000"/>
              </a:solidFill>
              <a:latin typeface="Times New Roman" panose="02020603050405020304" pitchFamily="18" charset="0"/>
              <a:ea typeface="Times New Roman" panose="02020603050405020304" pitchFamily="18" charset="0"/>
            </a:endParaRPr>
          </a:p>
          <a:p>
            <a:pPr marL="0" lvl="0" indent="0">
              <a:buNone/>
            </a:pPr>
            <a:r>
              <a:rPr lang="en-US" sz="2400" b="1" dirty="0" smtClean="0">
                <a:solidFill>
                  <a:srgbClr val="FF0000"/>
                </a:solidFill>
                <a:latin typeface="Times New Roman" panose="02020603050405020304" pitchFamily="18" charset="0"/>
                <a:ea typeface="Times New Roman" panose="02020603050405020304" pitchFamily="18" charset="0"/>
              </a:rPr>
              <a:t> </a:t>
            </a:r>
            <a:r>
              <a:rPr lang="en-US" sz="6000" b="1" dirty="0">
                <a:solidFill>
                  <a:srgbClr val="FF0000"/>
                </a:solidFill>
                <a:latin typeface="Times New Roman" panose="02020603050405020304" pitchFamily="18" charset="0"/>
                <a:ea typeface="Times New Roman" panose="02020603050405020304" pitchFamily="18" charset="0"/>
              </a:rPr>
              <a:t>production options available over time and space</a:t>
            </a:r>
            <a:r>
              <a:rPr lang="en-US" sz="2400" b="1" dirty="0">
                <a:solidFill>
                  <a:srgbClr val="FF0000"/>
                </a:solidFill>
                <a:latin typeface="Times New Roman" panose="02020603050405020304" pitchFamily="18" charset="0"/>
                <a:ea typeface="Times New Roman" panose="02020603050405020304" pitchFamily="18" charset="0"/>
              </a:rPr>
              <a:t>. </a:t>
            </a:r>
            <a:endParaRPr lang="sv-SE" dirty="0">
              <a:solidFill>
                <a:srgbClr val="FF0000"/>
              </a:solidFill>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16</a:t>
            </a:fld>
            <a:endParaRPr lang="sv-SE">
              <a:solidFill>
                <a:prstClr val="black">
                  <a:tint val="75000"/>
                </a:prstClr>
              </a:solidFill>
            </a:endParaRPr>
          </a:p>
        </p:txBody>
      </p:sp>
    </p:spTree>
    <p:extLst>
      <p:ext uri="{BB962C8B-B14F-4D97-AF65-F5344CB8AC3E}">
        <p14:creationId xmlns:p14="http://schemas.microsoft.com/office/powerpoint/2010/main" val="4141074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36600" y="581024"/>
            <a:ext cx="10515600" cy="5895975"/>
          </a:xfrm>
        </p:spPr>
        <p:txBody>
          <a:bodyPr>
            <a:normAutofit/>
          </a:bodyPr>
          <a:lstStyle/>
          <a:p>
            <a:pPr marL="0" indent="0">
              <a:buNone/>
            </a:pPr>
            <a:endParaRPr lang="sv-SE" dirty="0">
              <a:latin typeface="Times New Roman" panose="02020603050405020304" pitchFamily="18" charset="0"/>
              <a:cs typeface="Times New Roman" panose="02020603050405020304" pitchFamily="18" charset="0"/>
            </a:endParaRPr>
          </a:p>
          <a:p>
            <a:pPr marL="0" indent="0">
              <a:buNone/>
            </a:pPr>
            <a:r>
              <a:rPr lang="sv-SE" sz="3600" b="1" i="1" dirty="0" smtClean="0">
                <a:solidFill>
                  <a:srgbClr val="FF0000"/>
                </a:solidFill>
                <a:latin typeface="Times New Roman" panose="02020603050405020304" pitchFamily="18" charset="0"/>
                <a:cs typeface="Times New Roman" panose="02020603050405020304" pitchFamily="18" charset="0"/>
              </a:rPr>
              <a:t>Forest </a:t>
            </a:r>
            <a:r>
              <a:rPr lang="sv-SE" sz="3600" b="1" i="1" dirty="0" err="1" smtClean="0">
                <a:solidFill>
                  <a:srgbClr val="FF0000"/>
                </a:solidFill>
                <a:latin typeface="Times New Roman" panose="02020603050405020304" pitchFamily="18" charset="0"/>
                <a:cs typeface="Times New Roman" panose="02020603050405020304" pitchFamily="18" charset="0"/>
              </a:rPr>
              <a:t>growth</a:t>
            </a:r>
            <a:r>
              <a:rPr lang="sv-SE" sz="3600" b="1" i="1" dirty="0" smtClean="0">
                <a:solidFill>
                  <a:srgbClr val="FF0000"/>
                </a:solidFill>
                <a:latin typeface="Times New Roman" panose="02020603050405020304" pitchFamily="18" charset="0"/>
                <a:cs typeface="Times New Roman" panose="02020603050405020304" pitchFamily="18" charset="0"/>
              </a:rPr>
              <a:t> </a:t>
            </a:r>
            <a:r>
              <a:rPr lang="sv-SE" sz="3600" b="1" i="1" dirty="0" err="1" smtClean="0">
                <a:solidFill>
                  <a:srgbClr val="FF0000"/>
                </a:solidFill>
                <a:latin typeface="Times New Roman" panose="02020603050405020304" pitchFamily="18" charset="0"/>
                <a:cs typeface="Times New Roman" panose="02020603050405020304" pitchFamily="18" charset="0"/>
              </a:rPr>
              <a:t>model</a:t>
            </a:r>
            <a:r>
              <a:rPr lang="sv-SE" sz="3600" b="1" i="1" dirty="0" smtClean="0">
                <a:solidFill>
                  <a:srgbClr val="FF0000"/>
                </a:solidFill>
                <a:latin typeface="Times New Roman" panose="02020603050405020304" pitchFamily="18" charset="0"/>
                <a:cs typeface="Times New Roman" panose="02020603050405020304" pitchFamily="18" charset="0"/>
              </a:rPr>
              <a:t> </a:t>
            </a:r>
            <a:r>
              <a:rPr lang="sv-SE" sz="3600" b="1" i="1" dirty="0" err="1" smtClean="0">
                <a:solidFill>
                  <a:srgbClr val="FF0000"/>
                </a:solidFill>
                <a:latin typeface="Times New Roman" panose="02020603050405020304" pitchFamily="18" charset="0"/>
                <a:cs typeface="Times New Roman" panose="02020603050405020304" pitchFamily="18" charset="0"/>
              </a:rPr>
              <a:t>development</a:t>
            </a:r>
            <a:r>
              <a:rPr lang="sv-SE" sz="3600" b="1" i="1" dirty="0" smtClean="0">
                <a:solidFill>
                  <a:srgbClr val="FF0000"/>
                </a:solidFill>
                <a:latin typeface="Times New Roman" panose="02020603050405020304" pitchFamily="18" charset="0"/>
                <a:cs typeface="Times New Roman" panose="02020603050405020304" pitchFamily="18" charset="0"/>
              </a:rPr>
              <a:t> </a:t>
            </a:r>
            <a:r>
              <a:rPr lang="sv-SE" sz="3600" b="1" i="1" dirty="0" err="1" smtClean="0">
                <a:solidFill>
                  <a:srgbClr val="FF0000"/>
                </a:solidFill>
                <a:latin typeface="Times New Roman" panose="02020603050405020304" pitchFamily="18" charset="0"/>
                <a:cs typeface="Times New Roman" panose="02020603050405020304" pitchFamily="18" charset="0"/>
              </a:rPr>
              <a:t>should</a:t>
            </a:r>
            <a:r>
              <a:rPr lang="sv-SE" sz="3600" b="1" i="1" dirty="0" smtClean="0">
                <a:solidFill>
                  <a:srgbClr val="FF0000"/>
                </a:solidFill>
                <a:latin typeface="Times New Roman" panose="02020603050405020304" pitchFamily="18" charset="0"/>
                <a:cs typeface="Times New Roman" panose="02020603050405020304" pitchFamily="18" charset="0"/>
              </a:rPr>
              <a:t> focus on </a:t>
            </a:r>
            <a:r>
              <a:rPr lang="sv-SE" sz="3600" b="1" i="1" dirty="0" err="1" smtClean="0">
                <a:solidFill>
                  <a:srgbClr val="FF0000"/>
                </a:solidFill>
                <a:latin typeface="Times New Roman" panose="02020603050405020304" pitchFamily="18" charset="0"/>
                <a:cs typeface="Times New Roman" panose="02020603050405020304" pitchFamily="18" charset="0"/>
              </a:rPr>
              <a:t>growth</a:t>
            </a:r>
            <a:r>
              <a:rPr lang="sv-SE" sz="3600" b="1" i="1" dirty="0" smtClean="0">
                <a:solidFill>
                  <a:srgbClr val="FF0000"/>
                </a:solidFill>
                <a:latin typeface="Times New Roman" panose="02020603050405020304" pitchFamily="18" charset="0"/>
                <a:cs typeface="Times New Roman" panose="02020603050405020304" pitchFamily="18" charset="0"/>
              </a:rPr>
              <a:t> in </a:t>
            </a:r>
            <a:r>
              <a:rPr lang="sv-SE" sz="3600" b="1" i="1" dirty="0" err="1" smtClean="0">
                <a:solidFill>
                  <a:srgbClr val="FF0000"/>
                </a:solidFill>
                <a:latin typeface="Times New Roman" panose="02020603050405020304" pitchFamily="18" charset="0"/>
                <a:cs typeface="Times New Roman" panose="02020603050405020304" pitchFamily="18" charset="0"/>
              </a:rPr>
              <a:t>forests</a:t>
            </a:r>
            <a:r>
              <a:rPr lang="sv-SE" sz="3600" b="1" i="1" dirty="0">
                <a:solidFill>
                  <a:srgbClr val="FF0000"/>
                </a:solidFill>
                <a:latin typeface="Times New Roman" panose="02020603050405020304" pitchFamily="18" charset="0"/>
                <a:cs typeface="Times New Roman" panose="02020603050405020304" pitchFamily="18" charset="0"/>
              </a:rPr>
              <a:t>, </a:t>
            </a:r>
            <a:r>
              <a:rPr lang="sv-SE" sz="3600" b="1" i="1" dirty="0" err="1">
                <a:solidFill>
                  <a:srgbClr val="FF0000"/>
                </a:solidFill>
                <a:latin typeface="Times New Roman" panose="02020603050405020304" pitchFamily="18" charset="0"/>
                <a:cs typeface="Times New Roman" panose="02020603050405020304" pitchFamily="18" charset="0"/>
              </a:rPr>
              <a:t>where</a:t>
            </a:r>
            <a:r>
              <a:rPr lang="sv-SE" sz="3600" b="1" i="1" dirty="0">
                <a:solidFill>
                  <a:srgbClr val="FF0000"/>
                </a:solidFill>
                <a:latin typeface="Times New Roman" panose="02020603050405020304" pitchFamily="18" charset="0"/>
                <a:cs typeface="Times New Roman" panose="02020603050405020304" pitchFamily="18" charset="0"/>
              </a:rPr>
              <a:t> </a:t>
            </a:r>
            <a:r>
              <a:rPr lang="sv-SE" sz="3600" b="1" i="1" dirty="0" err="1">
                <a:solidFill>
                  <a:srgbClr val="FF0000"/>
                </a:solidFill>
                <a:latin typeface="Times New Roman" panose="02020603050405020304" pitchFamily="18" charset="0"/>
                <a:cs typeface="Times New Roman" panose="02020603050405020304" pitchFamily="18" charset="0"/>
              </a:rPr>
              <a:t>trees</a:t>
            </a:r>
            <a:r>
              <a:rPr lang="sv-SE" sz="3600" b="1" i="1" dirty="0">
                <a:solidFill>
                  <a:srgbClr val="FF0000"/>
                </a:solidFill>
                <a:latin typeface="Times New Roman" panose="02020603050405020304" pitchFamily="18" charset="0"/>
                <a:cs typeface="Times New Roman" panose="02020603050405020304" pitchFamily="18" charset="0"/>
              </a:rPr>
              <a:t> </a:t>
            </a:r>
            <a:r>
              <a:rPr lang="sv-SE" sz="3600" b="1" i="1" dirty="0" err="1" smtClean="0">
                <a:solidFill>
                  <a:srgbClr val="FF0000"/>
                </a:solidFill>
                <a:latin typeface="Times New Roman" panose="02020603050405020304" pitchFamily="18" charset="0"/>
                <a:cs typeface="Times New Roman" panose="02020603050405020304" pitchFamily="18" charset="0"/>
              </a:rPr>
              <a:t>of</a:t>
            </a:r>
            <a:r>
              <a:rPr lang="sv-SE" sz="3600" b="1" i="1" dirty="0" smtClean="0">
                <a:solidFill>
                  <a:srgbClr val="FF0000"/>
                </a:solidFill>
                <a:latin typeface="Times New Roman" panose="02020603050405020304" pitchFamily="18" charset="0"/>
                <a:cs typeface="Times New Roman" panose="02020603050405020304" pitchFamily="18" charset="0"/>
              </a:rPr>
              <a:t> </a:t>
            </a:r>
            <a:r>
              <a:rPr lang="sv-SE" sz="3600" b="1" i="1" dirty="0">
                <a:solidFill>
                  <a:srgbClr val="FF0000"/>
                </a:solidFill>
                <a:latin typeface="Times New Roman" panose="02020603050405020304" pitchFamily="18" charset="0"/>
                <a:cs typeface="Times New Roman" panose="02020603050405020304" pitchFamily="18" charset="0"/>
              </a:rPr>
              <a:t>different </a:t>
            </a:r>
            <a:r>
              <a:rPr lang="sv-SE" sz="3600" b="1" i="1" dirty="0" err="1">
                <a:solidFill>
                  <a:srgbClr val="FF0000"/>
                </a:solidFill>
                <a:latin typeface="Times New Roman" panose="02020603050405020304" pitchFamily="18" charset="0"/>
                <a:cs typeface="Times New Roman" panose="02020603050405020304" pitchFamily="18" charset="0"/>
              </a:rPr>
              <a:t>sizes</a:t>
            </a:r>
            <a:r>
              <a:rPr lang="sv-SE" sz="3600" b="1" i="1" dirty="0">
                <a:solidFill>
                  <a:srgbClr val="FF0000"/>
                </a:solidFill>
                <a:latin typeface="Times New Roman" panose="02020603050405020304" pitchFamily="18" charset="0"/>
                <a:cs typeface="Times New Roman" panose="02020603050405020304" pitchFamily="18" charset="0"/>
              </a:rPr>
              <a:t>, </a:t>
            </a:r>
            <a:r>
              <a:rPr lang="sv-SE" sz="3600" b="1" i="1" dirty="0" err="1">
                <a:solidFill>
                  <a:srgbClr val="FF0000"/>
                </a:solidFill>
                <a:latin typeface="Times New Roman" panose="02020603050405020304" pitchFamily="18" charset="0"/>
                <a:cs typeface="Times New Roman" panose="02020603050405020304" pitchFamily="18" charset="0"/>
              </a:rPr>
              <a:t>ages</a:t>
            </a:r>
            <a:r>
              <a:rPr lang="sv-SE" sz="3600" b="1" i="1" dirty="0">
                <a:solidFill>
                  <a:srgbClr val="FF0000"/>
                </a:solidFill>
                <a:latin typeface="Times New Roman" panose="02020603050405020304" pitchFamily="18" charset="0"/>
                <a:cs typeface="Times New Roman" panose="02020603050405020304" pitchFamily="18" charset="0"/>
              </a:rPr>
              <a:t> and species, </a:t>
            </a:r>
            <a:r>
              <a:rPr lang="sv-SE" sz="3600" b="1" i="1" dirty="0" err="1">
                <a:solidFill>
                  <a:srgbClr val="FF0000"/>
                </a:solidFill>
                <a:latin typeface="Times New Roman" panose="02020603050405020304" pitchFamily="18" charset="0"/>
                <a:cs typeface="Times New Roman" panose="02020603050405020304" pitchFamily="18" charset="0"/>
              </a:rPr>
              <a:t>grow</a:t>
            </a:r>
            <a:r>
              <a:rPr lang="sv-SE" sz="3600" b="1" i="1" dirty="0">
                <a:solidFill>
                  <a:srgbClr val="FF0000"/>
                </a:solidFill>
                <a:latin typeface="Times New Roman" panose="02020603050405020304" pitchFamily="18" charset="0"/>
                <a:cs typeface="Times New Roman" panose="02020603050405020304" pitchFamily="18" charset="0"/>
              </a:rPr>
              <a:t> </a:t>
            </a:r>
            <a:r>
              <a:rPr lang="sv-SE" sz="3600" b="1" i="1" dirty="0" err="1">
                <a:solidFill>
                  <a:srgbClr val="FF0000"/>
                </a:solidFill>
                <a:latin typeface="Times New Roman" panose="02020603050405020304" pitchFamily="18" charset="0"/>
                <a:cs typeface="Times New Roman" panose="02020603050405020304" pitchFamily="18" charset="0"/>
              </a:rPr>
              <a:t>together</a:t>
            </a:r>
            <a:r>
              <a:rPr lang="sv-SE" sz="3600" b="1" i="1" dirty="0" smtClean="0">
                <a:solidFill>
                  <a:srgbClr val="FF0000"/>
                </a:solidFill>
                <a:latin typeface="Times New Roman" panose="02020603050405020304" pitchFamily="18" charset="0"/>
                <a:cs typeface="Times New Roman" panose="02020603050405020304" pitchFamily="18" charset="0"/>
              </a:rPr>
              <a:t>.</a:t>
            </a:r>
          </a:p>
          <a:p>
            <a:pPr marL="0" indent="0">
              <a:buNone/>
            </a:pPr>
            <a:endParaRPr lang="sv-SE" sz="3600" b="1" i="1" dirty="0">
              <a:latin typeface="Times New Roman" panose="02020603050405020304" pitchFamily="18" charset="0"/>
              <a:cs typeface="Times New Roman" panose="02020603050405020304" pitchFamily="18" charset="0"/>
            </a:endParaRPr>
          </a:p>
          <a:p>
            <a:pPr marL="0" indent="0">
              <a:buNone/>
            </a:pPr>
            <a:r>
              <a:rPr lang="sv-SE" sz="3600" b="1" i="1" dirty="0" smtClean="0">
                <a:solidFill>
                  <a:srgbClr val="0070C0"/>
                </a:solidFill>
                <a:latin typeface="Times New Roman" panose="02020603050405020304" pitchFamily="18" charset="0"/>
                <a:cs typeface="Times New Roman" panose="02020603050405020304" pitchFamily="18" charset="0"/>
              </a:rPr>
              <a:t>The </a:t>
            </a:r>
            <a:r>
              <a:rPr lang="sv-SE" sz="3600" b="1" i="1" dirty="0" err="1" smtClean="0">
                <a:solidFill>
                  <a:srgbClr val="0070C0"/>
                </a:solidFill>
                <a:latin typeface="Times New Roman" panose="02020603050405020304" pitchFamily="18" charset="0"/>
                <a:cs typeface="Times New Roman" panose="02020603050405020304" pitchFamily="18" charset="0"/>
              </a:rPr>
              <a:t>models</a:t>
            </a:r>
            <a:r>
              <a:rPr lang="sv-SE" sz="3600" b="1" i="1" dirty="0" smtClean="0">
                <a:solidFill>
                  <a:srgbClr val="0070C0"/>
                </a:solidFill>
                <a:latin typeface="Times New Roman" panose="02020603050405020304" pitchFamily="18" charset="0"/>
                <a:cs typeface="Times New Roman" panose="02020603050405020304" pitchFamily="18" charset="0"/>
              </a:rPr>
              <a:t> </a:t>
            </a:r>
            <a:r>
              <a:rPr lang="sv-SE" sz="3600" b="1" i="1" dirty="0" err="1" smtClean="0">
                <a:solidFill>
                  <a:srgbClr val="0070C0"/>
                </a:solidFill>
                <a:latin typeface="Times New Roman" panose="02020603050405020304" pitchFamily="18" charset="0"/>
                <a:cs typeface="Times New Roman" panose="02020603050405020304" pitchFamily="18" charset="0"/>
              </a:rPr>
              <a:t>should</a:t>
            </a:r>
            <a:r>
              <a:rPr lang="sv-SE" sz="3600" b="1" i="1" dirty="0" smtClean="0">
                <a:solidFill>
                  <a:srgbClr val="0070C0"/>
                </a:solidFill>
                <a:latin typeface="Times New Roman" panose="02020603050405020304" pitchFamily="18" charset="0"/>
                <a:cs typeface="Times New Roman" panose="02020603050405020304" pitchFamily="18" charset="0"/>
              </a:rPr>
              <a:t> be flexible and make it </a:t>
            </a:r>
            <a:r>
              <a:rPr lang="sv-SE" sz="3600" b="1" i="1" dirty="0" err="1" smtClean="0">
                <a:solidFill>
                  <a:srgbClr val="0070C0"/>
                </a:solidFill>
                <a:latin typeface="Times New Roman" panose="02020603050405020304" pitchFamily="18" charset="0"/>
                <a:cs typeface="Times New Roman" panose="02020603050405020304" pitchFamily="18" charset="0"/>
              </a:rPr>
              <a:t>possible</a:t>
            </a:r>
            <a:r>
              <a:rPr lang="sv-SE" sz="3600" b="1" i="1" dirty="0" smtClean="0">
                <a:solidFill>
                  <a:srgbClr val="0070C0"/>
                </a:solidFill>
                <a:latin typeface="Times New Roman" panose="02020603050405020304" pitchFamily="18" charset="0"/>
                <a:cs typeface="Times New Roman" panose="02020603050405020304" pitchFamily="18" charset="0"/>
              </a:rPr>
              <a:t> to </a:t>
            </a:r>
            <a:r>
              <a:rPr lang="sv-SE" sz="3600" b="1" i="1" dirty="0" err="1" smtClean="0">
                <a:solidFill>
                  <a:srgbClr val="0070C0"/>
                </a:solidFill>
                <a:latin typeface="Times New Roman" panose="02020603050405020304" pitchFamily="18" charset="0"/>
                <a:cs typeface="Times New Roman" panose="02020603050405020304" pitchFamily="18" charset="0"/>
              </a:rPr>
              <a:t>investigate</a:t>
            </a:r>
            <a:r>
              <a:rPr lang="sv-SE" sz="3600" b="1" i="1" dirty="0" smtClean="0">
                <a:solidFill>
                  <a:srgbClr val="0070C0"/>
                </a:solidFill>
                <a:latin typeface="Times New Roman" panose="02020603050405020304" pitchFamily="18" charset="0"/>
                <a:cs typeface="Times New Roman" panose="02020603050405020304" pitchFamily="18" charset="0"/>
              </a:rPr>
              <a:t> the </a:t>
            </a:r>
            <a:r>
              <a:rPr lang="sv-SE" sz="3600" b="1" i="1" dirty="0" err="1" smtClean="0">
                <a:solidFill>
                  <a:srgbClr val="0070C0"/>
                </a:solidFill>
                <a:latin typeface="Times New Roman" panose="02020603050405020304" pitchFamily="18" charset="0"/>
                <a:cs typeface="Times New Roman" panose="02020603050405020304" pitchFamily="18" charset="0"/>
              </a:rPr>
              <a:t>effects</a:t>
            </a:r>
            <a:r>
              <a:rPr lang="sv-SE" sz="3600" b="1" i="1" dirty="0" smtClean="0">
                <a:solidFill>
                  <a:srgbClr val="0070C0"/>
                </a:solidFill>
                <a:latin typeface="Times New Roman" panose="02020603050405020304" pitchFamily="18" charset="0"/>
                <a:cs typeface="Times New Roman" panose="02020603050405020304" pitchFamily="18" charset="0"/>
              </a:rPr>
              <a:t> </a:t>
            </a:r>
            <a:r>
              <a:rPr lang="sv-SE" sz="3600" b="1" i="1" dirty="0" err="1" smtClean="0">
                <a:solidFill>
                  <a:srgbClr val="0070C0"/>
                </a:solidFill>
                <a:latin typeface="Times New Roman" panose="02020603050405020304" pitchFamily="18" charset="0"/>
                <a:cs typeface="Times New Roman" panose="02020603050405020304" pitchFamily="18" charset="0"/>
              </a:rPr>
              <a:t>of</a:t>
            </a:r>
            <a:r>
              <a:rPr lang="sv-SE" sz="3600" b="1" i="1" dirty="0" smtClean="0">
                <a:solidFill>
                  <a:srgbClr val="0070C0"/>
                </a:solidFill>
                <a:latin typeface="Times New Roman" panose="02020603050405020304" pitchFamily="18" charset="0"/>
                <a:cs typeface="Times New Roman" panose="02020603050405020304" pitchFamily="18" charset="0"/>
              </a:rPr>
              <a:t> alternative </a:t>
            </a:r>
            <a:r>
              <a:rPr lang="sv-SE" sz="3600" b="1" i="1" dirty="0" err="1" smtClean="0">
                <a:solidFill>
                  <a:srgbClr val="0070C0"/>
                </a:solidFill>
                <a:latin typeface="Times New Roman" panose="02020603050405020304" pitchFamily="18" charset="0"/>
                <a:cs typeface="Times New Roman" panose="02020603050405020304" pitchFamily="18" charset="0"/>
              </a:rPr>
              <a:t>dynamic</a:t>
            </a:r>
            <a:r>
              <a:rPr lang="sv-SE" sz="3600" b="1" i="1" dirty="0" smtClean="0">
                <a:solidFill>
                  <a:srgbClr val="0070C0"/>
                </a:solidFill>
                <a:latin typeface="Times New Roman" panose="02020603050405020304" pitchFamily="18" charset="0"/>
                <a:cs typeface="Times New Roman" panose="02020603050405020304" pitchFamily="18" charset="0"/>
              </a:rPr>
              <a:t> </a:t>
            </a:r>
            <a:r>
              <a:rPr lang="sv-SE" sz="3600" b="1" i="1" dirty="0" err="1" smtClean="0">
                <a:solidFill>
                  <a:srgbClr val="0070C0"/>
                </a:solidFill>
                <a:latin typeface="Times New Roman" panose="02020603050405020304" pitchFamily="18" charset="0"/>
                <a:cs typeface="Times New Roman" panose="02020603050405020304" pitchFamily="18" charset="0"/>
              </a:rPr>
              <a:t>controls</a:t>
            </a:r>
            <a:r>
              <a:rPr lang="sv-SE" sz="3600" b="1" i="1" dirty="0" smtClean="0">
                <a:solidFill>
                  <a:srgbClr val="0070C0"/>
                </a:solidFill>
                <a:latin typeface="Times New Roman" panose="02020603050405020304" pitchFamily="18" charset="0"/>
                <a:cs typeface="Times New Roman" panose="02020603050405020304" pitchFamily="18" charset="0"/>
              </a:rPr>
              <a:t> (</a:t>
            </a:r>
            <a:r>
              <a:rPr lang="sv-SE" sz="3600" b="1" i="1" dirty="0" err="1" smtClean="0">
                <a:solidFill>
                  <a:srgbClr val="0070C0"/>
                </a:solidFill>
                <a:latin typeface="Times New Roman" panose="02020603050405020304" pitchFamily="18" charset="0"/>
                <a:cs typeface="Times New Roman" panose="02020603050405020304" pitchFamily="18" charset="0"/>
              </a:rPr>
              <a:t>harvest</a:t>
            </a:r>
            <a:r>
              <a:rPr lang="sv-SE" sz="3600" b="1" i="1" dirty="0" smtClean="0">
                <a:solidFill>
                  <a:srgbClr val="0070C0"/>
                </a:solidFill>
                <a:latin typeface="Times New Roman" panose="02020603050405020304" pitchFamily="18" charset="0"/>
                <a:cs typeface="Times New Roman" panose="02020603050405020304" pitchFamily="18" charset="0"/>
              </a:rPr>
              <a:t> </a:t>
            </a:r>
            <a:r>
              <a:rPr lang="sv-SE" sz="3600" b="1" i="1" dirty="0" err="1" smtClean="0">
                <a:solidFill>
                  <a:srgbClr val="0070C0"/>
                </a:solidFill>
                <a:latin typeface="Times New Roman" panose="02020603050405020304" pitchFamily="18" charset="0"/>
                <a:cs typeface="Times New Roman" panose="02020603050405020304" pitchFamily="18" charset="0"/>
              </a:rPr>
              <a:t>volumes</a:t>
            </a:r>
            <a:r>
              <a:rPr lang="sv-SE" sz="3600" b="1" i="1" dirty="0" smtClean="0">
                <a:solidFill>
                  <a:srgbClr val="0070C0"/>
                </a:solidFill>
                <a:latin typeface="Times New Roman" panose="02020603050405020304" pitchFamily="18" charset="0"/>
                <a:cs typeface="Times New Roman" panose="02020603050405020304" pitchFamily="18" charset="0"/>
              </a:rPr>
              <a:t> over </a:t>
            </a:r>
            <a:r>
              <a:rPr lang="sv-SE" sz="3600" b="1" i="1" dirty="0" err="1" smtClean="0">
                <a:solidFill>
                  <a:srgbClr val="0070C0"/>
                </a:solidFill>
                <a:latin typeface="Times New Roman" panose="02020603050405020304" pitchFamily="18" charset="0"/>
                <a:cs typeface="Times New Roman" panose="02020603050405020304" pitchFamily="18" charset="0"/>
              </a:rPr>
              <a:t>time</a:t>
            </a:r>
            <a:r>
              <a:rPr lang="sv-SE" sz="3600" b="1" i="1" dirty="0" smtClean="0">
                <a:solidFill>
                  <a:srgbClr val="0070C0"/>
                </a:solidFill>
                <a:latin typeface="Times New Roman" panose="02020603050405020304" pitchFamily="18" charset="0"/>
                <a:cs typeface="Times New Roman" panose="02020603050405020304" pitchFamily="18" charset="0"/>
              </a:rPr>
              <a:t>) and alternative </a:t>
            </a:r>
            <a:r>
              <a:rPr lang="sv-SE" sz="3600" b="1" i="1" dirty="0" err="1" smtClean="0">
                <a:solidFill>
                  <a:srgbClr val="0070C0"/>
                </a:solidFill>
                <a:latin typeface="Times New Roman" panose="02020603050405020304" pitchFamily="18" charset="0"/>
                <a:cs typeface="Times New Roman" panose="02020603050405020304" pitchFamily="18" charset="0"/>
              </a:rPr>
              <a:t>selection</a:t>
            </a:r>
            <a:r>
              <a:rPr lang="sv-SE" sz="3600" b="1" i="1" dirty="0" smtClean="0">
                <a:solidFill>
                  <a:srgbClr val="0070C0"/>
                </a:solidFill>
                <a:latin typeface="Times New Roman" panose="02020603050405020304" pitchFamily="18" charset="0"/>
                <a:cs typeface="Times New Roman" panose="02020603050405020304" pitchFamily="18" charset="0"/>
              </a:rPr>
              <a:t> </a:t>
            </a:r>
            <a:r>
              <a:rPr lang="sv-SE" sz="3600" b="1" i="1" dirty="0" err="1" smtClean="0">
                <a:solidFill>
                  <a:srgbClr val="0070C0"/>
                </a:solidFill>
                <a:latin typeface="Times New Roman" panose="02020603050405020304" pitchFamily="18" charset="0"/>
                <a:cs typeface="Times New Roman" panose="02020603050405020304" pitchFamily="18" charset="0"/>
              </a:rPr>
              <a:t>principles</a:t>
            </a:r>
            <a:r>
              <a:rPr lang="sv-SE" sz="3600" b="1" i="1" dirty="0" smtClean="0">
                <a:solidFill>
                  <a:srgbClr val="0070C0"/>
                </a:solidFill>
                <a:latin typeface="Times New Roman" panose="02020603050405020304" pitchFamily="18" charset="0"/>
                <a:cs typeface="Times New Roman" panose="02020603050405020304" pitchFamily="18" charset="0"/>
              </a:rPr>
              <a:t> (species and dimensions).    </a:t>
            </a:r>
            <a:endParaRPr lang="sv-SE" sz="3600" b="1" i="1" dirty="0">
              <a:solidFill>
                <a:srgbClr val="0070C0"/>
              </a:solidFill>
              <a:latin typeface="Times New Roman" panose="02020603050405020304" pitchFamily="18" charset="0"/>
              <a:cs typeface="Times New Roman" panose="02020603050405020304" pitchFamily="18" charset="0"/>
            </a:endParaRPr>
          </a:p>
          <a:p>
            <a:pPr marL="0" indent="0">
              <a:buNone/>
            </a:pPr>
            <a:endParaRPr lang="sv-SE" dirty="0" smtClean="0"/>
          </a:p>
          <a:p>
            <a:pPr marL="0" indent="0">
              <a:buNone/>
            </a:pP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17</a:t>
            </a:fld>
            <a:endParaRPr lang="sv-SE"/>
          </a:p>
        </p:txBody>
      </p:sp>
    </p:spTree>
    <p:extLst>
      <p:ext uri="{BB962C8B-B14F-4D97-AF65-F5344CB8AC3E}">
        <p14:creationId xmlns:p14="http://schemas.microsoft.com/office/powerpoint/2010/main" val="3677598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alpha val="25000"/>
          </a:srgbClr>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53459" y="204952"/>
            <a:ext cx="10515600" cy="4784261"/>
          </a:xfrm>
        </p:spPr>
        <p:txBody>
          <a:bodyPr>
            <a:normAutofit/>
          </a:bodyPr>
          <a:lstStyle/>
          <a:p>
            <a:pPr marL="0" lvl="0" indent="0">
              <a:buNone/>
            </a:pPr>
            <a:r>
              <a:rPr lang="en-US" sz="2400" b="1" dirty="0" smtClean="0">
                <a:solidFill>
                  <a:srgbClr val="000000"/>
                </a:solidFill>
                <a:latin typeface="Times New Roman" panose="02020603050405020304" pitchFamily="18" charset="0"/>
                <a:ea typeface="Times New Roman" panose="02020603050405020304" pitchFamily="18" charset="0"/>
              </a:rPr>
              <a:t>These </a:t>
            </a:r>
            <a:r>
              <a:rPr lang="en-US" sz="2400" b="1" dirty="0">
                <a:solidFill>
                  <a:srgbClr val="000000"/>
                </a:solidFill>
                <a:latin typeface="Times New Roman" panose="02020603050405020304" pitchFamily="18" charset="0"/>
                <a:ea typeface="Times New Roman" panose="02020603050405020304" pitchFamily="18" charset="0"/>
              </a:rPr>
              <a:t>models should have relevant scales and be possible to integrate in general optimization models with spatial and dynamic dimensions, where not only the ecological problems are in focus but all relevant economical and technical problems are included. </a:t>
            </a: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18</a:t>
            </a:fld>
            <a:endParaRPr lang="sv-SE">
              <a:solidFill>
                <a:prstClr val="black">
                  <a:tint val="75000"/>
                </a:prstClr>
              </a:solidFill>
            </a:endParaRPr>
          </a:p>
        </p:txBody>
      </p:sp>
      <p:pic>
        <p:nvPicPr>
          <p:cNvPr id="5" name="Picture 2" descr="Peter Lohman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198" y="3733711"/>
            <a:ext cx="2108202" cy="13956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eter Lohman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197" y="5129400"/>
            <a:ext cx="2108202" cy="1451888"/>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8399" y="1703522"/>
            <a:ext cx="7645401" cy="4877766"/>
          </a:xfrm>
          <a:prstGeom prst="rect">
            <a:avLst/>
          </a:prstGeom>
        </p:spPr>
      </p:pic>
      <p:pic>
        <p:nvPicPr>
          <p:cNvPr id="8" name="Bildobjekt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3459" y="1703521"/>
            <a:ext cx="2654940" cy="2012445"/>
          </a:xfrm>
          <a:prstGeom prst="rect">
            <a:avLst/>
          </a:prstGeom>
        </p:spPr>
      </p:pic>
    </p:spTree>
    <p:extLst>
      <p:ext uri="{BB962C8B-B14F-4D97-AF65-F5344CB8AC3E}">
        <p14:creationId xmlns:p14="http://schemas.microsoft.com/office/powerpoint/2010/main" val="2784563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17694" y="506437"/>
            <a:ext cx="3691597" cy="4811151"/>
          </a:xfrm>
        </p:spPr>
        <p:txBody>
          <a:bodyPr>
            <a:noAutofit/>
          </a:bodyPr>
          <a:lstStyle/>
          <a:p>
            <a:pPr marL="0" lvl="0" indent="0">
              <a:buNone/>
            </a:pPr>
            <a:r>
              <a:rPr lang="en-US" b="1" dirty="0" smtClean="0">
                <a:solidFill>
                  <a:srgbClr val="000000"/>
                </a:solidFill>
                <a:latin typeface="Times New Roman" panose="02020603050405020304" pitchFamily="18" charset="0"/>
                <a:ea typeface="Times New Roman" panose="02020603050405020304" pitchFamily="18" charset="0"/>
              </a:rPr>
              <a:t>The </a:t>
            </a:r>
            <a:r>
              <a:rPr lang="en-US" b="1" dirty="0">
                <a:solidFill>
                  <a:srgbClr val="000000"/>
                </a:solidFill>
                <a:latin typeface="Times New Roman" panose="02020603050405020304" pitchFamily="18" charset="0"/>
                <a:ea typeface="Times New Roman" panose="02020603050405020304" pitchFamily="18" charset="0"/>
              </a:rPr>
              <a:t>latest decades clearly show that detailed </a:t>
            </a:r>
            <a:r>
              <a:rPr lang="en-US" b="1" dirty="0">
                <a:solidFill>
                  <a:srgbClr val="FF0000"/>
                </a:solidFill>
                <a:latin typeface="Times New Roman" panose="02020603050405020304" pitchFamily="18" charset="0"/>
                <a:ea typeface="Times New Roman" panose="02020603050405020304" pitchFamily="18" charset="0"/>
              </a:rPr>
              <a:t>deterministic long term planning is irrelevant</a:t>
            </a:r>
            <a:r>
              <a:rPr lang="en-US" b="1" dirty="0">
                <a:solidFill>
                  <a:srgbClr val="000000"/>
                </a:solidFill>
                <a:latin typeface="Times New Roman" panose="02020603050405020304" pitchFamily="18" charset="0"/>
                <a:ea typeface="Times New Roman" panose="02020603050405020304" pitchFamily="18" charset="0"/>
              </a:rPr>
              <a:t>.</a:t>
            </a:r>
          </a:p>
          <a:p>
            <a:pPr marL="0" lvl="0" indent="0">
              <a:buNone/>
            </a:pPr>
            <a:r>
              <a:rPr lang="en-US" b="1" dirty="0">
                <a:solidFill>
                  <a:srgbClr val="000000"/>
                </a:solidFill>
                <a:latin typeface="Times New Roman" panose="02020603050405020304" pitchFamily="18" charset="0"/>
                <a:ea typeface="Times New Roman" panose="02020603050405020304" pitchFamily="18" charset="0"/>
              </a:rPr>
              <a:t>Energy prices, prices of industrial products and environmental problems rapidly change in ways that cannot be perfectly predicted. </a:t>
            </a: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19</a:t>
            </a:fld>
            <a:endParaRPr lang="sv-SE">
              <a:solidFill>
                <a:prstClr val="black">
                  <a:tint val="75000"/>
                </a:prstClr>
              </a:solidFill>
            </a:endParaRPr>
          </a:p>
        </p:txBody>
      </p:sp>
      <p:pic>
        <p:nvPicPr>
          <p:cNvPr id="2050" name="Picture 2" descr="http://upload.wikimedia.org/wikipedia/commons/thumb/8/82/Crude_oil_prices_since_1861_%28log%29.png/800px-Crude_oil_prices_since_1861_%28log%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0647" y="221566"/>
            <a:ext cx="7607796" cy="5380892"/>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5104708" y="5890965"/>
            <a:ext cx="5556649" cy="369332"/>
          </a:xfrm>
          <a:prstGeom prst="rect">
            <a:avLst/>
          </a:prstGeom>
          <a:noFill/>
        </p:spPr>
        <p:txBody>
          <a:bodyPr wrap="none" rtlCol="0">
            <a:spAutoFit/>
          </a:bodyPr>
          <a:lstStyle/>
          <a:p>
            <a:r>
              <a:rPr lang="sv-SE" dirty="0"/>
              <a:t>Source: </a:t>
            </a:r>
            <a:r>
              <a:rPr lang="sv-SE" dirty="0">
                <a:hlinkClick r:id="rId3"/>
              </a:rPr>
              <a:t>http://</a:t>
            </a:r>
            <a:r>
              <a:rPr lang="sv-SE" dirty="0" smtClean="0">
                <a:hlinkClick r:id="rId3"/>
              </a:rPr>
              <a:t>en.wikipedia.org/wiki/Price_of_petroleum</a:t>
            </a:r>
            <a:r>
              <a:rPr lang="sv-SE" dirty="0" smtClean="0"/>
              <a:t> </a:t>
            </a:r>
            <a:endParaRPr lang="sv-SE" dirty="0"/>
          </a:p>
        </p:txBody>
      </p:sp>
    </p:spTree>
    <p:extLst>
      <p:ext uri="{BB962C8B-B14F-4D97-AF65-F5344CB8AC3E}">
        <p14:creationId xmlns:p14="http://schemas.microsoft.com/office/powerpoint/2010/main" val="337265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5742" y="681037"/>
            <a:ext cx="10515600" cy="1325563"/>
          </a:xfrm>
        </p:spPr>
        <p:txBody>
          <a:bodyPr>
            <a:normAutofit fontScale="90000"/>
          </a:bodyPr>
          <a:lstStyle/>
          <a:p>
            <a:r>
              <a:rPr lang="en-US" sz="2400" b="1" dirty="0" smtClean="0">
                <a:solidFill>
                  <a:srgbClr val="06082C"/>
                </a:solidFill>
                <a:latin typeface="Times-Bold"/>
              </a:rPr>
              <a:t/>
            </a:r>
            <a:br>
              <a:rPr lang="en-US" sz="2400" b="1" dirty="0" smtClean="0">
                <a:solidFill>
                  <a:srgbClr val="06082C"/>
                </a:solidFill>
                <a:latin typeface="Times-Bold"/>
              </a:rPr>
            </a:br>
            <a:r>
              <a:rPr lang="en-US" sz="2200" b="1" dirty="0">
                <a:solidFill>
                  <a:srgbClr val="FF0000"/>
                </a:solidFill>
                <a:latin typeface="Times New Roman" panose="02020603050405020304" pitchFamily="18" charset="0"/>
                <a:cs typeface="Times New Roman" panose="02020603050405020304" pitchFamily="18" charset="0"/>
              </a:rPr>
              <a:t>Rational Research in Environmental Ecology with Consideration of a Sustainable World </a:t>
            </a:r>
            <a:r>
              <a:rPr lang="en-US" sz="2200" b="1" dirty="0" smtClean="0">
                <a:solidFill>
                  <a:srgbClr val="FF0000"/>
                </a:solidFill>
                <a:latin typeface="Times New Roman" panose="02020603050405020304" pitchFamily="18" charset="0"/>
                <a:cs typeface="Times New Roman" panose="02020603050405020304" pitchFamily="18" charset="0"/>
              </a:rPr>
              <a:t>Economy under </a:t>
            </a:r>
            <a:r>
              <a:rPr lang="en-US" sz="2200" b="1" dirty="0">
                <a:solidFill>
                  <a:srgbClr val="FF0000"/>
                </a:solidFill>
                <a:latin typeface="Times New Roman" panose="02020603050405020304" pitchFamily="18" charset="0"/>
                <a:cs typeface="Times New Roman" panose="02020603050405020304" pitchFamily="18" charset="0"/>
              </a:rPr>
              <a:t>Risk</a:t>
            </a:r>
            <a:r>
              <a:rPr lang="sv-SE" sz="2400" b="1" dirty="0" smtClean="0">
                <a:solidFill>
                  <a:srgbClr val="FF0000"/>
                </a:solidFill>
                <a:latin typeface="Times New Roman" panose="02020603050405020304" pitchFamily="18" charset="0"/>
                <a:cs typeface="Times New Roman" panose="02020603050405020304" pitchFamily="18" charset="0"/>
              </a:rPr>
              <a:t/>
            </a:r>
            <a:br>
              <a:rPr lang="sv-SE" sz="2400" b="1" dirty="0" smtClean="0">
                <a:solidFill>
                  <a:srgbClr val="FF0000"/>
                </a:solidFill>
                <a:latin typeface="Times New Roman" panose="02020603050405020304" pitchFamily="18" charset="0"/>
                <a:cs typeface="Times New Roman" panose="02020603050405020304" pitchFamily="18" charset="0"/>
              </a:rPr>
            </a:br>
            <a:r>
              <a:rPr lang="en-GB" sz="20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Dr</a:t>
            </a:r>
            <a:r>
              <a:rPr lang="en-GB"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GB"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Peter Lohmander, </a:t>
            </a:r>
            <a:r>
              <a:rPr lang="en-GB" sz="2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Professor of Forest </a:t>
            </a:r>
            <a:r>
              <a:rPr lang="en-GB" sz="2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Management </a:t>
            </a:r>
            <a:r>
              <a:rPr lang="en-GB" sz="2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and Economic Optimization, SLU</a:t>
            </a:r>
            <a:r>
              <a:rPr lang="en-GB"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Sweden, </a:t>
            </a:r>
            <a:r>
              <a:rPr lang="en-GB" sz="2000"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hlinkClick r:id="rId3"/>
              </a:rPr>
              <a:t>http://www.Lohmander.com</a:t>
            </a:r>
            <a:r>
              <a:rPr lang="en-GB" sz="2000"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hlinkClick r:id="rId4"/>
              </a:rPr>
              <a:t>Peter@Lohmander.com</a:t>
            </a:r>
            <a:r>
              <a:rPr lang="en-GB"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sv-SE" sz="2400" dirty="0">
                <a:solidFill>
                  <a:srgbClr val="423200"/>
                </a:solidFill>
                <a:latin typeface="Times New Roman" panose="02020603050405020304" pitchFamily="18" charset="0"/>
                <a:ea typeface="Times New Roman" panose="02020603050405020304" pitchFamily="18" charset="0"/>
              </a:rPr>
              <a:t/>
            </a:r>
            <a:br>
              <a:rPr lang="sv-SE" sz="2400" dirty="0">
                <a:solidFill>
                  <a:srgbClr val="423200"/>
                </a:solidFill>
                <a:latin typeface="Times New Roman" panose="02020603050405020304" pitchFamily="18" charset="0"/>
                <a:ea typeface="Times New Roman" panose="02020603050405020304" pitchFamily="18" charset="0"/>
              </a:rPr>
            </a:br>
            <a:endParaRPr lang="sv-SE" sz="2200" dirty="0">
              <a:solidFill>
                <a:srgbClr val="423200"/>
              </a:solidFill>
              <a:latin typeface="Times New Roman" panose="02020603050405020304" pitchFamily="18" charset="0"/>
              <a:ea typeface="Times New Roman" panose="02020603050405020304" pitchFamily="18" charset="0"/>
            </a:endParaRPr>
          </a:p>
        </p:txBody>
      </p:sp>
      <p:sp>
        <p:nvSpPr>
          <p:cNvPr id="3" name="Platshållare för innehåll 2"/>
          <p:cNvSpPr>
            <a:spLocks noGrp="1"/>
          </p:cNvSpPr>
          <p:nvPr>
            <p:ph idx="1"/>
          </p:nvPr>
        </p:nvSpPr>
        <p:spPr>
          <a:xfrm>
            <a:off x="835742" y="2006600"/>
            <a:ext cx="10515600" cy="4714875"/>
          </a:xfrm>
        </p:spPr>
        <p:txBody>
          <a:bodyPr>
            <a:noAutofit/>
          </a:bodyPr>
          <a:lstStyle/>
          <a:p>
            <a:pPr marL="0" indent="0">
              <a:spcAft>
                <a:spcPts val="0"/>
              </a:spcAft>
              <a:buNone/>
            </a:pPr>
            <a:r>
              <a:rPr lang="en-US" sz="1800" b="1" dirty="0" smtClean="0">
                <a:solidFill>
                  <a:srgbClr val="000000"/>
                </a:solidFill>
                <a:latin typeface="Times New Roman" panose="02020603050405020304" pitchFamily="18" charset="0"/>
                <a:ea typeface="Times New Roman" panose="02020603050405020304" pitchFamily="18" charset="0"/>
              </a:rPr>
              <a:t>In </a:t>
            </a:r>
            <a:r>
              <a:rPr lang="en-US" sz="1800" b="1" dirty="0">
                <a:solidFill>
                  <a:srgbClr val="000000"/>
                </a:solidFill>
                <a:latin typeface="Times New Roman" panose="02020603050405020304" pitchFamily="18" charset="0"/>
                <a:ea typeface="Times New Roman" panose="02020603050405020304" pitchFamily="18" charset="0"/>
              </a:rPr>
              <a:t>order to solve the global warming problem and other environmental and economic problems with global implications, it is necessary </a:t>
            </a:r>
            <a:r>
              <a:rPr lang="en-US" sz="1800" b="1" dirty="0" smtClean="0">
                <a:solidFill>
                  <a:srgbClr val="000000"/>
                </a:solidFill>
                <a:latin typeface="Times New Roman" panose="02020603050405020304" pitchFamily="18" charset="0"/>
                <a:ea typeface="Times New Roman" panose="02020603050405020304" pitchFamily="18" charset="0"/>
              </a:rPr>
              <a:t>that the </a:t>
            </a:r>
            <a:r>
              <a:rPr lang="en-US" sz="1800" b="1" dirty="0">
                <a:solidFill>
                  <a:srgbClr val="000000"/>
                </a:solidFill>
                <a:latin typeface="Times New Roman" panose="02020603050405020304" pitchFamily="18" charset="0"/>
                <a:ea typeface="Times New Roman" panose="02020603050405020304" pitchFamily="18" charset="0"/>
              </a:rPr>
              <a:t>most relevant and important sustainable management options are well investigated and formulated. </a:t>
            </a:r>
            <a:r>
              <a:rPr lang="en-US" sz="1800" b="1" dirty="0" smtClean="0">
                <a:solidFill>
                  <a:srgbClr val="000000"/>
                </a:solidFill>
                <a:latin typeface="Times New Roman" panose="02020603050405020304" pitchFamily="18" charset="0"/>
                <a:ea typeface="Times New Roman" panose="02020603050405020304" pitchFamily="18" charset="0"/>
              </a:rPr>
              <a:t>Models </a:t>
            </a:r>
            <a:r>
              <a:rPr lang="en-US" sz="1800" b="1" dirty="0">
                <a:solidFill>
                  <a:srgbClr val="000000"/>
                </a:solidFill>
                <a:latin typeface="Times New Roman" panose="02020603050405020304" pitchFamily="18" charset="0"/>
                <a:ea typeface="Times New Roman" panose="02020603050405020304" pitchFamily="18" charset="0"/>
              </a:rPr>
              <a:t>of biological growth </a:t>
            </a:r>
            <a:r>
              <a:rPr lang="en-US" sz="1800" b="1" dirty="0" smtClean="0">
                <a:solidFill>
                  <a:srgbClr val="000000"/>
                </a:solidFill>
                <a:latin typeface="Times New Roman" panose="02020603050405020304" pitchFamily="18" charset="0"/>
                <a:ea typeface="Times New Roman" panose="02020603050405020304" pitchFamily="18" charset="0"/>
              </a:rPr>
              <a:t>should be </a:t>
            </a:r>
            <a:r>
              <a:rPr lang="en-US" sz="1800" b="1" dirty="0">
                <a:solidFill>
                  <a:srgbClr val="000000"/>
                </a:solidFill>
                <a:latin typeface="Times New Roman" panose="02020603050405020304" pitchFamily="18" charset="0"/>
                <a:ea typeface="Times New Roman" panose="02020603050405020304" pitchFamily="18" charset="0"/>
              </a:rPr>
              <a:t>developed that describe the production options available over time and space. These models should have relevant scales and be possible </a:t>
            </a:r>
            <a:r>
              <a:rPr lang="en-US" sz="1800" b="1" dirty="0" smtClean="0">
                <a:solidFill>
                  <a:srgbClr val="000000"/>
                </a:solidFill>
                <a:latin typeface="Times New Roman" panose="02020603050405020304" pitchFamily="18" charset="0"/>
                <a:ea typeface="Times New Roman" panose="02020603050405020304" pitchFamily="18" charset="0"/>
              </a:rPr>
              <a:t>to integrate </a:t>
            </a:r>
            <a:r>
              <a:rPr lang="en-US" sz="1800" b="1" dirty="0">
                <a:solidFill>
                  <a:srgbClr val="000000"/>
                </a:solidFill>
                <a:latin typeface="Times New Roman" panose="02020603050405020304" pitchFamily="18" charset="0"/>
                <a:ea typeface="Times New Roman" panose="02020603050405020304" pitchFamily="18" charset="0"/>
              </a:rPr>
              <a:t>in general optimization models with spatial and dynamic dimensions, where not only the ecological problems are in focus but </a:t>
            </a:r>
            <a:r>
              <a:rPr lang="en-US" sz="1800" b="1" dirty="0" smtClean="0">
                <a:solidFill>
                  <a:srgbClr val="000000"/>
                </a:solidFill>
                <a:latin typeface="Times New Roman" panose="02020603050405020304" pitchFamily="18" charset="0"/>
                <a:ea typeface="Times New Roman" panose="02020603050405020304" pitchFamily="18" charset="0"/>
              </a:rPr>
              <a:t>all relevant </a:t>
            </a:r>
            <a:r>
              <a:rPr lang="en-US" sz="1800" b="1" dirty="0">
                <a:solidFill>
                  <a:srgbClr val="000000"/>
                </a:solidFill>
                <a:latin typeface="Times New Roman" panose="02020603050405020304" pitchFamily="18" charset="0"/>
                <a:ea typeface="Times New Roman" panose="02020603050405020304" pitchFamily="18" charset="0"/>
              </a:rPr>
              <a:t>economical and technical problems are included. The forests are of particular importance, since they store large amounts of </a:t>
            </a:r>
            <a:r>
              <a:rPr lang="en-US" sz="1800" b="1" dirty="0" smtClean="0">
                <a:solidFill>
                  <a:srgbClr val="000000"/>
                </a:solidFill>
                <a:latin typeface="Times New Roman" panose="02020603050405020304" pitchFamily="18" charset="0"/>
                <a:ea typeface="Times New Roman" panose="02020603050405020304" pitchFamily="18" charset="0"/>
              </a:rPr>
              <a:t>carbon and </a:t>
            </a:r>
            <a:r>
              <a:rPr lang="en-US" sz="1800" b="1" dirty="0">
                <a:solidFill>
                  <a:srgbClr val="000000"/>
                </a:solidFill>
                <a:latin typeface="Times New Roman" panose="02020603050405020304" pitchFamily="18" charset="0"/>
                <a:ea typeface="Times New Roman" panose="02020603050405020304" pitchFamily="18" charset="0"/>
              </a:rPr>
              <a:t>can produce a sustainable flow of biomass. The latest decades clearly show that detailed deterministic long term planning is irrelevant.</a:t>
            </a:r>
          </a:p>
          <a:p>
            <a:pPr marL="0" indent="0">
              <a:spcAft>
                <a:spcPts val="0"/>
              </a:spcAft>
              <a:buNone/>
            </a:pPr>
            <a:r>
              <a:rPr lang="en-US" sz="1800" b="1" dirty="0">
                <a:solidFill>
                  <a:srgbClr val="000000"/>
                </a:solidFill>
                <a:latin typeface="Times New Roman" panose="02020603050405020304" pitchFamily="18" charset="0"/>
                <a:ea typeface="Times New Roman" panose="02020603050405020304" pitchFamily="18" charset="0"/>
              </a:rPr>
              <a:t>Energy prices, prices of industrial products and environmental problems rapidly change in ways that cannot be perfectly predicted. </a:t>
            </a:r>
            <a:r>
              <a:rPr lang="en-US" sz="1800" b="1" dirty="0" smtClean="0">
                <a:solidFill>
                  <a:srgbClr val="000000"/>
                </a:solidFill>
                <a:latin typeface="Times New Roman" panose="02020603050405020304" pitchFamily="18" charset="0"/>
                <a:ea typeface="Times New Roman" panose="02020603050405020304" pitchFamily="18" charset="0"/>
              </a:rPr>
              <a:t>Research in </a:t>
            </a:r>
            <a:r>
              <a:rPr lang="en-US" sz="1800" b="1" dirty="0">
                <a:solidFill>
                  <a:srgbClr val="000000"/>
                </a:solidFill>
                <a:latin typeface="Times New Roman" panose="02020603050405020304" pitchFamily="18" charset="0"/>
                <a:ea typeface="Times New Roman" panose="02020603050405020304" pitchFamily="18" charset="0"/>
              </a:rPr>
              <a:t>environmental ecology with consideration of a sustainable world economy should focus on the development of growth models that </a:t>
            </a:r>
            <a:r>
              <a:rPr lang="en-US" sz="1800" b="1" dirty="0" smtClean="0">
                <a:solidFill>
                  <a:srgbClr val="000000"/>
                </a:solidFill>
                <a:latin typeface="Times New Roman" panose="02020603050405020304" pitchFamily="18" charset="0"/>
                <a:ea typeface="Times New Roman" panose="02020603050405020304" pitchFamily="18" charset="0"/>
              </a:rPr>
              <a:t>are useful </a:t>
            </a:r>
            <a:r>
              <a:rPr lang="en-US" sz="1800" b="1" dirty="0">
                <a:solidFill>
                  <a:srgbClr val="000000"/>
                </a:solidFill>
                <a:latin typeface="Times New Roman" panose="02020603050405020304" pitchFamily="18" charset="0"/>
                <a:ea typeface="Times New Roman" panose="02020603050405020304" pitchFamily="18" charset="0"/>
              </a:rPr>
              <a:t>when stochastic optimal control theory is applied. Since biological production takes considerable time, it is very important to </a:t>
            </a:r>
            <a:r>
              <a:rPr lang="en-US" sz="1800" b="1" dirty="0" smtClean="0">
                <a:solidFill>
                  <a:srgbClr val="000000"/>
                </a:solidFill>
                <a:latin typeface="Times New Roman" panose="02020603050405020304" pitchFamily="18" charset="0"/>
                <a:ea typeface="Times New Roman" panose="02020603050405020304" pitchFamily="18" charset="0"/>
              </a:rPr>
              <a:t>create options </a:t>
            </a:r>
            <a:r>
              <a:rPr lang="en-US" sz="1800" b="1" dirty="0">
                <a:solidFill>
                  <a:srgbClr val="000000"/>
                </a:solidFill>
                <a:latin typeface="Times New Roman" panose="02020603050405020304" pitchFamily="18" charset="0"/>
                <a:ea typeface="Times New Roman" panose="02020603050405020304" pitchFamily="18" charset="0"/>
              </a:rPr>
              <a:t>to sequentially adjust the production to new relative prices, growth conditions, ecological problems and possible damages caused </a:t>
            </a:r>
            <a:r>
              <a:rPr lang="en-US" sz="1800" b="1" dirty="0" smtClean="0">
                <a:solidFill>
                  <a:srgbClr val="000000"/>
                </a:solidFill>
                <a:latin typeface="Times New Roman" panose="02020603050405020304" pitchFamily="18" charset="0"/>
                <a:ea typeface="Times New Roman" panose="02020603050405020304" pitchFamily="18" charset="0"/>
              </a:rPr>
              <a:t>by parasites</a:t>
            </a:r>
            <a:r>
              <a:rPr lang="en-US" sz="1800" b="1" dirty="0">
                <a:solidFill>
                  <a:srgbClr val="000000"/>
                </a:solidFill>
                <a:latin typeface="Times New Roman" panose="02020603050405020304" pitchFamily="18" charset="0"/>
                <a:ea typeface="Times New Roman" panose="02020603050405020304" pitchFamily="18" charset="0"/>
              </a:rPr>
              <a:t>, fire or storms. The analysis includes the structure of relevant stochastic optimal control problems and consistent development </a:t>
            </a:r>
            <a:r>
              <a:rPr lang="en-US" sz="1800" b="1" dirty="0" smtClean="0">
                <a:solidFill>
                  <a:srgbClr val="000000"/>
                </a:solidFill>
                <a:latin typeface="Times New Roman" panose="02020603050405020304" pitchFamily="18" charset="0"/>
                <a:ea typeface="Times New Roman" panose="02020603050405020304" pitchFamily="18" charset="0"/>
              </a:rPr>
              <a:t>of research </a:t>
            </a:r>
            <a:r>
              <a:rPr lang="en-US" sz="1800" b="1" dirty="0">
                <a:solidFill>
                  <a:srgbClr val="000000"/>
                </a:solidFill>
                <a:latin typeface="Times New Roman" panose="02020603050405020304" pitchFamily="18" charset="0"/>
                <a:ea typeface="Times New Roman" panose="02020603050405020304" pitchFamily="18" charset="0"/>
              </a:rPr>
              <a:t>in environmental ecology.</a:t>
            </a:r>
            <a:endParaRPr lang="en-US" sz="1800" b="1" dirty="0" smtClean="0">
              <a:solidFill>
                <a:srgbClr val="000000"/>
              </a:solidFill>
              <a:effectLst/>
              <a:latin typeface="Times New Roman" panose="02020603050405020304" pitchFamily="18" charset="0"/>
              <a:ea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t>2</a:t>
            </a:fld>
            <a:endParaRPr lang="sv-SE"/>
          </a:p>
        </p:txBody>
      </p:sp>
    </p:spTree>
    <p:extLst>
      <p:ext uri="{BB962C8B-B14F-4D97-AF65-F5344CB8AC3E}">
        <p14:creationId xmlns:p14="http://schemas.microsoft.com/office/powerpoint/2010/main" val="402853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181686"/>
            <a:ext cx="10515600" cy="4784261"/>
          </a:xfrm>
        </p:spPr>
        <p:txBody>
          <a:bodyPr>
            <a:normAutofit/>
          </a:bodyPr>
          <a:lstStyle/>
          <a:p>
            <a:pPr marL="0" lvl="0" indent="0">
              <a:buNone/>
            </a:pPr>
            <a:r>
              <a:rPr lang="en-US" sz="2400" b="1" dirty="0" smtClean="0">
                <a:solidFill>
                  <a:srgbClr val="000000"/>
                </a:solidFill>
                <a:latin typeface="Times New Roman" panose="02020603050405020304" pitchFamily="18" charset="0"/>
                <a:ea typeface="Times New Roman" panose="02020603050405020304" pitchFamily="18" charset="0"/>
              </a:rPr>
              <a:t>Research </a:t>
            </a:r>
            <a:r>
              <a:rPr lang="en-US" sz="2400" b="1" dirty="0">
                <a:solidFill>
                  <a:srgbClr val="000000"/>
                </a:solidFill>
                <a:latin typeface="Times New Roman" panose="02020603050405020304" pitchFamily="18" charset="0"/>
                <a:ea typeface="Times New Roman" panose="02020603050405020304" pitchFamily="18" charset="0"/>
              </a:rPr>
              <a:t>in environmental ecology with consideration of a sustainable world </a:t>
            </a:r>
            <a:r>
              <a:rPr lang="en-US" sz="2400" b="1" dirty="0" smtClean="0">
                <a:solidFill>
                  <a:srgbClr val="000000"/>
                </a:solidFill>
                <a:latin typeface="Times New Roman" panose="02020603050405020304" pitchFamily="18" charset="0"/>
                <a:ea typeface="Times New Roman" panose="02020603050405020304" pitchFamily="18" charset="0"/>
              </a:rPr>
              <a:t>economy </a:t>
            </a:r>
            <a:r>
              <a:rPr lang="en-US" sz="2400" b="1" dirty="0">
                <a:solidFill>
                  <a:srgbClr val="000000"/>
                </a:solidFill>
                <a:latin typeface="Times New Roman" panose="02020603050405020304" pitchFamily="18" charset="0"/>
                <a:ea typeface="Times New Roman" panose="02020603050405020304" pitchFamily="18" charset="0"/>
              </a:rPr>
              <a:t>should focus on the </a:t>
            </a:r>
            <a:endParaRPr lang="en-US" sz="2400" b="1" dirty="0" smtClean="0">
              <a:solidFill>
                <a:srgbClr val="000000"/>
              </a:solidFill>
              <a:latin typeface="Times New Roman" panose="02020603050405020304" pitchFamily="18" charset="0"/>
              <a:ea typeface="Times New Roman" panose="02020603050405020304" pitchFamily="18" charset="0"/>
            </a:endParaRPr>
          </a:p>
          <a:p>
            <a:pPr marL="0" lvl="0" indent="0">
              <a:buNone/>
            </a:pPr>
            <a:endParaRPr lang="en-US" sz="2400" b="1" dirty="0">
              <a:solidFill>
                <a:srgbClr val="000000"/>
              </a:solidFill>
              <a:latin typeface="Times New Roman" panose="02020603050405020304" pitchFamily="18" charset="0"/>
              <a:ea typeface="Times New Roman" panose="02020603050405020304" pitchFamily="18" charset="0"/>
            </a:endParaRPr>
          </a:p>
          <a:p>
            <a:pPr marL="0" lvl="0" indent="0">
              <a:buNone/>
            </a:pPr>
            <a:r>
              <a:rPr lang="en-US" sz="4400" b="1" i="1" dirty="0" smtClean="0">
                <a:solidFill>
                  <a:srgbClr val="FF0000"/>
                </a:solidFill>
                <a:latin typeface="Times New Roman" panose="02020603050405020304" pitchFamily="18" charset="0"/>
                <a:ea typeface="Times New Roman" panose="02020603050405020304" pitchFamily="18" charset="0"/>
              </a:rPr>
              <a:t>development </a:t>
            </a:r>
            <a:r>
              <a:rPr lang="en-US" sz="4400" b="1" i="1" dirty="0">
                <a:solidFill>
                  <a:srgbClr val="FF0000"/>
                </a:solidFill>
                <a:latin typeface="Times New Roman" panose="02020603050405020304" pitchFamily="18" charset="0"/>
                <a:ea typeface="Times New Roman" panose="02020603050405020304" pitchFamily="18" charset="0"/>
              </a:rPr>
              <a:t>of growth models that are useful when </a:t>
            </a:r>
            <a:r>
              <a:rPr lang="en-US" sz="4400" b="1" i="1" dirty="0" smtClean="0">
                <a:solidFill>
                  <a:srgbClr val="FF0000"/>
                </a:solidFill>
                <a:latin typeface="Times New Roman" panose="02020603050405020304" pitchFamily="18" charset="0"/>
                <a:ea typeface="Times New Roman" panose="02020603050405020304" pitchFamily="18" charset="0"/>
              </a:rPr>
              <a:t>stochastic optimal control </a:t>
            </a:r>
            <a:r>
              <a:rPr lang="en-US" sz="4400" b="1" i="1" dirty="0">
                <a:solidFill>
                  <a:srgbClr val="FF0000"/>
                </a:solidFill>
                <a:latin typeface="Times New Roman" panose="02020603050405020304" pitchFamily="18" charset="0"/>
                <a:ea typeface="Times New Roman" panose="02020603050405020304" pitchFamily="18" charset="0"/>
              </a:rPr>
              <a:t>theory is applied</a:t>
            </a:r>
            <a:r>
              <a:rPr lang="en-US" sz="2400" b="1" dirty="0">
                <a:solidFill>
                  <a:srgbClr val="000000"/>
                </a:solidFill>
                <a:latin typeface="Times New Roman" panose="02020603050405020304" pitchFamily="18" charset="0"/>
                <a:ea typeface="Times New Roman" panose="02020603050405020304" pitchFamily="18" charset="0"/>
              </a:rPr>
              <a:t>. </a:t>
            </a: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20</a:t>
            </a:fld>
            <a:endParaRPr lang="sv-SE">
              <a:solidFill>
                <a:prstClr val="black">
                  <a:tint val="75000"/>
                </a:prstClr>
              </a:solidFill>
            </a:endParaRPr>
          </a:p>
        </p:txBody>
      </p:sp>
    </p:spTree>
    <p:extLst>
      <p:ext uri="{BB962C8B-B14F-4D97-AF65-F5344CB8AC3E}">
        <p14:creationId xmlns:p14="http://schemas.microsoft.com/office/powerpoint/2010/main" val="2915421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181686"/>
            <a:ext cx="10515600" cy="4784261"/>
          </a:xfrm>
        </p:spPr>
        <p:txBody>
          <a:bodyPr>
            <a:normAutofit/>
          </a:bodyPr>
          <a:lstStyle/>
          <a:p>
            <a:pPr marL="0" lvl="0" indent="0">
              <a:buNone/>
            </a:pPr>
            <a:r>
              <a:rPr lang="en-US" sz="2400" b="1" dirty="0" smtClean="0">
                <a:solidFill>
                  <a:srgbClr val="000000"/>
                </a:solidFill>
                <a:latin typeface="Times New Roman" panose="02020603050405020304" pitchFamily="18" charset="0"/>
                <a:ea typeface="Times New Roman" panose="02020603050405020304" pitchFamily="18" charset="0"/>
              </a:rPr>
              <a:t>Since </a:t>
            </a:r>
            <a:r>
              <a:rPr lang="en-US" sz="2400" b="1" dirty="0">
                <a:solidFill>
                  <a:srgbClr val="000000"/>
                </a:solidFill>
                <a:latin typeface="Times New Roman" panose="02020603050405020304" pitchFamily="18" charset="0"/>
                <a:ea typeface="Times New Roman" panose="02020603050405020304" pitchFamily="18" charset="0"/>
              </a:rPr>
              <a:t>biological production takes considerable time, it </a:t>
            </a:r>
            <a:r>
              <a:rPr lang="en-US" sz="2400" b="1" dirty="0" smtClean="0">
                <a:solidFill>
                  <a:srgbClr val="000000"/>
                </a:solidFill>
                <a:latin typeface="Times New Roman" panose="02020603050405020304" pitchFamily="18" charset="0"/>
                <a:ea typeface="Times New Roman" panose="02020603050405020304" pitchFamily="18" charset="0"/>
              </a:rPr>
              <a:t>is very </a:t>
            </a:r>
            <a:r>
              <a:rPr lang="en-US" sz="2400" b="1" dirty="0">
                <a:solidFill>
                  <a:srgbClr val="000000"/>
                </a:solidFill>
                <a:latin typeface="Times New Roman" panose="02020603050405020304" pitchFamily="18" charset="0"/>
                <a:ea typeface="Times New Roman" panose="02020603050405020304" pitchFamily="18" charset="0"/>
              </a:rPr>
              <a:t>important to </a:t>
            </a:r>
            <a:endParaRPr lang="en-US" sz="2400" b="1" dirty="0" smtClean="0">
              <a:solidFill>
                <a:srgbClr val="000000"/>
              </a:solidFill>
              <a:latin typeface="Times New Roman" panose="02020603050405020304" pitchFamily="18" charset="0"/>
              <a:ea typeface="Times New Roman" panose="02020603050405020304" pitchFamily="18" charset="0"/>
            </a:endParaRPr>
          </a:p>
          <a:p>
            <a:pPr marL="0" lvl="0" indent="0">
              <a:buNone/>
            </a:pPr>
            <a:endParaRPr lang="en-US" sz="2400" b="1" dirty="0" smtClean="0">
              <a:solidFill>
                <a:srgbClr val="000000"/>
              </a:solidFill>
              <a:latin typeface="Times New Roman" panose="02020603050405020304" pitchFamily="18" charset="0"/>
              <a:ea typeface="Times New Roman" panose="02020603050405020304" pitchFamily="18" charset="0"/>
            </a:endParaRPr>
          </a:p>
          <a:p>
            <a:pPr marL="0" lvl="0" indent="0">
              <a:buNone/>
            </a:pPr>
            <a:r>
              <a:rPr lang="en-US" sz="4400" b="1" i="1" dirty="0" smtClean="0">
                <a:solidFill>
                  <a:srgbClr val="FF0000"/>
                </a:solidFill>
                <a:latin typeface="Times New Roman" panose="02020603050405020304" pitchFamily="18" charset="0"/>
                <a:ea typeface="Times New Roman" panose="02020603050405020304" pitchFamily="18" charset="0"/>
              </a:rPr>
              <a:t>create </a:t>
            </a:r>
            <a:r>
              <a:rPr lang="en-US" sz="4400" b="1" i="1" dirty="0">
                <a:solidFill>
                  <a:srgbClr val="FF0000"/>
                </a:solidFill>
                <a:latin typeface="Times New Roman" panose="02020603050405020304" pitchFamily="18" charset="0"/>
                <a:ea typeface="Times New Roman" panose="02020603050405020304" pitchFamily="18" charset="0"/>
              </a:rPr>
              <a:t>options to sequentially adjust the production </a:t>
            </a:r>
            <a:endParaRPr lang="en-US" sz="4400" b="1" i="1" dirty="0" smtClean="0">
              <a:solidFill>
                <a:srgbClr val="FF0000"/>
              </a:solidFill>
              <a:latin typeface="Times New Roman" panose="02020603050405020304" pitchFamily="18" charset="0"/>
              <a:ea typeface="Times New Roman" panose="02020603050405020304" pitchFamily="18" charset="0"/>
            </a:endParaRPr>
          </a:p>
          <a:p>
            <a:pPr marL="0" lvl="0" indent="0">
              <a:buNone/>
            </a:pPr>
            <a:r>
              <a:rPr lang="en-US" sz="4400" b="1" dirty="0" smtClean="0">
                <a:solidFill>
                  <a:srgbClr val="000000"/>
                </a:solidFill>
                <a:latin typeface="Times New Roman" panose="02020603050405020304" pitchFamily="18" charset="0"/>
                <a:ea typeface="Times New Roman" panose="02020603050405020304" pitchFamily="18" charset="0"/>
              </a:rPr>
              <a:t>to </a:t>
            </a:r>
            <a:r>
              <a:rPr lang="en-US" sz="4400" b="1" dirty="0">
                <a:solidFill>
                  <a:srgbClr val="000000"/>
                </a:solidFill>
                <a:latin typeface="Times New Roman" panose="02020603050405020304" pitchFamily="18" charset="0"/>
                <a:ea typeface="Times New Roman" panose="02020603050405020304" pitchFamily="18" charset="0"/>
              </a:rPr>
              <a:t>new relative </a:t>
            </a:r>
            <a:r>
              <a:rPr lang="en-US" sz="4400" b="1" dirty="0">
                <a:solidFill>
                  <a:srgbClr val="00B0F0"/>
                </a:solidFill>
                <a:latin typeface="Times New Roman" panose="02020603050405020304" pitchFamily="18" charset="0"/>
                <a:ea typeface="Times New Roman" panose="02020603050405020304" pitchFamily="18" charset="0"/>
              </a:rPr>
              <a:t>prices</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a:solidFill>
                  <a:srgbClr val="00B0F0"/>
                </a:solidFill>
                <a:latin typeface="Times New Roman" panose="02020603050405020304" pitchFamily="18" charset="0"/>
                <a:ea typeface="Times New Roman" panose="02020603050405020304" pitchFamily="18" charset="0"/>
              </a:rPr>
              <a:t>growth</a:t>
            </a:r>
            <a:r>
              <a:rPr lang="en-US" sz="4400" b="1" dirty="0">
                <a:solidFill>
                  <a:srgbClr val="000000"/>
                </a:solidFill>
                <a:latin typeface="Times New Roman" panose="02020603050405020304" pitchFamily="18" charset="0"/>
                <a:ea typeface="Times New Roman" panose="02020603050405020304" pitchFamily="18" charset="0"/>
              </a:rPr>
              <a:t> conditions, </a:t>
            </a:r>
            <a:r>
              <a:rPr lang="en-US" sz="4400" b="1" dirty="0">
                <a:solidFill>
                  <a:srgbClr val="00B0F0"/>
                </a:solidFill>
                <a:latin typeface="Times New Roman" panose="02020603050405020304" pitchFamily="18" charset="0"/>
                <a:ea typeface="Times New Roman" panose="02020603050405020304" pitchFamily="18" charset="0"/>
              </a:rPr>
              <a:t>ecological</a:t>
            </a:r>
            <a:r>
              <a:rPr lang="en-US" sz="4400" b="1" dirty="0">
                <a:solidFill>
                  <a:srgbClr val="000000"/>
                </a:solidFill>
                <a:latin typeface="Times New Roman" panose="02020603050405020304" pitchFamily="18" charset="0"/>
                <a:ea typeface="Times New Roman" panose="02020603050405020304" pitchFamily="18" charset="0"/>
              </a:rPr>
              <a:t> problems and possible </a:t>
            </a:r>
            <a:r>
              <a:rPr lang="en-US" sz="4400" b="1" dirty="0">
                <a:solidFill>
                  <a:srgbClr val="00B0F0"/>
                </a:solidFill>
                <a:latin typeface="Times New Roman" panose="02020603050405020304" pitchFamily="18" charset="0"/>
                <a:ea typeface="Times New Roman" panose="02020603050405020304" pitchFamily="18" charset="0"/>
              </a:rPr>
              <a:t>damages</a:t>
            </a:r>
            <a:r>
              <a:rPr lang="en-US" sz="4400" b="1" dirty="0">
                <a:solidFill>
                  <a:srgbClr val="000000"/>
                </a:solidFill>
                <a:latin typeface="Times New Roman" panose="02020603050405020304" pitchFamily="18" charset="0"/>
                <a:ea typeface="Times New Roman" panose="02020603050405020304" pitchFamily="18" charset="0"/>
              </a:rPr>
              <a:t> caused by </a:t>
            </a:r>
            <a:r>
              <a:rPr lang="en-US" sz="4400" b="1" dirty="0">
                <a:solidFill>
                  <a:srgbClr val="00B0F0"/>
                </a:solidFill>
                <a:latin typeface="Times New Roman" panose="02020603050405020304" pitchFamily="18" charset="0"/>
                <a:ea typeface="Times New Roman" panose="02020603050405020304" pitchFamily="18" charset="0"/>
              </a:rPr>
              <a:t>parasites</a:t>
            </a:r>
            <a:r>
              <a:rPr lang="en-US" sz="4400" b="1" dirty="0">
                <a:solidFill>
                  <a:srgbClr val="000000"/>
                </a:solidFill>
                <a:latin typeface="Times New Roman" panose="02020603050405020304" pitchFamily="18" charset="0"/>
                <a:ea typeface="Times New Roman" panose="02020603050405020304" pitchFamily="18" charset="0"/>
              </a:rPr>
              <a:t>, </a:t>
            </a:r>
            <a:r>
              <a:rPr lang="en-US" sz="4400" b="1" dirty="0">
                <a:solidFill>
                  <a:srgbClr val="00B0F0"/>
                </a:solidFill>
                <a:latin typeface="Times New Roman" panose="02020603050405020304" pitchFamily="18" charset="0"/>
                <a:ea typeface="Times New Roman" panose="02020603050405020304" pitchFamily="18" charset="0"/>
              </a:rPr>
              <a:t>fire</a:t>
            </a:r>
            <a:r>
              <a:rPr lang="en-US" sz="4400" b="1" dirty="0">
                <a:solidFill>
                  <a:srgbClr val="000000"/>
                </a:solidFill>
                <a:latin typeface="Times New Roman" panose="02020603050405020304" pitchFamily="18" charset="0"/>
                <a:ea typeface="Times New Roman" panose="02020603050405020304" pitchFamily="18" charset="0"/>
              </a:rPr>
              <a:t> or </a:t>
            </a:r>
            <a:r>
              <a:rPr lang="en-US" sz="4400" b="1" dirty="0">
                <a:solidFill>
                  <a:srgbClr val="00B0F0"/>
                </a:solidFill>
                <a:latin typeface="Times New Roman" panose="02020603050405020304" pitchFamily="18" charset="0"/>
                <a:ea typeface="Times New Roman" panose="02020603050405020304" pitchFamily="18" charset="0"/>
              </a:rPr>
              <a:t>storms</a:t>
            </a:r>
            <a:r>
              <a:rPr lang="en-US" sz="4400" b="1" dirty="0">
                <a:solidFill>
                  <a:srgbClr val="000000"/>
                </a:solidFill>
                <a:latin typeface="Times New Roman" panose="02020603050405020304" pitchFamily="18" charset="0"/>
                <a:ea typeface="Times New Roman" panose="02020603050405020304" pitchFamily="18" charset="0"/>
              </a:rPr>
              <a:t>. </a:t>
            </a:r>
            <a:endParaRPr lang="sv-SE" sz="4400"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21</a:t>
            </a:fld>
            <a:endParaRPr lang="sv-SE" dirty="0">
              <a:solidFill>
                <a:prstClr val="black">
                  <a:tint val="75000"/>
                </a:prstClr>
              </a:solidFill>
            </a:endParaRPr>
          </a:p>
        </p:txBody>
      </p:sp>
    </p:spTree>
    <p:extLst>
      <p:ext uri="{BB962C8B-B14F-4D97-AF65-F5344CB8AC3E}">
        <p14:creationId xmlns:p14="http://schemas.microsoft.com/office/powerpoint/2010/main" val="933634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181686"/>
            <a:ext cx="10515600" cy="4784261"/>
          </a:xfrm>
        </p:spPr>
        <p:txBody>
          <a:bodyPr>
            <a:normAutofit lnSpcReduction="10000"/>
          </a:bodyPr>
          <a:lstStyle/>
          <a:p>
            <a:pPr marL="0" lvl="0" indent="0">
              <a:buNone/>
            </a:pPr>
            <a:r>
              <a:rPr lang="en-US" sz="4400" b="1" dirty="0" smtClean="0">
                <a:solidFill>
                  <a:srgbClr val="000000"/>
                </a:solidFill>
                <a:latin typeface="Times New Roman" panose="02020603050405020304" pitchFamily="18" charset="0"/>
                <a:ea typeface="Times New Roman" panose="02020603050405020304" pitchFamily="18" charset="0"/>
              </a:rPr>
              <a:t>The </a:t>
            </a:r>
            <a:r>
              <a:rPr lang="en-US" sz="4400" b="1" dirty="0">
                <a:solidFill>
                  <a:srgbClr val="000000"/>
                </a:solidFill>
                <a:latin typeface="Times New Roman" panose="02020603050405020304" pitchFamily="18" charset="0"/>
                <a:ea typeface="Times New Roman" panose="02020603050405020304" pitchFamily="18" charset="0"/>
              </a:rPr>
              <a:t>analysis </a:t>
            </a:r>
            <a:r>
              <a:rPr lang="en-US" sz="4400" b="1" dirty="0" smtClean="0">
                <a:solidFill>
                  <a:srgbClr val="000000"/>
                </a:solidFill>
                <a:latin typeface="Times New Roman" panose="02020603050405020304" pitchFamily="18" charset="0"/>
                <a:ea typeface="Times New Roman" panose="02020603050405020304" pitchFamily="18" charset="0"/>
              </a:rPr>
              <a:t>includes</a:t>
            </a:r>
          </a:p>
          <a:p>
            <a:pPr marL="0" lvl="0" indent="0">
              <a:buNone/>
            </a:pPr>
            <a:r>
              <a:rPr lang="en-US" sz="4400" b="1" dirty="0" smtClean="0">
                <a:solidFill>
                  <a:srgbClr val="000000"/>
                </a:solidFill>
                <a:latin typeface="Times New Roman" panose="02020603050405020304" pitchFamily="18" charset="0"/>
                <a:ea typeface="Times New Roman" panose="02020603050405020304" pitchFamily="18" charset="0"/>
              </a:rPr>
              <a:t> </a:t>
            </a:r>
          </a:p>
          <a:p>
            <a:pPr marL="0" lvl="0" indent="0">
              <a:buNone/>
            </a:pPr>
            <a:r>
              <a:rPr lang="en-US" sz="4400" b="1" dirty="0" smtClean="0">
                <a:solidFill>
                  <a:srgbClr val="FF0000"/>
                </a:solidFill>
                <a:latin typeface="Times New Roman" panose="02020603050405020304" pitchFamily="18" charset="0"/>
                <a:ea typeface="Times New Roman" panose="02020603050405020304" pitchFamily="18" charset="0"/>
              </a:rPr>
              <a:t>the </a:t>
            </a:r>
            <a:r>
              <a:rPr lang="en-US" sz="4400" b="1" dirty="0">
                <a:solidFill>
                  <a:srgbClr val="FF0000"/>
                </a:solidFill>
                <a:latin typeface="Times New Roman" panose="02020603050405020304" pitchFamily="18" charset="0"/>
                <a:ea typeface="Times New Roman" panose="02020603050405020304" pitchFamily="18" charset="0"/>
              </a:rPr>
              <a:t>structure of relevant stochastic optimal control problems</a:t>
            </a:r>
            <a:r>
              <a:rPr lang="en-US" sz="4400" b="1" dirty="0">
                <a:solidFill>
                  <a:srgbClr val="000000"/>
                </a:solidFill>
                <a:latin typeface="Times New Roman" panose="02020603050405020304" pitchFamily="18" charset="0"/>
                <a:ea typeface="Times New Roman" panose="02020603050405020304" pitchFamily="18" charset="0"/>
              </a:rPr>
              <a:t> </a:t>
            </a:r>
            <a:endParaRPr lang="en-US" sz="4400" b="1" dirty="0" smtClean="0">
              <a:solidFill>
                <a:srgbClr val="000000"/>
              </a:solidFill>
              <a:latin typeface="Times New Roman" panose="02020603050405020304" pitchFamily="18" charset="0"/>
              <a:ea typeface="Times New Roman" panose="02020603050405020304" pitchFamily="18" charset="0"/>
            </a:endParaRPr>
          </a:p>
          <a:p>
            <a:pPr marL="0" lvl="0" indent="0">
              <a:buNone/>
            </a:pPr>
            <a:endParaRPr lang="en-US" sz="4400" b="1" dirty="0">
              <a:solidFill>
                <a:srgbClr val="000000"/>
              </a:solidFill>
              <a:latin typeface="Times New Roman" panose="02020603050405020304" pitchFamily="18" charset="0"/>
              <a:ea typeface="Times New Roman" panose="02020603050405020304" pitchFamily="18" charset="0"/>
            </a:endParaRPr>
          </a:p>
          <a:p>
            <a:pPr marL="0" lvl="0" indent="0">
              <a:buNone/>
            </a:pPr>
            <a:r>
              <a:rPr lang="en-US" sz="4400" b="1" dirty="0" smtClean="0">
                <a:solidFill>
                  <a:srgbClr val="000000"/>
                </a:solidFill>
                <a:latin typeface="Times New Roman" panose="02020603050405020304" pitchFamily="18" charset="0"/>
                <a:ea typeface="Times New Roman" panose="02020603050405020304" pitchFamily="18" charset="0"/>
              </a:rPr>
              <a:t>and </a:t>
            </a:r>
            <a:r>
              <a:rPr lang="en-US" sz="4400" b="1" dirty="0">
                <a:solidFill>
                  <a:srgbClr val="000000"/>
                </a:solidFill>
                <a:latin typeface="Times New Roman" panose="02020603050405020304" pitchFamily="18" charset="0"/>
                <a:ea typeface="Times New Roman" panose="02020603050405020304" pitchFamily="18" charset="0"/>
              </a:rPr>
              <a:t>consistent development of research in environmental ecology.</a:t>
            </a:r>
          </a:p>
          <a:p>
            <a:pPr marL="0" indent="0">
              <a:buNone/>
            </a:pP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22</a:t>
            </a:fld>
            <a:endParaRPr lang="sv-SE">
              <a:solidFill>
                <a:prstClr val="black">
                  <a:tint val="75000"/>
                </a:prstClr>
              </a:solidFill>
            </a:endParaRPr>
          </a:p>
        </p:txBody>
      </p:sp>
    </p:spTree>
    <p:extLst>
      <p:ext uri="{BB962C8B-B14F-4D97-AF65-F5344CB8AC3E}">
        <p14:creationId xmlns:p14="http://schemas.microsoft.com/office/powerpoint/2010/main" val="2613808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i="1" dirty="0" smtClean="0">
                <a:latin typeface="Times New Roman" panose="02020603050405020304" pitchFamily="18" charset="0"/>
                <a:cs typeface="Times New Roman" panose="02020603050405020304" pitchFamily="18" charset="0"/>
              </a:rPr>
              <a:t>General </a:t>
            </a:r>
            <a:r>
              <a:rPr lang="sv-SE" b="1" i="1" dirty="0" err="1" smtClean="0">
                <a:latin typeface="Times New Roman" panose="02020603050405020304" pitchFamily="18" charset="0"/>
                <a:cs typeface="Times New Roman" panose="02020603050405020304" pitchFamily="18" charset="0"/>
              </a:rPr>
              <a:t>growth</a:t>
            </a:r>
            <a:r>
              <a:rPr lang="sv-SE" b="1" i="1" dirty="0" smtClean="0">
                <a:latin typeface="Times New Roman" panose="02020603050405020304" pitchFamily="18" charset="0"/>
                <a:cs typeface="Times New Roman" panose="02020603050405020304" pitchFamily="18" charset="0"/>
              </a:rPr>
              <a:t> </a:t>
            </a:r>
            <a:r>
              <a:rPr lang="sv-SE" b="1" i="1" dirty="0" err="1" smtClean="0">
                <a:latin typeface="Times New Roman" panose="02020603050405020304" pitchFamily="18" charset="0"/>
                <a:cs typeface="Times New Roman" panose="02020603050405020304" pitchFamily="18" charset="0"/>
              </a:rPr>
              <a:t>functions</a:t>
            </a:r>
            <a:r>
              <a:rPr lang="sv-SE" b="1" i="1" dirty="0" smtClean="0">
                <a:latin typeface="Times New Roman" panose="02020603050405020304" pitchFamily="18" charset="0"/>
                <a:cs typeface="Times New Roman" panose="02020603050405020304" pitchFamily="18" charset="0"/>
              </a:rPr>
              <a:t> </a:t>
            </a:r>
            <a:r>
              <a:rPr lang="sv-SE" b="1" i="1" dirty="0" err="1" smtClean="0">
                <a:latin typeface="Times New Roman" panose="02020603050405020304" pitchFamily="18" charset="0"/>
                <a:cs typeface="Times New Roman" panose="02020603050405020304" pitchFamily="18" charset="0"/>
              </a:rPr>
              <a:t>are</a:t>
            </a:r>
            <a:r>
              <a:rPr lang="sv-SE" b="1" i="1" dirty="0" smtClean="0">
                <a:latin typeface="Times New Roman" panose="02020603050405020304" pitchFamily="18" charset="0"/>
                <a:cs typeface="Times New Roman" panose="02020603050405020304" pitchFamily="18" charset="0"/>
              </a:rPr>
              <a:t> </a:t>
            </a:r>
            <a:r>
              <a:rPr lang="sv-SE" b="1" i="1" dirty="0" err="1" smtClean="0">
                <a:latin typeface="Times New Roman" panose="02020603050405020304" pitchFamily="18" charset="0"/>
                <a:cs typeface="Times New Roman" panose="02020603050405020304" pitchFamily="18" charset="0"/>
              </a:rPr>
              <a:t>needed</a:t>
            </a:r>
            <a:endParaRPr lang="sv-SE" b="1" i="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Platshållare för innehåll 2"/>
              <p:cNvSpPr>
                <a:spLocks noGrp="1"/>
              </p:cNvSpPr>
              <p:nvPr>
                <p:ph idx="1"/>
              </p:nvPr>
            </p:nvSpPr>
            <p:spPr/>
            <p:txBody>
              <a:bodyPr>
                <a:normAutofit/>
              </a:bodyPr>
              <a:lstStyle/>
              <a:p>
                <a:pPr marL="0" indent="0">
                  <a:buNone/>
                </a:pPr>
                <a14:m>
                  <m:oMathPara xmlns:m="http://schemas.openxmlformats.org/officeDocument/2006/math">
                    <m:oMathParaPr>
                      <m:jc m:val="left"/>
                    </m:oMathParaPr>
                    <m:oMath xmlns:m="http://schemas.openxmlformats.org/officeDocument/2006/math">
                      <m:f>
                        <m:fPr>
                          <m:ctrlPr>
                            <a:rPr lang="sv-SE" i="1" smtClean="0">
                              <a:latin typeface="Cambria Math" panose="02040503050406030204" pitchFamily="18" charset="0"/>
                            </a:rPr>
                          </m:ctrlPr>
                        </m:fPr>
                        <m:num>
                          <m:r>
                            <a:rPr lang="sv-SE" b="0" i="1" smtClean="0">
                              <a:latin typeface="Cambria Math" panose="02040503050406030204" pitchFamily="18" charset="0"/>
                            </a:rPr>
                            <m:t>𝑑</m:t>
                          </m:r>
                          <m:sSub>
                            <m:sSubPr>
                              <m:ctrlPr>
                                <a:rPr lang="sv-SE" b="0" i="1" smtClean="0">
                                  <a:latin typeface="Cambria Math" panose="02040503050406030204" pitchFamily="18" charset="0"/>
                                </a:rPr>
                              </m:ctrlPr>
                            </m:sSubPr>
                            <m:e>
                              <m:r>
                                <a:rPr lang="sv-SE" b="0" i="1" smtClean="0">
                                  <a:latin typeface="Cambria Math" panose="02040503050406030204" pitchFamily="18" charset="0"/>
                                </a:rPr>
                                <m:t>𝑥</m:t>
                              </m:r>
                            </m:e>
                            <m:sub>
                              <m:r>
                                <a:rPr lang="sv-SE" b="0" i="1" smtClean="0">
                                  <a:latin typeface="Cambria Math" panose="02040503050406030204" pitchFamily="18" charset="0"/>
                                </a:rPr>
                                <m:t>𝑖</m:t>
                              </m:r>
                            </m:sub>
                          </m:sSub>
                        </m:num>
                        <m:den>
                          <m:r>
                            <a:rPr lang="sv-SE" b="0" i="1" smtClean="0">
                              <a:latin typeface="Cambria Math" panose="02040503050406030204" pitchFamily="18" charset="0"/>
                            </a:rPr>
                            <m:t>𝑑𝑡</m:t>
                          </m:r>
                        </m:den>
                      </m:f>
                      <m:r>
                        <a:rPr lang="sv-SE" b="0" i="1" smtClean="0">
                          <a:latin typeface="Cambria Math" panose="02040503050406030204" pitchFamily="18" charset="0"/>
                        </a:rPr>
                        <m:t>=</m:t>
                      </m:r>
                      <m:sSub>
                        <m:sSubPr>
                          <m:ctrlPr>
                            <a:rPr lang="sv-SE" b="0" i="1" smtClean="0">
                              <a:latin typeface="Cambria Math" panose="02040503050406030204" pitchFamily="18" charset="0"/>
                            </a:rPr>
                          </m:ctrlPr>
                        </m:sSubPr>
                        <m:e>
                          <m:r>
                            <a:rPr lang="sv-SE" b="0" i="1" smtClean="0">
                              <a:latin typeface="Cambria Math" panose="02040503050406030204" pitchFamily="18" charset="0"/>
                            </a:rPr>
                            <m:t>𝑓</m:t>
                          </m:r>
                        </m:e>
                        <m:sub>
                          <m:r>
                            <a:rPr lang="sv-SE" b="0" i="1" smtClean="0">
                              <a:latin typeface="Cambria Math" panose="02040503050406030204" pitchFamily="18" charset="0"/>
                            </a:rPr>
                            <m:t>𝑖</m:t>
                          </m:r>
                        </m:sub>
                      </m:sSub>
                      <m:d>
                        <m:dPr>
                          <m:ctrlPr>
                            <a:rPr lang="sv-SE" b="0" i="1" smtClean="0">
                              <a:latin typeface="Cambria Math" panose="02040503050406030204" pitchFamily="18" charset="0"/>
                            </a:rPr>
                          </m:ctrlPr>
                        </m:dPr>
                        <m:e>
                          <m:sSub>
                            <m:sSubPr>
                              <m:ctrlPr>
                                <a:rPr lang="sv-SE" i="1">
                                  <a:latin typeface="Cambria Math" panose="02040503050406030204" pitchFamily="18" charset="0"/>
                                </a:rPr>
                              </m:ctrlPr>
                            </m:sSubPr>
                            <m:e>
                              <m:r>
                                <a:rPr lang="sv-SE" i="1">
                                  <a:latin typeface="Cambria Math" panose="02040503050406030204" pitchFamily="18" charset="0"/>
                                </a:rPr>
                                <m:t>𝑥</m:t>
                              </m:r>
                            </m:e>
                            <m:sub>
                              <m:r>
                                <a:rPr lang="sv-SE" b="0" i="1" smtClean="0">
                                  <a:latin typeface="Cambria Math" panose="02040503050406030204" pitchFamily="18" charset="0"/>
                                </a:rPr>
                                <m:t>1</m:t>
                              </m:r>
                            </m:sub>
                          </m:sSub>
                          <m:r>
                            <a:rPr lang="sv-SE" b="0" i="1" smtClean="0">
                              <a:latin typeface="Cambria Math" panose="02040503050406030204" pitchFamily="18" charset="0"/>
                            </a:rPr>
                            <m:t>,</m:t>
                          </m:r>
                          <m:sSub>
                            <m:sSubPr>
                              <m:ctrlPr>
                                <a:rPr lang="sv-SE" i="1">
                                  <a:latin typeface="Cambria Math" panose="02040503050406030204" pitchFamily="18" charset="0"/>
                                </a:rPr>
                              </m:ctrlPr>
                            </m:sSubPr>
                            <m:e>
                              <m:r>
                                <a:rPr lang="sv-SE" i="1">
                                  <a:latin typeface="Cambria Math" panose="02040503050406030204" pitchFamily="18" charset="0"/>
                                </a:rPr>
                                <m:t>𝑥</m:t>
                              </m:r>
                            </m:e>
                            <m:sub>
                              <m:r>
                                <a:rPr lang="sv-SE" b="0" i="1" smtClean="0">
                                  <a:latin typeface="Cambria Math" panose="02040503050406030204" pitchFamily="18" charset="0"/>
                                </a:rPr>
                                <m:t>2</m:t>
                              </m:r>
                            </m:sub>
                          </m:sSub>
                          <m:r>
                            <a:rPr lang="sv-SE" b="0" i="1" smtClean="0">
                              <a:latin typeface="Cambria Math" panose="02040503050406030204" pitchFamily="18" charset="0"/>
                            </a:rPr>
                            <m:t>,…,</m:t>
                          </m:r>
                          <m:sSub>
                            <m:sSubPr>
                              <m:ctrlPr>
                                <a:rPr lang="sv-SE" i="1">
                                  <a:latin typeface="Cambria Math" panose="02040503050406030204" pitchFamily="18" charset="0"/>
                                </a:rPr>
                              </m:ctrlPr>
                            </m:sSubPr>
                            <m:e>
                              <m:r>
                                <a:rPr lang="sv-SE" i="1">
                                  <a:latin typeface="Cambria Math" panose="02040503050406030204" pitchFamily="18" charset="0"/>
                                </a:rPr>
                                <m:t>𝑥</m:t>
                              </m:r>
                            </m:e>
                            <m:sub>
                              <m:r>
                                <a:rPr lang="sv-SE" b="0" i="1" smtClean="0">
                                  <a:latin typeface="Cambria Math" panose="02040503050406030204" pitchFamily="18" charset="0"/>
                                </a:rPr>
                                <m:t>𝑛</m:t>
                              </m:r>
                            </m:sub>
                          </m:sSub>
                          <m:r>
                            <a:rPr lang="sv-SE" b="0" i="1" smtClean="0">
                              <a:latin typeface="Cambria Math" panose="02040503050406030204" pitchFamily="18" charset="0"/>
                            </a:rPr>
                            <m:t>,</m:t>
                          </m:r>
                          <m:r>
                            <a:rPr lang="sv-SE" b="0" i="1" smtClean="0">
                              <a:latin typeface="Cambria Math" panose="02040503050406030204" pitchFamily="18" charset="0"/>
                            </a:rPr>
                            <m:t>𝑃</m:t>
                          </m:r>
                          <m:r>
                            <a:rPr lang="sv-SE" b="0" i="1" smtClean="0">
                              <a:latin typeface="Cambria Math" panose="02040503050406030204" pitchFamily="18" charset="0"/>
                            </a:rPr>
                            <m:t>,</m:t>
                          </m:r>
                          <m:r>
                            <a:rPr lang="sv-SE" b="0" i="1" smtClean="0">
                              <a:latin typeface="Cambria Math" panose="02040503050406030204" pitchFamily="18" charset="0"/>
                            </a:rPr>
                            <m:t>𝑡</m:t>
                          </m:r>
                          <m:r>
                            <a:rPr lang="sv-SE" b="0" i="1" smtClean="0">
                              <a:latin typeface="Cambria Math" panose="02040503050406030204" pitchFamily="18" charset="0"/>
                            </a:rPr>
                            <m:t>,</m:t>
                          </m:r>
                          <m:r>
                            <a:rPr lang="sv-SE" b="0" i="1" smtClean="0">
                              <a:latin typeface="Cambria Math" panose="02040503050406030204" pitchFamily="18" charset="0"/>
                            </a:rPr>
                            <m:t>𝑈</m:t>
                          </m:r>
                        </m:e>
                      </m:d>
                      <m:r>
                        <a:rPr lang="sv-SE" b="0" i="1" smtClean="0">
                          <a:latin typeface="Cambria Math" panose="02040503050406030204" pitchFamily="18" charset="0"/>
                        </a:rPr>
                        <m:t>      </m:t>
                      </m:r>
                      <m:r>
                        <a:rPr lang="sv-SE" b="0" i="1" smtClean="0">
                          <a:latin typeface="Cambria Math" panose="02040503050406030204" pitchFamily="18" charset="0"/>
                          <a:ea typeface="Cambria Math" panose="02040503050406030204" pitchFamily="18" charset="0"/>
                        </a:rPr>
                        <m:t>∀</m:t>
                      </m:r>
                      <m:r>
                        <a:rPr lang="sv-SE" b="0" i="1" smtClean="0">
                          <a:latin typeface="Cambria Math" panose="02040503050406030204" pitchFamily="18" charset="0"/>
                          <a:ea typeface="Cambria Math" panose="02040503050406030204" pitchFamily="18" charset="0"/>
                        </a:rPr>
                        <m:t>𝑖</m:t>
                      </m:r>
                    </m:oMath>
                  </m:oMathPara>
                </a14:m>
                <a:endParaRPr lang="sv-SE" dirty="0" smtClean="0"/>
              </a:p>
              <a:p>
                <a:pPr marL="0" indent="0">
                  <a:buNone/>
                </a:pPr>
                <a:endParaRPr lang="sv-SE" dirty="0"/>
              </a:p>
              <a:p>
                <a:pPr marL="0" indent="0">
                  <a:buNone/>
                </a:pPr>
                <a:r>
                  <a:rPr lang="sv-SE" dirty="0" smtClean="0">
                    <a:latin typeface="Times New Roman" panose="02020603050405020304" pitchFamily="18" charset="0"/>
                    <a:cs typeface="Times New Roman" panose="02020603050405020304" pitchFamily="18" charset="0"/>
                  </a:rPr>
                  <a:t>The </a:t>
                </a:r>
                <a:r>
                  <a:rPr lang="sv-SE" dirty="0" err="1" smtClean="0">
                    <a:latin typeface="Times New Roman" panose="02020603050405020304" pitchFamily="18" charset="0"/>
                    <a:cs typeface="Times New Roman" panose="02020603050405020304" pitchFamily="18" charset="0"/>
                  </a:rPr>
                  <a:t>growth</a:t>
                </a:r>
                <a:r>
                  <a:rPr lang="sv-SE" dirty="0" smtClean="0">
                    <a:latin typeface="Times New Roman" panose="02020603050405020304" pitchFamily="18" charset="0"/>
                    <a:cs typeface="Times New Roman" panose="02020603050405020304" pitchFamily="18" charset="0"/>
                  </a:rPr>
                  <a:t> </a:t>
                </a:r>
                <a:r>
                  <a:rPr lang="sv-SE" dirty="0" err="1" smtClean="0">
                    <a:latin typeface="Times New Roman" panose="02020603050405020304" pitchFamily="18" charset="0"/>
                    <a:cs typeface="Times New Roman" panose="02020603050405020304" pitchFamily="18" charset="0"/>
                  </a:rPr>
                  <a:t>of</a:t>
                </a:r>
                <a:r>
                  <a:rPr lang="sv-SE" dirty="0" smtClean="0">
                    <a:latin typeface="Times New Roman" panose="02020603050405020304" pitchFamily="18" charset="0"/>
                    <a:cs typeface="Times New Roman" panose="02020603050405020304" pitchFamily="18" charset="0"/>
                  </a:rPr>
                  <a:t> </a:t>
                </a:r>
                <a:r>
                  <a:rPr lang="sv-SE" dirty="0" err="1" smtClean="0">
                    <a:latin typeface="Times New Roman" panose="02020603050405020304" pitchFamily="18" charset="0"/>
                    <a:cs typeface="Times New Roman" panose="02020603050405020304" pitchFamily="18" charset="0"/>
                  </a:rPr>
                  <a:t>trees</a:t>
                </a:r>
                <a:r>
                  <a:rPr lang="sv-SE" dirty="0" smtClean="0">
                    <a:latin typeface="Times New Roman" panose="02020603050405020304" pitchFamily="18" charset="0"/>
                    <a:cs typeface="Times New Roman" panose="02020603050405020304" pitchFamily="18" charset="0"/>
                  </a:rPr>
                  <a:t> (x) </a:t>
                </a:r>
                <a:r>
                  <a:rPr lang="sv-SE" dirty="0" err="1" smtClean="0">
                    <a:latin typeface="Times New Roman" panose="02020603050405020304" pitchFamily="18" charset="0"/>
                    <a:cs typeface="Times New Roman" panose="02020603050405020304" pitchFamily="18" charset="0"/>
                  </a:rPr>
                  <a:t>of</a:t>
                </a:r>
                <a:r>
                  <a:rPr lang="sv-SE" dirty="0" smtClean="0">
                    <a:latin typeface="Times New Roman" panose="02020603050405020304" pitchFamily="18" charset="0"/>
                    <a:cs typeface="Times New Roman" panose="02020603050405020304" pitchFamily="18" charset="0"/>
                  </a:rPr>
                  <a:t> different </a:t>
                </a:r>
                <a:r>
                  <a:rPr lang="sv-SE" dirty="0" err="1" smtClean="0">
                    <a:latin typeface="Times New Roman" panose="02020603050405020304" pitchFamily="18" charset="0"/>
                    <a:cs typeface="Times New Roman" panose="02020603050405020304" pitchFamily="18" charset="0"/>
                  </a:rPr>
                  <a:t>sizes</a:t>
                </a:r>
                <a:r>
                  <a:rPr lang="sv-SE" dirty="0" smtClean="0">
                    <a:latin typeface="Times New Roman" panose="02020603050405020304" pitchFamily="18" charset="0"/>
                    <a:cs typeface="Times New Roman" panose="02020603050405020304" pitchFamily="18" charset="0"/>
                  </a:rPr>
                  <a:t> and species </a:t>
                </a:r>
                <a:r>
                  <a:rPr lang="sv-SE" dirty="0" err="1" smtClean="0">
                    <a:latin typeface="Times New Roman" panose="02020603050405020304" pitchFamily="18" charset="0"/>
                    <a:cs typeface="Times New Roman" panose="02020603050405020304" pitchFamily="18" charset="0"/>
                  </a:rPr>
                  <a:t>are</a:t>
                </a:r>
                <a:r>
                  <a:rPr lang="sv-SE" dirty="0" smtClean="0">
                    <a:latin typeface="Times New Roman" panose="02020603050405020304" pitchFamily="18" charset="0"/>
                    <a:cs typeface="Times New Roman" panose="02020603050405020304" pitchFamily="18" charset="0"/>
                  </a:rPr>
                  <a:t> </a:t>
                </a:r>
                <a:r>
                  <a:rPr lang="sv-SE" dirty="0" err="1" smtClean="0">
                    <a:latin typeface="Times New Roman" panose="02020603050405020304" pitchFamily="18" charset="0"/>
                    <a:cs typeface="Times New Roman" panose="02020603050405020304" pitchFamily="18" charset="0"/>
                  </a:rPr>
                  <a:t>affected</a:t>
                </a:r>
                <a:r>
                  <a:rPr lang="sv-SE" dirty="0" smtClean="0">
                    <a:latin typeface="Times New Roman" panose="02020603050405020304" pitchFamily="18" charset="0"/>
                    <a:cs typeface="Times New Roman" panose="02020603050405020304" pitchFamily="18" charset="0"/>
                  </a:rPr>
                  <a:t> by </a:t>
                </a:r>
              </a:p>
              <a:p>
                <a:pPr marL="0" indent="0">
                  <a:buNone/>
                </a:pPr>
                <a:r>
                  <a:rPr lang="sv-SE" dirty="0" smtClean="0">
                    <a:latin typeface="Times New Roman" panose="02020603050405020304" pitchFamily="18" charset="0"/>
                    <a:cs typeface="Times New Roman" panose="02020603050405020304" pitchFamily="18" charset="0"/>
                  </a:rPr>
                  <a:t>- the </a:t>
                </a:r>
                <a:r>
                  <a:rPr lang="sv-SE" dirty="0" err="1" smtClean="0">
                    <a:latin typeface="Times New Roman" panose="02020603050405020304" pitchFamily="18" charset="0"/>
                    <a:cs typeface="Times New Roman" panose="02020603050405020304" pitchFamily="18" charset="0"/>
                  </a:rPr>
                  <a:t>states</a:t>
                </a:r>
                <a:r>
                  <a:rPr lang="sv-SE" dirty="0" smtClean="0">
                    <a:latin typeface="Times New Roman" panose="02020603050405020304" pitchFamily="18" charset="0"/>
                    <a:cs typeface="Times New Roman" panose="02020603050405020304" pitchFamily="18" charset="0"/>
                  </a:rPr>
                  <a:t> </a:t>
                </a:r>
                <a:r>
                  <a:rPr lang="sv-SE" dirty="0" err="1" smtClean="0">
                    <a:latin typeface="Times New Roman" panose="02020603050405020304" pitchFamily="18" charset="0"/>
                    <a:cs typeface="Times New Roman" panose="02020603050405020304" pitchFamily="18" charset="0"/>
                  </a:rPr>
                  <a:t>of</a:t>
                </a:r>
                <a:r>
                  <a:rPr lang="sv-SE" dirty="0" smtClean="0">
                    <a:latin typeface="Times New Roman" panose="02020603050405020304" pitchFamily="18" charset="0"/>
                    <a:cs typeface="Times New Roman" panose="02020603050405020304" pitchFamily="18" charset="0"/>
                  </a:rPr>
                  <a:t> all </a:t>
                </a:r>
                <a:r>
                  <a:rPr lang="sv-SE" dirty="0" err="1" smtClean="0">
                    <a:latin typeface="Times New Roman" panose="02020603050405020304" pitchFamily="18" charset="0"/>
                    <a:cs typeface="Times New Roman" panose="02020603050405020304" pitchFamily="18" charset="0"/>
                  </a:rPr>
                  <a:t>trees</a:t>
                </a:r>
                <a:r>
                  <a:rPr lang="sv-SE" dirty="0" smtClean="0">
                    <a:latin typeface="Times New Roman" panose="02020603050405020304" pitchFamily="18" charset="0"/>
                    <a:cs typeface="Times New Roman" panose="02020603050405020304" pitchFamily="18" charset="0"/>
                  </a:rPr>
                  <a:t> (</a:t>
                </a:r>
                <a:r>
                  <a:rPr lang="sv-SE" dirty="0" err="1" smtClean="0">
                    <a:latin typeface="Times New Roman" panose="02020603050405020304" pitchFamily="18" charset="0"/>
                    <a:cs typeface="Times New Roman" panose="02020603050405020304" pitchFamily="18" charset="0"/>
                  </a:rPr>
                  <a:t>within</a:t>
                </a:r>
                <a:r>
                  <a:rPr lang="sv-SE" dirty="0" smtClean="0">
                    <a:latin typeface="Times New Roman" panose="02020603050405020304" pitchFamily="18" charset="0"/>
                    <a:cs typeface="Times New Roman" panose="02020603050405020304" pitchFamily="18" charset="0"/>
                  </a:rPr>
                  <a:t> </a:t>
                </a:r>
                <a:r>
                  <a:rPr lang="sv-SE" dirty="0" err="1" smtClean="0">
                    <a:latin typeface="Times New Roman" panose="02020603050405020304" pitchFamily="18" charset="0"/>
                    <a:cs typeface="Times New Roman" panose="02020603050405020304" pitchFamily="18" charset="0"/>
                  </a:rPr>
                  <a:t>some</a:t>
                </a:r>
                <a:r>
                  <a:rPr lang="sv-SE" dirty="0" smtClean="0">
                    <a:latin typeface="Times New Roman" panose="02020603050405020304" pitchFamily="18" charset="0"/>
                    <a:cs typeface="Times New Roman" panose="02020603050405020304" pitchFamily="18" charset="0"/>
                  </a:rPr>
                  <a:t> </a:t>
                </a:r>
                <a:r>
                  <a:rPr lang="sv-SE" dirty="0" err="1" smtClean="0">
                    <a:latin typeface="Times New Roman" panose="02020603050405020304" pitchFamily="18" charset="0"/>
                    <a:cs typeface="Times New Roman" panose="02020603050405020304" pitchFamily="18" charset="0"/>
                  </a:rPr>
                  <a:t>distance</a:t>
                </a:r>
                <a:r>
                  <a:rPr lang="sv-SE" dirty="0" smtClean="0">
                    <a:latin typeface="Times New Roman" panose="02020603050405020304" pitchFamily="18" charset="0"/>
                    <a:cs typeface="Times New Roman" panose="02020603050405020304" pitchFamily="18" charset="0"/>
                  </a:rPr>
                  <a:t>), </a:t>
                </a:r>
              </a:p>
              <a:p>
                <a:pPr marL="0" indent="0">
                  <a:buNone/>
                </a:pPr>
                <a:r>
                  <a:rPr lang="sv-SE" dirty="0" smtClean="0">
                    <a:latin typeface="Times New Roman" panose="02020603050405020304" pitchFamily="18" charset="0"/>
                    <a:cs typeface="Times New Roman" panose="02020603050405020304" pitchFamily="18" charset="0"/>
                  </a:rPr>
                  <a:t>- the </a:t>
                </a:r>
                <a:r>
                  <a:rPr lang="sv-SE" dirty="0" err="1" smtClean="0">
                    <a:latin typeface="Times New Roman" panose="02020603050405020304" pitchFamily="18" charset="0"/>
                    <a:cs typeface="Times New Roman" panose="02020603050405020304" pitchFamily="18" charset="0"/>
                  </a:rPr>
                  <a:t>state</a:t>
                </a:r>
                <a:r>
                  <a:rPr lang="sv-SE" dirty="0" smtClean="0">
                    <a:latin typeface="Times New Roman" panose="02020603050405020304" pitchFamily="18" charset="0"/>
                    <a:cs typeface="Times New Roman" panose="02020603050405020304" pitchFamily="18" charset="0"/>
                  </a:rPr>
                  <a:t> </a:t>
                </a:r>
                <a:r>
                  <a:rPr lang="sv-SE" dirty="0" err="1" smtClean="0">
                    <a:latin typeface="Times New Roman" panose="02020603050405020304" pitchFamily="18" charset="0"/>
                    <a:cs typeface="Times New Roman" panose="02020603050405020304" pitchFamily="18" charset="0"/>
                  </a:rPr>
                  <a:t>of</a:t>
                </a:r>
                <a:r>
                  <a:rPr lang="sv-SE" dirty="0" smtClean="0">
                    <a:latin typeface="Times New Roman" panose="02020603050405020304" pitchFamily="18" charset="0"/>
                    <a:cs typeface="Times New Roman" panose="02020603050405020304" pitchFamily="18" charset="0"/>
                  </a:rPr>
                  <a:t> the </a:t>
                </a:r>
                <a:r>
                  <a:rPr lang="sv-SE" dirty="0" err="1" smtClean="0">
                    <a:latin typeface="Times New Roman" panose="02020603050405020304" pitchFamily="18" charset="0"/>
                    <a:cs typeface="Times New Roman" panose="02020603050405020304" pitchFamily="18" charset="0"/>
                  </a:rPr>
                  <a:t>environment</a:t>
                </a:r>
                <a:r>
                  <a:rPr lang="sv-SE" dirty="0" smtClean="0">
                    <a:latin typeface="Times New Roman" panose="02020603050405020304" pitchFamily="18" charset="0"/>
                    <a:cs typeface="Times New Roman" panose="02020603050405020304" pitchFamily="18" charset="0"/>
                  </a:rPr>
                  <a:t>, </a:t>
                </a:r>
                <a:r>
                  <a:rPr lang="sv-SE" dirty="0" err="1" smtClean="0">
                    <a:latin typeface="Times New Roman" panose="02020603050405020304" pitchFamily="18" charset="0"/>
                    <a:cs typeface="Times New Roman" panose="02020603050405020304" pitchFamily="18" charset="0"/>
                  </a:rPr>
                  <a:t>climate</a:t>
                </a:r>
                <a:r>
                  <a:rPr lang="sv-SE" dirty="0" smtClean="0">
                    <a:latin typeface="Times New Roman" panose="02020603050405020304" pitchFamily="18" charset="0"/>
                    <a:cs typeface="Times New Roman" panose="02020603050405020304" pitchFamily="18" charset="0"/>
                  </a:rPr>
                  <a:t>, etc. (P), </a:t>
                </a:r>
              </a:p>
              <a:p>
                <a:pPr marL="0" indent="0">
                  <a:buNone/>
                </a:pPr>
                <a:r>
                  <a:rPr lang="sv-SE" dirty="0" smtClean="0">
                    <a:latin typeface="Times New Roman" panose="02020603050405020304" pitchFamily="18" charset="0"/>
                    <a:cs typeface="Times New Roman" panose="02020603050405020304" pitchFamily="18" charset="0"/>
                  </a:rPr>
                  <a:t>- </a:t>
                </a:r>
                <a:r>
                  <a:rPr lang="sv-SE" dirty="0" err="1" smtClean="0">
                    <a:latin typeface="Times New Roman" panose="02020603050405020304" pitchFamily="18" charset="0"/>
                    <a:cs typeface="Times New Roman" panose="02020603050405020304" pitchFamily="18" charset="0"/>
                  </a:rPr>
                  <a:t>time</a:t>
                </a:r>
                <a:r>
                  <a:rPr lang="sv-SE" dirty="0" smtClean="0">
                    <a:latin typeface="Times New Roman" panose="02020603050405020304" pitchFamily="18" charset="0"/>
                    <a:cs typeface="Times New Roman" panose="02020603050405020304" pitchFamily="18" charset="0"/>
                  </a:rPr>
                  <a:t> (t)</a:t>
                </a:r>
              </a:p>
              <a:p>
                <a:pPr marL="0" indent="0">
                  <a:buNone/>
                </a:pPr>
                <a:r>
                  <a:rPr lang="sv-SE" dirty="0" smtClean="0">
                    <a:latin typeface="Times New Roman" panose="02020603050405020304" pitchFamily="18" charset="0"/>
                    <a:cs typeface="Times New Roman" panose="02020603050405020304" pitchFamily="18" charset="0"/>
                  </a:rPr>
                  <a:t>- </a:t>
                </a:r>
                <a:r>
                  <a:rPr lang="sv-SE" dirty="0" err="1" smtClean="0">
                    <a:latin typeface="Times New Roman" panose="02020603050405020304" pitchFamily="18" charset="0"/>
                    <a:cs typeface="Times New Roman" panose="02020603050405020304" pitchFamily="18" charset="0"/>
                  </a:rPr>
                  <a:t>controls</a:t>
                </a:r>
                <a:r>
                  <a:rPr lang="sv-SE" dirty="0" smtClean="0">
                    <a:latin typeface="Times New Roman" panose="02020603050405020304" pitchFamily="18" charset="0"/>
                    <a:cs typeface="Times New Roman" panose="02020603050405020304" pitchFamily="18" charset="0"/>
                  </a:rPr>
                  <a:t> (U). </a:t>
                </a:r>
                <a:endParaRPr lang="sv-SE" dirty="0">
                  <a:latin typeface="Times New Roman" panose="02020603050405020304" pitchFamily="18" charset="0"/>
                  <a:cs typeface="Times New Roman" panose="02020603050405020304" pitchFamily="18" charset="0"/>
                </a:endParaRPr>
              </a:p>
            </p:txBody>
          </p:sp>
        </mc:Choice>
        <mc:Fallback>
          <p:sp>
            <p:nvSpPr>
              <p:cNvPr id="3" name="Platshållare för innehåll 2"/>
              <p:cNvSpPr>
                <a:spLocks noGrp="1" noRot="1" noChangeAspect="1" noMove="1" noResize="1" noEditPoints="1" noAdjustHandles="1" noChangeArrowheads="1" noChangeShapeType="1" noTextEdit="1"/>
              </p:cNvSpPr>
              <p:nvPr>
                <p:ph idx="1"/>
              </p:nvPr>
            </p:nvSpPr>
            <p:spPr>
              <a:blipFill rotWithShape="0">
                <a:blip r:embed="rId2"/>
                <a:stretch>
                  <a:fillRect l="-1217"/>
                </a:stretch>
              </a:blipFill>
            </p:spPr>
            <p:txBody>
              <a:bodyPr/>
              <a:lstStyle/>
              <a:p>
                <a:r>
                  <a:rPr lang="sv-SE">
                    <a:noFill/>
                  </a:rPr>
                  <a:t> </a:t>
                </a:r>
              </a:p>
            </p:txBody>
          </p:sp>
        </mc:Fallback>
      </mc:AlternateContent>
      <p:sp>
        <p:nvSpPr>
          <p:cNvPr id="4" name="Platshållare för bildnummer 3"/>
          <p:cNvSpPr>
            <a:spLocks noGrp="1"/>
          </p:cNvSpPr>
          <p:nvPr>
            <p:ph type="sldNum" sz="quarter" idx="12"/>
          </p:nvPr>
        </p:nvSpPr>
        <p:spPr/>
        <p:txBody>
          <a:bodyPr/>
          <a:lstStyle/>
          <a:p>
            <a:fld id="{CF7C3FE0-6EB4-418C-82E7-2F09A4F41151}" type="slidenum">
              <a:rPr lang="sv-SE" smtClean="0"/>
              <a:t>23</a:t>
            </a:fld>
            <a:endParaRPr lang="sv-SE" dirty="0"/>
          </a:p>
        </p:txBody>
      </p:sp>
    </p:spTree>
    <p:extLst>
      <p:ext uri="{BB962C8B-B14F-4D97-AF65-F5344CB8AC3E}">
        <p14:creationId xmlns:p14="http://schemas.microsoft.com/office/powerpoint/2010/main" val="3614025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08000" y="822325"/>
            <a:ext cx="10198100" cy="4778375"/>
          </a:xfrm>
        </p:spPr>
        <p:txBody>
          <a:bodyPr>
            <a:normAutofit/>
          </a:bodyPr>
          <a:lstStyle/>
          <a:p>
            <a:pPr algn="ctr"/>
            <a:r>
              <a:rPr lang="sv-SE" b="1" dirty="0" err="1" smtClean="0">
                <a:latin typeface="Times New Roman" panose="02020603050405020304" pitchFamily="18" charset="0"/>
                <a:cs typeface="Times New Roman" panose="02020603050405020304" pitchFamily="18" charset="0"/>
              </a:rPr>
              <a:t>Next</a:t>
            </a:r>
            <a:r>
              <a:rPr lang="sv-SE" b="1" dirty="0" smtClean="0">
                <a:latin typeface="Times New Roman" panose="02020603050405020304" pitchFamily="18" charset="0"/>
                <a:cs typeface="Times New Roman" panose="02020603050405020304" pitchFamily="18" charset="0"/>
              </a:rPr>
              <a:t>, special </a:t>
            </a:r>
            <a:r>
              <a:rPr lang="sv-SE" b="1" dirty="0" err="1" smtClean="0">
                <a:latin typeface="Times New Roman" panose="02020603050405020304" pitchFamily="18" charset="0"/>
                <a:cs typeface="Times New Roman" panose="02020603050405020304" pitchFamily="18" charset="0"/>
              </a:rPr>
              <a:t>cases</a:t>
            </a:r>
            <a:r>
              <a:rPr lang="sv-SE" b="1" dirty="0" smtClean="0">
                <a:latin typeface="Times New Roman" panose="02020603050405020304" pitchFamily="18" charset="0"/>
                <a:cs typeface="Times New Roman" panose="02020603050405020304" pitchFamily="18" charset="0"/>
              </a:rPr>
              <a:t> </a:t>
            </a:r>
            <a:br>
              <a:rPr lang="sv-SE" b="1" dirty="0" smtClean="0">
                <a:latin typeface="Times New Roman" panose="02020603050405020304" pitchFamily="18" charset="0"/>
                <a:cs typeface="Times New Roman" panose="02020603050405020304" pitchFamily="18" charset="0"/>
              </a:rPr>
            </a:br>
            <a:r>
              <a:rPr lang="sv-SE" b="1" dirty="0" err="1" smtClean="0">
                <a:latin typeface="Times New Roman" panose="02020603050405020304" pitchFamily="18" charset="0"/>
                <a:cs typeface="Times New Roman" panose="02020603050405020304" pitchFamily="18" charset="0"/>
              </a:rPr>
              <a:t>illustrate</a:t>
            </a:r>
            <a:r>
              <a:rPr lang="sv-SE" b="1" dirty="0" smtClean="0">
                <a:latin typeface="Times New Roman" panose="02020603050405020304" pitchFamily="18" charset="0"/>
                <a:cs typeface="Times New Roman" panose="02020603050405020304" pitchFamily="18" charset="0"/>
              </a:rPr>
              <a:t> the </a:t>
            </a:r>
            <a:r>
              <a:rPr lang="sv-SE" b="1" dirty="0" err="1" smtClean="0">
                <a:latin typeface="Times New Roman" panose="02020603050405020304" pitchFamily="18" charset="0"/>
                <a:cs typeface="Times New Roman" panose="02020603050405020304" pitchFamily="18" charset="0"/>
              </a:rPr>
              <a:t>most</a:t>
            </a:r>
            <a:r>
              <a:rPr lang="sv-SE" b="1" dirty="0" smtClean="0">
                <a:latin typeface="Times New Roman" panose="02020603050405020304" pitchFamily="18" charset="0"/>
                <a:cs typeface="Times New Roman" panose="02020603050405020304" pitchFamily="18" charset="0"/>
              </a:rPr>
              <a:t> central </a:t>
            </a:r>
            <a:br>
              <a:rPr lang="sv-SE" b="1" dirty="0" smtClean="0">
                <a:latin typeface="Times New Roman" panose="02020603050405020304" pitchFamily="18" charset="0"/>
                <a:cs typeface="Times New Roman" panose="02020603050405020304" pitchFamily="18" charset="0"/>
              </a:rPr>
            </a:br>
            <a:r>
              <a:rPr lang="sv-SE" b="1" dirty="0" err="1" smtClean="0">
                <a:latin typeface="Times New Roman" panose="02020603050405020304" pitchFamily="18" charset="0"/>
                <a:cs typeface="Times New Roman" panose="02020603050405020304" pitchFamily="18" charset="0"/>
              </a:rPr>
              <a:t>concepts</a:t>
            </a:r>
            <a:r>
              <a:rPr lang="sv-SE" b="1" dirty="0" smtClean="0">
                <a:latin typeface="Times New Roman" panose="02020603050405020304" pitchFamily="18" charset="0"/>
                <a:cs typeface="Times New Roman" panose="02020603050405020304" pitchFamily="18" charset="0"/>
              </a:rPr>
              <a:t> and </a:t>
            </a:r>
            <a:r>
              <a:rPr lang="sv-SE" b="1" dirty="0" err="1" smtClean="0">
                <a:latin typeface="Times New Roman" panose="02020603050405020304" pitchFamily="18" charset="0"/>
                <a:cs typeface="Times New Roman" panose="02020603050405020304" pitchFamily="18" charset="0"/>
              </a:rPr>
              <a:t>principles</a:t>
            </a:r>
            <a:endParaRPr lang="sv-SE" b="1" dirty="0">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t>24</a:t>
            </a:fld>
            <a:endParaRPr lang="sv-SE"/>
          </a:p>
        </p:txBody>
      </p:sp>
    </p:spTree>
    <p:extLst>
      <p:ext uri="{BB962C8B-B14F-4D97-AF65-F5344CB8AC3E}">
        <p14:creationId xmlns:p14="http://schemas.microsoft.com/office/powerpoint/2010/main" val="2785427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25</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37" y="155574"/>
            <a:ext cx="5922084" cy="6029325"/>
          </a:xfrm>
          <a:prstGeom prst="rect">
            <a:avLst/>
          </a:prstGeom>
        </p:spPr>
      </p:pic>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800" y="749300"/>
            <a:ext cx="5181600" cy="5972175"/>
          </a:xfrm>
          <a:prstGeom prst="rect">
            <a:avLst/>
          </a:prstGeom>
        </p:spPr>
      </p:pic>
    </p:spTree>
    <p:extLst>
      <p:ext uri="{BB962C8B-B14F-4D97-AF65-F5344CB8AC3E}">
        <p14:creationId xmlns:p14="http://schemas.microsoft.com/office/powerpoint/2010/main" val="18422162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26</a:t>
            </a:fld>
            <a:endParaRPr lang="sv-SE"/>
          </a:p>
        </p:txBody>
      </p:sp>
      <p:sp>
        <p:nvSpPr>
          <p:cNvPr id="3" name="Rektangel 2"/>
          <p:cNvSpPr/>
          <p:nvPr/>
        </p:nvSpPr>
        <p:spPr>
          <a:xfrm>
            <a:off x="558800" y="349962"/>
            <a:ext cx="11036300" cy="5931432"/>
          </a:xfrm>
          <a:prstGeom prst="rect">
            <a:avLst/>
          </a:prstGeom>
        </p:spPr>
        <p:txBody>
          <a:bodyPr wrap="square">
            <a:spAutoFit/>
          </a:bodyPr>
          <a:lstStyle/>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Lohmander, P., The multi species forest stand, stochastic prices and adaptive selective thinning, SYSTEMS ANALYSIS - MODELLING - SIMULATION, Vol. 9, 229-250, 1992 </a:t>
            </a:r>
            <a:br>
              <a:rPr lang="en-US" sz="2000" b="1" dirty="0">
                <a:latin typeface="Calibri" panose="020F0502020204030204" pitchFamily="34" charset="0"/>
                <a:ea typeface="Calibri" panose="020F0502020204030204" pitchFamily="34" charset="0"/>
                <a:cs typeface="Times New Roman" panose="02020603050405020304" pitchFamily="18" charset="0"/>
              </a:rPr>
            </a:br>
            <a:r>
              <a:rPr lang="en-US" sz="20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http://www.Lohmander.com/PL_SAMS_9_1992.pdf</a:t>
            </a:r>
            <a:endParaRPr lang="sv-S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Calibri" panose="020F0502020204030204" pitchFamily="34" charset="0"/>
                <a:ea typeface="Times New Roman" panose="02020603050405020304" pitchFamily="18" charset="0"/>
                <a:cs typeface="Times New Roman" panose="02020603050405020304" pitchFamily="18" charset="0"/>
              </a:rPr>
              <a:t> </a:t>
            </a:r>
            <a:endParaRPr lang="sv-S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Lohmander, P., Economic two stage multi period species management in a stochastic environment: The value of selective thinning options and stochastic growth parameters</a:t>
            </a:r>
            <a:r>
              <a:rPr lang="en-US" sz="2000" b="1" dirty="0" smtClean="0">
                <a:latin typeface="Calibri" panose="020F0502020204030204" pitchFamily="34" charset="0"/>
                <a:ea typeface="Calibri" panose="020F0502020204030204" pitchFamily="34" charset="0"/>
                <a:cs typeface="Times New Roman" panose="02020603050405020304" pitchFamily="18" charset="0"/>
              </a:rPr>
              <a:t>, SYSTEMS </a:t>
            </a:r>
            <a:r>
              <a:rPr lang="en-US" sz="2000" b="1" dirty="0">
                <a:latin typeface="Calibri" panose="020F0502020204030204" pitchFamily="34" charset="0"/>
                <a:ea typeface="Calibri" panose="020F0502020204030204" pitchFamily="34" charset="0"/>
                <a:cs typeface="Times New Roman" panose="02020603050405020304" pitchFamily="18" charset="0"/>
              </a:rPr>
              <a:t>ANALYSIS - MODELLING -SIMULATION, Vol. 11, 287-302, 1993 </a:t>
            </a:r>
            <a:br>
              <a:rPr lang="en-US" sz="2000" b="1" dirty="0">
                <a:latin typeface="Calibri" panose="020F0502020204030204" pitchFamily="34" charset="0"/>
                <a:ea typeface="Calibri" panose="020F0502020204030204" pitchFamily="34" charset="0"/>
                <a:cs typeface="Times New Roman" panose="02020603050405020304" pitchFamily="18" charset="0"/>
              </a:rPr>
            </a:br>
            <a:r>
              <a:rPr lang="en-US" sz="20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a:t>
            </a:r>
            <a:r>
              <a:rPr lang="en-US" sz="2000" b="1"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www.Lohmander.com/PL_SAMS_11_1993.pdf</a:t>
            </a:r>
            <a:endParaRPr lang="en-US" sz="2000" b="1"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b="1"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t>Lohmander, P., Optimal sequential forestry decisions under risk, ANNALS OF OPERATIONS RESEARCH, Vol. 95, pp. 217-228, 2000 </a:t>
            </a:r>
            <a:br>
              <a:rPr lang="en-US" sz="2000" b="1" dirty="0"/>
            </a:br>
            <a:r>
              <a:rPr lang="en-US" sz="2000" b="1" dirty="0">
                <a:hlinkClick r:id="rId4"/>
              </a:rPr>
              <a:t>http://www.Lohmander.com/PL_AOR_95_2000.pdf</a:t>
            </a:r>
            <a:endParaRPr lang="sv-S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2000" b="1" dirty="0">
                <a:latin typeface="Calibri" panose="020F0502020204030204" pitchFamily="34" charset="0"/>
                <a:ea typeface="Calibri" panose="020F0502020204030204" pitchFamily="34" charset="0"/>
                <a:cs typeface="Times New Roman" panose="02020603050405020304" pitchFamily="18" charset="0"/>
              </a:rPr>
              <a:t>Lohmander, P., Optimala beslut inför osäker framtid, FAKTA SKOG, SUAS, Nr 10, 2001</a:t>
            </a:r>
            <a:br>
              <a:rPr lang="sv-SE" sz="2000" b="1" dirty="0">
                <a:latin typeface="Calibri" panose="020F0502020204030204" pitchFamily="34" charset="0"/>
                <a:ea typeface="Calibri" panose="020F0502020204030204" pitchFamily="34" charset="0"/>
                <a:cs typeface="Times New Roman" panose="02020603050405020304" pitchFamily="18" charset="0"/>
              </a:rPr>
            </a:br>
            <a:r>
              <a:rPr lang="sv-SE" sz="20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http://www.Lohmander.com/FS01-10.pdf</a:t>
            </a:r>
            <a:endParaRPr lang="sv-S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100" b="1" dirty="0">
                <a:latin typeface="Calibri" panose="020F0502020204030204" pitchFamily="34" charset="0"/>
                <a:ea typeface="Calibri" panose="020F0502020204030204" pitchFamily="34" charset="0"/>
                <a:cs typeface="Times New Roman" panose="02020603050405020304" pitchFamily="18" charset="0"/>
              </a:rPr>
              <a:t> </a:t>
            </a:r>
            <a:endParaRPr lang="sv-SE"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7081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27</a:t>
            </a:fld>
            <a:endParaRPr lang="sv-SE"/>
          </a:p>
        </p:txBody>
      </p:sp>
      <p:sp>
        <p:nvSpPr>
          <p:cNvPr id="3" name="Rektangel 2"/>
          <p:cNvSpPr/>
          <p:nvPr/>
        </p:nvSpPr>
        <p:spPr>
          <a:xfrm>
            <a:off x="685800" y="825500"/>
            <a:ext cx="10668000" cy="5113195"/>
          </a:xfrm>
          <a:prstGeom prst="rect">
            <a:avLst/>
          </a:prstGeom>
        </p:spPr>
        <p:txBody>
          <a:bodyPr wrap="square">
            <a:spAutoFit/>
          </a:bodyPr>
          <a:lstStyle/>
          <a:p>
            <a:pPr lvl="0">
              <a:lnSpc>
                <a:spcPct val="107000"/>
              </a:lnSpc>
              <a:spcAft>
                <a:spcPts val="800"/>
              </a:spcAft>
            </a:pP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Lu, F., Lohmander, P., Optimal mixed stand management under risk, in Lu, F., Optimization of forest management decision making under conditions of risk, Doctoral Thesis, </a:t>
            </a:r>
            <a:r>
              <a:rPr lang="en-US"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Acta</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Universitatis</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Agriculturae</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Sueciae</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Swedish University of Agricultural Sciences, No. 333, 2004</a:t>
            </a:r>
            <a:endPar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Lohmander, P., Adaptive Optimization of Forest Management in a Stochastic World, in </a:t>
            </a:r>
            <a:r>
              <a:rPr lang="en-US"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Weintraub</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 et al (Editors), Handbook of Operations Research in Natural Resources, Springer, Springer Science, International Series in Operations Research and Management Science, New York, USA, pp 525-544, 2007 </a:t>
            </a:r>
            <a:b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20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http://www.amazon.ca/gp/reader/0387718141/ref=sib_dp_pt/701-0734992-1741115#reader-link</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20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http://www.Lohmander.com/PL_Handbook2007.pdf</a:t>
            </a:r>
            <a:endPar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lvl="0">
              <a:lnSpc>
                <a:spcPct val="107000"/>
              </a:lnSpc>
              <a:spcAft>
                <a:spcPts val="800"/>
              </a:spcAft>
            </a:pP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Lu, F., Lohmander, P., Optimal Decisions for Mixed Forests under Risk, </a:t>
            </a:r>
            <a:b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Scientia</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Silvae</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Sinicae</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Vol. 45, No. 11, Nov. 2009 </a:t>
            </a:r>
            <a:b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20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http://www.Lohmander.com/Lu_Lohmander_2009.pdf</a:t>
            </a:r>
            <a:endPar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4563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solidFill>
                  <a:prstClr val="black">
                    <a:tint val="75000"/>
                  </a:prstClr>
                </a:solidFill>
              </a:rPr>
              <a:pPr/>
              <a:t>28</a:t>
            </a:fld>
            <a:endParaRPr lang="sv-SE">
              <a:solidFill>
                <a:prstClr val="black">
                  <a:tint val="75000"/>
                </a:prstClr>
              </a:solidFill>
            </a:endParaRPr>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5553" y="0"/>
            <a:ext cx="7196447" cy="6858000"/>
          </a:xfrm>
          <a:prstGeom prst="rect">
            <a:avLst/>
          </a:prstGeom>
        </p:spPr>
      </p:pic>
      <p:sp>
        <p:nvSpPr>
          <p:cNvPr id="4" name="textruta 3"/>
          <p:cNvSpPr txBox="1"/>
          <p:nvPr/>
        </p:nvSpPr>
        <p:spPr>
          <a:xfrm>
            <a:off x="253218" y="872197"/>
            <a:ext cx="3965381" cy="5786199"/>
          </a:xfrm>
          <a:prstGeom prst="rect">
            <a:avLst/>
          </a:prstGeom>
          <a:noFill/>
        </p:spPr>
        <p:txBody>
          <a:bodyPr wrap="none" rtlCol="0">
            <a:spAutoFit/>
          </a:bodyPr>
          <a:lstStyle/>
          <a:p>
            <a:r>
              <a:rPr lang="sv-SE" sz="3200" b="1" i="1" dirty="0" smtClean="0">
                <a:solidFill>
                  <a:srgbClr val="FF0000"/>
                </a:solidFill>
                <a:latin typeface="Times New Roman" panose="02020603050405020304" pitchFamily="18" charset="0"/>
                <a:cs typeface="Times New Roman" panose="02020603050405020304" pitchFamily="18" charset="0"/>
              </a:rPr>
              <a:t>Will the </a:t>
            </a:r>
            <a:r>
              <a:rPr lang="sv-SE" sz="3200" b="1" i="1" dirty="0" err="1" smtClean="0">
                <a:solidFill>
                  <a:srgbClr val="FF0000"/>
                </a:solidFill>
                <a:latin typeface="Times New Roman" panose="02020603050405020304" pitchFamily="18" charset="0"/>
                <a:cs typeface="Times New Roman" panose="02020603050405020304" pitchFamily="18" charset="0"/>
              </a:rPr>
              <a:t>moose</a:t>
            </a:r>
            <a:r>
              <a:rPr lang="sv-SE" sz="3200" b="1" i="1" dirty="0" smtClean="0">
                <a:solidFill>
                  <a:srgbClr val="FF0000"/>
                </a:solidFill>
                <a:latin typeface="Times New Roman" panose="02020603050405020304" pitchFamily="18" charset="0"/>
                <a:cs typeface="Times New Roman" panose="02020603050405020304" pitchFamily="18" charset="0"/>
              </a:rPr>
              <a:t> </a:t>
            </a:r>
            <a:r>
              <a:rPr lang="sv-SE" sz="3200" b="1" i="1" dirty="0" err="1" smtClean="0">
                <a:solidFill>
                  <a:srgbClr val="FF0000"/>
                </a:solidFill>
                <a:latin typeface="Times New Roman" panose="02020603050405020304" pitchFamily="18" charset="0"/>
                <a:cs typeface="Times New Roman" panose="02020603050405020304" pitchFamily="18" charset="0"/>
              </a:rPr>
              <a:t>eat</a:t>
            </a:r>
            <a:r>
              <a:rPr lang="sv-SE" sz="3200" b="1" i="1" dirty="0" smtClean="0">
                <a:solidFill>
                  <a:srgbClr val="FF0000"/>
                </a:solidFill>
                <a:latin typeface="Times New Roman" panose="02020603050405020304" pitchFamily="18" charset="0"/>
                <a:cs typeface="Times New Roman" panose="02020603050405020304" pitchFamily="18" charset="0"/>
              </a:rPr>
              <a:t> </a:t>
            </a:r>
          </a:p>
          <a:p>
            <a:r>
              <a:rPr lang="sv-SE" sz="3200" b="1" i="1" dirty="0" smtClean="0">
                <a:solidFill>
                  <a:srgbClr val="FF0000"/>
                </a:solidFill>
                <a:latin typeface="Times New Roman" panose="02020603050405020304" pitchFamily="18" charset="0"/>
                <a:cs typeface="Times New Roman" panose="02020603050405020304" pitchFamily="18" charset="0"/>
              </a:rPr>
              <a:t>the </a:t>
            </a:r>
            <a:r>
              <a:rPr lang="sv-SE" sz="3200" b="1" i="1" dirty="0" err="1" smtClean="0">
                <a:solidFill>
                  <a:srgbClr val="FF0000"/>
                </a:solidFill>
                <a:latin typeface="Times New Roman" panose="02020603050405020304" pitchFamily="18" charset="0"/>
                <a:cs typeface="Times New Roman" panose="02020603050405020304" pitchFamily="18" charset="0"/>
              </a:rPr>
              <a:t>pine</a:t>
            </a:r>
            <a:r>
              <a:rPr lang="sv-SE" sz="3200" b="1" i="1" dirty="0" smtClean="0">
                <a:solidFill>
                  <a:srgbClr val="FF0000"/>
                </a:solidFill>
                <a:latin typeface="Times New Roman" panose="02020603050405020304" pitchFamily="18" charset="0"/>
                <a:cs typeface="Times New Roman" panose="02020603050405020304" pitchFamily="18" charset="0"/>
              </a:rPr>
              <a:t> </a:t>
            </a:r>
            <a:r>
              <a:rPr lang="sv-SE" sz="3200" b="1" i="1" dirty="0" err="1" smtClean="0">
                <a:solidFill>
                  <a:srgbClr val="FF0000"/>
                </a:solidFill>
                <a:latin typeface="Times New Roman" panose="02020603050405020304" pitchFamily="18" charset="0"/>
                <a:cs typeface="Times New Roman" panose="02020603050405020304" pitchFamily="18" charset="0"/>
              </a:rPr>
              <a:t>trees</a:t>
            </a:r>
            <a:r>
              <a:rPr lang="sv-SE" sz="3200" b="1" i="1" dirty="0" smtClean="0">
                <a:solidFill>
                  <a:srgbClr val="FF0000"/>
                </a:solidFill>
                <a:latin typeface="Times New Roman" panose="02020603050405020304" pitchFamily="18" charset="0"/>
                <a:cs typeface="Times New Roman" panose="02020603050405020304" pitchFamily="18" charset="0"/>
              </a:rPr>
              <a:t>?</a:t>
            </a:r>
          </a:p>
          <a:p>
            <a:endParaRPr lang="sv-SE" sz="2400" b="1" dirty="0">
              <a:latin typeface="Times New Roman" panose="02020603050405020304" pitchFamily="18" charset="0"/>
              <a:cs typeface="Times New Roman" panose="02020603050405020304" pitchFamily="18" charset="0"/>
            </a:endParaRPr>
          </a:p>
          <a:p>
            <a:r>
              <a:rPr lang="sv-SE" sz="2400" b="1" dirty="0" err="1" smtClean="0">
                <a:latin typeface="Times New Roman" panose="02020603050405020304" pitchFamily="18" charset="0"/>
                <a:cs typeface="Times New Roman" panose="02020603050405020304" pitchFamily="18" charset="0"/>
              </a:rPr>
              <a:t>This</a:t>
            </a:r>
            <a:r>
              <a:rPr lang="sv-SE" sz="2400" b="1" dirty="0" smtClean="0">
                <a:latin typeface="Times New Roman" panose="02020603050405020304" pitchFamily="18" charset="0"/>
                <a:cs typeface="Times New Roman" panose="02020603050405020304" pitchFamily="18" charset="0"/>
              </a:rPr>
              <a:t> is not </a:t>
            </a:r>
            <a:r>
              <a:rPr lang="sv-SE" sz="2400" b="1" dirty="0" err="1" smtClean="0">
                <a:latin typeface="Times New Roman" panose="02020603050405020304" pitchFamily="18" charset="0"/>
                <a:cs typeface="Times New Roman" panose="02020603050405020304" pitchFamily="18" charset="0"/>
              </a:rPr>
              <a:t>known</a:t>
            </a:r>
            <a:r>
              <a:rPr lang="sv-SE" sz="2400" b="1" dirty="0" smtClean="0">
                <a:latin typeface="Times New Roman" panose="02020603050405020304" pitchFamily="18" charset="0"/>
                <a:cs typeface="Times New Roman" panose="02020603050405020304" pitchFamily="18" charset="0"/>
              </a:rPr>
              <a:t> </a:t>
            </a:r>
            <a:r>
              <a:rPr lang="sv-SE" sz="2400" b="1" dirty="0" err="1" smtClean="0">
                <a:latin typeface="Times New Roman" panose="02020603050405020304" pitchFamily="18" charset="0"/>
                <a:cs typeface="Times New Roman" panose="02020603050405020304" pitchFamily="18" charset="0"/>
              </a:rPr>
              <a:t>when</a:t>
            </a:r>
            <a:r>
              <a:rPr lang="sv-SE" sz="2400" b="1" dirty="0" smtClean="0">
                <a:latin typeface="Times New Roman" panose="02020603050405020304" pitchFamily="18" charset="0"/>
                <a:cs typeface="Times New Roman" panose="02020603050405020304" pitchFamily="18" charset="0"/>
              </a:rPr>
              <a:t> </a:t>
            </a:r>
          </a:p>
          <a:p>
            <a:r>
              <a:rPr lang="sv-SE" sz="2400" b="1" dirty="0" smtClean="0">
                <a:latin typeface="Times New Roman" panose="02020603050405020304" pitchFamily="18" charset="0"/>
                <a:cs typeface="Times New Roman" panose="02020603050405020304" pitchFamily="18" charset="0"/>
              </a:rPr>
              <a:t>the </a:t>
            </a:r>
            <a:r>
              <a:rPr lang="sv-SE" sz="2400" b="1" dirty="0" err="1" smtClean="0">
                <a:latin typeface="Times New Roman" panose="02020603050405020304" pitchFamily="18" charset="0"/>
                <a:cs typeface="Times New Roman" panose="02020603050405020304" pitchFamily="18" charset="0"/>
              </a:rPr>
              <a:t>plantation</a:t>
            </a:r>
            <a:r>
              <a:rPr lang="sv-SE" sz="2400" b="1" dirty="0" smtClean="0">
                <a:latin typeface="Times New Roman" panose="02020603050405020304" pitchFamily="18" charset="0"/>
                <a:cs typeface="Times New Roman" panose="02020603050405020304" pitchFamily="18" charset="0"/>
              </a:rPr>
              <a:t> is </a:t>
            </a:r>
            <a:r>
              <a:rPr lang="sv-SE" sz="2400" b="1" dirty="0" err="1" smtClean="0">
                <a:latin typeface="Times New Roman" panose="02020603050405020304" pitchFamily="18" charset="0"/>
                <a:cs typeface="Times New Roman" panose="02020603050405020304" pitchFamily="18" charset="0"/>
              </a:rPr>
              <a:t>created</a:t>
            </a:r>
            <a:r>
              <a:rPr lang="sv-SE" sz="2400" b="1" dirty="0" smtClean="0">
                <a:latin typeface="Times New Roman" panose="02020603050405020304" pitchFamily="18" charset="0"/>
                <a:cs typeface="Times New Roman" panose="02020603050405020304" pitchFamily="18" charset="0"/>
              </a:rPr>
              <a:t>.</a:t>
            </a:r>
          </a:p>
          <a:p>
            <a:endParaRPr lang="sv-SE" sz="2400" b="1" dirty="0">
              <a:latin typeface="Times New Roman" panose="02020603050405020304" pitchFamily="18" charset="0"/>
              <a:cs typeface="Times New Roman" panose="02020603050405020304" pitchFamily="18" charset="0"/>
            </a:endParaRPr>
          </a:p>
          <a:p>
            <a:r>
              <a:rPr lang="sv-SE" sz="2400" b="1" dirty="0" smtClean="0">
                <a:latin typeface="Times New Roman" panose="02020603050405020304" pitchFamily="18" charset="0"/>
                <a:cs typeface="Times New Roman" panose="02020603050405020304" pitchFamily="18" charset="0"/>
              </a:rPr>
              <a:t>If the </a:t>
            </a:r>
            <a:r>
              <a:rPr lang="sv-SE" sz="2400" b="1" dirty="0" err="1" smtClean="0">
                <a:latin typeface="Times New Roman" panose="02020603050405020304" pitchFamily="18" charset="0"/>
                <a:cs typeface="Times New Roman" panose="02020603050405020304" pitchFamily="18" charset="0"/>
              </a:rPr>
              <a:t>forest</a:t>
            </a:r>
            <a:r>
              <a:rPr lang="sv-SE" sz="2400" b="1" dirty="0">
                <a:latin typeface="Times New Roman" panose="02020603050405020304" pitchFamily="18" charset="0"/>
                <a:cs typeface="Times New Roman" panose="02020603050405020304" pitchFamily="18" charset="0"/>
              </a:rPr>
              <a:t> </a:t>
            </a:r>
            <a:r>
              <a:rPr lang="sv-SE" sz="2400" b="1" dirty="0" err="1" smtClean="0">
                <a:latin typeface="Times New Roman" panose="02020603050405020304" pitchFamily="18" charset="0"/>
                <a:cs typeface="Times New Roman" panose="02020603050405020304" pitchFamily="18" charset="0"/>
              </a:rPr>
              <a:t>contains</a:t>
            </a:r>
            <a:r>
              <a:rPr lang="sv-SE" sz="2400" b="1" dirty="0" smtClean="0">
                <a:latin typeface="Times New Roman" panose="02020603050405020304" pitchFamily="18" charset="0"/>
                <a:cs typeface="Times New Roman" panose="02020603050405020304" pitchFamily="18" charset="0"/>
              </a:rPr>
              <a:t> </a:t>
            </a:r>
            <a:r>
              <a:rPr lang="sv-SE" sz="2400" b="1" dirty="0" err="1" smtClean="0">
                <a:latin typeface="Times New Roman" panose="02020603050405020304" pitchFamily="18" charset="0"/>
                <a:cs typeface="Times New Roman" panose="02020603050405020304" pitchFamily="18" charset="0"/>
              </a:rPr>
              <a:t>several</a:t>
            </a:r>
            <a:r>
              <a:rPr lang="sv-SE" sz="2400" b="1" dirty="0" smtClean="0">
                <a:latin typeface="Times New Roman" panose="02020603050405020304" pitchFamily="18" charset="0"/>
                <a:cs typeface="Times New Roman" panose="02020603050405020304" pitchFamily="18" charset="0"/>
              </a:rPr>
              <a:t> </a:t>
            </a:r>
          </a:p>
          <a:p>
            <a:r>
              <a:rPr lang="sv-SE" sz="2400" b="1" dirty="0" err="1" smtClean="0">
                <a:latin typeface="Times New Roman" panose="02020603050405020304" pitchFamily="18" charset="0"/>
                <a:cs typeface="Times New Roman" panose="02020603050405020304" pitchFamily="18" charset="0"/>
              </a:rPr>
              <a:t>tree</a:t>
            </a:r>
            <a:r>
              <a:rPr lang="sv-SE" sz="2400" b="1" dirty="0" smtClean="0">
                <a:latin typeface="Times New Roman" panose="02020603050405020304" pitchFamily="18" charset="0"/>
                <a:cs typeface="Times New Roman" panose="02020603050405020304" pitchFamily="18" charset="0"/>
              </a:rPr>
              <a:t> species, the </a:t>
            </a:r>
            <a:r>
              <a:rPr lang="sv-SE" sz="2400" b="1" dirty="0" err="1" smtClean="0">
                <a:latin typeface="Times New Roman" panose="02020603050405020304" pitchFamily="18" charset="0"/>
                <a:cs typeface="Times New Roman" panose="02020603050405020304" pitchFamily="18" charset="0"/>
              </a:rPr>
              <a:t>forest</a:t>
            </a:r>
            <a:endParaRPr lang="sv-SE" sz="2400" b="1" dirty="0" smtClean="0">
              <a:latin typeface="Times New Roman" panose="02020603050405020304" pitchFamily="18" charset="0"/>
              <a:cs typeface="Times New Roman" panose="02020603050405020304" pitchFamily="18" charset="0"/>
            </a:endParaRPr>
          </a:p>
          <a:p>
            <a:r>
              <a:rPr lang="sv-SE" sz="2400" b="1" dirty="0" err="1" smtClean="0">
                <a:latin typeface="Times New Roman" panose="02020603050405020304" pitchFamily="18" charset="0"/>
                <a:cs typeface="Times New Roman" panose="02020603050405020304" pitchFamily="18" charset="0"/>
              </a:rPr>
              <a:t>production</a:t>
            </a:r>
            <a:r>
              <a:rPr lang="sv-SE" sz="2400" b="1" dirty="0" smtClean="0">
                <a:latin typeface="Times New Roman" panose="02020603050405020304" pitchFamily="18" charset="0"/>
                <a:cs typeface="Times New Roman" panose="02020603050405020304" pitchFamily="18" charset="0"/>
              </a:rPr>
              <a:t> </a:t>
            </a:r>
            <a:r>
              <a:rPr lang="sv-SE" sz="2400" b="1" dirty="0" err="1" smtClean="0">
                <a:latin typeface="Times New Roman" panose="02020603050405020304" pitchFamily="18" charset="0"/>
                <a:cs typeface="Times New Roman" panose="02020603050405020304" pitchFamily="18" charset="0"/>
              </a:rPr>
              <a:t>can</a:t>
            </a:r>
            <a:r>
              <a:rPr lang="sv-SE" sz="2400" b="1" dirty="0" smtClean="0">
                <a:latin typeface="Times New Roman" panose="02020603050405020304" pitchFamily="18" charset="0"/>
                <a:cs typeface="Times New Roman" panose="02020603050405020304" pitchFamily="18" charset="0"/>
              </a:rPr>
              <a:t> </a:t>
            </a:r>
            <a:r>
              <a:rPr lang="sv-SE" sz="2400" b="1" dirty="0" err="1" smtClean="0">
                <a:latin typeface="Times New Roman" panose="02020603050405020304" pitchFamily="18" charset="0"/>
                <a:cs typeface="Times New Roman" panose="02020603050405020304" pitchFamily="18" charset="0"/>
              </a:rPr>
              <a:t>continue</a:t>
            </a:r>
            <a:r>
              <a:rPr lang="sv-SE" sz="2400" b="1" dirty="0" smtClean="0">
                <a:latin typeface="Times New Roman" panose="02020603050405020304" pitchFamily="18" charset="0"/>
                <a:cs typeface="Times New Roman" panose="02020603050405020304" pitchFamily="18" charset="0"/>
              </a:rPr>
              <a:t> </a:t>
            </a:r>
          </a:p>
          <a:p>
            <a:r>
              <a:rPr lang="sv-SE" sz="2400" b="1" dirty="0" err="1" smtClean="0">
                <a:latin typeface="Times New Roman" panose="02020603050405020304" pitchFamily="18" charset="0"/>
                <a:cs typeface="Times New Roman" panose="02020603050405020304" pitchFamily="18" charset="0"/>
              </a:rPr>
              <a:t>even</a:t>
            </a:r>
            <a:r>
              <a:rPr lang="sv-SE" sz="2400" b="1" dirty="0" smtClean="0">
                <a:latin typeface="Times New Roman" panose="02020603050405020304" pitchFamily="18" charset="0"/>
                <a:cs typeface="Times New Roman" panose="02020603050405020304" pitchFamily="18" charset="0"/>
              </a:rPr>
              <a:t> </a:t>
            </a:r>
            <a:r>
              <a:rPr lang="sv-SE" sz="2400" b="1" dirty="0" err="1" smtClean="0">
                <a:latin typeface="Times New Roman" panose="02020603050405020304" pitchFamily="18" charset="0"/>
                <a:cs typeface="Times New Roman" panose="02020603050405020304" pitchFamily="18" charset="0"/>
              </a:rPr>
              <a:t>if</a:t>
            </a:r>
            <a:r>
              <a:rPr lang="sv-SE" sz="2400" b="1" dirty="0" smtClean="0">
                <a:latin typeface="Times New Roman" panose="02020603050405020304" pitchFamily="18" charset="0"/>
                <a:cs typeface="Times New Roman" panose="02020603050405020304" pitchFamily="18" charset="0"/>
              </a:rPr>
              <a:t> the </a:t>
            </a:r>
            <a:r>
              <a:rPr lang="sv-SE" sz="2400" b="1" dirty="0" err="1" smtClean="0">
                <a:latin typeface="Times New Roman" panose="02020603050405020304" pitchFamily="18" charset="0"/>
                <a:cs typeface="Times New Roman" panose="02020603050405020304" pitchFamily="18" charset="0"/>
              </a:rPr>
              <a:t>moose</a:t>
            </a:r>
            <a:r>
              <a:rPr lang="sv-SE" sz="2400" b="1" dirty="0" smtClean="0">
                <a:latin typeface="Times New Roman" panose="02020603050405020304" pitchFamily="18" charset="0"/>
                <a:cs typeface="Times New Roman" panose="02020603050405020304" pitchFamily="18" charset="0"/>
              </a:rPr>
              <a:t> </a:t>
            </a:r>
            <a:r>
              <a:rPr lang="sv-SE" sz="2400" b="1" dirty="0" err="1" smtClean="0">
                <a:latin typeface="Times New Roman" panose="02020603050405020304" pitchFamily="18" charset="0"/>
                <a:cs typeface="Times New Roman" panose="02020603050405020304" pitchFamily="18" charset="0"/>
              </a:rPr>
              <a:t>will</a:t>
            </a:r>
            <a:endParaRPr lang="sv-SE" sz="2400" b="1" dirty="0" smtClean="0">
              <a:latin typeface="Times New Roman" panose="02020603050405020304" pitchFamily="18" charset="0"/>
              <a:cs typeface="Times New Roman" panose="02020603050405020304" pitchFamily="18" charset="0"/>
            </a:endParaRPr>
          </a:p>
          <a:p>
            <a:r>
              <a:rPr lang="sv-SE" sz="2400" b="1" dirty="0" err="1" smtClean="0">
                <a:latin typeface="Times New Roman" panose="02020603050405020304" pitchFamily="18" charset="0"/>
                <a:cs typeface="Times New Roman" panose="02020603050405020304" pitchFamily="18" charset="0"/>
              </a:rPr>
              <a:t>eat</a:t>
            </a:r>
            <a:r>
              <a:rPr lang="sv-SE" sz="2400" b="1" dirty="0" smtClean="0">
                <a:latin typeface="Times New Roman" panose="02020603050405020304" pitchFamily="18" charset="0"/>
                <a:cs typeface="Times New Roman" panose="02020603050405020304" pitchFamily="18" charset="0"/>
              </a:rPr>
              <a:t> the </a:t>
            </a:r>
            <a:r>
              <a:rPr lang="sv-SE" sz="2400" b="1" dirty="0" err="1" smtClean="0">
                <a:latin typeface="Times New Roman" panose="02020603050405020304" pitchFamily="18" charset="0"/>
                <a:cs typeface="Times New Roman" panose="02020603050405020304" pitchFamily="18" charset="0"/>
              </a:rPr>
              <a:t>pine</a:t>
            </a:r>
            <a:r>
              <a:rPr lang="sv-SE" sz="2400" b="1" dirty="0" smtClean="0">
                <a:latin typeface="Times New Roman" panose="02020603050405020304" pitchFamily="18" charset="0"/>
                <a:cs typeface="Times New Roman" panose="02020603050405020304" pitchFamily="18" charset="0"/>
              </a:rPr>
              <a:t> </a:t>
            </a:r>
            <a:r>
              <a:rPr lang="sv-SE" sz="2400" b="1" dirty="0" err="1" smtClean="0">
                <a:latin typeface="Times New Roman" panose="02020603050405020304" pitchFamily="18" charset="0"/>
                <a:cs typeface="Times New Roman" panose="02020603050405020304" pitchFamily="18" charset="0"/>
              </a:rPr>
              <a:t>trees</a:t>
            </a:r>
            <a:r>
              <a:rPr lang="sv-SE" sz="2400" b="1" dirty="0" smtClean="0">
                <a:latin typeface="Times New Roman" panose="02020603050405020304" pitchFamily="18" charset="0"/>
                <a:cs typeface="Times New Roman" panose="02020603050405020304" pitchFamily="18" charset="0"/>
              </a:rPr>
              <a:t>.</a:t>
            </a:r>
          </a:p>
          <a:p>
            <a:endParaRPr lang="sv-SE" dirty="0" smtClean="0"/>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2400904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29</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13" y="715962"/>
            <a:ext cx="9259888" cy="4414503"/>
          </a:xfrm>
          <a:prstGeom prst="rect">
            <a:avLst/>
          </a:prstGeom>
        </p:spPr>
      </p:pic>
      <p:sp>
        <p:nvSpPr>
          <p:cNvPr id="4" name="Rektangel 3"/>
          <p:cNvSpPr/>
          <p:nvPr/>
        </p:nvSpPr>
        <p:spPr>
          <a:xfrm>
            <a:off x="812800" y="5333625"/>
            <a:ext cx="7683500" cy="773673"/>
          </a:xfrm>
          <a:prstGeom prst="rect">
            <a:avLst/>
          </a:prstGeom>
        </p:spPr>
        <p:txBody>
          <a:bodyPr wrap="square">
            <a:spAutoFit/>
          </a:bodyPr>
          <a:lstStyle/>
          <a:p>
            <a:pP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Lu, F., Lohmander, P., Optimal Decisions for Mixed Forests under Risk, </a:t>
            </a:r>
            <a:br>
              <a:rPr lang="en-US" sz="1400" b="1" dirty="0">
                <a:latin typeface="Calibri" panose="020F0502020204030204" pitchFamily="34" charset="0"/>
                <a:ea typeface="Calibri" panose="020F0502020204030204" pitchFamily="34" charset="0"/>
                <a:cs typeface="Times New Roman" panose="02020603050405020304" pitchFamily="18" charset="0"/>
              </a:rPr>
            </a:br>
            <a:r>
              <a:rPr lang="en-US" sz="1400" b="1" dirty="0" err="1">
                <a:latin typeface="Calibri" panose="020F0502020204030204" pitchFamily="34" charset="0"/>
                <a:ea typeface="Calibri" panose="020F0502020204030204" pitchFamily="34" charset="0"/>
                <a:cs typeface="Times New Roman" panose="02020603050405020304" pitchFamily="18" charset="0"/>
              </a:rPr>
              <a:t>Scientia</a:t>
            </a: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b="1" dirty="0" err="1">
                <a:latin typeface="Calibri" panose="020F0502020204030204" pitchFamily="34" charset="0"/>
                <a:ea typeface="Calibri" panose="020F0502020204030204" pitchFamily="34" charset="0"/>
                <a:cs typeface="Times New Roman" panose="02020603050405020304" pitchFamily="18" charset="0"/>
              </a:rPr>
              <a:t>Silvae</a:t>
            </a: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b="1" dirty="0" err="1">
                <a:latin typeface="Calibri" panose="020F0502020204030204" pitchFamily="34" charset="0"/>
                <a:ea typeface="Calibri" panose="020F0502020204030204" pitchFamily="34" charset="0"/>
                <a:cs typeface="Times New Roman" panose="02020603050405020304" pitchFamily="18" charset="0"/>
              </a:rPr>
              <a:t>Sinicae</a:t>
            </a:r>
            <a:r>
              <a:rPr lang="en-US" sz="1400" b="1" dirty="0">
                <a:latin typeface="Calibri" panose="020F0502020204030204" pitchFamily="34" charset="0"/>
                <a:ea typeface="Calibri" panose="020F0502020204030204" pitchFamily="34" charset="0"/>
                <a:cs typeface="Times New Roman" panose="02020603050405020304" pitchFamily="18" charset="0"/>
              </a:rPr>
              <a:t>, Vol. 45, No. 11, Nov. 2009 </a:t>
            </a:r>
            <a:br>
              <a:rPr lang="en-US" sz="1400" b="1" dirty="0">
                <a:latin typeface="Calibri" panose="020F0502020204030204" pitchFamily="34" charset="0"/>
                <a:ea typeface="Calibri" panose="020F0502020204030204" pitchFamily="34" charset="0"/>
                <a:cs typeface="Times New Roman" panose="02020603050405020304" pitchFamily="18" charset="0"/>
              </a:rPr>
            </a:br>
            <a:r>
              <a:rPr lang="en-US" sz="14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http://www.Lohmander.com/Lu_Lohmander_2009.pdf</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9341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181686"/>
            <a:ext cx="10515600" cy="4784261"/>
          </a:xfrm>
        </p:spPr>
        <p:txBody>
          <a:bodyPr>
            <a:normAutofit/>
          </a:bodyPr>
          <a:lstStyle/>
          <a:p>
            <a:pPr marL="0" lvl="0" indent="0">
              <a:buNone/>
            </a:pPr>
            <a:r>
              <a:rPr lang="en-US" sz="2400" b="1" dirty="0">
                <a:solidFill>
                  <a:srgbClr val="000000"/>
                </a:solidFill>
                <a:latin typeface="Times New Roman" panose="02020603050405020304" pitchFamily="18" charset="0"/>
                <a:ea typeface="Times New Roman" panose="02020603050405020304" pitchFamily="18" charset="0"/>
              </a:rPr>
              <a:t>In order to solve the global warming problem and other environmental and economic problems with global implications</a:t>
            </a:r>
            <a:r>
              <a:rPr lang="en-US" sz="2400" b="1" dirty="0" smtClean="0">
                <a:solidFill>
                  <a:srgbClr val="000000"/>
                </a:solidFill>
                <a:latin typeface="Times New Roman" panose="02020603050405020304" pitchFamily="18" charset="0"/>
                <a:ea typeface="Times New Roman" panose="02020603050405020304" pitchFamily="18" charset="0"/>
              </a:rPr>
              <a:t>,</a:t>
            </a:r>
          </a:p>
          <a:p>
            <a:pPr marL="0" lvl="0" indent="0">
              <a:buNone/>
            </a:pPr>
            <a:r>
              <a:rPr lang="en-US" sz="2400" b="1" dirty="0" smtClean="0">
                <a:solidFill>
                  <a:srgbClr val="000000"/>
                </a:solidFill>
                <a:latin typeface="Times New Roman" panose="02020603050405020304" pitchFamily="18" charset="0"/>
                <a:ea typeface="Times New Roman" panose="02020603050405020304" pitchFamily="18" charset="0"/>
              </a:rPr>
              <a:t> </a:t>
            </a:r>
          </a:p>
          <a:p>
            <a:pPr marL="0" lvl="0" indent="0">
              <a:buNone/>
            </a:pPr>
            <a:r>
              <a:rPr lang="en-US" sz="4800" b="1" i="1" dirty="0" smtClean="0">
                <a:solidFill>
                  <a:srgbClr val="FF0000"/>
                </a:solidFill>
                <a:latin typeface="Times New Roman" panose="02020603050405020304" pitchFamily="18" charset="0"/>
                <a:ea typeface="Times New Roman" panose="02020603050405020304" pitchFamily="18" charset="0"/>
              </a:rPr>
              <a:t>it </a:t>
            </a:r>
            <a:r>
              <a:rPr lang="en-US" sz="4800" b="1" i="1" dirty="0">
                <a:solidFill>
                  <a:srgbClr val="FF0000"/>
                </a:solidFill>
                <a:latin typeface="Times New Roman" panose="02020603050405020304" pitchFamily="18" charset="0"/>
                <a:ea typeface="Times New Roman" panose="02020603050405020304" pitchFamily="18" charset="0"/>
              </a:rPr>
              <a:t>is necessary that the most relevant and important sustainable management options are well investigated and formulated. </a:t>
            </a:r>
            <a:endParaRPr lang="en-US" sz="4800" b="1" i="1" dirty="0" smtClean="0">
              <a:solidFill>
                <a:srgbClr val="FF0000"/>
              </a:solidFill>
              <a:latin typeface="Times New Roman" panose="02020603050405020304" pitchFamily="18" charset="0"/>
              <a:ea typeface="Times New Roman" panose="02020603050405020304" pitchFamily="18" charset="0"/>
            </a:endParaRPr>
          </a:p>
          <a:p>
            <a:pPr marL="0" lvl="0" indent="0">
              <a:buNone/>
            </a:pP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3</a:t>
            </a:fld>
            <a:endParaRPr lang="sv-SE"/>
          </a:p>
        </p:txBody>
      </p:sp>
    </p:spTree>
    <p:extLst>
      <p:ext uri="{BB962C8B-B14F-4D97-AF65-F5344CB8AC3E}">
        <p14:creationId xmlns:p14="http://schemas.microsoft.com/office/powerpoint/2010/main" val="1365708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30</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6477" y="0"/>
            <a:ext cx="7645523" cy="6858001"/>
          </a:xfrm>
          <a:prstGeom prst="rect">
            <a:avLst/>
          </a:prstGeom>
        </p:spPr>
      </p:pic>
      <p:sp>
        <p:nvSpPr>
          <p:cNvPr id="4" name="textruta 3"/>
          <p:cNvSpPr txBox="1"/>
          <p:nvPr/>
        </p:nvSpPr>
        <p:spPr>
          <a:xfrm>
            <a:off x="557179" y="447040"/>
            <a:ext cx="4014240" cy="5909310"/>
          </a:xfrm>
          <a:prstGeom prst="rect">
            <a:avLst/>
          </a:prstGeom>
          <a:noFill/>
        </p:spPr>
        <p:txBody>
          <a:bodyPr wrap="none" rtlCol="0">
            <a:spAutoFit/>
          </a:bodyPr>
          <a:lstStyle/>
          <a:p>
            <a:r>
              <a:rPr lang="sv-SE" sz="2400" b="1" i="1" dirty="0" err="1" smtClean="0">
                <a:solidFill>
                  <a:srgbClr val="FF0000"/>
                </a:solidFill>
                <a:latin typeface="Times New Roman" panose="02020603050405020304" pitchFamily="18" charset="0"/>
                <a:cs typeface="Times New Roman" panose="02020603050405020304" pitchFamily="18" charset="0"/>
              </a:rPr>
              <a:t>How</a:t>
            </a:r>
            <a:r>
              <a:rPr lang="sv-SE" sz="2400" b="1" i="1" dirty="0" smtClean="0">
                <a:solidFill>
                  <a:srgbClr val="FF0000"/>
                </a:solidFill>
                <a:latin typeface="Times New Roman" panose="02020603050405020304" pitchFamily="18" charset="0"/>
                <a:cs typeface="Times New Roman" panose="02020603050405020304" pitchFamily="18" charset="0"/>
              </a:rPr>
              <a:t> </a:t>
            </a:r>
            <a:r>
              <a:rPr lang="sv-SE" sz="2400" b="1" i="1" dirty="0" err="1" smtClean="0">
                <a:solidFill>
                  <a:srgbClr val="FF0000"/>
                </a:solidFill>
                <a:latin typeface="Times New Roman" panose="02020603050405020304" pitchFamily="18" charset="0"/>
                <a:cs typeface="Times New Roman" panose="02020603050405020304" pitchFamily="18" charset="0"/>
              </a:rPr>
              <a:t>will</a:t>
            </a:r>
            <a:r>
              <a:rPr lang="sv-SE" sz="2400" b="1" i="1" dirty="0" smtClean="0">
                <a:solidFill>
                  <a:srgbClr val="FF0000"/>
                </a:solidFill>
                <a:latin typeface="Times New Roman" panose="02020603050405020304" pitchFamily="18" charset="0"/>
                <a:cs typeface="Times New Roman" panose="02020603050405020304" pitchFamily="18" charset="0"/>
              </a:rPr>
              <a:t> the </a:t>
            </a:r>
            <a:r>
              <a:rPr lang="sv-SE" sz="2400" b="1" i="1" dirty="0" err="1" smtClean="0">
                <a:solidFill>
                  <a:srgbClr val="FF0000"/>
                </a:solidFill>
                <a:latin typeface="Times New Roman" panose="02020603050405020304" pitchFamily="18" charset="0"/>
                <a:cs typeface="Times New Roman" panose="02020603050405020304" pitchFamily="18" charset="0"/>
              </a:rPr>
              <a:t>climate</a:t>
            </a:r>
            <a:r>
              <a:rPr lang="sv-SE" sz="2400" b="1" i="1" dirty="0" smtClean="0">
                <a:solidFill>
                  <a:srgbClr val="FF0000"/>
                </a:solidFill>
                <a:latin typeface="Times New Roman" panose="02020603050405020304" pitchFamily="18" charset="0"/>
                <a:cs typeface="Times New Roman" panose="02020603050405020304" pitchFamily="18" charset="0"/>
              </a:rPr>
              <a:t> and the</a:t>
            </a:r>
          </a:p>
          <a:p>
            <a:r>
              <a:rPr lang="sv-SE" sz="2400" b="1" i="1" dirty="0" err="1" smtClean="0">
                <a:solidFill>
                  <a:srgbClr val="FF0000"/>
                </a:solidFill>
                <a:latin typeface="Times New Roman" panose="02020603050405020304" pitchFamily="18" charset="0"/>
                <a:cs typeface="Times New Roman" panose="02020603050405020304" pitchFamily="18" charset="0"/>
              </a:rPr>
              <a:t>acidity</a:t>
            </a:r>
            <a:r>
              <a:rPr lang="sv-SE" sz="2400" b="1" i="1" dirty="0" smtClean="0">
                <a:solidFill>
                  <a:srgbClr val="FF0000"/>
                </a:solidFill>
                <a:latin typeface="Times New Roman" panose="02020603050405020304" pitchFamily="18" charset="0"/>
                <a:cs typeface="Times New Roman" panose="02020603050405020304" pitchFamily="18" charset="0"/>
              </a:rPr>
              <a:t> </a:t>
            </a:r>
            <a:r>
              <a:rPr lang="sv-SE" sz="2400" b="1" i="1" dirty="0" err="1" smtClean="0">
                <a:solidFill>
                  <a:srgbClr val="FF0000"/>
                </a:solidFill>
                <a:latin typeface="Times New Roman" panose="02020603050405020304" pitchFamily="18" charset="0"/>
                <a:cs typeface="Times New Roman" panose="02020603050405020304" pitchFamily="18" charset="0"/>
              </a:rPr>
              <a:t>of</a:t>
            </a:r>
            <a:r>
              <a:rPr lang="sv-SE" sz="2400" b="1" i="1" dirty="0" smtClean="0">
                <a:solidFill>
                  <a:srgbClr val="FF0000"/>
                </a:solidFill>
                <a:latin typeface="Times New Roman" panose="02020603050405020304" pitchFamily="18" charset="0"/>
                <a:cs typeface="Times New Roman" panose="02020603050405020304" pitchFamily="18" charset="0"/>
              </a:rPr>
              <a:t> </a:t>
            </a:r>
            <a:r>
              <a:rPr lang="sv-SE" sz="2400" b="1" i="1" dirty="0" err="1" smtClean="0">
                <a:solidFill>
                  <a:srgbClr val="FF0000"/>
                </a:solidFill>
                <a:latin typeface="Times New Roman" panose="02020603050405020304" pitchFamily="18" charset="0"/>
                <a:cs typeface="Times New Roman" panose="02020603050405020304" pitchFamily="18" charset="0"/>
              </a:rPr>
              <a:t>soils</a:t>
            </a:r>
            <a:r>
              <a:rPr lang="sv-SE" sz="2400" b="1" i="1" dirty="0" smtClean="0">
                <a:solidFill>
                  <a:srgbClr val="FF0000"/>
                </a:solidFill>
                <a:latin typeface="Times New Roman" panose="02020603050405020304" pitchFamily="18" charset="0"/>
                <a:cs typeface="Times New Roman" panose="02020603050405020304" pitchFamily="18" charset="0"/>
              </a:rPr>
              <a:t> </a:t>
            </a:r>
            <a:r>
              <a:rPr lang="sv-SE" sz="2400" b="1" i="1" dirty="0" err="1" smtClean="0">
                <a:solidFill>
                  <a:srgbClr val="FF0000"/>
                </a:solidFill>
                <a:latin typeface="Times New Roman" panose="02020603050405020304" pitchFamily="18" charset="0"/>
                <a:cs typeface="Times New Roman" panose="02020603050405020304" pitchFamily="18" charset="0"/>
              </a:rPr>
              <a:t>change</a:t>
            </a:r>
            <a:r>
              <a:rPr lang="sv-SE" sz="2400" b="1" i="1" dirty="0" smtClean="0">
                <a:solidFill>
                  <a:srgbClr val="FF0000"/>
                </a:solidFill>
                <a:latin typeface="Times New Roman" panose="02020603050405020304" pitchFamily="18" charset="0"/>
                <a:cs typeface="Times New Roman" panose="02020603050405020304" pitchFamily="18" charset="0"/>
              </a:rPr>
              <a:t> </a:t>
            </a:r>
            <a:r>
              <a:rPr lang="sv-SE" sz="2400" b="1" i="1" dirty="0" err="1" smtClean="0">
                <a:solidFill>
                  <a:srgbClr val="FF0000"/>
                </a:solidFill>
                <a:latin typeface="Times New Roman" panose="02020603050405020304" pitchFamily="18" charset="0"/>
                <a:cs typeface="Times New Roman" panose="02020603050405020304" pitchFamily="18" charset="0"/>
              </a:rPr>
              <a:t>during</a:t>
            </a:r>
            <a:endParaRPr lang="sv-SE" sz="2400" b="1" i="1" dirty="0" smtClean="0">
              <a:solidFill>
                <a:srgbClr val="FF0000"/>
              </a:solidFill>
              <a:latin typeface="Times New Roman" panose="02020603050405020304" pitchFamily="18" charset="0"/>
              <a:cs typeface="Times New Roman" panose="02020603050405020304" pitchFamily="18" charset="0"/>
            </a:endParaRPr>
          </a:p>
          <a:p>
            <a:r>
              <a:rPr lang="sv-SE" sz="2400" b="1" i="1" dirty="0" smtClean="0">
                <a:solidFill>
                  <a:srgbClr val="FF0000"/>
                </a:solidFill>
                <a:latin typeface="Times New Roman" panose="02020603050405020304" pitchFamily="18" charset="0"/>
                <a:cs typeface="Times New Roman" panose="02020603050405020304" pitchFamily="18" charset="0"/>
              </a:rPr>
              <a:t>the </a:t>
            </a:r>
            <a:r>
              <a:rPr lang="sv-SE" sz="2400" b="1" i="1" dirty="0" err="1" smtClean="0">
                <a:solidFill>
                  <a:srgbClr val="FF0000"/>
                </a:solidFill>
                <a:latin typeface="Times New Roman" panose="02020603050405020304" pitchFamily="18" charset="0"/>
                <a:cs typeface="Times New Roman" panose="02020603050405020304" pitchFamily="18" charset="0"/>
              </a:rPr>
              <a:t>next</a:t>
            </a:r>
            <a:r>
              <a:rPr lang="sv-SE" sz="2400" b="1" i="1" dirty="0" smtClean="0">
                <a:solidFill>
                  <a:srgbClr val="FF0000"/>
                </a:solidFill>
                <a:latin typeface="Times New Roman" panose="02020603050405020304" pitchFamily="18" charset="0"/>
                <a:cs typeface="Times New Roman" panose="02020603050405020304" pitchFamily="18" charset="0"/>
              </a:rPr>
              <a:t> 30 </a:t>
            </a:r>
            <a:r>
              <a:rPr lang="sv-SE" sz="2400" b="1" i="1" dirty="0" err="1" smtClean="0">
                <a:solidFill>
                  <a:srgbClr val="FF0000"/>
                </a:solidFill>
                <a:latin typeface="Times New Roman" panose="02020603050405020304" pitchFamily="18" charset="0"/>
                <a:cs typeface="Times New Roman" panose="02020603050405020304" pitchFamily="18" charset="0"/>
              </a:rPr>
              <a:t>years</a:t>
            </a:r>
            <a:r>
              <a:rPr lang="sv-SE" sz="2400" b="1" i="1" dirty="0" smtClean="0">
                <a:solidFill>
                  <a:srgbClr val="FF0000"/>
                </a:solidFill>
                <a:latin typeface="Times New Roman" panose="02020603050405020304" pitchFamily="18" charset="0"/>
                <a:cs typeface="Times New Roman" panose="02020603050405020304" pitchFamily="18" charset="0"/>
              </a:rPr>
              <a:t>?</a:t>
            </a:r>
          </a:p>
          <a:p>
            <a:endParaRPr lang="sv-SE" sz="2400" b="1" i="1" dirty="0">
              <a:solidFill>
                <a:srgbClr val="FF0000"/>
              </a:solidFill>
              <a:latin typeface="Times New Roman" panose="02020603050405020304" pitchFamily="18" charset="0"/>
              <a:cs typeface="Times New Roman" panose="02020603050405020304" pitchFamily="18" charset="0"/>
            </a:endParaRPr>
          </a:p>
          <a:p>
            <a:r>
              <a:rPr lang="sv-SE" sz="2400" b="1" i="1" dirty="0" err="1" smtClean="0">
                <a:solidFill>
                  <a:srgbClr val="FF0000"/>
                </a:solidFill>
                <a:latin typeface="Times New Roman" panose="02020603050405020304" pitchFamily="18" charset="0"/>
                <a:cs typeface="Times New Roman" panose="02020603050405020304" pitchFamily="18" charset="0"/>
              </a:rPr>
              <a:t>How</a:t>
            </a:r>
            <a:r>
              <a:rPr lang="sv-SE" sz="2400" b="1" i="1" dirty="0" smtClean="0">
                <a:solidFill>
                  <a:srgbClr val="FF0000"/>
                </a:solidFill>
                <a:latin typeface="Times New Roman" panose="02020603050405020304" pitchFamily="18" charset="0"/>
                <a:cs typeface="Times New Roman" panose="02020603050405020304" pitchFamily="18" charset="0"/>
              </a:rPr>
              <a:t> </a:t>
            </a:r>
            <a:r>
              <a:rPr lang="sv-SE" sz="2400" b="1" i="1" dirty="0" err="1" smtClean="0">
                <a:solidFill>
                  <a:srgbClr val="FF0000"/>
                </a:solidFill>
                <a:latin typeface="Times New Roman" panose="02020603050405020304" pitchFamily="18" charset="0"/>
                <a:cs typeface="Times New Roman" panose="02020603050405020304" pitchFamily="18" charset="0"/>
              </a:rPr>
              <a:t>will</a:t>
            </a:r>
            <a:r>
              <a:rPr lang="sv-SE" sz="2400" b="1" i="1" dirty="0" smtClean="0">
                <a:solidFill>
                  <a:srgbClr val="FF0000"/>
                </a:solidFill>
                <a:latin typeface="Times New Roman" panose="02020603050405020304" pitchFamily="18" charset="0"/>
                <a:cs typeface="Times New Roman" panose="02020603050405020304" pitchFamily="18" charset="0"/>
              </a:rPr>
              <a:t> </a:t>
            </a:r>
            <a:r>
              <a:rPr lang="sv-SE" sz="2400" b="1" i="1" dirty="0" err="1" smtClean="0">
                <a:solidFill>
                  <a:srgbClr val="FF0000"/>
                </a:solidFill>
                <a:latin typeface="Times New Roman" panose="02020603050405020304" pitchFamily="18" charset="0"/>
                <a:cs typeface="Times New Roman" panose="02020603050405020304" pitchFamily="18" charset="0"/>
              </a:rPr>
              <a:t>this</a:t>
            </a:r>
            <a:r>
              <a:rPr lang="sv-SE" sz="2400" b="1" i="1" dirty="0" smtClean="0">
                <a:solidFill>
                  <a:srgbClr val="FF0000"/>
                </a:solidFill>
                <a:latin typeface="Times New Roman" panose="02020603050405020304" pitchFamily="18" charset="0"/>
                <a:cs typeface="Times New Roman" panose="02020603050405020304" pitchFamily="18" charset="0"/>
              </a:rPr>
              <a:t> </a:t>
            </a:r>
            <a:r>
              <a:rPr lang="sv-SE" sz="2400" b="1" i="1" dirty="0" err="1" smtClean="0">
                <a:solidFill>
                  <a:srgbClr val="FF0000"/>
                </a:solidFill>
                <a:latin typeface="Times New Roman" panose="02020603050405020304" pitchFamily="18" charset="0"/>
                <a:cs typeface="Times New Roman" panose="02020603050405020304" pitchFamily="18" charset="0"/>
              </a:rPr>
              <a:t>affect</a:t>
            </a:r>
            <a:r>
              <a:rPr lang="sv-SE" sz="2400" b="1" i="1" dirty="0" smtClean="0">
                <a:solidFill>
                  <a:srgbClr val="FF0000"/>
                </a:solidFill>
                <a:latin typeface="Times New Roman" panose="02020603050405020304" pitchFamily="18" charset="0"/>
                <a:cs typeface="Times New Roman" panose="02020603050405020304" pitchFamily="18" charset="0"/>
              </a:rPr>
              <a:t> the</a:t>
            </a:r>
          </a:p>
          <a:p>
            <a:r>
              <a:rPr lang="sv-SE" sz="2400" b="1" i="1" dirty="0" err="1" smtClean="0">
                <a:solidFill>
                  <a:srgbClr val="FF0000"/>
                </a:solidFill>
                <a:latin typeface="Times New Roman" panose="02020603050405020304" pitchFamily="18" charset="0"/>
                <a:cs typeface="Times New Roman" panose="02020603050405020304" pitchFamily="18" charset="0"/>
              </a:rPr>
              <a:t>growth</a:t>
            </a:r>
            <a:r>
              <a:rPr lang="sv-SE" sz="2400" b="1" i="1" dirty="0" smtClean="0">
                <a:solidFill>
                  <a:srgbClr val="FF0000"/>
                </a:solidFill>
                <a:latin typeface="Times New Roman" panose="02020603050405020304" pitchFamily="18" charset="0"/>
                <a:cs typeface="Times New Roman" panose="02020603050405020304" pitchFamily="18" charset="0"/>
              </a:rPr>
              <a:t> </a:t>
            </a:r>
            <a:r>
              <a:rPr lang="sv-SE" sz="2400" b="1" i="1" dirty="0" err="1" smtClean="0">
                <a:solidFill>
                  <a:srgbClr val="FF0000"/>
                </a:solidFill>
                <a:latin typeface="Times New Roman" panose="02020603050405020304" pitchFamily="18" charset="0"/>
                <a:cs typeface="Times New Roman" panose="02020603050405020304" pitchFamily="18" charset="0"/>
              </a:rPr>
              <a:t>of</a:t>
            </a:r>
            <a:r>
              <a:rPr lang="sv-SE" sz="2400" b="1" i="1" dirty="0" smtClean="0">
                <a:solidFill>
                  <a:srgbClr val="FF0000"/>
                </a:solidFill>
                <a:latin typeface="Times New Roman" panose="02020603050405020304" pitchFamily="18" charset="0"/>
                <a:cs typeface="Times New Roman" panose="02020603050405020304" pitchFamily="18" charset="0"/>
              </a:rPr>
              <a:t> different species?</a:t>
            </a:r>
          </a:p>
          <a:p>
            <a:endParaRPr lang="sv-SE" sz="2400" b="1" dirty="0">
              <a:latin typeface="Times New Roman" panose="02020603050405020304" pitchFamily="18" charset="0"/>
              <a:cs typeface="Times New Roman" panose="02020603050405020304" pitchFamily="18" charset="0"/>
            </a:endParaRPr>
          </a:p>
          <a:p>
            <a:r>
              <a:rPr lang="sv-SE" sz="2400" b="1" dirty="0" err="1" smtClean="0">
                <a:latin typeface="Times New Roman" panose="02020603050405020304" pitchFamily="18" charset="0"/>
                <a:cs typeface="Times New Roman" panose="02020603050405020304" pitchFamily="18" charset="0"/>
              </a:rPr>
              <a:t>That</a:t>
            </a:r>
            <a:r>
              <a:rPr lang="sv-SE" sz="2400" b="1" dirty="0" smtClean="0">
                <a:latin typeface="Times New Roman" panose="02020603050405020304" pitchFamily="18" charset="0"/>
                <a:cs typeface="Times New Roman" panose="02020603050405020304" pitchFamily="18" charset="0"/>
              </a:rPr>
              <a:t> is not </a:t>
            </a:r>
            <a:r>
              <a:rPr lang="sv-SE" sz="2400" b="1" dirty="0" err="1" smtClean="0">
                <a:latin typeface="Times New Roman" panose="02020603050405020304" pitchFamily="18" charset="0"/>
                <a:cs typeface="Times New Roman" panose="02020603050405020304" pitchFamily="18" charset="0"/>
              </a:rPr>
              <a:t>yet</a:t>
            </a:r>
            <a:r>
              <a:rPr lang="sv-SE" sz="2400" b="1" dirty="0" smtClean="0">
                <a:latin typeface="Times New Roman" panose="02020603050405020304" pitchFamily="18" charset="0"/>
                <a:cs typeface="Times New Roman" panose="02020603050405020304" pitchFamily="18" charset="0"/>
              </a:rPr>
              <a:t> </a:t>
            </a:r>
            <a:r>
              <a:rPr lang="sv-SE" sz="2400" b="1" dirty="0" err="1" smtClean="0">
                <a:latin typeface="Times New Roman" panose="02020603050405020304" pitchFamily="18" charset="0"/>
                <a:cs typeface="Times New Roman" panose="02020603050405020304" pitchFamily="18" charset="0"/>
              </a:rPr>
              <a:t>known</a:t>
            </a:r>
            <a:r>
              <a:rPr lang="sv-SE" sz="2400" b="1" dirty="0" smtClean="0">
                <a:latin typeface="Times New Roman" panose="02020603050405020304" pitchFamily="18" charset="0"/>
                <a:cs typeface="Times New Roman" panose="02020603050405020304" pitchFamily="18" charset="0"/>
              </a:rPr>
              <a:t>.</a:t>
            </a:r>
          </a:p>
          <a:p>
            <a:endParaRPr lang="sv-SE" sz="2400" b="1" dirty="0">
              <a:latin typeface="Times New Roman" panose="02020603050405020304" pitchFamily="18" charset="0"/>
              <a:cs typeface="Times New Roman" panose="02020603050405020304" pitchFamily="18" charset="0"/>
            </a:endParaRPr>
          </a:p>
          <a:p>
            <a:r>
              <a:rPr lang="sv-SE" sz="2400" b="1" dirty="0" smtClean="0">
                <a:solidFill>
                  <a:srgbClr val="0070C0"/>
                </a:solidFill>
                <a:latin typeface="Times New Roman" panose="02020603050405020304" pitchFamily="18" charset="0"/>
                <a:cs typeface="Times New Roman" panose="02020603050405020304" pitchFamily="18" charset="0"/>
              </a:rPr>
              <a:t>If </a:t>
            </a:r>
            <a:r>
              <a:rPr lang="sv-SE" sz="2400" b="1" dirty="0" err="1" smtClean="0">
                <a:solidFill>
                  <a:srgbClr val="0070C0"/>
                </a:solidFill>
                <a:latin typeface="Times New Roman" panose="02020603050405020304" pitchFamily="18" charset="0"/>
                <a:cs typeface="Times New Roman" panose="02020603050405020304" pitchFamily="18" charset="0"/>
              </a:rPr>
              <a:t>we</a:t>
            </a:r>
            <a:r>
              <a:rPr lang="sv-SE" sz="2400" b="1" dirty="0" smtClean="0">
                <a:solidFill>
                  <a:srgbClr val="0070C0"/>
                </a:solidFill>
                <a:latin typeface="Times New Roman" panose="02020603050405020304" pitchFamily="18" charset="0"/>
                <a:cs typeface="Times New Roman" panose="02020603050405020304" pitchFamily="18" charset="0"/>
              </a:rPr>
              <a:t> </a:t>
            </a:r>
            <a:r>
              <a:rPr lang="sv-SE" sz="2400" b="1" dirty="0" err="1" smtClean="0">
                <a:solidFill>
                  <a:srgbClr val="0070C0"/>
                </a:solidFill>
                <a:latin typeface="Times New Roman" panose="02020603050405020304" pitchFamily="18" charset="0"/>
                <a:cs typeface="Times New Roman" panose="02020603050405020304" pitchFamily="18" charset="0"/>
              </a:rPr>
              <a:t>have</a:t>
            </a:r>
            <a:r>
              <a:rPr lang="sv-SE" sz="2400" b="1" dirty="0" smtClean="0">
                <a:solidFill>
                  <a:srgbClr val="0070C0"/>
                </a:solidFill>
                <a:latin typeface="Times New Roman" panose="02020603050405020304" pitchFamily="18" charset="0"/>
                <a:cs typeface="Times New Roman" panose="02020603050405020304" pitchFamily="18" charset="0"/>
              </a:rPr>
              <a:t> </a:t>
            </a:r>
            <a:r>
              <a:rPr lang="sv-SE" sz="2400" b="1" dirty="0" err="1" smtClean="0">
                <a:solidFill>
                  <a:srgbClr val="0070C0"/>
                </a:solidFill>
                <a:latin typeface="Times New Roman" panose="02020603050405020304" pitchFamily="18" charset="0"/>
                <a:cs typeface="Times New Roman" panose="02020603050405020304" pitchFamily="18" charset="0"/>
              </a:rPr>
              <a:t>several</a:t>
            </a:r>
            <a:r>
              <a:rPr lang="sv-SE" sz="2400" b="1" dirty="0" smtClean="0">
                <a:solidFill>
                  <a:srgbClr val="0070C0"/>
                </a:solidFill>
                <a:latin typeface="Times New Roman" panose="02020603050405020304" pitchFamily="18" charset="0"/>
                <a:cs typeface="Times New Roman" panose="02020603050405020304" pitchFamily="18" charset="0"/>
              </a:rPr>
              <a:t> species </a:t>
            </a:r>
          </a:p>
          <a:p>
            <a:r>
              <a:rPr lang="sv-SE" sz="2400" b="1" dirty="0" smtClean="0">
                <a:solidFill>
                  <a:srgbClr val="0070C0"/>
                </a:solidFill>
                <a:latin typeface="Times New Roman" panose="02020603050405020304" pitchFamily="18" charset="0"/>
                <a:cs typeface="Times New Roman" panose="02020603050405020304" pitchFamily="18" charset="0"/>
              </a:rPr>
              <a:t>in the </a:t>
            </a:r>
            <a:r>
              <a:rPr lang="sv-SE" sz="2400" b="1" dirty="0" err="1" smtClean="0">
                <a:solidFill>
                  <a:srgbClr val="0070C0"/>
                </a:solidFill>
                <a:latin typeface="Times New Roman" panose="02020603050405020304" pitchFamily="18" charset="0"/>
                <a:cs typeface="Times New Roman" panose="02020603050405020304" pitchFamily="18" charset="0"/>
              </a:rPr>
              <a:t>forest</a:t>
            </a:r>
            <a:r>
              <a:rPr lang="sv-SE" sz="2400" b="1" dirty="0" smtClean="0">
                <a:solidFill>
                  <a:srgbClr val="0070C0"/>
                </a:solidFill>
                <a:latin typeface="Times New Roman" panose="02020603050405020304" pitchFamily="18" charset="0"/>
                <a:cs typeface="Times New Roman" panose="02020603050405020304" pitchFamily="18" charset="0"/>
              </a:rPr>
              <a:t>, </a:t>
            </a:r>
            <a:r>
              <a:rPr lang="sv-SE" sz="2400" b="1" dirty="0" err="1" smtClean="0">
                <a:solidFill>
                  <a:srgbClr val="0070C0"/>
                </a:solidFill>
                <a:latin typeface="Times New Roman" panose="02020603050405020304" pitchFamily="18" charset="0"/>
                <a:cs typeface="Times New Roman" panose="02020603050405020304" pitchFamily="18" charset="0"/>
              </a:rPr>
              <a:t>we</a:t>
            </a:r>
            <a:r>
              <a:rPr lang="sv-SE" sz="2400" b="1" dirty="0" smtClean="0">
                <a:solidFill>
                  <a:srgbClr val="0070C0"/>
                </a:solidFill>
                <a:latin typeface="Times New Roman" panose="02020603050405020304" pitchFamily="18" charset="0"/>
                <a:cs typeface="Times New Roman" panose="02020603050405020304" pitchFamily="18" charset="0"/>
              </a:rPr>
              <a:t> </a:t>
            </a:r>
            <a:r>
              <a:rPr lang="sv-SE" sz="2400" b="1" dirty="0" err="1" smtClean="0">
                <a:solidFill>
                  <a:srgbClr val="0070C0"/>
                </a:solidFill>
                <a:latin typeface="Times New Roman" panose="02020603050405020304" pitchFamily="18" charset="0"/>
                <a:cs typeface="Times New Roman" panose="02020603050405020304" pitchFamily="18" charset="0"/>
              </a:rPr>
              <a:t>can</a:t>
            </a:r>
            <a:r>
              <a:rPr lang="sv-SE" sz="2400" b="1" dirty="0" smtClean="0">
                <a:solidFill>
                  <a:srgbClr val="0070C0"/>
                </a:solidFill>
                <a:latin typeface="Times New Roman" panose="02020603050405020304" pitchFamily="18" charset="0"/>
                <a:cs typeface="Times New Roman" panose="02020603050405020304" pitchFamily="18" charset="0"/>
              </a:rPr>
              <a:t> </a:t>
            </a:r>
            <a:r>
              <a:rPr lang="sv-SE" sz="2400" b="1" dirty="0" err="1" smtClean="0">
                <a:solidFill>
                  <a:srgbClr val="0070C0"/>
                </a:solidFill>
                <a:latin typeface="Times New Roman" panose="02020603050405020304" pitchFamily="18" charset="0"/>
                <a:cs typeface="Times New Roman" panose="02020603050405020304" pitchFamily="18" charset="0"/>
              </a:rPr>
              <a:t>change</a:t>
            </a:r>
            <a:r>
              <a:rPr lang="sv-SE" sz="2400" b="1" dirty="0" smtClean="0">
                <a:solidFill>
                  <a:srgbClr val="0070C0"/>
                </a:solidFill>
                <a:latin typeface="Times New Roman" panose="02020603050405020304" pitchFamily="18" charset="0"/>
                <a:cs typeface="Times New Roman" panose="02020603050405020304" pitchFamily="18" charset="0"/>
              </a:rPr>
              <a:t> </a:t>
            </a:r>
          </a:p>
          <a:p>
            <a:r>
              <a:rPr lang="sv-SE" sz="2400" b="1" dirty="0" smtClean="0">
                <a:solidFill>
                  <a:srgbClr val="0070C0"/>
                </a:solidFill>
                <a:latin typeface="Times New Roman" panose="02020603050405020304" pitchFamily="18" charset="0"/>
                <a:cs typeface="Times New Roman" panose="02020603050405020304" pitchFamily="18" charset="0"/>
              </a:rPr>
              <a:t>the species mix </a:t>
            </a:r>
          </a:p>
          <a:p>
            <a:r>
              <a:rPr lang="sv-SE" sz="2400" b="1" dirty="0" err="1" smtClean="0">
                <a:solidFill>
                  <a:srgbClr val="0070C0"/>
                </a:solidFill>
                <a:latin typeface="Times New Roman" panose="02020603050405020304" pitchFamily="18" charset="0"/>
                <a:cs typeface="Times New Roman" panose="02020603050405020304" pitchFamily="18" charset="0"/>
              </a:rPr>
              <a:t>when</a:t>
            </a:r>
            <a:r>
              <a:rPr lang="sv-SE" sz="2400" b="1" dirty="0" smtClean="0">
                <a:solidFill>
                  <a:srgbClr val="0070C0"/>
                </a:solidFill>
                <a:latin typeface="Times New Roman" panose="02020603050405020304" pitchFamily="18" charset="0"/>
                <a:cs typeface="Times New Roman" panose="02020603050405020304" pitchFamily="18" charset="0"/>
              </a:rPr>
              <a:t> </a:t>
            </a:r>
            <a:r>
              <a:rPr lang="sv-SE" sz="2400" b="1" dirty="0" err="1" smtClean="0">
                <a:solidFill>
                  <a:srgbClr val="0070C0"/>
                </a:solidFill>
                <a:latin typeface="Times New Roman" panose="02020603050405020304" pitchFamily="18" charset="0"/>
                <a:cs typeface="Times New Roman" panose="02020603050405020304" pitchFamily="18" charset="0"/>
              </a:rPr>
              <a:t>we</a:t>
            </a:r>
            <a:r>
              <a:rPr lang="sv-SE" sz="2400" b="1" dirty="0" smtClean="0">
                <a:solidFill>
                  <a:srgbClr val="0070C0"/>
                </a:solidFill>
                <a:latin typeface="Times New Roman" panose="02020603050405020304" pitchFamily="18" charset="0"/>
                <a:cs typeface="Times New Roman" panose="02020603050405020304" pitchFamily="18" charset="0"/>
              </a:rPr>
              <a:t> </a:t>
            </a:r>
            <a:r>
              <a:rPr lang="sv-SE" sz="2400" b="1" dirty="0" err="1" smtClean="0">
                <a:solidFill>
                  <a:srgbClr val="0070C0"/>
                </a:solidFill>
                <a:latin typeface="Times New Roman" panose="02020603050405020304" pitchFamily="18" charset="0"/>
                <a:cs typeface="Times New Roman" panose="02020603050405020304" pitchFamily="18" charset="0"/>
              </a:rPr>
              <a:t>know</a:t>
            </a:r>
            <a:r>
              <a:rPr lang="sv-SE" sz="2400" b="1" dirty="0" smtClean="0">
                <a:solidFill>
                  <a:srgbClr val="0070C0"/>
                </a:solidFill>
                <a:latin typeface="Times New Roman" panose="02020603050405020304" pitchFamily="18" charset="0"/>
                <a:cs typeface="Times New Roman" panose="02020603050405020304" pitchFamily="18" charset="0"/>
              </a:rPr>
              <a:t> </a:t>
            </a:r>
            <a:r>
              <a:rPr lang="sv-SE" sz="2400" b="1" dirty="0" err="1" smtClean="0">
                <a:solidFill>
                  <a:srgbClr val="0070C0"/>
                </a:solidFill>
                <a:latin typeface="Times New Roman" panose="02020603050405020304" pitchFamily="18" charset="0"/>
                <a:cs typeface="Times New Roman" panose="02020603050405020304" pitchFamily="18" charset="0"/>
              </a:rPr>
              <a:t>more</a:t>
            </a:r>
            <a:r>
              <a:rPr lang="sv-SE" sz="2400" b="1" dirty="0" smtClean="0">
                <a:solidFill>
                  <a:srgbClr val="0070C0"/>
                </a:solidFill>
                <a:latin typeface="Times New Roman" panose="02020603050405020304" pitchFamily="18" charset="0"/>
                <a:cs typeface="Times New Roman" panose="02020603050405020304" pitchFamily="18" charset="0"/>
              </a:rPr>
              <a:t>, </a:t>
            </a:r>
          </a:p>
          <a:p>
            <a:r>
              <a:rPr lang="sv-SE" sz="2400" b="1" dirty="0" smtClean="0">
                <a:solidFill>
                  <a:srgbClr val="0070C0"/>
                </a:solidFill>
                <a:latin typeface="Times New Roman" panose="02020603050405020304" pitchFamily="18" charset="0"/>
                <a:cs typeface="Times New Roman" panose="02020603050405020304" pitchFamily="18" charset="0"/>
              </a:rPr>
              <a:t>at a later </a:t>
            </a:r>
            <a:r>
              <a:rPr lang="sv-SE" sz="2400" b="1" dirty="0" err="1" smtClean="0">
                <a:solidFill>
                  <a:srgbClr val="0070C0"/>
                </a:solidFill>
                <a:latin typeface="Times New Roman" panose="02020603050405020304" pitchFamily="18" charset="0"/>
                <a:cs typeface="Times New Roman" panose="02020603050405020304" pitchFamily="18" charset="0"/>
              </a:rPr>
              <a:t>point</a:t>
            </a:r>
            <a:r>
              <a:rPr lang="sv-SE" sz="2400" b="1" dirty="0" smtClean="0">
                <a:solidFill>
                  <a:srgbClr val="0070C0"/>
                </a:solidFill>
                <a:latin typeface="Times New Roman" panose="02020603050405020304" pitchFamily="18" charset="0"/>
                <a:cs typeface="Times New Roman" panose="02020603050405020304" pitchFamily="18" charset="0"/>
              </a:rPr>
              <a:t> in </a:t>
            </a:r>
            <a:r>
              <a:rPr lang="sv-SE" sz="2400" b="1" dirty="0" err="1" smtClean="0">
                <a:solidFill>
                  <a:srgbClr val="0070C0"/>
                </a:solidFill>
                <a:latin typeface="Times New Roman" panose="02020603050405020304" pitchFamily="18" charset="0"/>
                <a:cs typeface="Times New Roman" panose="02020603050405020304" pitchFamily="18" charset="0"/>
              </a:rPr>
              <a:t>time</a:t>
            </a:r>
            <a:r>
              <a:rPr lang="sv-SE" sz="2400" b="1" dirty="0" smtClean="0">
                <a:solidFill>
                  <a:srgbClr val="0070C0"/>
                </a:solidFill>
                <a:latin typeface="Times New Roman" panose="02020603050405020304" pitchFamily="18" charset="0"/>
                <a:cs typeface="Times New Roman" panose="02020603050405020304" pitchFamily="18" charset="0"/>
              </a:rPr>
              <a:t>. </a:t>
            </a:r>
          </a:p>
          <a:p>
            <a:endParaRPr lang="sv-SE" sz="2400" b="1" dirty="0" smtClean="0">
              <a:solidFill>
                <a:srgbClr val="0070C0"/>
              </a:solidFill>
              <a:latin typeface="Times New Roman" panose="02020603050405020304" pitchFamily="18" charset="0"/>
              <a:cs typeface="Times New Roman" panose="02020603050405020304" pitchFamily="18" charset="0"/>
            </a:endParaRPr>
          </a:p>
          <a:p>
            <a:endParaRPr lang="sv-SE" dirty="0"/>
          </a:p>
        </p:txBody>
      </p:sp>
    </p:spTree>
    <p:extLst>
      <p:ext uri="{BB962C8B-B14F-4D97-AF65-F5344CB8AC3E}">
        <p14:creationId xmlns:p14="http://schemas.microsoft.com/office/powerpoint/2010/main" val="1724223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31</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6572" y="709002"/>
            <a:ext cx="7085428" cy="4981379"/>
          </a:xfrm>
          <a:prstGeom prst="rect">
            <a:avLst/>
          </a:prstGeom>
        </p:spPr>
      </p:pic>
      <p:sp>
        <p:nvSpPr>
          <p:cNvPr id="4" name="textruta 3"/>
          <p:cNvSpPr txBox="1"/>
          <p:nvPr/>
        </p:nvSpPr>
        <p:spPr>
          <a:xfrm>
            <a:off x="731520" y="815926"/>
            <a:ext cx="4191762" cy="5277047"/>
          </a:xfrm>
          <a:prstGeom prst="rect">
            <a:avLst/>
          </a:prstGeom>
          <a:noFill/>
        </p:spPr>
        <p:txBody>
          <a:bodyPr wrap="square" rtlCol="0">
            <a:spAutoFit/>
          </a:bodyPr>
          <a:lstStyle/>
          <a:p>
            <a:r>
              <a:rPr lang="sv-SE" sz="2400" b="1" i="1" dirty="0" err="1" smtClean="0">
                <a:solidFill>
                  <a:srgbClr val="FF0000"/>
                </a:solidFill>
                <a:latin typeface="Times New Roman" panose="02020603050405020304" pitchFamily="18" charset="0"/>
                <a:cs typeface="Times New Roman" panose="02020603050405020304" pitchFamily="18" charset="0"/>
              </a:rPr>
              <a:t>Which</a:t>
            </a:r>
            <a:r>
              <a:rPr lang="sv-SE" sz="2400" b="1" i="1" dirty="0" smtClean="0">
                <a:solidFill>
                  <a:srgbClr val="FF0000"/>
                </a:solidFill>
                <a:latin typeface="Times New Roman" panose="02020603050405020304" pitchFamily="18" charset="0"/>
                <a:cs typeface="Times New Roman" panose="02020603050405020304" pitchFamily="18" charset="0"/>
              </a:rPr>
              <a:t> species </a:t>
            </a:r>
            <a:r>
              <a:rPr lang="sv-SE" sz="2400" b="1" i="1" dirty="0" err="1" smtClean="0">
                <a:solidFill>
                  <a:srgbClr val="FF0000"/>
                </a:solidFill>
                <a:latin typeface="Times New Roman" panose="02020603050405020304" pitchFamily="18" charset="0"/>
                <a:cs typeface="Times New Roman" panose="02020603050405020304" pitchFamily="18" charset="0"/>
              </a:rPr>
              <a:t>will</a:t>
            </a:r>
            <a:r>
              <a:rPr lang="sv-SE" sz="2400" b="1" i="1" dirty="0" smtClean="0">
                <a:solidFill>
                  <a:srgbClr val="FF0000"/>
                </a:solidFill>
                <a:latin typeface="Times New Roman" panose="02020603050405020304" pitchFamily="18" charset="0"/>
                <a:cs typeface="Times New Roman" panose="02020603050405020304" pitchFamily="18" charset="0"/>
              </a:rPr>
              <a:t> be </a:t>
            </a:r>
          </a:p>
          <a:p>
            <a:r>
              <a:rPr lang="sv-SE" sz="2400" b="1" i="1" dirty="0" smtClean="0">
                <a:solidFill>
                  <a:srgbClr val="FF0000"/>
                </a:solidFill>
                <a:latin typeface="Times New Roman" panose="02020603050405020304" pitchFamily="18" charset="0"/>
                <a:cs typeface="Times New Roman" panose="02020603050405020304" pitchFamily="18" charset="0"/>
              </a:rPr>
              <a:t>the </a:t>
            </a:r>
            <a:r>
              <a:rPr lang="sv-SE" sz="2400" b="1" i="1" dirty="0" err="1" smtClean="0">
                <a:solidFill>
                  <a:srgbClr val="FF0000"/>
                </a:solidFill>
                <a:latin typeface="Times New Roman" panose="02020603050405020304" pitchFamily="18" charset="0"/>
                <a:cs typeface="Times New Roman" panose="02020603050405020304" pitchFamily="18" charset="0"/>
              </a:rPr>
              <a:t>most</a:t>
            </a:r>
            <a:r>
              <a:rPr lang="sv-SE" sz="2400" b="1" i="1" dirty="0" smtClean="0">
                <a:solidFill>
                  <a:srgbClr val="FF0000"/>
                </a:solidFill>
                <a:latin typeface="Times New Roman" panose="02020603050405020304" pitchFamily="18" charset="0"/>
                <a:cs typeface="Times New Roman" panose="02020603050405020304" pitchFamily="18" charset="0"/>
              </a:rPr>
              <a:t> </a:t>
            </a:r>
            <a:r>
              <a:rPr lang="sv-SE" sz="2400" b="1" i="1" dirty="0" err="1" smtClean="0">
                <a:solidFill>
                  <a:srgbClr val="FF0000"/>
                </a:solidFill>
                <a:latin typeface="Times New Roman" panose="02020603050405020304" pitchFamily="18" charset="0"/>
                <a:cs typeface="Times New Roman" panose="02020603050405020304" pitchFamily="18" charset="0"/>
              </a:rPr>
              <a:t>valuable</a:t>
            </a:r>
            <a:r>
              <a:rPr lang="sv-SE" sz="2400" b="1" i="1" dirty="0" smtClean="0">
                <a:solidFill>
                  <a:srgbClr val="FF0000"/>
                </a:solidFill>
                <a:latin typeface="Times New Roman" panose="02020603050405020304" pitchFamily="18" charset="0"/>
                <a:cs typeface="Times New Roman" panose="02020603050405020304" pitchFamily="18" charset="0"/>
              </a:rPr>
              <a:t> to </a:t>
            </a:r>
            <a:r>
              <a:rPr lang="sv-SE" sz="2400" b="1" i="1" dirty="0" err="1" smtClean="0">
                <a:solidFill>
                  <a:srgbClr val="FF0000"/>
                </a:solidFill>
                <a:latin typeface="Times New Roman" panose="02020603050405020304" pitchFamily="18" charset="0"/>
                <a:cs typeface="Times New Roman" panose="02020603050405020304" pitchFamily="18" charset="0"/>
              </a:rPr>
              <a:t>industry</a:t>
            </a:r>
            <a:r>
              <a:rPr lang="sv-SE" sz="2400" b="1" i="1" dirty="0" smtClean="0">
                <a:solidFill>
                  <a:srgbClr val="FF0000"/>
                </a:solidFill>
                <a:latin typeface="Times New Roman" panose="02020603050405020304" pitchFamily="18" charset="0"/>
                <a:cs typeface="Times New Roman" panose="02020603050405020304" pitchFamily="18" charset="0"/>
              </a:rPr>
              <a:t>?</a:t>
            </a:r>
          </a:p>
          <a:p>
            <a:endParaRPr lang="sv-SE" sz="2400" b="1" dirty="0">
              <a:latin typeface="Times New Roman" panose="02020603050405020304" pitchFamily="18" charset="0"/>
              <a:cs typeface="Times New Roman" panose="02020603050405020304" pitchFamily="18" charset="0"/>
            </a:endParaRPr>
          </a:p>
          <a:p>
            <a:r>
              <a:rPr lang="sv-SE" sz="2400" b="1" dirty="0" err="1" smtClean="0">
                <a:latin typeface="Times New Roman" panose="02020603050405020304" pitchFamily="18" charset="0"/>
                <a:cs typeface="Times New Roman" panose="02020603050405020304" pitchFamily="18" charset="0"/>
              </a:rPr>
              <a:t>That</a:t>
            </a:r>
            <a:r>
              <a:rPr lang="sv-SE" sz="2400" b="1" dirty="0" smtClean="0">
                <a:latin typeface="Times New Roman" panose="02020603050405020304" pitchFamily="18" charset="0"/>
                <a:cs typeface="Times New Roman" panose="02020603050405020304" pitchFamily="18" charset="0"/>
              </a:rPr>
              <a:t> is not </a:t>
            </a:r>
            <a:r>
              <a:rPr lang="sv-SE" sz="2400" b="1" dirty="0" err="1" smtClean="0">
                <a:latin typeface="Times New Roman" panose="02020603050405020304" pitchFamily="18" charset="0"/>
                <a:cs typeface="Times New Roman" panose="02020603050405020304" pitchFamily="18" charset="0"/>
              </a:rPr>
              <a:t>yet</a:t>
            </a:r>
            <a:r>
              <a:rPr lang="sv-SE" sz="2400" b="1" dirty="0" smtClean="0">
                <a:latin typeface="Times New Roman" panose="02020603050405020304" pitchFamily="18" charset="0"/>
                <a:cs typeface="Times New Roman" panose="02020603050405020304" pitchFamily="18" charset="0"/>
              </a:rPr>
              <a:t> </a:t>
            </a:r>
            <a:r>
              <a:rPr lang="sv-SE" sz="2400" b="1" dirty="0" err="1" smtClean="0">
                <a:latin typeface="Times New Roman" panose="02020603050405020304" pitchFamily="18" charset="0"/>
                <a:cs typeface="Times New Roman" panose="02020603050405020304" pitchFamily="18" charset="0"/>
              </a:rPr>
              <a:t>known</a:t>
            </a:r>
            <a:r>
              <a:rPr lang="sv-SE" sz="2400" b="1" dirty="0" smtClean="0">
                <a:latin typeface="Times New Roman" panose="02020603050405020304" pitchFamily="18" charset="0"/>
                <a:cs typeface="Times New Roman" panose="02020603050405020304" pitchFamily="18" charset="0"/>
              </a:rPr>
              <a:t>.</a:t>
            </a:r>
          </a:p>
          <a:p>
            <a:endParaRPr lang="sv-SE" sz="2400" b="1" dirty="0">
              <a:latin typeface="Times New Roman" panose="02020603050405020304" pitchFamily="18" charset="0"/>
              <a:cs typeface="Times New Roman" panose="02020603050405020304" pitchFamily="18" charset="0"/>
            </a:endParaRPr>
          </a:p>
          <a:p>
            <a:r>
              <a:rPr lang="sv-SE" sz="2400" b="1" dirty="0" smtClean="0">
                <a:latin typeface="Times New Roman" panose="02020603050405020304" pitchFamily="18" charset="0"/>
                <a:cs typeface="Times New Roman" panose="02020603050405020304" pitchFamily="18" charset="0"/>
              </a:rPr>
              <a:t>Relative </a:t>
            </a:r>
            <a:r>
              <a:rPr lang="sv-SE" sz="2400" b="1" dirty="0" err="1" smtClean="0">
                <a:latin typeface="Times New Roman" panose="02020603050405020304" pitchFamily="18" charset="0"/>
                <a:cs typeface="Times New Roman" panose="02020603050405020304" pitchFamily="18" charset="0"/>
              </a:rPr>
              <a:t>prices</a:t>
            </a:r>
            <a:r>
              <a:rPr lang="sv-SE" sz="2400" b="1" dirty="0" smtClean="0">
                <a:latin typeface="Times New Roman" panose="02020603050405020304" pitchFamily="18" charset="0"/>
                <a:cs typeface="Times New Roman" panose="02020603050405020304" pitchFamily="18" charset="0"/>
              </a:rPr>
              <a:t> </a:t>
            </a:r>
            <a:r>
              <a:rPr lang="sv-SE" sz="2400" b="1" dirty="0" err="1" smtClean="0">
                <a:latin typeface="Times New Roman" panose="02020603050405020304" pitchFamily="18" charset="0"/>
                <a:cs typeface="Times New Roman" panose="02020603050405020304" pitchFamily="18" charset="0"/>
              </a:rPr>
              <a:t>change</a:t>
            </a:r>
            <a:r>
              <a:rPr lang="sv-SE" sz="2400" b="1" dirty="0" smtClean="0">
                <a:latin typeface="Times New Roman" panose="02020603050405020304" pitchFamily="18" charset="0"/>
                <a:cs typeface="Times New Roman" panose="02020603050405020304" pitchFamily="18" charset="0"/>
              </a:rPr>
              <a:t> </a:t>
            </a:r>
          </a:p>
          <a:p>
            <a:r>
              <a:rPr lang="sv-SE" sz="2400" b="1" dirty="0" smtClean="0">
                <a:latin typeface="Times New Roman" panose="02020603050405020304" pitchFamily="18" charset="0"/>
                <a:cs typeface="Times New Roman" panose="02020603050405020304" pitchFamily="18" charset="0"/>
              </a:rPr>
              <a:t>as a </a:t>
            </a:r>
            <a:r>
              <a:rPr lang="sv-SE" sz="2400" b="1" dirty="0" err="1" smtClean="0">
                <a:latin typeface="Times New Roman" panose="02020603050405020304" pitchFamily="18" charset="0"/>
                <a:cs typeface="Times New Roman" panose="02020603050405020304" pitchFamily="18" charset="0"/>
              </a:rPr>
              <a:t>function</a:t>
            </a:r>
            <a:r>
              <a:rPr lang="sv-SE" sz="2400" b="1" dirty="0" smtClean="0">
                <a:latin typeface="Times New Roman" panose="02020603050405020304" pitchFamily="18" charset="0"/>
                <a:cs typeface="Times New Roman" panose="02020603050405020304" pitchFamily="18" charset="0"/>
              </a:rPr>
              <a:t> </a:t>
            </a:r>
            <a:r>
              <a:rPr lang="sv-SE" sz="2400" b="1" dirty="0" err="1" smtClean="0">
                <a:latin typeface="Times New Roman" panose="02020603050405020304" pitchFamily="18" charset="0"/>
                <a:cs typeface="Times New Roman" panose="02020603050405020304" pitchFamily="18" charset="0"/>
              </a:rPr>
              <a:t>of</a:t>
            </a:r>
            <a:r>
              <a:rPr lang="sv-SE" sz="2400" b="1" dirty="0" smtClean="0">
                <a:latin typeface="Times New Roman" panose="02020603050405020304" pitchFamily="18" charset="0"/>
                <a:cs typeface="Times New Roman" panose="02020603050405020304" pitchFamily="18" charset="0"/>
              </a:rPr>
              <a:t> </a:t>
            </a:r>
            <a:r>
              <a:rPr lang="sv-SE" sz="2400" b="1" dirty="0" err="1" smtClean="0">
                <a:latin typeface="Times New Roman" panose="02020603050405020304" pitchFamily="18" charset="0"/>
                <a:cs typeface="Times New Roman" panose="02020603050405020304" pitchFamily="18" charset="0"/>
              </a:rPr>
              <a:t>technical</a:t>
            </a:r>
            <a:endParaRPr lang="sv-SE" sz="2400" b="1" dirty="0" smtClean="0">
              <a:latin typeface="Times New Roman" panose="02020603050405020304" pitchFamily="18" charset="0"/>
              <a:cs typeface="Times New Roman" panose="02020603050405020304" pitchFamily="18" charset="0"/>
            </a:endParaRPr>
          </a:p>
          <a:p>
            <a:r>
              <a:rPr lang="sv-SE" sz="2400" b="1" dirty="0" err="1" smtClean="0">
                <a:latin typeface="Times New Roman" panose="02020603050405020304" pitchFamily="18" charset="0"/>
                <a:cs typeface="Times New Roman" panose="02020603050405020304" pitchFamily="18" charset="0"/>
              </a:rPr>
              <a:t>development</a:t>
            </a:r>
            <a:r>
              <a:rPr lang="sv-SE" sz="2400" b="1" dirty="0" smtClean="0">
                <a:latin typeface="Times New Roman" panose="02020603050405020304" pitchFamily="18" charset="0"/>
                <a:cs typeface="Times New Roman" panose="02020603050405020304" pitchFamily="18" charset="0"/>
              </a:rPr>
              <a:t> in the </a:t>
            </a:r>
          </a:p>
          <a:p>
            <a:r>
              <a:rPr lang="sv-SE" sz="2400" b="1" dirty="0" smtClean="0">
                <a:latin typeface="Times New Roman" panose="02020603050405020304" pitchFamily="18" charset="0"/>
                <a:cs typeface="Times New Roman" panose="02020603050405020304" pitchFamily="18" charset="0"/>
              </a:rPr>
              <a:t>process </a:t>
            </a:r>
            <a:r>
              <a:rPr lang="sv-SE" sz="2400" b="1" dirty="0" err="1" smtClean="0">
                <a:latin typeface="Times New Roman" panose="02020603050405020304" pitchFamily="18" charset="0"/>
                <a:cs typeface="Times New Roman" panose="02020603050405020304" pitchFamily="18" charset="0"/>
              </a:rPr>
              <a:t>industries</a:t>
            </a:r>
            <a:r>
              <a:rPr lang="sv-SE" sz="2400" b="1" dirty="0" smtClean="0">
                <a:latin typeface="Times New Roman" panose="02020603050405020304" pitchFamily="18" charset="0"/>
                <a:cs typeface="Times New Roman" panose="02020603050405020304" pitchFamily="18" charset="0"/>
              </a:rPr>
              <a:t>.</a:t>
            </a:r>
          </a:p>
          <a:p>
            <a:endParaRPr lang="sv-SE" sz="2400" b="1" dirty="0">
              <a:latin typeface="Times New Roman" panose="02020603050405020304" pitchFamily="18" charset="0"/>
              <a:cs typeface="Times New Roman" panose="02020603050405020304" pitchFamily="18" charset="0"/>
            </a:endParaRPr>
          </a:p>
          <a:p>
            <a:r>
              <a:rPr lang="sv-SE" sz="2400" b="1" dirty="0" smtClean="0">
                <a:solidFill>
                  <a:srgbClr val="0070C0"/>
                </a:solidFill>
                <a:latin typeface="Times New Roman" panose="02020603050405020304" pitchFamily="18" charset="0"/>
                <a:cs typeface="Times New Roman" panose="02020603050405020304" pitchFamily="18" charset="0"/>
              </a:rPr>
              <a:t>If </a:t>
            </a:r>
            <a:r>
              <a:rPr lang="sv-SE" sz="2400" b="1" dirty="0" err="1" smtClean="0">
                <a:solidFill>
                  <a:srgbClr val="0070C0"/>
                </a:solidFill>
                <a:latin typeface="Times New Roman" panose="02020603050405020304" pitchFamily="18" charset="0"/>
                <a:cs typeface="Times New Roman" panose="02020603050405020304" pitchFamily="18" charset="0"/>
              </a:rPr>
              <a:t>we</a:t>
            </a:r>
            <a:r>
              <a:rPr lang="sv-SE" sz="2400" b="1" dirty="0" smtClean="0">
                <a:solidFill>
                  <a:srgbClr val="0070C0"/>
                </a:solidFill>
                <a:latin typeface="Times New Roman" panose="02020603050405020304" pitchFamily="18" charset="0"/>
                <a:cs typeface="Times New Roman" panose="02020603050405020304" pitchFamily="18" charset="0"/>
              </a:rPr>
              <a:t> start </a:t>
            </a:r>
            <a:r>
              <a:rPr lang="sv-SE" sz="2400" b="1" dirty="0" err="1" smtClean="0">
                <a:solidFill>
                  <a:srgbClr val="0070C0"/>
                </a:solidFill>
                <a:latin typeface="Times New Roman" panose="02020603050405020304" pitchFamily="18" charset="0"/>
                <a:cs typeface="Times New Roman" panose="02020603050405020304" pitchFamily="18" charset="0"/>
              </a:rPr>
              <a:t>with</a:t>
            </a:r>
            <a:r>
              <a:rPr lang="sv-SE" sz="2400" b="1" dirty="0" smtClean="0">
                <a:solidFill>
                  <a:srgbClr val="0070C0"/>
                </a:solidFill>
                <a:latin typeface="Times New Roman" panose="02020603050405020304" pitchFamily="18" charset="0"/>
                <a:cs typeface="Times New Roman" panose="02020603050405020304" pitchFamily="18" charset="0"/>
              </a:rPr>
              <a:t> a mixed </a:t>
            </a:r>
            <a:r>
              <a:rPr lang="sv-SE" sz="2400" b="1" dirty="0" err="1" smtClean="0">
                <a:solidFill>
                  <a:srgbClr val="0070C0"/>
                </a:solidFill>
                <a:latin typeface="Times New Roman" panose="02020603050405020304" pitchFamily="18" charset="0"/>
                <a:cs typeface="Times New Roman" panose="02020603050405020304" pitchFamily="18" charset="0"/>
              </a:rPr>
              <a:t>forest</a:t>
            </a:r>
            <a:r>
              <a:rPr lang="sv-SE" sz="2400" b="1" dirty="0" smtClean="0">
                <a:solidFill>
                  <a:srgbClr val="0070C0"/>
                </a:solidFill>
                <a:latin typeface="Times New Roman" panose="02020603050405020304" pitchFamily="18" charset="0"/>
                <a:cs typeface="Times New Roman" panose="02020603050405020304" pitchFamily="18" charset="0"/>
              </a:rPr>
              <a:t>,</a:t>
            </a:r>
          </a:p>
          <a:p>
            <a:r>
              <a:rPr lang="sv-SE" sz="2400" b="1" dirty="0" err="1" smtClean="0">
                <a:solidFill>
                  <a:srgbClr val="0070C0"/>
                </a:solidFill>
                <a:latin typeface="Times New Roman" panose="02020603050405020304" pitchFamily="18" charset="0"/>
                <a:cs typeface="Times New Roman" panose="02020603050405020304" pitchFamily="18" charset="0"/>
              </a:rPr>
              <a:t>we</a:t>
            </a:r>
            <a:r>
              <a:rPr lang="sv-SE" sz="2400" b="1" dirty="0" smtClean="0">
                <a:solidFill>
                  <a:srgbClr val="0070C0"/>
                </a:solidFill>
                <a:latin typeface="Times New Roman" panose="02020603050405020304" pitchFamily="18" charset="0"/>
                <a:cs typeface="Times New Roman" panose="02020603050405020304" pitchFamily="18" charset="0"/>
              </a:rPr>
              <a:t> </a:t>
            </a:r>
            <a:r>
              <a:rPr lang="sv-SE" sz="2400" b="1" dirty="0" err="1" smtClean="0">
                <a:solidFill>
                  <a:srgbClr val="0070C0"/>
                </a:solidFill>
                <a:latin typeface="Times New Roman" panose="02020603050405020304" pitchFamily="18" charset="0"/>
                <a:cs typeface="Times New Roman" panose="02020603050405020304" pitchFamily="18" charset="0"/>
              </a:rPr>
              <a:t>can</a:t>
            </a:r>
            <a:r>
              <a:rPr lang="sv-SE" sz="2400" b="1" dirty="0" smtClean="0">
                <a:solidFill>
                  <a:srgbClr val="0070C0"/>
                </a:solidFill>
                <a:latin typeface="Times New Roman" panose="02020603050405020304" pitchFamily="18" charset="0"/>
                <a:cs typeface="Times New Roman" panose="02020603050405020304" pitchFamily="18" charset="0"/>
              </a:rPr>
              <a:t> </a:t>
            </a:r>
            <a:r>
              <a:rPr lang="sv-SE" sz="2400" b="1" dirty="0" err="1" smtClean="0">
                <a:solidFill>
                  <a:srgbClr val="0070C0"/>
                </a:solidFill>
                <a:latin typeface="Times New Roman" panose="02020603050405020304" pitchFamily="18" charset="0"/>
                <a:cs typeface="Times New Roman" panose="02020603050405020304" pitchFamily="18" charset="0"/>
              </a:rPr>
              <a:t>rapidly</a:t>
            </a:r>
            <a:r>
              <a:rPr lang="sv-SE" sz="2400" b="1" dirty="0" smtClean="0">
                <a:solidFill>
                  <a:srgbClr val="0070C0"/>
                </a:solidFill>
                <a:latin typeface="Times New Roman" panose="02020603050405020304" pitchFamily="18" charset="0"/>
                <a:cs typeface="Times New Roman" panose="02020603050405020304" pitchFamily="18" charset="0"/>
              </a:rPr>
              <a:t> </a:t>
            </a:r>
            <a:r>
              <a:rPr lang="sv-SE" sz="2400" b="1" dirty="0" err="1" smtClean="0">
                <a:solidFill>
                  <a:srgbClr val="0070C0"/>
                </a:solidFill>
                <a:latin typeface="Times New Roman" panose="02020603050405020304" pitchFamily="18" charset="0"/>
                <a:cs typeface="Times New Roman" panose="02020603050405020304" pitchFamily="18" charset="0"/>
              </a:rPr>
              <a:t>adapt</a:t>
            </a:r>
            <a:r>
              <a:rPr lang="sv-SE" sz="2400" b="1" dirty="0" smtClean="0">
                <a:solidFill>
                  <a:srgbClr val="0070C0"/>
                </a:solidFill>
                <a:latin typeface="Times New Roman" panose="02020603050405020304" pitchFamily="18" charset="0"/>
                <a:cs typeface="Times New Roman" panose="02020603050405020304" pitchFamily="18" charset="0"/>
              </a:rPr>
              <a:t> </a:t>
            </a:r>
            <a:r>
              <a:rPr lang="sv-SE" sz="2400" b="1" dirty="0" err="1" smtClean="0">
                <a:solidFill>
                  <a:srgbClr val="0070C0"/>
                </a:solidFill>
                <a:latin typeface="Times New Roman" panose="02020603050405020304" pitchFamily="18" charset="0"/>
                <a:cs typeface="Times New Roman" panose="02020603050405020304" pitchFamily="18" charset="0"/>
              </a:rPr>
              <a:t>forest</a:t>
            </a:r>
            <a:endParaRPr lang="sv-SE" sz="2400" b="1" dirty="0" smtClean="0">
              <a:solidFill>
                <a:srgbClr val="0070C0"/>
              </a:solidFill>
              <a:latin typeface="Times New Roman" panose="02020603050405020304" pitchFamily="18" charset="0"/>
              <a:cs typeface="Times New Roman" panose="02020603050405020304" pitchFamily="18" charset="0"/>
            </a:endParaRPr>
          </a:p>
          <a:p>
            <a:r>
              <a:rPr lang="sv-SE" sz="2400" b="1" dirty="0" err="1" smtClean="0">
                <a:solidFill>
                  <a:srgbClr val="0070C0"/>
                </a:solidFill>
                <a:latin typeface="Times New Roman" panose="02020603050405020304" pitchFamily="18" charset="0"/>
                <a:cs typeface="Times New Roman" panose="02020603050405020304" pitchFamily="18" charset="0"/>
              </a:rPr>
              <a:t>production</a:t>
            </a:r>
            <a:r>
              <a:rPr lang="sv-SE" sz="2400" b="1" dirty="0" smtClean="0">
                <a:solidFill>
                  <a:srgbClr val="0070C0"/>
                </a:solidFill>
                <a:latin typeface="Times New Roman" panose="02020603050405020304" pitchFamily="18" charset="0"/>
                <a:cs typeface="Times New Roman" panose="02020603050405020304" pitchFamily="18" charset="0"/>
              </a:rPr>
              <a:t> and harvesting</a:t>
            </a:r>
          </a:p>
          <a:p>
            <a:r>
              <a:rPr lang="sv-SE" sz="2400" b="1" dirty="0" smtClean="0">
                <a:solidFill>
                  <a:srgbClr val="0070C0"/>
                </a:solidFill>
                <a:latin typeface="Times New Roman" panose="02020603050405020304" pitchFamily="18" charset="0"/>
                <a:cs typeface="Times New Roman" panose="02020603050405020304" pitchFamily="18" charset="0"/>
              </a:rPr>
              <a:t>to </a:t>
            </a:r>
            <a:r>
              <a:rPr lang="sv-SE" sz="2400" b="1" dirty="0" err="1" smtClean="0">
                <a:solidFill>
                  <a:srgbClr val="0070C0"/>
                </a:solidFill>
                <a:latin typeface="Times New Roman" panose="02020603050405020304" pitchFamily="18" charset="0"/>
                <a:cs typeface="Times New Roman" panose="02020603050405020304" pitchFamily="18" charset="0"/>
              </a:rPr>
              <a:t>changing</a:t>
            </a:r>
            <a:r>
              <a:rPr lang="sv-SE" sz="2400" b="1" dirty="0" smtClean="0">
                <a:solidFill>
                  <a:srgbClr val="0070C0"/>
                </a:solidFill>
                <a:latin typeface="Times New Roman" panose="02020603050405020304" pitchFamily="18" charset="0"/>
                <a:cs typeface="Times New Roman" panose="02020603050405020304" pitchFamily="18" charset="0"/>
              </a:rPr>
              <a:t> </a:t>
            </a:r>
            <a:r>
              <a:rPr lang="sv-SE" sz="2400" b="1" dirty="0" err="1" smtClean="0">
                <a:solidFill>
                  <a:srgbClr val="0070C0"/>
                </a:solidFill>
                <a:latin typeface="Times New Roman" panose="02020603050405020304" pitchFamily="18" charset="0"/>
                <a:cs typeface="Times New Roman" panose="02020603050405020304" pitchFamily="18" charset="0"/>
              </a:rPr>
              <a:t>prices</a:t>
            </a:r>
            <a:r>
              <a:rPr lang="sv-SE" sz="2400" b="1" dirty="0" smtClean="0">
                <a:solidFill>
                  <a:srgbClr val="0070C0"/>
                </a:solidFill>
                <a:latin typeface="Times New Roman" panose="02020603050405020304" pitchFamily="18" charset="0"/>
                <a:cs typeface="Times New Roman" panose="02020603050405020304" pitchFamily="18" charset="0"/>
              </a:rPr>
              <a:t>.</a:t>
            </a:r>
            <a:endParaRPr lang="sv-SE"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724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32</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982588"/>
            <a:ext cx="12225241" cy="6408775"/>
          </a:xfrm>
          <a:prstGeom prst="rect">
            <a:avLst/>
          </a:prstGeom>
        </p:spPr>
      </p:pic>
      <p:sp>
        <p:nvSpPr>
          <p:cNvPr id="4" name="textruta 3"/>
          <p:cNvSpPr txBox="1"/>
          <p:nvPr/>
        </p:nvSpPr>
        <p:spPr>
          <a:xfrm>
            <a:off x="226060" y="382423"/>
            <a:ext cx="9997930" cy="1200329"/>
          </a:xfrm>
          <a:prstGeom prst="rect">
            <a:avLst/>
          </a:prstGeom>
          <a:noFill/>
        </p:spPr>
        <p:txBody>
          <a:bodyPr wrap="none" rtlCol="0">
            <a:spAutoFit/>
          </a:bodyPr>
          <a:lstStyle/>
          <a:p>
            <a:r>
              <a:rPr lang="sv-SE" b="1" dirty="0" err="1" smtClean="0">
                <a:solidFill>
                  <a:srgbClr val="FF0000"/>
                </a:solidFill>
                <a:latin typeface="Times New Roman" panose="02020603050405020304" pitchFamily="18" charset="0"/>
                <a:cs typeface="Times New Roman" panose="02020603050405020304" pitchFamily="18" charset="0"/>
              </a:rPr>
              <a:t>With</a:t>
            </a:r>
            <a:r>
              <a:rPr lang="sv-SE" b="1" dirty="0" smtClean="0">
                <a:solidFill>
                  <a:srgbClr val="FF0000"/>
                </a:solidFill>
                <a:latin typeface="Times New Roman" panose="02020603050405020304" pitchFamily="18" charset="0"/>
                <a:cs typeface="Times New Roman" panose="02020603050405020304" pitchFamily="18" charset="0"/>
              </a:rPr>
              <a:t> a mixed species </a:t>
            </a:r>
            <a:r>
              <a:rPr lang="sv-SE" b="1" dirty="0" err="1" smtClean="0">
                <a:solidFill>
                  <a:srgbClr val="FF0000"/>
                </a:solidFill>
                <a:latin typeface="Times New Roman" panose="02020603050405020304" pitchFamily="18" charset="0"/>
                <a:cs typeface="Times New Roman" panose="02020603050405020304" pitchFamily="18" charset="0"/>
              </a:rPr>
              <a:t>plantation</a:t>
            </a:r>
            <a:r>
              <a:rPr lang="sv-SE" b="1" dirty="0" smtClean="0">
                <a:solidFill>
                  <a:srgbClr val="FF0000"/>
                </a:solidFill>
                <a:latin typeface="Times New Roman" panose="02020603050405020304" pitchFamily="18" charset="0"/>
                <a:cs typeface="Times New Roman" panose="02020603050405020304" pitchFamily="18" charset="0"/>
              </a:rPr>
              <a:t> at </a:t>
            </a:r>
            <a:r>
              <a:rPr lang="sv-SE" b="1" dirty="0" err="1" smtClean="0">
                <a:solidFill>
                  <a:srgbClr val="FF0000"/>
                </a:solidFill>
                <a:latin typeface="Times New Roman" panose="02020603050405020304" pitchFamily="18" charset="0"/>
                <a:cs typeface="Times New Roman" panose="02020603050405020304" pitchFamily="18" charset="0"/>
              </a:rPr>
              <a:t>Time</a:t>
            </a:r>
            <a:r>
              <a:rPr lang="sv-SE" b="1" dirty="0" smtClean="0">
                <a:solidFill>
                  <a:srgbClr val="FF0000"/>
                </a:solidFill>
                <a:latin typeface="Times New Roman" panose="02020603050405020304" pitchFamily="18" charset="0"/>
                <a:cs typeface="Times New Roman" panose="02020603050405020304" pitchFamily="18" charset="0"/>
              </a:rPr>
              <a:t> 0</a:t>
            </a:r>
            <a:r>
              <a:rPr lang="sv-SE" b="1" dirty="0" smtClean="0">
                <a:solidFill>
                  <a:srgbClr val="FF0000"/>
                </a:solidFill>
                <a:latin typeface="Times New Roman" panose="02020603050405020304" pitchFamily="18" charset="0"/>
                <a:cs typeface="Times New Roman" panose="02020603050405020304" pitchFamily="18" charset="0"/>
              </a:rPr>
              <a:t>, </a:t>
            </a:r>
            <a:r>
              <a:rPr lang="sv-SE" b="1" dirty="0" err="1" smtClean="0">
                <a:solidFill>
                  <a:srgbClr val="FF0000"/>
                </a:solidFill>
                <a:latin typeface="Times New Roman" panose="02020603050405020304" pitchFamily="18" charset="0"/>
                <a:cs typeface="Times New Roman" panose="02020603050405020304" pitchFamily="18" charset="0"/>
              </a:rPr>
              <a:t>we</a:t>
            </a:r>
            <a:r>
              <a:rPr lang="sv-SE" b="1" dirty="0" smtClean="0">
                <a:solidFill>
                  <a:srgbClr val="FF0000"/>
                </a:solidFill>
                <a:latin typeface="Times New Roman" panose="02020603050405020304" pitchFamily="18" charset="0"/>
                <a:cs typeface="Times New Roman" panose="02020603050405020304" pitchFamily="18" charset="0"/>
              </a:rPr>
              <a:t> </a:t>
            </a:r>
            <a:r>
              <a:rPr lang="sv-SE" b="1" dirty="0" err="1" smtClean="0">
                <a:solidFill>
                  <a:srgbClr val="FF0000"/>
                </a:solidFill>
                <a:latin typeface="Times New Roman" panose="02020603050405020304" pitchFamily="18" charset="0"/>
                <a:cs typeface="Times New Roman" panose="02020603050405020304" pitchFamily="18" charset="0"/>
              </a:rPr>
              <a:t>can</a:t>
            </a:r>
            <a:r>
              <a:rPr lang="sv-SE" b="1" dirty="0" smtClean="0">
                <a:solidFill>
                  <a:srgbClr val="FF0000"/>
                </a:solidFill>
                <a:latin typeface="Times New Roman" panose="02020603050405020304" pitchFamily="18" charset="0"/>
                <a:cs typeface="Times New Roman" panose="02020603050405020304" pitchFamily="18" charset="0"/>
              </a:rPr>
              <a:t> </a:t>
            </a:r>
            <a:r>
              <a:rPr lang="sv-SE" b="1" dirty="0" err="1" smtClean="0">
                <a:solidFill>
                  <a:srgbClr val="FF0000"/>
                </a:solidFill>
                <a:latin typeface="Times New Roman" panose="02020603050405020304" pitchFamily="18" charset="0"/>
                <a:cs typeface="Times New Roman" panose="02020603050405020304" pitchFamily="18" charset="0"/>
              </a:rPr>
              <a:t>select</a:t>
            </a:r>
            <a:r>
              <a:rPr lang="sv-SE" b="1" dirty="0" smtClean="0">
                <a:solidFill>
                  <a:srgbClr val="FF0000"/>
                </a:solidFill>
                <a:latin typeface="Times New Roman" panose="02020603050405020304" pitchFamily="18" charset="0"/>
                <a:cs typeface="Times New Roman" panose="02020603050405020304" pitchFamily="18" charset="0"/>
              </a:rPr>
              <a:t> species </a:t>
            </a:r>
            <a:r>
              <a:rPr lang="sv-SE" b="1" dirty="0" smtClean="0">
                <a:solidFill>
                  <a:srgbClr val="FF0000"/>
                </a:solidFill>
                <a:latin typeface="Times New Roman" panose="02020603050405020304" pitchFamily="18" charset="0"/>
                <a:cs typeface="Times New Roman" panose="02020603050405020304" pitchFamily="18" charset="0"/>
              </a:rPr>
              <a:t>fo</a:t>
            </a:r>
            <a:r>
              <a:rPr lang="sv-SE" b="1" dirty="0" smtClean="0">
                <a:solidFill>
                  <a:srgbClr val="FF0000"/>
                </a:solidFill>
                <a:latin typeface="Times New Roman" panose="02020603050405020304" pitchFamily="18" charset="0"/>
                <a:cs typeface="Times New Roman" panose="02020603050405020304" pitchFamily="18" charset="0"/>
              </a:rPr>
              <a:t>r </a:t>
            </a:r>
            <a:r>
              <a:rPr lang="sv-SE" b="1" dirty="0" err="1" smtClean="0">
                <a:solidFill>
                  <a:srgbClr val="FF0000"/>
                </a:solidFill>
                <a:latin typeface="Times New Roman" panose="02020603050405020304" pitchFamily="18" charset="0"/>
                <a:cs typeface="Times New Roman" panose="02020603050405020304" pitchFamily="18" charset="0"/>
              </a:rPr>
              <a:t>continued</a:t>
            </a:r>
            <a:r>
              <a:rPr lang="sv-SE" b="1" dirty="0" smtClean="0">
                <a:solidFill>
                  <a:srgbClr val="FF0000"/>
                </a:solidFill>
                <a:latin typeface="Times New Roman" panose="02020603050405020304" pitchFamily="18" charset="0"/>
                <a:cs typeface="Times New Roman" panose="02020603050405020304" pitchFamily="18" charset="0"/>
              </a:rPr>
              <a:t> </a:t>
            </a:r>
            <a:r>
              <a:rPr lang="sv-SE" b="1" dirty="0" err="1" smtClean="0">
                <a:solidFill>
                  <a:srgbClr val="FF0000"/>
                </a:solidFill>
                <a:latin typeface="Times New Roman" panose="02020603050405020304" pitchFamily="18" charset="0"/>
                <a:cs typeface="Times New Roman" panose="02020603050405020304" pitchFamily="18" charset="0"/>
              </a:rPr>
              <a:t>production</a:t>
            </a:r>
            <a:r>
              <a:rPr lang="sv-SE" b="1" dirty="0" smtClean="0">
                <a:solidFill>
                  <a:srgbClr val="FF0000"/>
                </a:solidFill>
                <a:latin typeface="Times New Roman" panose="02020603050405020304" pitchFamily="18" charset="0"/>
                <a:cs typeface="Times New Roman" panose="02020603050405020304" pitchFamily="18" charset="0"/>
              </a:rPr>
              <a:t> </a:t>
            </a:r>
            <a:r>
              <a:rPr lang="sv-SE" b="1" dirty="0" smtClean="0">
                <a:solidFill>
                  <a:srgbClr val="FF0000"/>
                </a:solidFill>
                <a:latin typeface="Times New Roman" panose="02020603050405020304" pitchFamily="18" charset="0"/>
                <a:cs typeface="Times New Roman" panose="02020603050405020304" pitchFamily="18" charset="0"/>
              </a:rPr>
              <a:t>at </a:t>
            </a:r>
            <a:r>
              <a:rPr lang="sv-SE" b="1" dirty="0" err="1" smtClean="0">
                <a:solidFill>
                  <a:srgbClr val="FF0000"/>
                </a:solidFill>
                <a:latin typeface="Times New Roman" panose="02020603050405020304" pitchFamily="18" charset="0"/>
                <a:cs typeface="Times New Roman" panose="02020603050405020304" pitchFamily="18" charset="0"/>
              </a:rPr>
              <a:t>Time</a:t>
            </a:r>
            <a:r>
              <a:rPr lang="sv-SE" b="1" dirty="0" smtClean="0">
                <a:solidFill>
                  <a:srgbClr val="FF0000"/>
                </a:solidFill>
                <a:latin typeface="Times New Roman" panose="02020603050405020304" pitchFamily="18" charset="0"/>
                <a:cs typeface="Times New Roman" panose="02020603050405020304" pitchFamily="18" charset="0"/>
              </a:rPr>
              <a:t> </a:t>
            </a:r>
            <a:r>
              <a:rPr lang="sv-SE" b="1" dirty="0" smtClean="0">
                <a:solidFill>
                  <a:srgbClr val="FF0000"/>
                </a:solidFill>
                <a:latin typeface="Times New Roman" panose="02020603050405020304" pitchFamily="18" charset="0"/>
                <a:cs typeface="Times New Roman" panose="02020603050405020304" pitchFamily="18" charset="0"/>
              </a:rPr>
              <a:t>1</a:t>
            </a:r>
            <a:r>
              <a:rPr lang="sv-SE" b="1" dirty="0" smtClean="0">
                <a:solidFill>
                  <a:srgbClr val="FF0000"/>
                </a:solidFill>
                <a:latin typeface="Times New Roman" panose="02020603050405020304" pitchFamily="18" charset="0"/>
                <a:cs typeface="Times New Roman" panose="02020603050405020304" pitchFamily="18" charset="0"/>
              </a:rPr>
              <a:t>. </a:t>
            </a:r>
          </a:p>
          <a:p>
            <a:endParaRPr lang="sv-SE" b="1" dirty="0" smtClean="0">
              <a:latin typeface="Times New Roman" panose="02020603050405020304" pitchFamily="18" charset="0"/>
              <a:cs typeface="Times New Roman" panose="02020603050405020304" pitchFamily="18" charset="0"/>
            </a:endParaRPr>
          </a:p>
          <a:p>
            <a:r>
              <a:rPr lang="sv-SE" b="1" dirty="0" smtClean="0">
                <a:solidFill>
                  <a:srgbClr val="0070C0"/>
                </a:solidFill>
                <a:latin typeface="Times New Roman" panose="02020603050405020304" pitchFamily="18" charset="0"/>
                <a:cs typeface="Times New Roman" panose="02020603050405020304" pitchFamily="18" charset="0"/>
              </a:rPr>
              <a:t>At </a:t>
            </a:r>
            <a:r>
              <a:rPr lang="sv-SE" b="1" dirty="0" err="1" smtClean="0">
                <a:solidFill>
                  <a:srgbClr val="0070C0"/>
                </a:solidFill>
                <a:latin typeface="Times New Roman" panose="02020603050405020304" pitchFamily="18" charset="0"/>
                <a:cs typeface="Times New Roman" panose="02020603050405020304" pitchFamily="18" charset="0"/>
              </a:rPr>
              <a:t>Time</a:t>
            </a:r>
            <a:r>
              <a:rPr lang="sv-SE" b="1" dirty="0" smtClean="0">
                <a:solidFill>
                  <a:srgbClr val="0070C0"/>
                </a:solidFill>
                <a:latin typeface="Times New Roman" panose="02020603050405020304" pitchFamily="18" charset="0"/>
                <a:cs typeface="Times New Roman" panose="02020603050405020304" pitchFamily="18" charset="0"/>
              </a:rPr>
              <a:t> 1</a:t>
            </a:r>
            <a:r>
              <a:rPr lang="sv-SE" b="1" dirty="0" smtClean="0">
                <a:solidFill>
                  <a:srgbClr val="0070C0"/>
                </a:solidFill>
                <a:latin typeface="Times New Roman" panose="02020603050405020304" pitchFamily="18" charset="0"/>
                <a:cs typeface="Times New Roman" panose="02020603050405020304" pitchFamily="18" charset="0"/>
              </a:rPr>
              <a:t>, </a:t>
            </a:r>
            <a:r>
              <a:rPr lang="sv-SE" b="1" dirty="0" err="1" smtClean="0">
                <a:solidFill>
                  <a:srgbClr val="0070C0"/>
                </a:solidFill>
                <a:latin typeface="Times New Roman" panose="02020603050405020304" pitchFamily="18" charset="0"/>
                <a:cs typeface="Times New Roman" panose="02020603050405020304" pitchFamily="18" charset="0"/>
              </a:rPr>
              <a:t>we</a:t>
            </a:r>
            <a:r>
              <a:rPr lang="sv-SE" b="1" dirty="0" smtClean="0">
                <a:solidFill>
                  <a:srgbClr val="0070C0"/>
                </a:solidFill>
                <a:latin typeface="Times New Roman" panose="02020603050405020304" pitchFamily="18" charset="0"/>
                <a:cs typeface="Times New Roman" panose="02020603050405020304" pitchFamily="18" charset="0"/>
              </a:rPr>
              <a:t> </a:t>
            </a:r>
            <a:r>
              <a:rPr lang="sv-SE" b="1" dirty="0" err="1" smtClean="0">
                <a:solidFill>
                  <a:srgbClr val="0070C0"/>
                </a:solidFill>
                <a:latin typeface="Times New Roman" panose="02020603050405020304" pitchFamily="18" charset="0"/>
                <a:cs typeface="Times New Roman" panose="02020603050405020304" pitchFamily="18" charset="0"/>
              </a:rPr>
              <a:t>know</a:t>
            </a:r>
            <a:r>
              <a:rPr lang="sv-SE" b="1" dirty="0" smtClean="0">
                <a:solidFill>
                  <a:srgbClr val="0070C0"/>
                </a:solidFill>
                <a:latin typeface="Times New Roman" panose="02020603050405020304" pitchFamily="18" charset="0"/>
                <a:cs typeface="Times New Roman" panose="02020603050405020304" pitchFamily="18" charset="0"/>
              </a:rPr>
              <a:t> </a:t>
            </a:r>
            <a:r>
              <a:rPr lang="sv-SE" b="1" dirty="0" err="1" smtClean="0">
                <a:solidFill>
                  <a:srgbClr val="0070C0"/>
                </a:solidFill>
                <a:latin typeface="Times New Roman" panose="02020603050405020304" pitchFamily="18" charset="0"/>
                <a:cs typeface="Times New Roman" panose="02020603050405020304" pitchFamily="18" charset="0"/>
              </a:rPr>
              <a:t>more</a:t>
            </a:r>
            <a:r>
              <a:rPr lang="sv-SE" b="1" dirty="0" smtClean="0">
                <a:solidFill>
                  <a:srgbClr val="0070C0"/>
                </a:solidFill>
                <a:latin typeface="Times New Roman" panose="02020603050405020304" pitchFamily="18" charset="0"/>
                <a:cs typeface="Times New Roman" panose="02020603050405020304" pitchFamily="18" charset="0"/>
              </a:rPr>
              <a:t> </a:t>
            </a:r>
            <a:r>
              <a:rPr lang="sv-SE" b="1" dirty="0" smtClean="0">
                <a:solidFill>
                  <a:srgbClr val="0070C0"/>
                </a:solidFill>
                <a:latin typeface="Times New Roman" panose="02020603050405020304" pitchFamily="18" charset="0"/>
                <a:cs typeface="Times New Roman" panose="02020603050405020304" pitchFamily="18" charset="0"/>
              </a:rPr>
              <a:t>(</a:t>
            </a:r>
            <a:r>
              <a:rPr lang="sv-SE" b="1" dirty="0" err="1" smtClean="0">
                <a:solidFill>
                  <a:srgbClr val="0070C0"/>
                </a:solidFill>
                <a:latin typeface="Times New Roman" panose="02020603050405020304" pitchFamily="18" charset="0"/>
                <a:cs typeface="Times New Roman" panose="02020603050405020304" pitchFamily="18" charset="0"/>
              </a:rPr>
              <a:t>than</a:t>
            </a:r>
            <a:r>
              <a:rPr lang="sv-SE" b="1" dirty="0" smtClean="0">
                <a:solidFill>
                  <a:srgbClr val="0070C0"/>
                </a:solidFill>
                <a:latin typeface="Times New Roman" panose="02020603050405020304" pitchFamily="18" charset="0"/>
                <a:cs typeface="Times New Roman" panose="02020603050405020304" pitchFamily="18" charset="0"/>
              </a:rPr>
              <a:t> </a:t>
            </a:r>
            <a:r>
              <a:rPr lang="sv-SE" b="1" dirty="0" err="1" smtClean="0">
                <a:solidFill>
                  <a:srgbClr val="0070C0"/>
                </a:solidFill>
                <a:latin typeface="Times New Roman" panose="02020603050405020304" pitchFamily="18" charset="0"/>
                <a:cs typeface="Times New Roman" panose="02020603050405020304" pitchFamily="18" charset="0"/>
              </a:rPr>
              <a:t>what</a:t>
            </a:r>
            <a:r>
              <a:rPr lang="sv-SE" b="1" dirty="0" smtClean="0">
                <a:solidFill>
                  <a:srgbClr val="0070C0"/>
                </a:solidFill>
                <a:latin typeface="Times New Roman" panose="02020603050405020304" pitchFamily="18" charset="0"/>
                <a:cs typeface="Times New Roman" panose="02020603050405020304" pitchFamily="18" charset="0"/>
              </a:rPr>
              <a:t> </a:t>
            </a:r>
            <a:r>
              <a:rPr lang="sv-SE" b="1" dirty="0" err="1" smtClean="0">
                <a:solidFill>
                  <a:srgbClr val="0070C0"/>
                </a:solidFill>
                <a:latin typeface="Times New Roman" panose="02020603050405020304" pitchFamily="18" charset="0"/>
                <a:cs typeface="Times New Roman" panose="02020603050405020304" pitchFamily="18" charset="0"/>
              </a:rPr>
              <a:t>we</a:t>
            </a:r>
            <a:r>
              <a:rPr lang="sv-SE" b="1" dirty="0" smtClean="0">
                <a:solidFill>
                  <a:srgbClr val="0070C0"/>
                </a:solidFill>
                <a:latin typeface="Times New Roman" panose="02020603050405020304" pitchFamily="18" charset="0"/>
                <a:cs typeface="Times New Roman" panose="02020603050405020304" pitchFamily="18" charset="0"/>
              </a:rPr>
              <a:t> </a:t>
            </a:r>
            <a:r>
              <a:rPr lang="sv-SE" b="1" dirty="0" err="1" smtClean="0">
                <a:solidFill>
                  <a:srgbClr val="0070C0"/>
                </a:solidFill>
                <a:latin typeface="Times New Roman" panose="02020603050405020304" pitchFamily="18" charset="0"/>
                <a:cs typeface="Times New Roman" panose="02020603050405020304" pitchFamily="18" charset="0"/>
              </a:rPr>
              <a:t>knew</a:t>
            </a:r>
            <a:r>
              <a:rPr lang="sv-SE" b="1" dirty="0" smtClean="0">
                <a:solidFill>
                  <a:srgbClr val="0070C0"/>
                </a:solidFill>
                <a:latin typeface="Times New Roman" panose="02020603050405020304" pitchFamily="18" charset="0"/>
                <a:cs typeface="Times New Roman" panose="02020603050405020304" pitchFamily="18" charset="0"/>
              </a:rPr>
              <a:t> at </a:t>
            </a:r>
            <a:r>
              <a:rPr lang="sv-SE" b="1" dirty="0" err="1" smtClean="0">
                <a:solidFill>
                  <a:srgbClr val="0070C0"/>
                </a:solidFill>
                <a:latin typeface="Times New Roman" panose="02020603050405020304" pitchFamily="18" charset="0"/>
                <a:cs typeface="Times New Roman" panose="02020603050405020304" pitchFamily="18" charset="0"/>
              </a:rPr>
              <a:t>Time</a:t>
            </a:r>
            <a:r>
              <a:rPr lang="sv-SE" b="1" dirty="0" smtClean="0">
                <a:solidFill>
                  <a:srgbClr val="0070C0"/>
                </a:solidFill>
                <a:latin typeface="Times New Roman" panose="02020603050405020304" pitchFamily="18" charset="0"/>
                <a:cs typeface="Times New Roman" panose="02020603050405020304" pitchFamily="18" charset="0"/>
              </a:rPr>
              <a:t> 0) </a:t>
            </a:r>
          </a:p>
          <a:p>
            <a:r>
              <a:rPr lang="sv-SE" b="1" dirty="0" smtClean="0">
                <a:solidFill>
                  <a:srgbClr val="0070C0"/>
                </a:solidFill>
                <a:latin typeface="Times New Roman" panose="02020603050405020304" pitchFamily="18" charset="0"/>
                <a:cs typeface="Times New Roman" panose="02020603050405020304" pitchFamily="18" charset="0"/>
              </a:rPr>
              <a:t>and </a:t>
            </a:r>
            <a:r>
              <a:rPr lang="sv-SE" b="1" dirty="0" err="1" smtClean="0">
                <a:solidFill>
                  <a:srgbClr val="0070C0"/>
                </a:solidFill>
                <a:latin typeface="Times New Roman" panose="02020603050405020304" pitchFamily="18" charset="0"/>
                <a:cs typeface="Times New Roman" panose="02020603050405020304" pitchFamily="18" charset="0"/>
              </a:rPr>
              <a:t>we</a:t>
            </a:r>
            <a:r>
              <a:rPr lang="sv-SE" b="1" dirty="0" smtClean="0">
                <a:solidFill>
                  <a:srgbClr val="0070C0"/>
                </a:solidFill>
                <a:latin typeface="Times New Roman" panose="02020603050405020304" pitchFamily="18" charset="0"/>
                <a:cs typeface="Times New Roman" panose="02020603050405020304" pitchFamily="18" charset="0"/>
              </a:rPr>
              <a:t> </a:t>
            </a:r>
            <a:r>
              <a:rPr lang="sv-SE" b="1" dirty="0" err="1" smtClean="0">
                <a:solidFill>
                  <a:srgbClr val="0070C0"/>
                </a:solidFill>
                <a:latin typeface="Times New Roman" panose="02020603050405020304" pitchFamily="18" charset="0"/>
                <a:cs typeface="Times New Roman" panose="02020603050405020304" pitchFamily="18" charset="0"/>
              </a:rPr>
              <a:t>can</a:t>
            </a:r>
            <a:r>
              <a:rPr lang="sv-SE" b="1" dirty="0" smtClean="0">
                <a:solidFill>
                  <a:srgbClr val="0070C0"/>
                </a:solidFill>
                <a:latin typeface="Times New Roman" panose="02020603050405020304" pitchFamily="18" charset="0"/>
                <a:cs typeface="Times New Roman" panose="02020603050405020304" pitchFamily="18" charset="0"/>
              </a:rPr>
              <a:t> make a </a:t>
            </a:r>
            <a:r>
              <a:rPr lang="sv-SE" b="1" dirty="0" err="1" smtClean="0">
                <a:solidFill>
                  <a:srgbClr val="0070C0"/>
                </a:solidFill>
                <a:latin typeface="Times New Roman" panose="02020603050405020304" pitchFamily="18" charset="0"/>
                <a:cs typeface="Times New Roman" panose="02020603050405020304" pitchFamily="18" charset="0"/>
              </a:rPr>
              <a:t>better</a:t>
            </a:r>
            <a:r>
              <a:rPr lang="sv-SE" b="1" dirty="0" smtClean="0">
                <a:solidFill>
                  <a:srgbClr val="0070C0"/>
                </a:solidFill>
                <a:latin typeface="Times New Roman" panose="02020603050405020304" pitchFamily="18" charset="0"/>
                <a:cs typeface="Times New Roman" panose="02020603050405020304" pitchFamily="18" charset="0"/>
              </a:rPr>
              <a:t> </a:t>
            </a:r>
            <a:r>
              <a:rPr lang="sv-SE" b="1" dirty="0" err="1" smtClean="0">
                <a:solidFill>
                  <a:srgbClr val="0070C0"/>
                </a:solidFill>
                <a:latin typeface="Times New Roman" panose="02020603050405020304" pitchFamily="18" charset="0"/>
                <a:cs typeface="Times New Roman" panose="02020603050405020304" pitchFamily="18" charset="0"/>
              </a:rPr>
              <a:t>prediction</a:t>
            </a:r>
            <a:r>
              <a:rPr lang="sv-SE" b="1" dirty="0" smtClean="0">
                <a:solidFill>
                  <a:srgbClr val="0070C0"/>
                </a:solidFill>
                <a:latin typeface="Times New Roman" panose="02020603050405020304" pitchFamily="18" charset="0"/>
                <a:cs typeface="Times New Roman" panose="02020603050405020304" pitchFamily="18" charset="0"/>
              </a:rPr>
              <a:t> </a:t>
            </a:r>
            <a:r>
              <a:rPr lang="sv-SE" b="1" dirty="0" err="1" smtClean="0">
                <a:solidFill>
                  <a:srgbClr val="0070C0"/>
                </a:solidFill>
                <a:latin typeface="Times New Roman" panose="02020603050405020304" pitchFamily="18" charset="0"/>
                <a:cs typeface="Times New Roman" panose="02020603050405020304" pitchFamily="18" charset="0"/>
              </a:rPr>
              <a:t>of</a:t>
            </a:r>
            <a:r>
              <a:rPr lang="sv-SE" b="1" dirty="0" smtClean="0">
                <a:solidFill>
                  <a:srgbClr val="0070C0"/>
                </a:solidFill>
                <a:latin typeface="Times New Roman" panose="02020603050405020304" pitchFamily="18" charset="0"/>
                <a:cs typeface="Times New Roman" panose="02020603050405020304" pitchFamily="18" charset="0"/>
              </a:rPr>
              <a:t> the </a:t>
            </a:r>
            <a:r>
              <a:rPr lang="sv-SE" b="1" dirty="0" err="1" smtClean="0">
                <a:solidFill>
                  <a:srgbClr val="0070C0"/>
                </a:solidFill>
                <a:latin typeface="Times New Roman" panose="02020603050405020304" pitchFamily="18" charset="0"/>
                <a:cs typeface="Times New Roman" panose="02020603050405020304" pitchFamily="18" charset="0"/>
              </a:rPr>
              <a:t>conditions</a:t>
            </a:r>
            <a:r>
              <a:rPr lang="sv-SE" b="1" dirty="0" smtClean="0">
                <a:solidFill>
                  <a:srgbClr val="0070C0"/>
                </a:solidFill>
                <a:latin typeface="Times New Roman" panose="02020603050405020304" pitchFamily="18" charset="0"/>
                <a:cs typeface="Times New Roman" panose="02020603050405020304" pitchFamily="18" charset="0"/>
              </a:rPr>
              <a:t> at </a:t>
            </a:r>
            <a:r>
              <a:rPr lang="sv-SE" b="1" dirty="0" err="1" smtClean="0">
                <a:solidFill>
                  <a:srgbClr val="0070C0"/>
                </a:solidFill>
                <a:latin typeface="Times New Roman" panose="02020603050405020304" pitchFamily="18" charset="0"/>
                <a:cs typeface="Times New Roman" panose="02020603050405020304" pitchFamily="18" charset="0"/>
              </a:rPr>
              <a:t>Time</a:t>
            </a:r>
            <a:r>
              <a:rPr lang="sv-SE" b="1" dirty="0" smtClean="0">
                <a:solidFill>
                  <a:srgbClr val="0070C0"/>
                </a:solidFill>
                <a:latin typeface="Times New Roman" panose="02020603050405020304" pitchFamily="18" charset="0"/>
                <a:cs typeface="Times New Roman" panose="02020603050405020304" pitchFamily="18" charset="0"/>
              </a:rPr>
              <a:t> 2</a:t>
            </a:r>
            <a:r>
              <a:rPr lang="sv-SE" b="1" dirty="0" smtClean="0">
                <a:solidFill>
                  <a:srgbClr val="0070C0"/>
                </a:solidFill>
                <a:latin typeface="Times New Roman" panose="02020603050405020304" pitchFamily="18" charset="0"/>
                <a:cs typeface="Times New Roman" panose="02020603050405020304" pitchFamily="18" charset="0"/>
              </a:rPr>
              <a:t>.</a:t>
            </a:r>
            <a:endParaRPr lang="sv-SE"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67338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33</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7557" y="242255"/>
            <a:ext cx="8128000" cy="6296657"/>
          </a:xfrm>
          <a:prstGeom prst="rect">
            <a:avLst/>
          </a:prstGeom>
        </p:spPr>
      </p:pic>
      <p:sp>
        <p:nvSpPr>
          <p:cNvPr id="5" name="textruta 4"/>
          <p:cNvSpPr txBox="1"/>
          <p:nvPr/>
        </p:nvSpPr>
        <p:spPr>
          <a:xfrm>
            <a:off x="422030" y="787791"/>
            <a:ext cx="5393849" cy="6463308"/>
          </a:xfrm>
          <a:prstGeom prst="rect">
            <a:avLst/>
          </a:prstGeom>
          <a:noFill/>
        </p:spPr>
        <p:txBody>
          <a:bodyPr wrap="none" rtlCol="0">
            <a:spAutoFit/>
          </a:bodyPr>
          <a:lstStyle/>
          <a:p>
            <a:r>
              <a:rPr lang="sv-SE" sz="2400" b="1" dirty="0" smtClean="0">
                <a:solidFill>
                  <a:srgbClr val="FF0000"/>
                </a:solidFill>
                <a:latin typeface="Times New Roman" panose="02020603050405020304" pitchFamily="18" charset="0"/>
                <a:cs typeface="Times New Roman" panose="02020603050405020304" pitchFamily="18" charset="0"/>
              </a:rPr>
              <a:t>PA1 and PB1 </a:t>
            </a:r>
            <a:r>
              <a:rPr lang="sv-SE" sz="2400" b="1" dirty="0" err="1" smtClean="0">
                <a:solidFill>
                  <a:srgbClr val="FF0000"/>
                </a:solidFill>
                <a:latin typeface="Times New Roman" panose="02020603050405020304" pitchFamily="18" charset="0"/>
                <a:cs typeface="Times New Roman" panose="02020603050405020304" pitchFamily="18" charset="0"/>
              </a:rPr>
              <a:t>are</a:t>
            </a:r>
            <a:r>
              <a:rPr lang="sv-SE" sz="2400" b="1" dirty="0" smtClean="0">
                <a:solidFill>
                  <a:srgbClr val="FF0000"/>
                </a:solidFill>
                <a:latin typeface="Times New Roman" panose="02020603050405020304" pitchFamily="18" charset="0"/>
                <a:cs typeface="Times New Roman" panose="02020603050405020304" pitchFamily="18" charset="0"/>
              </a:rPr>
              <a:t> the </a:t>
            </a:r>
            <a:r>
              <a:rPr lang="sv-SE" sz="2400" b="1" dirty="0" err="1" smtClean="0">
                <a:solidFill>
                  <a:srgbClr val="FF0000"/>
                </a:solidFill>
                <a:latin typeface="Times New Roman" panose="02020603050405020304" pitchFamily="18" charset="0"/>
                <a:cs typeface="Times New Roman" panose="02020603050405020304" pitchFamily="18" charset="0"/>
              </a:rPr>
              <a:t>prices</a:t>
            </a:r>
            <a:r>
              <a:rPr lang="sv-SE" sz="2400" b="1" dirty="0" smtClean="0">
                <a:solidFill>
                  <a:srgbClr val="FF0000"/>
                </a:solidFill>
                <a:latin typeface="Times New Roman" panose="02020603050405020304" pitchFamily="18" charset="0"/>
                <a:cs typeface="Times New Roman" panose="02020603050405020304" pitchFamily="18" charset="0"/>
              </a:rPr>
              <a:t> </a:t>
            </a:r>
          </a:p>
          <a:p>
            <a:r>
              <a:rPr lang="sv-SE" sz="2400" b="1" dirty="0" err="1" smtClean="0">
                <a:solidFill>
                  <a:srgbClr val="FF0000"/>
                </a:solidFill>
                <a:latin typeface="Times New Roman" panose="02020603050405020304" pitchFamily="18" charset="0"/>
                <a:cs typeface="Times New Roman" panose="02020603050405020304" pitchFamily="18" charset="0"/>
              </a:rPr>
              <a:t>of</a:t>
            </a:r>
            <a:r>
              <a:rPr lang="sv-SE" sz="2400" b="1" dirty="0" smtClean="0">
                <a:solidFill>
                  <a:srgbClr val="FF0000"/>
                </a:solidFill>
                <a:latin typeface="Times New Roman" panose="02020603050405020304" pitchFamily="18" charset="0"/>
                <a:cs typeface="Times New Roman" panose="02020603050405020304" pitchFamily="18" charset="0"/>
              </a:rPr>
              <a:t> species A and B at </a:t>
            </a:r>
            <a:r>
              <a:rPr lang="sv-SE" sz="2400" b="1" dirty="0" err="1" smtClean="0">
                <a:solidFill>
                  <a:srgbClr val="FF0000"/>
                </a:solidFill>
                <a:latin typeface="Times New Roman" panose="02020603050405020304" pitchFamily="18" charset="0"/>
                <a:cs typeface="Times New Roman" panose="02020603050405020304" pitchFamily="18" charset="0"/>
              </a:rPr>
              <a:t>Time</a:t>
            </a:r>
            <a:r>
              <a:rPr lang="sv-SE" sz="2400" b="1" dirty="0" smtClean="0">
                <a:solidFill>
                  <a:srgbClr val="FF0000"/>
                </a:solidFill>
                <a:latin typeface="Times New Roman" panose="02020603050405020304" pitchFamily="18" charset="0"/>
                <a:cs typeface="Times New Roman" panose="02020603050405020304" pitchFamily="18" charset="0"/>
              </a:rPr>
              <a:t> </a:t>
            </a:r>
            <a:r>
              <a:rPr lang="sv-SE" sz="2400" b="1" dirty="0" smtClean="0">
                <a:solidFill>
                  <a:srgbClr val="FF0000"/>
                </a:solidFill>
                <a:latin typeface="Times New Roman" panose="02020603050405020304" pitchFamily="18" charset="0"/>
                <a:cs typeface="Times New Roman" panose="02020603050405020304" pitchFamily="18" charset="0"/>
              </a:rPr>
              <a:t> 1</a:t>
            </a:r>
            <a:r>
              <a:rPr lang="sv-SE" sz="2400" b="1" dirty="0" smtClean="0">
                <a:solidFill>
                  <a:srgbClr val="FF0000"/>
                </a:solidFill>
                <a:latin typeface="Times New Roman" panose="02020603050405020304" pitchFamily="18" charset="0"/>
                <a:cs typeface="Times New Roman" panose="02020603050405020304" pitchFamily="18" charset="0"/>
              </a:rPr>
              <a:t>.</a:t>
            </a:r>
          </a:p>
          <a:p>
            <a:endParaRPr lang="sv-SE" sz="2400" b="1" dirty="0">
              <a:solidFill>
                <a:srgbClr val="FF0000"/>
              </a:solidFill>
              <a:latin typeface="Times New Roman" panose="02020603050405020304" pitchFamily="18" charset="0"/>
              <a:cs typeface="Times New Roman" panose="02020603050405020304" pitchFamily="18" charset="0"/>
            </a:endParaRPr>
          </a:p>
          <a:p>
            <a:r>
              <a:rPr lang="sv-SE" sz="2400" b="1" dirty="0" err="1" smtClean="0">
                <a:solidFill>
                  <a:srgbClr val="FF0000"/>
                </a:solidFill>
                <a:latin typeface="Times New Roman" panose="02020603050405020304" pitchFamily="18" charset="0"/>
                <a:cs typeface="Times New Roman" panose="02020603050405020304" pitchFamily="18" charset="0"/>
              </a:rPr>
              <a:t>These</a:t>
            </a:r>
            <a:r>
              <a:rPr lang="sv-SE" sz="2400" b="1" dirty="0" smtClean="0">
                <a:solidFill>
                  <a:srgbClr val="FF0000"/>
                </a:solidFill>
                <a:latin typeface="Times New Roman" panose="02020603050405020304" pitchFamily="18" charset="0"/>
                <a:cs typeface="Times New Roman" panose="02020603050405020304" pitchFamily="18" charset="0"/>
              </a:rPr>
              <a:t> </a:t>
            </a:r>
            <a:r>
              <a:rPr lang="sv-SE" sz="2400" b="1" dirty="0" err="1" smtClean="0">
                <a:solidFill>
                  <a:srgbClr val="FF0000"/>
                </a:solidFill>
                <a:latin typeface="Times New Roman" panose="02020603050405020304" pitchFamily="18" charset="0"/>
                <a:cs typeface="Times New Roman" panose="02020603050405020304" pitchFamily="18" charset="0"/>
              </a:rPr>
              <a:t>prices</a:t>
            </a:r>
            <a:r>
              <a:rPr lang="sv-SE" sz="2400" b="1" dirty="0" smtClean="0">
                <a:solidFill>
                  <a:srgbClr val="FF0000"/>
                </a:solidFill>
                <a:latin typeface="Times New Roman" panose="02020603050405020304" pitchFamily="18" charset="0"/>
                <a:cs typeface="Times New Roman" panose="02020603050405020304" pitchFamily="18" charset="0"/>
              </a:rPr>
              <a:t> </a:t>
            </a:r>
            <a:r>
              <a:rPr lang="sv-SE" sz="2400" b="1" dirty="0" err="1" smtClean="0">
                <a:solidFill>
                  <a:srgbClr val="FF0000"/>
                </a:solidFill>
                <a:latin typeface="Times New Roman" panose="02020603050405020304" pitchFamily="18" charset="0"/>
                <a:cs typeface="Times New Roman" panose="02020603050405020304" pitchFamily="18" charset="0"/>
              </a:rPr>
              <a:t>are</a:t>
            </a:r>
            <a:r>
              <a:rPr lang="sv-SE" sz="2400" b="1" dirty="0" smtClean="0">
                <a:solidFill>
                  <a:srgbClr val="FF0000"/>
                </a:solidFill>
                <a:latin typeface="Times New Roman" panose="02020603050405020304" pitchFamily="18" charset="0"/>
                <a:cs typeface="Times New Roman" panose="02020603050405020304" pitchFamily="18" charset="0"/>
              </a:rPr>
              <a:t> not </a:t>
            </a:r>
            <a:r>
              <a:rPr lang="sv-SE" sz="2400" b="1" dirty="0" err="1" smtClean="0">
                <a:solidFill>
                  <a:srgbClr val="FF0000"/>
                </a:solidFill>
                <a:latin typeface="Times New Roman" panose="02020603050405020304" pitchFamily="18" charset="0"/>
                <a:cs typeface="Times New Roman" panose="02020603050405020304" pitchFamily="18" charset="0"/>
              </a:rPr>
              <a:t>known</a:t>
            </a:r>
            <a:r>
              <a:rPr lang="sv-SE" sz="2400" b="1" dirty="0" smtClean="0">
                <a:solidFill>
                  <a:srgbClr val="FF0000"/>
                </a:solidFill>
                <a:latin typeface="Times New Roman" panose="02020603050405020304" pitchFamily="18" charset="0"/>
                <a:cs typeface="Times New Roman" panose="02020603050405020304" pitchFamily="18" charset="0"/>
              </a:rPr>
              <a:t> </a:t>
            </a:r>
          </a:p>
          <a:p>
            <a:r>
              <a:rPr lang="sv-SE" sz="2400" b="1" dirty="0" smtClean="0">
                <a:solidFill>
                  <a:srgbClr val="FF0000"/>
                </a:solidFill>
                <a:latin typeface="Times New Roman" panose="02020603050405020304" pitchFamily="18" charset="0"/>
                <a:cs typeface="Times New Roman" panose="02020603050405020304" pitchFamily="18" charset="0"/>
              </a:rPr>
              <a:t>at </a:t>
            </a:r>
            <a:r>
              <a:rPr lang="sv-SE" sz="2400" b="1" dirty="0" err="1" smtClean="0">
                <a:solidFill>
                  <a:srgbClr val="FF0000"/>
                </a:solidFill>
                <a:latin typeface="Times New Roman" panose="02020603050405020304" pitchFamily="18" charset="0"/>
                <a:cs typeface="Times New Roman" panose="02020603050405020304" pitchFamily="18" charset="0"/>
              </a:rPr>
              <a:t>Time</a:t>
            </a:r>
            <a:r>
              <a:rPr lang="sv-SE" sz="2400" b="1" dirty="0" smtClean="0">
                <a:solidFill>
                  <a:srgbClr val="FF0000"/>
                </a:solidFill>
                <a:latin typeface="Times New Roman" panose="02020603050405020304" pitchFamily="18" charset="0"/>
                <a:cs typeface="Times New Roman" panose="02020603050405020304" pitchFamily="18" charset="0"/>
              </a:rPr>
              <a:t> 0.</a:t>
            </a:r>
            <a:endParaRPr lang="sv-SE" sz="2400" b="1" dirty="0" smtClean="0">
              <a:solidFill>
                <a:srgbClr val="FF0000"/>
              </a:solidFill>
              <a:latin typeface="Times New Roman" panose="02020603050405020304" pitchFamily="18" charset="0"/>
              <a:cs typeface="Times New Roman" panose="02020603050405020304" pitchFamily="18" charset="0"/>
            </a:endParaRPr>
          </a:p>
          <a:p>
            <a:endParaRPr lang="sv-SE" sz="2400" b="1" dirty="0">
              <a:latin typeface="Times New Roman" panose="02020603050405020304" pitchFamily="18" charset="0"/>
              <a:cs typeface="Times New Roman" panose="02020603050405020304" pitchFamily="18" charset="0"/>
            </a:endParaRPr>
          </a:p>
          <a:p>
            <a:r>
              <a:rPr lang="sv-SE" sz="2400" b="1" dirty="0" smtClean="0">
                <a:latin typeface="Times New Roman" panose="02020603050405020304" pitchFamily="18" charset="0"/>
                <a:cs typeface="Times New Roman" panose="02020603050405020304" pitchFamily="18" charset="0"/>
              </a:rPr>
              <a:t>The </a:t>
            </a:r>
          </a:p>
          <a:p>
            <a:r>
              <a:rPr lang="sv-SE" sz="2400" b="1" dirty="0" smtClean="0">
                <a:latin typeface="Times New Roman" panose="02020603050405020304" pitchFamily="18" charset="0"/>
                <a:cs typeface="Times New Roman" panose="02020603050405020304" pitchFamily="18" charset="0"/>
              </a:rPr>
              <a:t>”</a:t>
            </a:r>
            <a:r>
              <a:rPr lang="sv-SE" sz="2400" b="1" dirty="0" smtClean="0">
                <a:solidFill>
                  <a:srgbClr val="0070C0"/>
                </a:solidFill>
                <a:latin typeface="Times New Roman" panose="02020603050405020304" pitchFamily="18" charset="0"/>
                <a:cs typeface="Times New Roman" panose="02020603050405020304" pitchFamily="18" charset="0"/>
              </a:rPr>
              <a:t>OPTIMAL DECISION BOUNDARY</a:t>
            </a:r>
            <a:r>
              <a:rPr lang="sv-SE" sz="2400" b="1" dirty="0" smtClean="0">
                <a:latin typeface="Times New Roman" panose="02020603050405020304" pitchFamily="18" charset="0"/>
                <a:cs typeface="Times New Roman" panose="02020603050405020304" pitchFamily="18" charset="0"/>
              </a:rPr>
              <a:t>”</a:t>
            </a:r>
          </a:p>
          <a:p>
            <a:r>
              <a:rPr lang="sv-SE" sz="2400" b="1" dirty="0" smtClean="0">
                <a:latin typeface="Times New Roman" panose="02020603050405020304" pitchFamily="18" charset="0"/>
                <a:cs typeface="Times New Roman" panose="02020603050405020304" pitchFamily="18" charset="0"/>
              </a:rPr>
              <a:t>is </a:t>
            </a:r>
            <a:r>
              <a:rPr lang="sv-SE" sz="2400" b="1" dirty="0" err="1" smtClean="0">
                <a:latin typeface="Times New Roman" panose="02020603050405020304" pitchFamily="18" charset="0"/>
                <a:cs typeface="Times New Roman" panose="02020603050405020304" pitchFamily="18" charset="0"/>
              </a:rPr>
              <a:t>one</a:t>
            </a:r>
            <a:r>
              <a:rPr lang="sv-SE" sz="2400" b="1" dirty="0" smtClean="0">
                <a:latin typeface="Times New Roman" panose="02020603050405020304" pitchFamily="18" charset="0"/>
                <a:cs typeface="Times New Roman" panose="02020603050405020304" pitchFamily="18" charset="0"/>
              </a:rPr>
              <a:t> </a:t>
            </a:r>
            <a:r>
              <a:rPr lang="sv-SE" sz="2400" b="1" dirty="0" err="1" smtClean="0">
                <a:latin typeface="Times New Roman" panose="02020603050405020304" pitchFamily="18" charset="0"/>
                <a:cs typeface="Times New Roman" panose="02020603050405020304" pitchFamily="18" charset="0"/>
              </a:rPr>
              <a:t>example</a:t>
            </a:r>
            <a:r>
              <a:rPr lang="sv-SE" sz="2400" b="1" dirty="0" smtClean="0">
                <a:latin typeface="Times New Roman" panose="02020603050405020304" pitchFamily="18" charset="0"/>
                <a:cs typeface="Times New Roman" panose="02020603050405020304" pitchFamily="18" charset="0"/>
              </a:rPr>
              <a:t> </a:t>
            </a:r>
            <a:r>
              <a:rPr lang="sv-SE" sz="2400" b="1" dirty="0" err="1" smtClean="0">
                <a:latin typeface="Times New Roman" panose="02020603050405020304" pitchFamily="18" charset="0"/>
                <a:cs typeface="Times New Roman" panose="02020603050405020304" pitchFamily="18" charset="0"/>
              </a:rPr>
              <a:t>of</a:t>
            </a:r>
            <a:r>
              <a:rPr lang="sv-SE" sz="2400" b="1" dirty="0" smtClean="0">
                <a:latin typeface="Times New Roman" panose="02020603050405020304" pitchFamily="18" charset="0"/>
                <a:cs typeface="Times New Roman" panose="02020603050405020304" pitchFamily="18" charset="0"/>
              </a:rPr>
              <a:t> a </a:t>
            </a:r>
          </a:p>
          <a:p>
            <a:r>
              <a:rPr lang="sv-SE" sz="2400" b="1" dirty="0" err="1" smtClean="0">
                <a:latin typeface="Times New Roman" panose="02020603050405020304" pitchFamily="18" charset="0"/>
                <a:cs typeface="Times New Roman" panose="02020603050405020304" pitchFamily="18" charset="0"/>
              </a:rPr>
              <a:t>stochastic</a:t>
            </a:r>
            <a:r>
              <a:rPr lang="sv-SE" sz="2400" b="1" dirty="0" smtClean="0">
                <a:latin typeface="Times New Roman" panose="02020603050405020304" pitchFamily="18" charset="0"/>
                <a:cs typeface="Times New Roman" panose="02020603050405020304" pitchFamily="18" charset="0"/>
              </a:rPr>
              <a:t> optimal </a:t>
            </a:r>
            <a:r>
              <a:rPr lang="sv-SE" sz="2400" b="1" dirty="0" err="1" smtClean="0">
                <a:latin typeface="Times New Roman" panose="02020603050405020304" pitchFamily="18" charset="0"/>
                <a:cs typeface="Times New Roman" panose="02020603050405020304" pitchFamily="18" charset="0"/>
              </a:rPr>
              <a:t>control</a:t>
            </a:r>
            <a:r>
              <a:rPr lang="sv-SE" sz="2400" b="1" dirty="0" smtClean="0">
                <a:latin typeface="Times New Roman" panose="02020603050405020304" pitchFamily="18" charset="0"/>
                <a:cs typeface="Times New Roman" panose="02020603050405020304" pitchFamily="18" charset="0"/>
              </a:rPr>
              <a:t> </a:t>
            </a:r>
            <a:r>
              <a:rPr lang="sv-SE" sz="2400" b="1" dirty="0" err="1" smtClean="0">
                <a:latin typeface="Times New Roman" panose="02020603050405020304" pitchFamily="18" charset="0"/>
                <a:cs typeface="Times New Roman" panose="02020603050405020304" pitchFamily="18" charset="0"/>
              </a:rPr>
              <a:t>rule</a:t>
            </a:r>
            <a:r>
              <a:rPr lang="sv-SE" sz="2400" b="1" dirty="0" smtClean="0">
                <a:latin typeface="Times New Roman" panose="02020603050405020304" pitchFamily="18" charset="0"/>
                <a:cs typeface="Times New Roman" panose="02020603050405020304" pitchFamily="18" charset="0"/>
              </a:rPr>
              <a:t>.</a:t>
            </a:r>
          </a:p>
          <a:p>
            <a:endParaRPr lang="sv-SE" sz="2400" b="1" dirty="0">
              <a:latin typeface="Times New Roman" panose="02020603050405020304" pitchFamily="18" charset="0"/>
              <a:cs typeface="Times New Roman" panose="02020603050405020304" pitchFamily="18" charset="0"/>
            </a:endParaRPr>
          </a:p>
          <a:p>
            <a:r>
              <a:rPr lang="sv-SE" sz="2400" b="1" dirty="0" smtClean="0">
                <a:latin typeface="Times New Roman" panose="02020603050405020304" pitchFamily="18" charset="0"/>
                <a:cs typeface="Times New Roman" panose="02020603050405020304" pitchFamily="18" charset="0"/>
              </a:rPr>
              <a:t>At </a:t>
            </a:r>
            <a:r>
              <a:rPr lang="sv-SE" sz="2400" b="1" dirty="0" err="1" smtClean="0">
                <a:latin typeface="Times New Roman" panose="02020603050405020304" pitchFamily="18" charset="0"/>
                <a:cs typeface="Times New Roman" panose="02020603050405020304" pitchFamily="18" charset="0"/>
              </a:rPr>
              <a:t>Time</a:t>
            </a:r>
            <a:r>
              <a:rPr lang="sv-SE" sz="2400" b="1" dirty="0" smtClean="0">
                <a:latin typeface="Times New Roman" panose="02020603050405020304" pitchFamily="18" charset="0"/>
                <a:cs typeface="Times New Roman" panose="02020603050405020304" pitchFamily="18" charset="0"/>
              </a:rPr>
              <a:t> 1, </a:t>
            </a:r>
            <a:r>
              <a:rPr lang="sv-SE" sz="2400" b="1" dirty="0" err="1" smtClean="0">
                <a:latin typeface="Times New Roman" panose="02020603050405020304" pitchFamily="18" charset="0"/>
                <a:cs typeface="Times New Roman" panose="02020603050405020304" pitchFamily="18" charset="0"/>
              </a:rPr>
              <a:t>you</a:t>
            </a:r>
            <a:r>
              <a:rPr lang="sv-SE" sz="2400" b="1" dirty="0" smtClean="0">
                <a:latin typeface="Times New Roman" panose="02020603050405020304" pitchFamily="18" charset="0"/>
                <a:cs typeface="Times New Roman" panose="02020603050405020304" pitchFamily="18" charset="0"/>
              </a:rPr>
              <a:t> </a:t>
            </a:r>
            <a:r>
              <a:rPr lang="sv-SE" sz="2400" b="1" dirty="0" err="1" smtClean="0">
                <a:latin typeface="Times New Roman" panose="02020603050405020304" pitchFamily="18" charset="0"/>
                <a:cs typeface="Times New Roman" panose="02020603050405020304" pitchFamily="18" charset="0"/>
              </a:rPr>
              <a:t>should</a:t>
            </a:r>
            <a:r>
              <a:rPr lang="sv-SE" sz="2400" b="1" dirty="0" smtClean="0">
                <a:latin typeface="Times New Roman" panose="02020603050405020304" pitchFamily="18" charset="0"/>
                <a:cs typeface="Times New Roman" panose="02020603050405020304" pitchFamily="18" charset="0"/>
              </a:rPr>
              <a:t> </a:t>
            </a:r>
            <a:r>
              <a:rPr lang="sv-SE" sz="2400" b="1" dirty="0" err="1" smtClean="0">
                <a:latin typeface="Times New Roman" panose="02020603050405020304" pitchFamily="18" charset="0"/>
                <a:cs typeface="Times New Roman" panose="02020603050405020304" pitchFamily="18" charset="0"/>
              </a:rPr>
              <a:t>continue</a:t>
            </a:r>
            <a:r>
              <a:rPr lang="sv-SE" sz="2400" b="1" dirty="0" smtClean="0">
                <a:latin typeface="Times New Roman" panose="02020603050405020304" pitchFamily="18" charset="0"/>
                <a:cs typeface="Times New Roman" panose="02020603050405020304" pitchFamily="18" charset="0"/>
              </a:rPr>
              <a:t> </a:t>
            </a:r>
          </a:p>
          <a:p>
            <a:r>
              <a:rPr lang="sv-SE" sz="2400" b="1" dirty="0" err="1" smtClean="0">
                <a:latin typeface="Times New Roman" panose="02020603050405020304" pitchFamily="18" charset="0"/>
                <a:cs typeface="Times New Roman" panose="02020603050405020304" pitchFamily="18" charset="0"/>
              </a:rPr>
              <a:t>production</a:t>
            </a:r>
            <a:r>
              <a:rPr lang="sv-SE" sz="2400" b="1" dirty="0" smtClean="0">
                <a:latin typeface="Times New Roman" panose="02020603050405020304" pitchFamily="18" charset="0"/>
                <a:cs typeface="Times New Roman" panose="02020603050405020304" pitchFamily="18" charset="0"/>
              </a:rPr>
              <a:t> </a:t>
            </a:r>
            <a:r>
              <a:rPr lang="sv-SE" sz="2400" b="1" dirty="0" err="1" smtClean="0">
                <a:latin typeface="Times New Roman" panose="02020603050405020304" pitchFamily="18" charset="0"/>
                <a:cs typeface="Times New Roman" panose="02020603050405020304" pitchFamily="18" charset="0"/>
              </a:rPr>
              <a:t>of</a:t>
            </a:r>
            <a:r>
              <a:rPr lang="sv-SE" sz="2400" b="1" dirty="0" smtClean="0">
                <a:latin typeface="Times New Roman" panose="02020603050405020304" pitchFamily="18" charset="0"/>
                <a:cs typeface="Times New Roman" panose="02020603050405020304" pitchFamily="18" charset="0"/>
              </a:rPr>
              <a:t> the </a:t>
            </a:r>
          </a:p>
          <a:p>
            <a:r>
              <a:rPr lang="sv-SE" sz="2400" b="1" dirty="0" smtClean="0">
                <a:latin typeface="Times New Roman" panose="02020603050405020304" pitchFamily="18" charset="0"/>
                <a:cs typeface="Times New Roman" panose="02020603050405020304" pitchFamily="18" charset="0"/>
              </a:rPr>
              <a:t>species A or B </a:t>
            </a:r>
            <a:r>
              <a:rPr lang="sv-SE" sz="2400" b="1" dirty="0" err="1" smtClean="0">
                <a:latin typeface="Times New Roman" panose="02020603050405020304" pitchFamily="18" charset="0"/>
                <a:cs typeface="Times New Roman" panose="02020603050405020304" pitchFamily="18" charset="0"/>
              </a:rPr>
              <a:t>depending</a:t>
            </a:r>
            <a:r>
              <a:rPr lang="sv-SE" sz="2400" b="1" dirty="0" smtClean="0">
                <a:latin typeface="Times New Roman" panose="02020603050405020304" pitchFamily="18" charset="0"/>
                <a:cs typeface="Times New Roman" panose="02020603050405020304" pitchFamily="18" charset="0"/>
              </a:rPr>
              <a:t> on </a:t>
            </a:r>
          </a:p>
          <a:p>
            <a:r>
              <a:rPr lang="sv-SE" sz="2400" b="1" dirty="0" smtClean="0">
                <a:latin typeface="Times New Roman" panose="02020603050405020304" pitchFamily="18" charset="0"/>
                <a:cs typeface="Times New Roman" panose="02020603050405020304" pitchFamily="18" charset="0"/>
              </a:rPr>
              <a:t>the </a:t>
            </a:r>
            <a:r>
              <a:rPr lang="sv-SE" sz="2400" b="1" dirty="0" err="1" smtClean="0">
                <a:latin typeface="Times New Roman" panose="02020603050405020304" pitchFamily="18" charset="0"/>
                <a:cs typeface="Times New Roman" panose="02020603050405020304" pitchFamily="18" charset="0"/>
              </a:rPr>
              <a:t>state</a:t>
            </a:r>
            <a:r>
              <a:rPr lang="sv-SE" sz="2400" b="1" dirty="0" smtClean="0">
                <a:latin typeface="Times New Roman" panose="02020603050405020304" pitchFamily="18" charset="0"/>
                <a:cs typeface="Times New Roman" panose="02020603050405020304" pitchFamily="18" charset="0"/>
              </a:rPr>
              <a:t> (PA1, PB1).</a:t>
            </a:r>
          </a:p>
          <a:p>
            <a:endParaRPr lang="sv-SE" dirty="0" smtClean="0"/>
          </a:p>
          <a:p>
            <a:endParaRPr lang="sv-SE" dirty="0"/>
          </a:p>
          <a:p>
            <a:endParaRPr lang="sv-SE" dirty="0"/>
          </a:p>
        </p:txBody>
      </p:sp>
    </p:spTree>
    <p:extLst>
      <p:ext uri="{BB962C8B-B14F-4D97-AF65-F5344CB8AC3E}">
        <p14:creationId xmlns:p14="http://schemas.microsoft.com/office/powerpoint/2010/main" val="30592042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34</a:t>
            </a:fld>
            <a:endParaRPr lang="sv-SE" dirty="0"/>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601" y="341873"/>
            <a:ext cx="8026399" cy="6014477"/>
          </a:xfrm>
          <a:prstGeom prst="rect">
            <a:avLst/>
          </a:prstGeom>
        </p:spPr>
      </p:pic>
      <p:sp>
        <p:nvSpPr>
          <p:cNvPr id="4" name="textruta 3"/>
          <p:cNvSpPr txBox="1"/>
          <p:nvPr/>
        </p:nvSpPr>
        <p:spPr>
          <a:xfrm>
            <a:off x="492369" y="1083212"/>
            <a:ext cx="5239961" cy="5170646"/>
          </a:xfrm>
          <a:prstGeom prst="rect">
            <a:avLst/>
          </a:prstGeom>
          <a:noFill/>
        </p:spPr>
        <p:txBody>
          <a:bodyPr wrap="none" rtlCol="0">
            <a:spAutoFit/>
          </a:bodyPr>
          <a:lstStyle/>
          <a:p>
            <a:r>
              <a:rPr lang="sv-SE" sz="2400" b="1" dirty="0" err="1" smtClean="0">
                <a:solidFill>
                  <a:srgbClr val="FF0000"/>
                </a:solidFill>
                <a:latin typeface="Times New Roman" panose="02020603050405020304" pitchFamily="18" charset="0"/>
                <a:cs typeface="Times New Roman" panose="02020603050405020304" pitchFamily="18" charset="0"/>
              </a:rPr>
              <a:t>With</a:t>
            </a:r>
            <a:r>
              <a:rPr lang="sv-SE" sz="2400" b="1" dirty="0" smtClean="0">
                <a:solidFill>
                  <a:srgbClr val="FF0000"/>
                </a:solidFill>
                <a:latin typeface="Times New Roman" panose="02020603050405020304" pitchFamily="18" charset="0"/>
                <a:cs typeface="Times New Roman" panose="02020603050405020304" pitchFamily="18" charset="0"/>
              </a:rPr>
              <a:t> </a:t>
            </a:r>
            <a:r>
              <a:rPr lang="sv-SE" sz="2400" b="1" dirty="0" err="1" smtClean="0">
                <a:solidFill>
                  <a:srgbClr val="FF0000"/>
                </a:solidFill>
                <a:latin typeface="Times New Roman" panose="02020603050405020304" pitchFamily="18" charset="0"/>
                <a:cs typeface="Times New Roman" panose="02020603050405020304" pitchFamily="18" charset="0"/>
              </a:rPr>
              <a:t>other</a:t>
            </a:r>
            <a:r>
              <a:rPr lang="sv-SE" sz="2400" b="1" dirty="0" smtClean="0">
                <a:solidFill>
                  <a:srgbClr val="FF0000"/>
                </a:solidFill>
                <a:latin typeface="Times New Roman" panose="02020603050405020304" pitchFamily="18" charset="0"/>
                <a:cs typeface="Times New Roman" panose="02020603050405020304" pitchFamily="18" charset="0"/>
              </a:rPr>
              <a:t> parameters, </a:t>
            </a:r>
          </a:p>
          <a:p>
            <a:r>
              <a:rPr lang="sv-SE" sz="2400" b="1" dirty="0" err="1" smtClean="0">
                <a:solidFill>
                  <a:srgbClr val="FF0000"/>
                </a:solidFill>
                <a:latin typeface="Times New Roman" panose="02020603050405020304" pitchFamily="18" charset="0"/>
                <a:cs typeface="Times New Roman" panose="02020603050405020304" pitchFamily="18" charset="0"/>
              </a:rPr>
              <a:t>growth</a:t>
            </a:r>
            <a:r>
              <a:rPr lang="sv-SE" sz="2400" b="1" dirty="0" smtClean="0">
                <a:solidFill>
                  <a:srgbClr val="FF0000"/>
                </a:solidFill>
                <a:latin typeface="Times New Roman" panose="02020603050405020304" pitchFamily="18" charset="0"/>
                <a:cs typeface="Times New Roman" panose="02020603050405020304" pitchFamily="18" charset="0"/>
              </a:rPr>
              <a:t> </a:t>
            </a:r>
            <a:r>
              <a:rPr lang="sv-SE" sz="2400" b="1" dirty="0" err="1" smtClean="0">
                <a:solidFill>
                  <a:srgbClr val="FF0000"/>
                </a:solidFill>
                <a:latin typeface="Times New Roman" panose="02020603050405020304" pitchFamily="18" charset="0"/>
                <a:cs typeface="Times New Roman" panose="02020603050405020304" pitchFamily="18" charset="0"/>
              </a:rPr>
              <a:t>conditions</a:t>
            </a:r>
            <a:r>
              <a:rPr lang="sv-SE" sz="2400" b="1" dirty="0" smtClean="0">
                <a:solidFill>
                  <a:srgbClr val="FF0000"/>
                </a:solidFill>
                <a:latin typeface="Times New Roman" panose="02020603050405020304" pitchFamily="18" charset="0"/>
                <a:cs typeface="Times New Roman" panose="02020603050405020304" pitchFamily="18" charset="0"/>
              </a:rPr>
              <a:t>, </a:t>
            </a:r>
          </a:p>
          <a:p>
            <a:r>
              <a:rPr lang="sv-SE" sz="2400" b="1" dirty="0" err="1" smtClean="0">
                <a:solidFill>
                  <a:srgbClr val="FF0000"/>
                </a:solidFill>
                <a:latin typeface="Times New Roman" panose="02020603050405020304" pitchFamily="18" charset="0"/>
                <a:cs typeface="Times New Roman" panose="02020603050405020304" pitchFamily="18" charset="0"/>
              </a:rPr>
              <a:t>damage</a:t>
            </a:r>
            <a:r>
              <a:rPr lang="sv-SE" sz="2400" b="1" dirty="0" smtClean="0">
                <a:solidFill>
                  <a:srgbClr val="FF0000"/>
                </a:solidFill>
                <a:latin typeface="Times New Roman" panose="02020603050405020304" pitchFamily="18" charset="0"/>
                <a:cs typeface="Times New Roman" panose="02020603050405020304" pitchFamily="18" charset="0"/>
              </a:rPr>
              <a:t> </a:t>
            </a:r>
            <a:r>
              <a:rPr lang="sv-SE" sz="2400" b="1" dirty="0" err="1" smtClean="0">
                <a:solidFill>
                  <a:srgbClr val="FF0000"/>
                </a:solidFill>
                <a:latin typeface="Times New Roman" panose="02020603050405020304" pitchFamily="18" charset="0"/>
                <a:cs typeface="Times New Roman" panose="02020603050405020304" pitchFamily="18" charset="0"/>
              </a:rPr>
              <a:t>probabilities</a:t>
            </a:r>
            <a:r>
              <a:rPr lang="sv-SE" sz="2400" b="1" dirty="0" smtClean="0">
                <a:solidFill>
                  <a:srgbClr val="FF0000"/>
                </a:solidFill>
                <a:latin typeface="Times New Roman" panose="02020603050405020304" pitchFamily="18" charset="0"/>
                <a:cs typeface="Times New Roman" panose="02020603050405020304" pitchFamily="18" charset="0"/>
              </a:rPr>
              <a:t> </a:t>
            </a:r>
          </a:p>
          <a:p>
            <a:r>
              <a:rPr lang="sv-SE" sz="2400" b="1" dirty="0" smtClean="0">
                <a:solidFill>
                  <a:srgbClr val="FF0000"/>
                </a:solidFill>
                <a:latin typeface="Times New Roman" panose="02020603050405020304" pitchFamily="18" charset="0"/>
                <a:cs typeface="Times New Roman" panose="02020603050405020304" pitchFamily="18" charset="0"/>
              </a:rPr>
              <a:t>etc.,</a:t>
            </a:r>
          </a:p>
          <a:p>
            <a:r>
              <a:rPr lang="sv-SE" sz="2400" b="1" dirty="0" smtClean="0">
                <a:latin typeface="Times New Roman" panose="02020603050405020304" pitchFamily="18" charset="0"/>
                <a:cs typeface="Times New Roman" panose="02020603050405020304" pitchFamily="18" charset="0"/>
              </a:rPr>
              <a:t> </a:t>
            </a:r>
          </a:p>
          <a:p>
            <a:r>
              <a:rPr lang="sv-SE" sz="2400" b="1" dirty="0" smtClean="0">
                <a:latin typeface="Times New Roman" panose="02020603050405020304" pitchFamily="18" charset="0"/>
                <a:cs typeface="Times New Roman" panose="02020603050405020304" pitchFamily="18" charset="0"/>
              </a:rPr>
              <a:t>the</a:t>
            </a:r>
            <a:endParaRPr lang="sv-SE" sz="2400" b="1" dirty="0" smtClean="0">
              <a:latin typeface="Times New Roman" panose="02020603050405020304" pitchFamily="18" charset="0"/>
              <a:cs typeface="Times New Roman" panose="02020603050405020304" pitchFamily="18" charset="0"/>
            </a:endParaRPr>
          </a:p>
          <a:p>
            <a:r>
              <a:rPr lang="sv-SE" sz="2400" b="1" dirty="0" smtClean="0">
                <a:solidFill>
                  <a:srgbClr val="0070C0"/>
                </a:solidFill>
                <a:latin typeface="Times New Roman" panose="02020603050405020304" pitchFamily="18" charset="0"/>
                <a:cs typeface="Times New Roman" panose="02020603050405020304" pitchFamily="18" charset="0"/>
              </a:rPr>
              <a:t>OPTIMAL DECISION BOUNDARY”</a:t>
            </a:r>
          </a:p>
          <a:p>
            <a:r>
              <a:rPr lang="sv-SE" sz="2400" b="1" dirty="0" err="1" smtClean="0">
                <a:latin typeface="Times New Roman" panose="02020603050405020304" pitchFamily="18" charset="0"/>
                <a:cs typeface="Times New Roman" panose="02020603050405020304" pitchFamily="18" charset="0"/>
              </a:rPr>
              <a:t>changes</a:t>
            </a:r>
            <a:r>
              <a:rPr lang="sv-SE" sz="2400" b="1" dirty="0" smtClean="0">
                <a:latin typeface="Times New Roman" panose="02020603050405020304" pitchFamily="18" charset="0"/>
                <a:cs typeface="Times New Roman" panose="02020603050405020304" pitchFamily="18" charset="0"/>
              </a:rPr>
              <a:t>.</a:t>
            </a:r>
          </a:p>
          <a:p>
            <a:endParaRPr lang="sv-SE" sz="2400" b="1" dirty="0">
              <a:latin typeface="Times New Roman" panose="02020603050405020304" pitchFamily="18" charset="0"/>
              <a:cs typeface="Times New Roman" panose="02020603050405020304" pitchFamily="18" charset="0"/>
            </a:endParaRPr>
          </a:p>
          <a:p>
            <a:r>
              <a:rPr lang="sv-SE" sz="2400" b="1" dirty="0" smtClean="0">
                <a:solidFill>
                  <a:srgbClr val="00B050"/>
                </a:solidFill>
                <a:latin typeface="Times New Roman" panose="02020603050405020304" pitchFamily="18" charset="0"/>
                <a:cs typeface="Times New Roman" panose="02020603050405020304" pitchFamily="18" charset="0"/>
              </a:rPr>
              <a:t>The </a:t>
            </a:r>
            <a:r>
              <a:rPr lang="sv-SE" sz="2400" b="1" dirty="0" err="1" smtClean="0">
                <a:solidFill>
                  <a:srgbClr val="00B050"/>
                </a:solidFill>
                <a:latin typeface="Times New Roman" panose="02020603050405020304" pitchFamily="18" charset="0"/>
                <a:cs typeface="Times New Roman" panose="02020603050405020304" pitchFamily="18" charset="0"/>
              </a:rPr>
              <a:t>graph</a:t>
            </a:r>
            <a:r>
              <a:rPr lang="sv-SE" sz="2400" b="1" dirty="0" smtClean="0">
                <a:solidFill>
                  <a:srgbClr val="00B050"/>
                </a:solidFill>
                <a:latin typeface="Times New Roman" panose="02020603050405020304" pitchFamily="18" charset="0"/>
                <a:cs typeface="Times New Roman" panose="02020603050405020304" pitchFamily="18" charset="0"/>
              </a:rPr>
              <a:t> shows </a:t>
            </a:r>
            <a:r>
              <a:rPr lang="sv-SE" sz="2400" b="1" dirty="0" err="1" smtClean="0">
                <a:solidFill>
                  <a:srgbClr val="00B050"/>
                </a:solidFill>
                <a:latin typeface="Times New Roman" panose="02020603050405020304" pitchFamily="18" charset="0"/>
                <a:cs typeface="Times New Roman" panose="02020603050405020304" pitchFamily="18" charset="0"/>
              </a:rPr>
              <a:t>what</a:t>
            </a:r>
            <a:r>
              <a:rPr lang="sv-SE" sz="2400" b="1" dirty="0" smtClean="0">
                <a:solidFill>
                  <a:srgbClr val="00B050"/>
                </a:solidFill>
                <a:latin typeface="Times New Roman" panose="02020603050405020304" pitchFamily="18" charset="0"/>
                <a:cs typeface="Times New Roman" panose="02020603050405020304" pitchFamily="18" charset="0"/>
              </a:rPr>
              <a:t> </a:t>
            </a:r>
            <a:r>
              <a:rPr lang="sv-SE" sz="2400" b="1" dirty="0" err="1" smtClean="0">
                <a:solidFill>
                  <a:srgbClr val="00B050"/>
                </a:solidFill>
                <a:latin typeface="Times New Roman" panose="02020603050405020304" pitchFamily="18" charset="0"/>
                <a:cs typeface="Times New Roman" panose="02020603050405020304" pitchFamily="18" charset="0"/>
              </a:rPr>
              <a:t>happens</a:t>
            </a:r>
            <a:endParaRPr lang="sv-SE" sz="2400" b="1" dirty="0" smtClean="0">
              <a:solidFill>
                <a:srgbClr val="00B050"/>
              </a:solidFill>
              <a:latin typeface="Times New Roman" panose="02020603050405020304" pitchFamily="18" charset="0"/>
              <a:cs typeface="Times New Roman" panose="02020603050405020304" pitchFamily="18" charset="0"/>
            </a:endParaRPr>
          </a:p>
          <a:p>
            <a:r>
              <a:rPr lang="sv-SE" sz="2400" b="1" dirty="0" err="1" smtClean="0">
                <a:solidFill>
                  <a:srgbClr val="00B050"/>
                </a:solidFill>
                <a:latin typeface="Times New Roman" panose="02020603050405020304" pitchFamily="18" charset="0"/>
                <a:cs typeface="Times New Roman" panose="02020603050405020304" pitchFamily="18" charset="0"/>
              </a:rPr>
              <a:t>if</a:t>
            </a:r>
            <a:r>
              <a:rPr lang="sv-SE" sz="2400" b="1" dirty="0" smtClean="0">
                <a:solidFill>
                  <a:srgbClr val="00B050"/>
                </a:solidFill>
                <a:latin typeface="Times New Roman" panose="02020603050405020304" pitchFamily="18" charset="0"/>
                <a:cs typeface="Times New Roman" panose="02020603050405020304" pitchFamily="18" charset="0"/>
              </a:rPr>
              <a:t> the </a:t>
            </a:r>
            <a:r>
              <a:rPr lang="sv-SE" sz="2400" b="1" dirty="0" err="1" smtClean="0">
                <a:solidFill>
                  <a:srgbClr val="00B050"/>
                </a:solidFill>
                <a:latin typeface="Times New Roman" panose="02020603050405020304" pitchFamily="18" charset="0"/>
                <a:cs typeface="Times New Roman" panose="02020603050405020304" pitchFamily="18" charset="0"/>
              </a:rPr>
              <a:t>expected</a:t>
            </a:r>
            <a:r>
              <a:rPr lang="sv-SE" sz="2400" b="1" dirty="0" smtClean="0">
                <a:solidFill>
                  <a:srgbClr val="00B050"/>
                </a:solidFill>
                <a:latin typeface="Times New Roman" panose="02020603050405020304" pitchFamily="18" charset="0"/>
                <a:cs typeface="Times New Roman" panose="02020603050405020304" pitchFamily="18" charset="0"/>
              </a:rPr>
              <a:t> </a:t>
            </a:r>
            <a:r>
              <a:rPr lang="sv-SE" sz="2400" b="1" dirty="0" err="1" smtClean="0">
                <a:solidFill>
                  <a:srgbClr val="00B050"/>
                </a:solidFill>
                <a:latin typeface="Times New Roman" panose="02020603050405020304" pitchFamily="18" charset="0"/>
                <a:cs typeface="Times New Roman" panose="02020603050405020304" pitchFamily="18" charset="0"/>
              </a:rPr>
              <a:t>growth</a:t>
            </a:r>
            <a:r>
              <a:rPr lang="sv-SE" sz="2400" b="1" dirty="0" smtClean="0">
                <a:solidFill>
                  <a:srgbClr val="00B050"/>
                </a:solidFill>
                <a:latin typeface="Times New Roman" panose="02020603050405020304" pitchFamily="18" charset="0"/>
                <a:cs typeface="Times New Roman" panose="02020603050405020304" pitchFamily="18" charset="0"/>
              </a:rPr>
              <a:t> </a:t>
            </a:r>
            <a:r>
              <a:rPr lang="sv-SE" sz="2400" b="1" dirty="0" err="1" smtClean="0">
                <a:solidFill>
                  <a:srgbClr val="00B050"/>
                </a:solidFill>
                <a:latin typeface="Times New Roman" panose="02020603050405020304" pitchFamily="18" charset="0"/>
                <a:cs typeface="Times New Roman" panose="02020603050405020304" pitchFamily="18" charset="0"/>
              </a:rPr>
              <a:t>of</a:t>
            </a:r>
            <a:r>
              <a:rPr lang="sv-SE" sz="2400" b="1" dirty="0" smtClean="0">
                <a:solidFill>
                  <a:srgbClr val="00B050"/>
                </a:solidFill>
                <a:latin typeface="Times New Roman" panose="02020603050405020304" pitchFamily="18" charset="0"/>
                <a:cs typeface="Times New Roman" panose="02020603050405020304" pitchFamily="18" charset="0"/>
              </a:rPr>
              <a:t> species A</a:t>
            </a:r>
          </a:p>
          <a:p>
            <a:r>
              <a:rPr lang="sv-SE" sz="2400" b="1" dirty="0" err="1" smtClean="0">
                <a:solidFill>
                  <a:srgbClr val="00B050"/>
                </a:solidFill>
                <a:latin typeface="Times New Roman" panose="02020603050405020304" pitchFamily="18" charset="0"/>
                <a:cs typeface="Times New Roman" panose="02020603050405020304" pitchFamily="18" charset="0"/>
              </a:rPr>
              <a:t>increases</a:t>
            </a:r>
            <a:r>
              <a:rPr lang="sv-SE" sz="2400" b="1" dirty="0" smtClean="0">
                <a:solidFill>
                  <a:srgbClr val="00B050"/>
                </a:solidFill>
                <a:latin typeface="Times New Roman" panose="02020603050405020304" pitchFamily="18" charset="0"/>
                <a:cs typeface="Times New Roman" panose="02020603050405020304" pitchFamily="18" charset="0"/>
              </a:rPr>
              <a:t> in relation to the </a:t>
            </a:r>
          </a:p>
          <a:p>
            <a:r>
              <a:rPr lang="sv-SE" sz="2400" b="1" dirty="0" err="1" smtClean="0">
                <a:solidFill>
                  <a:srgbClr val="00B050"/>
                </a:solidFill>
                <a:latin typeface="Times New Roman" panose="02020603050405020304" pitchFamily="18" charset="0"/>
                <a:cs typeface="Times New Roman" panose="02020603050405020304" pitchFamily="18" charset="0"/>
              </a:rPr>
              <a:t>expected</a:t>
            </a:r>
            <a:r>
              <a:rPr lang="sv-SE" sz="2400" b="1" dirty="0" smtClean="0">
                <a:solidFill>
                  <a:srgbClr val="00B050"/>
                </a:solidFill>
                <a:latin typeface="Times New Roman" panose="02020603050405020304" pitchFamily="18" charset="0"/>
                <a:cs typeface="Times New Roman" panose="02020603050405020304" pitchFamily="18" charset="0"/>
              </a:rPr>
              <a:t> </a:t>
            </a:r>
            <a:r>
              <a:rPr lang="sv-SE" sz="2400" b="1" dirty="0" err="1" smtClean="0">
                <a:solidFill>
                  <a:srgbClr val="00B050"/>
                </a:solidFill>
                <a:latin typeface="Times New Roman" panose="02020603050405020304" pitchFamily="18" charset="0"/>
                <a:cs typeface="Times New Roman" panose="02020603050405020304" pitchFamily="18" charset="0"/>
              </a:rPr>
              <a:t>growh</a:t>
            </a:r>
            <a:r>
              <a:rPr lang="sv-SE" sz="2400" b="1" dirty="0" smtClean="0">
                <a:solidFill>
                  <a:srgbClr val="00B050"/>
                </a:solidFill>
                <a:latin typeface="Times New Roman" panose="02020603050405020304" pitchFamily="18" charset="0"/>
                <a:cs typeface="Times New Roman" panose="02020603050405020304" pitchFamily="18" charset="0"/>
              </a:rPr>
              <a:t> </a:t>
            </a:r>
            <a:r>
              <a:rPr lang="sv-SE" sz="2400" b="1" dirty="0" err="1" smtClean="0">
                <a:solidFill>
                  <a:srgbClr val="00B050"/>
                </a:solidFill>
                <a:latin typeface="Times New Roman" panose="02020603050405020304" pitchFamily="18" charset="0"/>
                <a:cs typeface="Times New Roman" panose="02020603050405020304" pitchFamily="18" charset="0"/>
              </a:rPr>
              <a:t>of</a:t>
            </a:r>
            <a:r>
              <a:rPr lang="sv-SE" sz="2400" b="1" dirty="0" smtClean="0">
                <a:solidFill>
                  <a:srgbClr val="00B050"/>
                </a:solidFill>
                <a:latin typeface="Times New Roman" panose="02020603050405020304" pitchFamily="18" charset="0"/>
                <a:cs typeface="Times New Roman" panose="02020603050405020304" pitchFamily="18" charset="0"/>
              </a:rPr>
              <a:t> species B.</a:t>
            </a:r>
          </a:p>
          <a:p>
            <a:endParaRPr lang="sv-SE" dirty="0"/>
          </a:p>
        </p:txBody>
      </p:sp>
    </p:spTree>
    <p:extLst>
      <p:ext uri="{BB962C8B-B14F-4D97-AF65-F5344CB8AC3E}">
        <p14:creationId xmlns:p14="http://schemas.microsoft.com/office/powerpoint/2010/main" val="23925487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b="1" i="1" dirty="0" smtClean="0">
                <a:solidFill>
                  <a:srgbClr val="FF0000"/>
                </a:solidFill>
              </a:rPr>
              <a:t>The </a:t>
            </a:r>
            <a:r>
              <a:rPr lang="sv-SE" b="1" i="1" dirty="0" err="1" smtClean="0">
                <a:solidFill>
                  <a:srgbClr val="FF0000"/>
                </a:solidFill>
              </a:rPr>
              <a:t>stochastic</a:t>
            </a:r>
            <a:r>
              <a:rPr lang="sv-SE" b="1" i="1" dirty="0" smtClean="0">
                <a:solidFill>
                  <a:srgbClr val="FF0000"/>
                </a:solidFill>
              </a:rPr>
              <a:t> </a:t>
            </a:r>
            <a:r>
              <a:rPr lang="sv-SE" b="1" i="1" dirty="0" err="1" smtClean="0">
                <a:solidFill>
                  <a:srgbClr val="FF0000"/>
                </a:solidFill>
              </a:rPr>
              <a:t>prices</a:t>
            </a:r>
            <a:r>
              <a:rPr lang="sv-SE" b="1" i="1" dirty="0" smtClean="0">
                <a:solidFill>
                  <a:srgbClr val="FF0000"/>
                </a:solidFill>
              </a:rPr>
              <a:t> and mixed species problem</a:t>
            </a:r>
            <a:endParaRPr lang="sv-SE" b="1" i="1" dirty="0">
              <a:solidFill>
                <a:srgbClr val="FF0000"/>
              </a:solidFill>
            </a:endParaRPr>
          </a:p>
        </p:txBody>
      </p:sp>
      <p:sp>
        <p:nvSpPr>
          <p:cNvPr id="3" name="Underrubrik 2"/>
          <p:cNvSpPr>
            <a:spLocks noGrp="1"/>
          </p:cNvSpPr>
          <p:nvPr>
            <p:ph type="subTitle" idx="1"/>
          </p:nvPr>
        </p:nvSpPr>
        <p:spPr>
          <a:xfrm>
            <a:off x="1524000" y="3949700"/>
            <a:ext cx="9144000" cy="1308100"/>
          </a:xfrm>
        </p:spPr>
        <p:txBody>
          <a:bodyPr>
            <a:normAutofit/>
          </a:bodyPr>
          <a:lstStyle/>
          <a:p>
            <a:r>
              <a:rPr lang="sv-SE" sz="4000" b="1" dirty="0" smtClean="0">
                <a:solidFill>
                  <a:srgbClr val="002060"/>
                </a:solidFill>
              </a:rPr>
              <a:t>An explorative </a:t>
            </a:r>
            <a:r>
              <a:rPr lang="sv-SE" sz="4000" b="1" dirty="0" err="1" smtClean="0">
                <a:solidFill>
                  <a:srgbClr val="002060"/>
                </a:solidFill>
              </a:rPr>
              <a:t>investigation</a:t>
            </a:r>
            <a:r>
              <a:rPr lang="sv-SE" sz="4000" b="1" dirty="0" smtClean="0">
                <a:solidFill>
                  <a:srgbClr val="002060"/>
                </a:solidFill>
              </a:rPr>
              <a:t> </a:t>
            </a:r>
            <a:r>
              <a:rPr lang="sv-SE" sz="4000" b="1" dirty="0" err="1" smtClean="0">
                <a:solidFill>
                  <a:srgbClr val="002060"/>
                </a:solidFill>
              </a:rPr>
              <a:t>of</a:t>
            </a:r>
            <a:r>
              <a:rPr lang="sv-SE" sz="4000" b="1" dirty="0" smtClean="0">
                <a:solidFill>
                  <a:srgbClr val="002060"/>
                </a:solidFill>
              </a:rPr>
              <a:t> the fundamental problem </a:t>
            </a:r>
            <a:endParaRPr lang="sv-SE" sz="4000" b="1" dirty="0">
              <a:solidFill>
                <a:srgbClr val="002060"/>
              </a:solidFill>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t>35</a:t>
            </a:fld>
            <a:endParaRPr lang="sv-SE"/>
          </a:p>
        </p:txBody>
      </p:sp>
    </p:spTree>
    <p:extLst>
      <p:ext uri="{BB962C8B-B14F-4D97-AF65-F5344CB8AC3E}">
        <p14:creationId xmlns:p14="http://schemas.microsoft.com/office/powerpoint/2010/main" val="41270751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36</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43550" cy="6829244"/>
          </a:xfrm>
          <a:prstGeom prst="rect">
            <a:avLst/>
          </a:prstGeom>
        </p:spPr>
      </p:pic>
    </p:spTree>
    <p:extLst>
      <p:ext uri="{BB962C8B-B14F-4D97-AF65-F5344CB8AC3E}">
        <p14:creationId xmlns:p14="http://schemas.microsoft.com/office/powerpoint/2010/main" val="38495138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37</a:t>
            </a:fld>
            <a:endParaRPr lang="sv-SE"/>
          </a:p>
        </p:txBody>
      </p:sp>
      <mc:AlternateContent xmlns:mc="http://schemas.openxmlformats.org/markup-compatibility/2006" xmlns:a14="http://schemas.microsoft.com/office/drawing/2010/main">
        <mc:Choice Requires="a14">
          <p:sp>
            <p:nvSpPr>
              <p:cNvPr id="3" name="Rektangel 2"/>
              <p:cNvSpPr/>
              <p:nvPr/>
            </p:nvSpPr>
            <p:spPr>
              <a:xfrm>
                <a:off x="1574800" y="427267"/>
                <a:ext cx="9169400" cy="5588709"/>
              </a:xfrm>
              <a:prstGeom prst="rect">
                <a:avLst/>
              </a:prstGeom>
            </p:spPr>
            <p:txBody>
              <a:bodyPr wrap="square">
                <a:spAutoFit/>
              </a:bodyPr>
              <a:lstStyle/>
              <a:p>
                <a:pPr>
                  <a:lnSpc>
                    <a:spcPct val="107000"/>
                  </a:lnSpc>
                  <a:spcAft>
                    <a:spcPts val="800"/>
                  </a:spcAft>
                </a:pPr>
                <a:r>
                  <a:rPr lang="en-US" sz="4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Initial price </a:t>
                </a:r>
                <a:r>
                  <a:rPr lang="en-US" sz="4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process assumptions:</a:t>
                </a:r>
                <a:endParaRPr lang="sv-SE"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Prices are </a:t>
                </a:r>
                <a:r>
                  <a:rPr lang="en-US" sz="4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real Martingale </a:t>
                </a:r>
                <a:r>
                  <a:rPr lang="en-US" sz="4000" b="1" dirty="0">
                    <a:effectLst/>
                    <a:latin typeface="Calibri" panose="020F0502020204030204" pitchFamily="34" charset="0"/>
                    <a:ea typeface="Calibri" panose="020F0502020204030204" pitchFamily="34" charset="0"/>
                    <a:cs typeface="Times New Roman" panose="02020603050405020304" pitchFamily="18" charset="0"/>
                  </a:rPr>
                  <a:t>processes. </a:t>
                </a:r>
                <a14:m>
                  <m:oMath xmlns:m="http://schemas.openxmlformats.org/officeDocument/2006/math">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𝝈</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40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sub>
                      </m:sSub>
                      <m: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𝑵</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𝒕</m:t>
                              </m:r>
                            </m:e>
                            <m:sub>
                              <m: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Sup>
                            <m:sSubSup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sub>
                            <m:sup>
                              <m: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bSup>
                        </m:e>
                      </m:d>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𝑬</m:t>
                          </m:r>
                          <m: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sub>
                              </m:sSub>
                            </m:sub>
                          </m:sSub>
                        </m:e>
                      </m:d>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sv-SE"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sv-SE"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𝟎</m:t>
                              </m:r>
                            </m:sub>
                          </m:sSub>
                        </m:sub>
                      </m:sSub>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1574800" y="427267"/>
                <a:ext cx="9169400" cy="5588709"/>
              </a:xfrm>
              <a:prstGeom prst="rect">
                <a:avLst/>
              </a:prstGeom>
              <a:blipFill rotWithShape="0">
                <a:blip r:embed="rId2"/>
                <a:stretch>
                  <a:fillRect l="-2326" t="-1745"/>
                </a:stretch>
              </a:blipFill>
            </p:spPr>
            <p:txBody>
              <a:bodyPr/>
              <a:lstStyle/>
              <a:p>
                <a:r>
                  <a:rPr lang="sv-SE">
                    <a:noFill/>
                  </a:rPr>
                  <a:t> </a:t>
                </a:r>
              </a:p>
            </p:txBody>
          </p:sp>
        </mc:Fallback>
      </mc:AlternateContent>
    </p:spTree>
    <p:extLst>
      <p:ext uri="{BB962C8B-B14F-4D97-AF65-F5344CB8AC3E}">
        <p14:creationId xmlns:p14="http://schemas.microsoft.com/office/powerpoint/2010/main" val="28788742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solidFill>
                  <a:prstClr val="black">
                    <a:tint val="75000"/>
                  </a:prstClr>
                </a:solidFill>
              </a:rPr>
              <a:pPr/>
              <a:t>38</a:t>
            </a:fld>
            <a:endParaRPr lang="sv-SE">
              <a:solidFill>
                <a:prstClr val="black">
                  <a:tint val="75000"/>
                </a:prstClr>
              </a:solidFill>
            </a:endParaRPr>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0900" y="3202736"/>
            <a:ext cx="6553200" cy="3655264"/>
          </a:xfrm>
          <a:prstGeom prst="rect">
            <a:avLst/>
          </a:prstGeom>
        </p:spPr>
      </p:pic>
      <mc:AlternateContent xmlns:mc="http://schemas.openxmlformats.org/markup-compatibility/2006" xmlns:a14="http://schemas.microsoft.com/office/drawing/2010/main">
        <mc:Choice Requires="a14">
          <p:sp>
            <p:nvSpPr>
              <p:cNvPr id="4" name="Rektangel 3"/>
              <p:cNvSpPr/>
              <p:nvPr/>
            </p:nvSpPr>
            <p:spPr>
              <a:xfrm>
                <a:off x="215900" y="512237"/>
                <a:ext cx="10033000" cy="2622962"/>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sv-SE" sz="4000" b="1" i="1"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𝑨</m:t>
                              </m:r>
                            </m:e>
                            <m:sub>
                              <m: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e>
                        <m: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e>
                        <m: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e>
                        <m:sub>
                          <m:sSub>
                            <m:sSub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𝒕</m:t>
                              </m:r>
                            </m:e>
                            <m: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e>
                        <m:sub>
                          <m:sSub>
                            <m:sSub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𝒕</m:t>
                              </m:r>
                            </m:e>
                            <m: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oMath>
                  </m:oMathPara>
                </a14:m>
                <a:endParaRPr lang="sv-SE" sz="4000" b="1" dirty="0">
                  <a:solidFill>
                    <a:prstClr val="black"/>
                  </a:solidFill>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e>
                        <m: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𝒊</m:t>
                          </m:r>
                        </m:sub>
                      </m:s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𝑵</m:t>
                      </m:r>
                      <m:d>
                        <m:d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𝝈</m:t>
                              </m:r>
                            </m:e>
                            <m: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sub>
                            <m:sup>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p>
                          </m:sSubSup>
                        </m:e>
                      </m:d>
                      <m:r>
                        <a:rPr lang="sv-SE" sz="4000"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𝒊</m:t>
                      </m:r>
                    </m:oMath>
                  </m:oMathPara>
                </a14:m>
                <a:endParaRPr lang="sv-SE" sz="4000" b="1" dirty="0">
                  <a:solidFill>
                    <a:prstClr val="black"/>
                  </a:solidFill>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𝑵</m:t>
                      </m:r>
                      <m:d>
                        <m:d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sSub>
                                <m:sSub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𝒕</m:t>
                                  </m:r>
                                </m:e>
                                <m: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𝝈</m:t>
                              </m:r>
                            </m:e>
                            <m: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sub>
                            <m:sup>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p>
                          </m:sSubSup>
                        </m:e>
                      </m:d>
                    </m:oMath>
                  </m:oMathPara>
                </a14:m>
                <a:endParaRPr lang="sv-SE" sz="4000" b="1" dirty="0">
                  <a:solidFill>
                    <a:prstClr val="black"/>
                  </a:solidFill>
                  <a:ea typeface="Calibri" panose="020F0502020204030204" pitchFamily="34" charset="0"/>
                  <a:cs typeface="Times New Roman" panose="02020603050405020304" pitchFamily="18" charset="0"/>
                </a:endParaRPr>
              </a:p>
            </p:txBody>
          </p:sp>
        </mc:Choice>
        <mc:Fallback xmlns="">
          <p:sp>
            <p:nvSpPr>
              <p:cNvPr id="4" name="Rektangel 3"/>
              <p:cNvSpPr>
                <a:spLocks noRot="1" noChangeAspect="1" noMove="1" noResize="1" noEditPoints="1" noAdjustHandles="1" noChangeArrowheads="1" noChangeShapeType="1" noTextEdit="1"/>
              </p:cNvSpPr>
              <p:nvPr/>
            </p:nvSpPr>
            <p:spPr>
              <a:xfrm>
                <a:off x="215900" y="512237"/>
                <a:ext cx="10033000" cy="2622962"/>
              </a:xfrm>
              <a:prstGeom prst="rect">
                <a:avLst/>
              </a:prstGeom>
              <a:blipFill rotWithShape="0">
                <a:blip r:embed="rId3"/>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23719403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39</a:t>
            </a:fld>
            <a:endParaRPr lang="sv-SE"/>
          </a:p>
        </p:txBody>
      </p:sp>
      <mc:AlternateContent xmlns:mc="http://schemas.openxmlformats.org/markup-compatibility/2006" xmlns:a14="http://schemas.microsoft.com/office/drawing/2010/main">
        <mc:Choice Requires="a14">
          <p:sp>
            <p:nvSpPr>
              <p:cNvPr id="3" name="Rektangel 2"/>
              <p:cNvSpPr/>
              <p:nvPr/>
            </p:nvSpPr>
            <p:spPr>
              <a:xfrm>
                <a:off x="2514600" y="563674"/>
                <a:ext cx="6096000" cy="5792676"/>
              </a:xfrm>
              <a:prstGeom prst="rect">
                <a:avLst/>
              </a:prstGeom>
            </p:spPr>
            <p:txBody>
              <a:bodyPr>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sub>
                      </m:sSub>
                    </m:oMath>
                  </m:oMathPara>
                </a14:m>
                <a:endParaRPr lang="sv-SE" sz="4000"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𝑵</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𝒕</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𝒕</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e>
                          </m:d>
                          <m:sSubSup>
                            <m:sSubSup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sub>
                            <m:sup>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bSup>
                        </m:e>
                      </m:d>
                    </m:oMath>
                  </m:oMathPara>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𝑬</m:t>
                          </m:r>
                          <m:r>
                            <a:rPr lang="en-US" sz="4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oMath>
                  </m:oMathPara>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sv-SE" sz="4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𝑬</m:t>
                          </m:r>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𝟎</m:t>
                              </m:r>
                            </m:sub>
                          </m:sSub>
                        </m:sub>
                      </m:sSub>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2514600" y="563674"/>
                <a:ext cx="6096000" cy="5792676"/>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743983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759655"/>
            <a:ext cx="10515600" cy="4784261"/>
          </a:xfrm>
        </p:spPr>
        <p:txBody>
          <a:bodyPr>
            <a:normAutofit/>
          </a:bodyPr>
          <a:lstStyle/>
          <a:p>
            <a:pPr marL="0" lvl="0" indent="0">
              <a:buNone/>
            </a:pPr>
            <a:r>
              <a:rPr lang="en-US" sz="2400" b="1" dirty="0" smtClean="0">
                <a:solidFill>
                  <a:srgbClr val="000000"/>
                </a:solidFill>
                <a:latin typeface="Times New Roman" panose="02020603050405020304" pitchFamily="18" charset="0"/>
                <a:ea typeface="Times New Roman" panose="02020603050405020304" pitchFamily="18" charset="0"/>
              </a:rPr>
              <a:t>The </a:t>
            </a:r>
            <a:r>
              <a:rPr lang="en-US" sz="2400" b="1" dirty="0">
                <a:solidFill>
                  <a:srgbClr val="000000"/>
                </a:solidFill>
                <a:latin typeface="Times New Roman" panose="02020603050405020304" pitchFamily="18" charset="0"/>
                <a:ea typeface="Times New Roman" panose="02020603050405020304" pitchFamily="18" charset="0"/>
              </a:rPr>
              <a:t>forests are of particular importance, since they store large amounts of carbon and can produce a sustainable flow of biomass. </a:t>
            </a: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4</a:t>
            </a:fld>
            <a:endParaRPr lang="sv-SE">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304" y="1744395"/>
            <a:ext cx="7136027" cy="479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2652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40</a:t>
            </a:fld>
            <a:endParaRPr lang="sv-SE"/>
          </a:p>
        </p:txBody>
      </p:sp>
      <mc:AlternateContent xmlns:mc="http://schemas.openxmlformats.org/markup-compatibility/2006" xmlns:a14="http://schemas.microsoft.com/office/drawing/2010/main">
        <mc:Choice Requires="a14">
          <p:sp>
            <p:nvSpPr>
              <p:cNvPr id="3" name="Rektangel 2"/>
              <p:cNvSpPr/>
              <p:nvPr/>
            </p:nvSpPr>
            <p:spPr>
              <a:xfrm>
                <a:off x="850900" y="392818"/>
                <a:ext cx="10934700" cy="4976683"/>
              </a:xfrm>
              <a:prstGeom prst="rect">
                <a:avLst/>
              </a:prstGeom>
            </p:spPr>
            <p:txBody>
              <a:bodyPr wrap="square">
                <a:spAutoFit/>
              </a:bodyPr>
              <a:lstStyle/>
              <a:p>
                <a:pPr>
                  <a:lnSpc>
                    <a:spcPct val="107000"/>
                  </a:lnSpc>
                  <a:spcAft>
                    <a:spcPts val="800"/>
                  </a:spcAft>
                </a:pPr>
                <a:r>
                  <a:rPr lang="en-US" sz="40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In most cases, </a:t>
                </a:r>
                <a14:m>
                  <m:oMath xmlns:m="http://schemas.openxmlformats.org/officeDocument/2006/math">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𝟎</m:t>
                            </m:r>
                          </m:sub>
                        </m:sSub>
                      </m:sub>
                    </m:sSub>
                  </m:oMath>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b="1" dirty="0">
                    <a:effectLst/>
                    <a:latin typeface="Calibri" panose="020F0502020204030204" pitchFamily="34" charset="0"/>
                    <a:ea typeface="Times New Roman" panose="02020603050405020304" pitchFamily="18" charset="0"/>
                    <a:cs typeface="Times New Roman" panose="02020603050405020304" pitchFamily="18" charset="0"/>
                  </a:rPr>
                  <a:t>Observation:</a:t>
                </a: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sv-SE" sz="4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𝑬</m:t>
                          </m:r>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𝑬</m:t>
                          </m:r>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&gt;</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𝒊𝒇</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&gt;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e>
                            </m:mr>
                            <m:mr>
                              <m:e>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𝒊𝒇</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e>
                            </m:mr>
                            <m:mr>
                              <m:e>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&lt;</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𝒊𝒇</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&lt;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e>
                            </m:mr>
                          </m:m>
                        </m:e>
                      </m:d>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850900" y="392818"/>
                <a:ext cx="10934700" cy="4976683"/>
              </a:xfrm>
              <a:prstGeom prst="rect">
                <a:avLst/>
              </a:prstGeom>
              <a:blipFill rotWithShape="0">
                <a:blip r:embed="rId2"/>
                <a:stretch>
                  <a:fillRect l="-2008" t="-1102"/>
                </a:stretch>
              </a:blipFill>
            </p:spPr>
            <p:txBody>
              <a:bodyPr/>
              <a:lstStyle/>
              <a:p>
                <a:r>
                  <a:rPr lang="sv-SE">
                    <a:noFill/>
                  </a:rPr>
                  <a:t> </a:t>
                </a:r>
              </a:p>
            </p:txBody>
          </p:sp>
        </mc:Fallback>
      </mc:AlternateContent>
    </p:spTree>
    <p:extLst>
      <p:ext uri="{BB962C8B-B14F-4D97-AF65-F5344CB8AC3E}">
        <p14:creationId xmlns:p14="http://schemas.microsoft.com/office/powerpoint/2010/main" val="9602665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41</a:t>
            </a:fld>
            <a:endParaRPr lang="sv-SE"/>
          </a:p>
        </p:txBody>
      </p:sp>
      <mc:AlternateContent xmlns:mc="http://schemas.openxmlformats.org/markup-compatibility/2006" xmlns:a14="http://schemas.microsoft.com/office/drawing/2010/main">
        <mc:Choice Requires="a14">
          <p:sp>
            <p:nvSpPr>
              <p:cNvPr id="3" name="Rektangel 2"/>
              <p:cNvSpPr/>
              <p:nvPr/>
            </p:nvSpPr>
            <p:spPr>
              <a:xfrm>
                <a:off x="292100" y="330200"/>
                <a:ext cx="6248400" cy="2645661"/>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𝟎</m:t>
                              </m:r>
                            </m:sub>
                          </m:sSub>
                        </m:sub>
                      </m:s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oMath>
                  </m:oMathPara>
                </a14:m>
                <a:endParaRPr lang="sv-SE"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𝑵</m:t>
                      </m:r>
                      <m:d>
                        <m:d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𝒕</m:t>
                              </m:r>
                            </m:e>
                            <m: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sSubSup>
                            <m:sSubSup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𝑩</m:t>
                              </m:r>
                            </m:sub>
                            <m:sup>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bSup>
                        </m:e>
                      </m:d>
                    </m:oMath>
                  </m:oMathPara>
                </a14:m>
                <a:endParaRPr lang="sv-SE"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𝑬</m:t>
                          </m:r>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𝟏</m:t>
                                  </m:r>
                                </m:sub>
                              </m:sSub>
                            </m:sub>
                          </m:sSub>
                        </m:e>
                      </m:d>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𝟎</m:t>
                              </m:r>
                            </m:sub>
                          </m:sSub>
                        </m:sub>
                      </m:sSub>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292100" y="330200"/>
                <a:ext cx="6248400" cy="2645661"/>
              </a:xfrm>
              <a:prstGeom prst="rect">
                <a:avLst/>
              </a:prstGeom>
              <a:blipFill rotWithShape="0">
                <a:blip r:embed="rId2"/>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4" name="Rektangel 3"/>
              <p:cNvSpPr/>
              <p:nvPr/>
            </p:nvSpPr>
            <p:spPr>
              <a:xfrm>
                <a:off x="5562600" y="2848082"/>
                <a:ext cx="6096000" cy="3508268"/>
              </a:xfrm>
              <a:prstGeom prst="rect">
                <a:avLst/>
              </a:prstGeom>
            </p:spPr>
            <p:txBody>
              <a:bodyPr>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𝟐</m:t>
                              </m:r>
                            </m:sub>
                          </m:sSub>
                        </m:sub>
                      </m:s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𝟐</m:t>
                              </m:r>
                            </m:sub>
                          </m:sSub>
                        </m:sub>
                      </m:sSub>
                    </m:oMath>
                  </m:oMathPara>
                </a14:m>
                <a:endParaRPr lang="sv-SE" sz="4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𝟐</m:t>
                              </m:r>
                            </m:sub>
                          </m:sSub>
                        </m:sub>
                      </m:s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𝑵</m:t>
                      </m:r>
                      <m:d>
                        <m:d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d>
                                <m:d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𝒕</m:t>
                                      </m:r>
                                    </m:e>
                                    <m: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𝒕</m:t>
                                      </m:r>
                                    </m:e>
                                    <m: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e>
                              </m:d>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𝑩</m:t>
                              </m:r>
                            </m:sub>
                            <m:sup>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bSup>
                        </m:e>
                      </m:d>
                    </m:oMath>
                  </m:oMathPara>
                </a14:m>
                <a:endParaRPr lang="sv-SE" sz="4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sv-SE"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𝑬</m:t>
                          </m:r>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oMath>
                  </m:oMathPara>
                </a14:m>
                <a:endParaRPr lang="sv-SE" sz="4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sv-SE"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𝑬</m:t>
                          </m:r>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𝟎</m:t>
                              </m:r>
                            </m:sub>
                          </m:sSub>
                        </m:sub>
                      </m:sSub>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ktangel 3"/>
              <p:cNvSpPr>
                <a:spLocks noRot="1" noChangeAspect="1" noMove="1" noResize="1" noEditPoints="1" noAdjustHandles="1" noChangeArrowheads="1" noChangeShapeType="1" noTextEdit="1"/>
              </p:cNvSpPr>
              <p:nvPr/>
            </p:nvSpPr>
            <p:spPr>
              <a:xfrm>
                <a:off x="5562600" y="2848082"/>
                <a:ext cx="6096000" cy="3508268"/>
              </a:xfrm>
              <a:prstGeom prst="rect">
                <a:avLst/>
              </a:prstGeom>
              <a:blipFill rotWithShape="0">
                <a:blip r:embed="rId3"/>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17813779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42</a:t>
            </a:fld>
            <a:endParaRPr lang="sv-SE"/>
          </a:p>
        </p:txBody>
      </p:sp>
      <mc:AlternateContent xmlns:mc="http://schemas.openxmlformats.org/markup-compatibility/2006" xmlns:a14="http://schemas.microsoft.com/office/drawing/2010/main">
        <mc:Choice Requires="a14">
          <p:sp>
            <p:nvSpPr>
              <p:cNvPr id="3" name="Rektangel 2"/>
              <p:cNvSpPr/>
              <p:nvPr/>
            </p:nvSpPr>
            <p:spPr>
              <a:xfrm>
                <a:off x="825500" y="685800"/>
                <a:ext cx="11010900" cy="4976683"/>
              </a:xfrm>
              <a:prstGeom prst="rect">
                <a:avLst/>
              </a:prstGeom>
            </p:spPr>
            <p:txBody>
              <a:bodyPr wrap="square">
                <a:spAutoFit/>
              </a:bodyPr>
              <a:lstStyle/>
              <a:p>
                <a:pPr>
                  <a:lnSpc>
                    <a:spcPct val="107000"/>
                  </a:lnSpc>
                  <a:spcAft>
                    <a:spcPts val="800"/>
                  </a:spcAft>
                </a:pPr>
                <a:r>
                  <a:rPr lang="en-US" sz="40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In most cases, </a:t>
                </a:r>
                <a14:m>
                  <m:oMath xmlns:m="http://schemas.openxmlformats.org/officeDocument/2006/math">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𝟎</m:t>
                            </m:r>
                          </m:sub>
                        </m:sSub>
                      </m:sub>
                    </m:sSub>
                  </m:oMath>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000" b="1" dirty="0" smtClean="0">
                    <a:effectLst/>
                    <a:latin typeface="Calibri" panose="020F0502020204030204" pitchFamily="34" charset="0"/>
                    <a:ea typeface="Times New Roman" panose="02020603050405020304" pitchFamily="18" charset="0"/>
                    <a:cs typeface="Times New Roman" panose="02020603050405020304" pitchFamily="18" charset="0"/>
                  </a:rPr>
                  <a:t>Observation</a:t>
                </a:r>
                <a:r>
                  <a:rPr lang="en-US" sz="40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sv-SE" sz="4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𝑬</m:t>
                          </m:r>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𝑬</m:t>
                          </m:r>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&gt;</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𝒊𝒇</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&gt;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e>
                            </m:mr>
                            <m:mr>
                              <m:e>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𝒊𝒇</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e>
                            </m:mr>
                            <m:mr>
                              <m:e>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&lt;</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𝒊𝒇</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&lt;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e>
                            </m:mr>
                          </m:m>
                        </m:e>
                      </m:d>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825500" y="685800"/>
                <a:ext cx="11010900" cy="4976683"/>
              </a:xfrm>
              <a:prstGeom prst="rect">
                <a:avLst/>
              </a:prstGeom>
              <a:blipFill rotWithShape="0">
                <a:blip r:embed="rId2"/>
                <a:stretch>
                  <a:fillRect l="-1937" t="-1103"/>
                </a:stretch>
              </a:blipFill>
            </p:spPr>
            <p:txBody>
              <a:bodyPr/>
              <a:lstStyle/>
              <a:p>
                <a:r>
                  <a:rPr lang="sv-SE">
                    <a:noFill/>
                  </a:rPr>
                  <a:t> </a:t>
                </a:r>
              </a:p>
            </p:txBody>
          </p:sp>
        </mc:Fallback>
      </mc:AlternateContent>
    </p:spTree>
    <p:extLst>
      <p:ext uri="{BB962C8B-B14F-4D97-AF65-F5344CB8AC3E}">
        <p14:creationId xmlns:p14="http://schemas.microsoft.com/office/powerpoint/2010/main" val="26975161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43</a:t>
            </a:fld>
            <a:endParaRPr lang="sv-SE"/>
          </a:p>
        </p:txBody>
      </p:sp>
      <mc:AlternateContent xmlns:mc="http://schemas.openxmlformats.org/markup-compatibility/2006" xmlns:a14="http://schemas.microsoft.com/office/drawing/2010/main">
        <mc:Choice Requires="a14">
          <p:sp>
            <p:nvSpPr>
              <p:cNvPr id="3" name="Rektangel 2"/>
              <p:cNvSpPr/>
              <p:nvPr/>
            </p:nvSpPr>
            <p:spPr>
              <a:xfrm>
                <a:off x="6007100" y="355902"/>
                <a:ext cx="6096000" cy="719556"/>
              </a:xfrm>
              <a:prstGeom prst="rect">
                <a:avLst/>
              </a:prstGeom>
            </p:spPr>
            <p:txBody>
              <a:bodyPr>
                <a:spAutoFit/>
              </a:bodyPr>
              <a:lstStyle/>
              <a:p>
                <a:pPr>
                  <a:lnSpc>
                    <a:spcPct val="107000"/>
                  </a:lnSpc>
                  <a:spcAft>
                    <a:spcPts val="800"/>
                  </a:spcAft>
                </a:pPr>
                <a14:m>
                  <m:oMath xmlns:m="http://schemas.openxmlformats.org/officeDocument/2006/math">
                    <m:sSub>
                      <m:sSubPr>
                        <m:ctrlPr>
                          <a:rPr lang="sv-SE" sz="4000" b="1" i="1">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𝒆</m:t>
                        </m:r>
                      </m:e>
                      <m:sup>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𝒓</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𝒕</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p>
                    </m:sSup>
                  </m:oMath>
                </a14:m>
                <a:r>
                  <a:rPr lang="sv-SE" sz="4000" b="1" dirty="0" smtClean="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𝒆</m:t>
                        </m:r>
                      </m:e>
                      <m:sup>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𝒓</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𝒕</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sup>
                    </m:sSup>
                  </m:oMath>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6007100" y="355902"/>
                <a:ext cx="6096000" cy="719556"/>
              </a:xfrm>
              <a:prstGeom prst="rect">
                <a:avLst/>
              </a:prstGeom>
              <a:blipFill rotWithShape="0">
                <a:blip r:embed="rId2"/>
                <a:stretch>
                  <a:fillRect t="-13559" b="-35593"/>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4" name="Rektangel 3"/>
              <p:cNvSpPr/>
              <p:nvPr/>
            </p:nvSpPr>
            <p:spPr>
              <a:xfrm>
                <a:off x="609600" y="1770371"/>
                <a:ext cx="10795000" cy="3932359"/>
              </a:xfrm>
              <a:prstGeom prst="rect">
                <a:avLst/>
              </a:prstGeom>
            </p:spPr>
            <p:txBody>
              <a:bodyPr wrap="square">
                <a:spAutoFit/>
              </a:bodyPr>
              <a:lstStyle/>
              <a:p>
                <a:pPr>
                  <a:lnSpc>
                    <a:spcPct val="107000"/>
                  </a:lnSpc>
                  <a:spcAft>
                    <a:spcPts val="800"/>
                  </a:spcAft>
                </a:pPr>
                <a:r>
                  <a:rPr lang="en-US" sz="4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Expected present value of management system A without adaptive decisions:</a:t>
                </a:r>
                <a:endParaRPr lang="sv-SE"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𝑬</m:t>
                      </m:r>
                      <m:d>
                        <m:d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e>
                          </m:d>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e>
                      </m:d>
                    </m:oMath>
                  </m:oMathPara>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e>
                      </m:d>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ktangel 3"/>
              <p:cNvSpPr>
                <a:spLocks noRot="1" noChangeAspect="1" noMove="1" noResize="1" noEditPoints="1" noAdjustHandles="1" noChangeArrowheads="1" noChangeShapeType="1" noTextEdit="1"/>
              </p:cNvSpPr>
              <p:nvPr/>
            </p:nvSpPr>
            <p:spPr>
              <a:xfrm>
                <a:off x="609600" y="1770371"/>
                <a:ext cx="10795000" cy="3932359"/>
              </a:xfrm>
              <a:prstGeom prst="rect">
                <a:avLst/>
              </a:prstGeom>
              <a:blipFill rotWithShape="0">
                <a:blip r:embed="rId3"/>
                <a:stretch>
                  <a:fillRect l="-1976" t="-2481" r="-621"/>
                </a:stretch>
              </a:blipFill>
            </p:spPr>
            <p:txBody>
              <a:bodyPr/>
              <a:lstStyle/>
              <a:p>
                <a:r>
                  <a:rPr lang="sv-SE">
                    <a:noFill/>
                  </a:rPr>
                  <a:t> </a:t>
                </a:r>
              </a:p>
            </p:txBody>
          </p:sp>
        </mc:Fallback>
      </mc:AlternateContent>
    </p:spTree>
    <p:extLst>
      <p:ext uri="{BB962C8B-B14F-4D97-AF65-F5344CB8AC3E}">
        <p14:creationId xmlns:p14="http://schemas.microsoft.com/office/powerpoint/2010/main" val="21708248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44</a:t>
            </a:fld>
            <a:endParaRPr lang="sv-SE"/>
          </a:p>
        </p:txBody>
      </p:sp>
      <mc:AlternateContent xmlns:mc="http://schemas.openxmlformats.org/markup-compatibility/2006" xmlns:a14="http://schemas.microsoft.com/office/drawing/2010/main">
        <mc:Choice Requires="a14">
          <p:sp>
            <p:nvSpPr>
              <p:cNvPr id="3" name="Rektangel 2"/>
              <p:cNvSpPr/>
              <p:nvPr/>
            </p:nvSpPr>
            <p:spPr>
              <a:xfrm>
                <a:off x="825500" y="1027682"/>
                <a:ext cx="9563100" cy="3406830"/>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sv-SE" sz="4000" b="1" i="1">
                              <a:latin typeface="Cambria Math" panose="02040503050406030204" pitchFamily="18" charset="0"/>
                              <a:ea typeface="Calibri" panose="020F0502020204030204" pitchFamily="34" charset="0"/>
                              <a:cs typeface="Times New Roman" panose="02020603050405020304" pitchFamily="18" charset="0"/>
                            </a:rPr>
                          </m:ctrlPr>
                        </m:d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e>
                      </m:d>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sub>
                      </m:sSub>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oMath>
                  </m:oMathPara>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𝟎</m:t>
                              </m:r>
                            </m:sub>
                          </m:sSub>
                        </m:sub>
                      </m:s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ub>
                      </m:sSub>
                    </m:oMath>
                  </m:oMathPara>
                </a14:m>
                <a:endParaRPr lang="sv-SE"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825500" y="1027682"/>
                <a:ext cx="9563100" cy="3406830"/>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35372068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45</a:t>
            </a:fld>
            <a:endParaRPr lang="sv-SE"/>
          </a:p>
        </p:txBody>
      </p:sp>
      <mc:AlternateContent xmlns:mc="http://schemas.openxmlformats.org/markup-compatibility/2006" xmlns:a14="http://schemas.microsoft.com/office/drawing/2010/main">
        <mc:Choice Requires="a14">
          <p:sp>
            <p:nvSpPr>
              <p:cNvPr id="3" name="Rektangel 2"/>
              <p:cNvSpPr/>
              <p:nvPr/>
            </p:nvSpPr>
            <p:spPr>
              <a:xfrm>
                <a:off x="711200" y="305890"/>
                <a:ext cx="10744200" cy="5818388"/>
              </a:xfrm>
              <a:prstGeom prst="rect">
                <a:avLst/>
              </a:prstGeom>
            </p:spPr>
            <p:txBody>
              <a:bodyPr wrap="square">
                <a:spAutoFit/>
              </a:bodyPr>
              <a:lstStyle/>
              <a:p>
                <a:pPr>
                  <a:lnSpc>
                    <a:spcPct val="107000"/>
                  </a:lnSpc>
                  <a:spcAft>
                    <a:spcPts val="800"/>
                  </a:spcAft>
                </a:pPr>
                <a:r>
                  <a:rPr lang="en-US" sz="4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Expected present value of management system B without adaptive decisions:</a:t>
                </a:r>
                <a:endParaRPr lang="sv-SE"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𝑬</m:t>
                      </m:r>
                      <m:d>
                        <m:d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e>
                          </m:d>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e>
                      </m:d>
                    </m:oMath>
                  </m:oMathPara>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e>
                      </m:d>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oMath>
                  </m:oMathPara>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e>
                      </m:d>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sub>
                      </m:sSub>
                    </m:oMath>
                  </m:oMathPara>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oMath>
                  </m:oMathPara>
                </a14:m>
                <a:endParaRPr lang="sv-SE" sz="3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ub>
                      </m:sSub>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711200" y="305890"/>
                <a:ext cx="10744200" cy="5818388"/>
              </a:xfrm>
              <a:prstGeom prst="rect">
                <a:avLst/>
              </a:prstGeom>
              <a:blipFill rotWithShape="0">
                <a:blip r:embed="rId2"/>
                <a:stretch>
                  <a:fillRect l="-2043" t="-1675" r="-908"/>
                </a:stretch>
              </a:blipFill>
            </p:spPr>
            <p:txBody>
              <a:bodyPr/>
              <a:lstStyle/>
              <a:p>
                <a:r>
                  <a:rPr lang="sv-SE">
                    <a:noFill/>
                  </a:rPr>
                  <a:t> </a:t>
                </a:r>
              </a:p>
            </p:txBody>
          </p:sp>
        </mc:Fallback>
      </mc:AlternateContent>
    </p:spTree>
    <p:extLst>
      <p:ext uri="{BB962C8B-B14F-4D97-AF65-F5344CB8AC3E}">
        <p14:creationId xmlns:p14="http://schemas.microsoft.com/office/powerpoint/2010/main" val="20406406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46</a:t>
            </a:fld>
            <a:endParaRPr lang="sv-SE"/>
          </a:p>
        </p:txBody>
      </p:sp>
      <mc:AlternateContent xmlns:mc="http://schemas.openxmlformats.org/markup-compatibility/2006" xmlns:a14="http://schemas.microsoft.com/office/drawing/2010/main">
        <mc:Choice Requires="a14">
          <p:sp>
            <p:nvSpPr>
              <p:cNvPr id="3" name="Rektangel 2"/>
              <p:cNvSpPr/>
              <p:nvPr/>
            </p:nvSpPr>
            <p:spPr>
              <a:xfrm>
                <a:off x="609600" y="832072"/>
                <a:ext cx="10883900" cy="4198778"/>
              </a:xfrm>
              <a:prstGeom prst="rect">
                <a:avLst/>
              </a:prstGeom>
            </p:spPr>
            <p:txBody>
              <a:bodyPr wrap="square">
                <a:spAutoFit/>
              </a:bodyPr>
              <a:lstStyle/>
              <a:p>
                <a:pPr>
                  <a:lnSpc>
                    <a:spcPct val="107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Expected present value of a management system AB with adaptive </a:t>
                </a:r>
                <a:r>
                  <a:rPr lang="en-US" sz="2800" b="1" dirty="0" smtClean="0">
                    <a:latin typeface="Calibri" panose="020F0502020204030204" pitchFamily="34" charset="0"/>
                    <a:ea typeface="Calibri" panose="020F0502020204030204" pitchFamily="34" charset="0"/>
                    <a:cs typeface="Times New Roman" panose="02020603050405020304" pitchFamily="18" charset="0"/>
                  </a:rPr>
                  <a:t>decisions. (50% of the stems are removed at </a:t>
                </a:r>
                <a14:m>
                  <m:oMath xmlns:m="http://schemas.openxmlformats.org/officeDocument/2006/math">
                    <m:sSub>
                      <m:sSubPr>
                        <m:ctrlPr>
                          <a:rPr lang="sv-SE" sz="2800" b="1" i="1">
                            <a:latin typeface="Cambria Math" panose="02040503050406030204" pitchFamily="18" charset="0"/>
                          </a:rPr>
                        </m:ctrlPr>
                      </m:sSubPr>
                      <m:e>
                        <m:r>
                          <a:rPr lang="sv-SE" sz="2800" b="1" i="1">
                            <a:effectLst/>
                            <a:latin typeface="Cambria Math" panose="02040503050406030204" pitchFamily="18" charset="0"/>
                            <a:ea typeface="Calibri" panose="020F0502020204030204" pitchFamily="34" charset="0"/>
                            <a:cs typeface="Times New Roman" panose="02020603050405020304" pitchFamily="18" charset="0"/>
                          </a:rPr>
                          <m:t>𝒕</m:t>
                        </m:r>
                      </m:e>
                      <m:sub>
                        <m:r>
                          <a:rPr lang="sv-SE" sz="2800" b="1" i="1">
                            <a:effectLst/>
                            <a:latin typeface="Cambria Math" panose="02040503050406030204" pitchFamily="18" charset="0"/>
                            <a:ea typeface="Calibri" panose="020F0502020204030204" pitchFamily="34" charset="0"/>
                            <a:cs typeface="Times New Roman" panose="02020603050405020304" pitchFamily="18" charset="0"/>
                          </a:rPr>
                          <m:t>𝟏</m:t>
                        </m:r>
                      </m:sub>
                    </m:sSub>
                  </m:oMath>
                </a14:m>
                <a:r>
                  <a:rPr lang="sv-SE" sz="28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𝒌</m:t>
                              </m:r>
                            </m:e>
                            <m:e>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e>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𝝓</m:t>
                              </m:r>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e>
                                          </m:d>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e>
                                  </m:d>
                                </m:e>
                              </m:d>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e>
                            <m:e>
                              <m:r>
                                <a:rPr lang="en-US" sz="2000" b="1" i="1">
                                  <a:effectLst/>
                                  <a:latin typeface="Cambria Math" panose="02040503050406030204" pitchFamily="18" charset="0"/>
                                  <a:ea typeface="Cambria Math" panose="02040503050406030204" pitchFamily="18" charset="0"/>
                                  <a:cs typeface="Cambria Math" panose="02040503050406030204" pitchFamily="18" charset="0"/>
                                </a:rPr>
                                <m:t>+</m:t>
                              </m:r>
                            </m:e>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𝝓</m:t>
                              </m:r>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&lt;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e>
                                          </m:d>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e>
                                  </m:d>
                                </m:e>
                              </m:d>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e>
                          </m:eqArr>
                        </m:e>
                      </m:d>
                    </m:oMath>
                  </m:oMathPara>
                </a14:m>
                <a:endParaRPr lang="sv-SE" sz="2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609600" y="832072"/>
                <a:ext cx="10883900" cy="4198778"/>
              </a:xfrm>
              <a:prstGeom prst="rect">
                <a:avLst/>
              </a:prstGeom>
              <a:blipFill rotWithShape="0">
                <a:blip r:embed="rId2"/>
                <a:stretch>
                  <a:fillRect l="-1120" t="-1161"/>
                </a:stretch>
              </a:blipFill>
            </p:spPr>
            <p:txBody>
              <a:bodyPr/>
              <a:lstStyle/>
              <a:p>
                <a:r>
                  <a:rPr lang="sv-SE">
                    <a:noFill/>
                  </a:rPr>
                  <a:t> </a:t>
                </a:r>
              </a:p>
            </p:txBody>
          </p:sp>
        </mc:Fallback>
      </mc:AlternateContent>
    </p:spTree>
    <p:extLst>
      <p:ext uri="{BB962C8B-B14F-4D97-AF65-F5344CB8AC3E}">
        <p14:creationId xmlns:p14="http://schemas.microsoft.com/office/powerpoint/2010/main" val="33599204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47</a:t>
            </a:fld>
            <a:endParaRPr lang="sv-SE"/>
          </a:p>
        </p:txBody>
      </p:sp>
      <mc:AlternateContent xmlns:mc="http://schemas.openxmlformats.org/markup-compatibility/2006" xmlns:a14="http://schemas.microsoft.com/office/drawing/2010/main">
        <mc:Choice Requires="a14">
          <p:sp>
            <p:nvSpPr>
              <p:cNvPr id="3" name="Rektangel 2"/>
              <p:cNvSpPr/>
              <p:nvPr/>
            </p:nvSpPr>
            <p:spPr>
              <a:xfrm>
                <a:off x="660400" y="2883466"/>
                <a:ext cx="11188700" cy="1818190"/>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16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𝑬</m:t>
                      </m:r>
                      <m:d>
                        <m:dPr>
                          <m:ctrlPr>
                            <a:rPr lang="sv-SE" sz="16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e>
                          <m:d>
                            <m:dPr>
                              <m:ctrlPr>
                                <a:rPr lang="sv-SE" sz="16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sv-SE" sz="16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1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1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e>
                          </m:d>
                        </m:e>
                      </m:d>
                    </m:oMath>
                  </m:oMathPara>
                </a14:m>
                <a:endParaRPr lang="sv-SE"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16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𝑬</m:t>
                      </m:r>
                      <m:d>
                        <m:dPr>
                          <m:ctrlPr>
                            <a:rPr lang="sv-SE" sz="16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e>
                          <m:d>
                            <m:dPr>
                              <m:ctrlPr>
                                <a:rPr lang="sv-SE" sz="16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sv-SE" sz="16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1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&lt;</m:t>
                                      </m:r>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1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e>
                          </m:d>
                        </m:e>
                      </m:d>
                    </m:oMath>
                  </m:oMathPara>
                </a14:m>
                <a:endParaRPr lang="sv-SE" sz="1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660400" y="2883466"/>
                <a:ext cx="11188700" cy="1818190"/>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1510086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48</a:t>
            </a:fld>
            <a:endParaRPr lang="sv-SE"/>
          </a:p>
        </p:txBody>
      </p:sp>
      <mc:AlternateContent xmlns:mc="http://schemas.openxmlformats.org/markup-compatibility/2006" xmlns:a14="http://schemas.microsoft.com/office/drawing/2010/main">
        <mc:Choice Requires="a14">
          <p:sp>
            <p:nvSpPr>
              <p:cNvPr id="3" name="Rektangel 2"/>
              <p:cNvSpPr/>
              <p:nvPr/>
            </p:nvSpPr>
            <p:spPr>
              <a:xfrm>
                <a:off x="1357253" y="2492672"/>
                <a:ext cx="9859237" cy="12829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sv-SE" sz="4000" b="1" i="1">
                              <a:latin typeface="Cambria Math" panose="02040503050406030204" pitchFamily="18" charset="0"/>
                            </a:rPr>
                          </m:ctrlPr>
                        </m:sSubPr>
                        <m:e>
                          <m:r>
                            <a:rPr lang="sv-SE" sz="4000" b="1" i="1">
                              <a:latin typeface="Cambria Math" panose="02040503050406030204" pitchFamily="18" charset="0"/>
                            </a:rPr>
                            <m:t>𝝅</m:t>
                          </m:r>
                        </m:e>
                        <m:sub>
                          <m:r>
                            <a:rPr lang="sv-SE" sz="4000" b="1" i="1">
                              <a:latin typeface="Cambria Math" panose="02040503050406030204" pitchFamily="18" charset="0"/>
                            </a:rPr>
                            <m:t>𝑨𝑩</m:t>
                          </m:r>
                        </m:sub>
                      </m:sSub>
                      <m:r>
                        <a:rPr lang="sv-SE" sz="4000" b="1" i="0">
                          <a:latin typeface="Cambria Math" panose="02040503050406030204" pitchFamily="18" charset="0"/>
                        </a:rPr>
                        <m:t>=−</m:t>
                      </m:r>
                      <m:f>
                        <m:fPr>
                          <m:ctrlPr>
                            <a:rPr lang="sv-SE" sz="4000" b="1" i="1">
                              <a:latin typeface="Cambria Math" panose="02040503050406030204" pitchFamily="18" charset="0"/>
                            </a:rPr>
                          </m:ctrlPr>
                        </m:fPr>
                        <m:num>
                          <m:d>
                            <m:dPr>
                              <m:ctrlPr>
                                <a:rPr lang="sv-SE" sz="4000" b="1" i="1">
                                  <a:latin typeface="Cambria Math" panose="02040503050406030204" pitchFamily="18" charset="0"/>
                                </a:rPr>
                              </m:ctrlPr>
                            </m:dPr>
                            <m:e>
                              <m:sSub>
                                <m:sSubPr>
                                  <m:ctrlPr>
                                    <a:rPr lang="sv-SE" sz="4000" b="1" i="1">
                                      <a:latin typeface="Cambria Math" panose="02040503050406030204" pitchFamily="18" charset="0"/>
                                    </a:rPr>
                                  </m:ctrlPr>
                                </m:sSubPr>
                                <m:e>
                                  <m:r>
                                    <a:rPr lang="sv-SE" sz="4000" b="1" i="1">
                                      <a:latin typeface="Cambria Math" panose="02040503050406030204" pitchFamily="18" charset="0"/>
                                    </a:rPr>
                                    <m:t>𝒄</m:t>
                                  </m:r>
                                </m:e>
                                <m:sub>
                                  <m:r>
                                    <a:rPr lang="sv-SE" sz="4000" b="1" i="1">
                                      <a:latin typeface="Cambria Math" panose="02040503050406030204" pitchFamily="18" charset="0"/>
                                    </a:rPr>
                                    <m:t>𝑨</m:t>
                                  </m:r>
                                </m:sub>
                              </m:sSub>
                              <m:r>
                                <a:rPr lang="sv-SE" sz="4000" b="1" i="0">
                                  <a:latin typeface="Cambria Math" panose="02040503050406030204" pitchFamily="18" charset="0"/>
                                </a:rPr>
                                <m:t>+</m:t>
                              </m:r>
                              <m:sSub>
                                <m:sSubPr>
                                  <m:ctrlPr>
                                    <a:rPr lang="sv-SE" sz="4000" b="1" i="1">
                                      <a:latin typeface="Cambria Math" panose="02040503050406030204" pitchFamily="18" charset="0"/>
                                    </a:rPr>
                                  </m:ctrlPr>
                                </m:sSubPr>
                                <m:e>
                                  <m:r>
                                    <a:rPr lang="sv-SE" sz="4000" b="1" i="1">
                                      <a:latin typeface="Cambria Math" panose="02040503050406030204" pitchFamily="18" charset="0"/>
                                    </a:rPr>
                                    <m:t>𝒄</m:t>
                                  </m:r>
                                </m:e>
                                <m:sub>
                                  <m:r>
                                    <a:rPr lang="sv-SE" sz="4000" b="1" i="1">
                                      <a:latin typeface="Cambria Math" panose="02040503050406030204" pitchFamily="18" charset="0"/>
                                    </a:rPr>
                                    <m:t>𝑩</m:t>
                                  </m:r>
                                </m:sub>
                              </m:sSub>
                            </m:e>
                          </m:d>
                        </m:num>
                        <m:den>
                          <m:r>
                            <a:rPr lang="sv-SE" sz="4000" b="1" i="0">
                              <a:latin typeface="Cambria Math" panose="02040503050406030204" pitchFamily="18" charset="0"/>
                            </a:rPr>
                            <m:t>𝟐</m:t>
                          </m:r>
                        </m:den>
                      </m:f>
                      <m:r>
                        <a:rPr lang="sv-SE" sz="4000" b="1" i="0">
                          <a:latin typeface="Cambria Math" panose="02040503050406030204" pitchFamily="18" charset="0"/>
                        </a:rPr>
                        <m:t>−</m:t>
                      </m:r>
                      <m:r>
                        <a:rPr lang="sv-SE" sz="4000" b="1" i="1">
                          <a:latin typeface="Cambria Math" panose="02040503050406030204" pitchFamily="18" charset="0"/>
                        </a:rPr>
                        <m:t>𝒌</m:t>
                      </m:r>
                      <m:r>
                        <a:rPr lang="sv-SE" sz="4000" b="1" i="0">
                          <a:latin typeface="Cambria Math" panose="02040503050406030204" pitchFamily="18" charset="0"/>
                        </a:rPr>
                        <m:t>+</m:t>
                      </m:r>
                      <m:r>
                        <a:rPr lang="sv-SE" sz="4000" b="1" i="1" smtClean="0">
                          <a:solidFill>
                            <a:srgbClr val="0070C0"/>
                          </a:solidFill>
                          <a:latin typeface="Cambria Math" panose="02040503050406030204" pitchFamily="18" charset="0"/>
                        </a:rPr>
                        <m:t>𝝓</m:t>
                      </m:r>
                      <m:sSub>
                        <m:sSubPr>
                          <m:ctrlPr>
                            <a:rPr lang="sv-SE" sz="4000" b="1" i="1" smtClean="0">
                              <a:solidFill>
                                <a:srgbClr val="FF0000"/>
                              </a:solidFill>
                              <a:latin typeface="Cambria Math" panose="02040503050406030204" pitchFamily="18" charset="0"/>
                            </a:rPr>
                          </m:ctrlPr>
                        </m:sSubPr>
                        <m:e>
                          <m:r>
                            <a:rPr lang="sv-SE" sz="4000" b="1" i="1">
                              <a:solidFill>
                                <a:srgbClr val="FF0000"/>
                              </a:solidFill>
                              <a:latin typeface="Cambria Math" panose="02040503050406030204" pitchFamily="18" charset="0"/>
                            </a:rPr>
                            <m:t>𝒁</m:t>
                          </m:r>
                        </m:e>
                        <m:sub>
                          <m:r>
                            <a:rPr lang="sv-SE" sz="4000" b="1" i="0">
                              <a:solidFill>
                                <a:srgbClr val="FF0000"/>
                              </a:solidFill>
                              <a:latin typeface="Cambria Math" panose="02040503050406030204" pitchFamily="18" charset="0"/>
                            </a:rPr>
                            <m:t>𝟏</m:t>
                          </m:r>
                        </m:sub>
                      </m:sSub>
                      <m:r>
                        <a:rPr lang="sv-SE" sz="4000" b="1" i="0">
                          <a:latin typeface="Cambria Math" panose="02040503050406030204" pitchFamily="18" charset="0"/>
                        </a:rPr>
                        <m:t>+(</m:t>
                      </m:r>
                      <m:r>
                        <a:rPr lang="sv-SE" sz="4000" b="1" i="0">
                          <a:latin typeface="Cambria Math" panose="02040503050406030204" pitchFamily="18" charset="0"/>
                        </a:rPr>
                        <m:t>𝟏</m:t>
                      </m:r>
                      <m:r>
                        <a:rPr lang="sv-SE" sz="4000" b="1" i="0">
                          <a:latin typeface="Cambria Math" panose="02040503050406030204" pitchFamily="18" charset="0"/>
                        </a:rPr>
                        <m:t>−</m:t>
                      </m:r>
                      <m:r>
                        <a:rPr lang="sv-SE" sz="4000" b="1" i="1" smtClean="0">
                          <a:solidFill>
                            <a:srgbClr val="0070C0"/>
                          </a:solidFill>
                          <a:latin typeface="Cambria Math" panose="02040503050406030204" pitchFamily="18" charset="0"/>
                        </a:rPr>
                        <m:t>𝝓</m:t>
                      </m:r>
                      <m:r>
                        <a:rPr lang="sv-SE" sz="4000" b="1" i="0">
                          <a:latin typeface="Cambria Math" panose="02040503050406030204" pitchFamily="18" charset="0"/>
                        </a:rPr>
                        <m:t>)</m:t>
                      </m:r>
                      <m:sSub>
                        <m:sSubPr>
                          <m:ctrlPr>
                            <a:rPr lang="sv-SE" sz="4000" b="1" i="1" smtClean="0">
                              <a:solidFill>
                                <a:srgbClr val="00B050"/>
                              </a:solidFill>
                              <a:latin typeface="Cambria Math" panose="02040503050406030204" pitchFamily="18" charset="0"/>
                            </a:rPr>
                          </m:ctrlPr>
                        </m:sSubPr>
                        <m:e>
                          <m:r>
                            <a:rPr lang="sv-SE" sz="4000" b="1" i="1">
                              <a:solidFill>
                                <a:srgbClr val="00B050"/>
                              </a:solidFill>
                              <a:latin typeface="Cambria Math" panose="02040503050406030204" pitchFamily="18" charset="0"/>
                            </a:rPr>
                            <m:t>𝒁</m:t>
                          </m:r>
                        </m:e>
                        <m:sub>
                          <m:r>
                            <a:rPr lang="sv-SE" sz="4000" b="1" i="0">
                              <a:solidFill>
                                <a:srgbClr val="00B050"/>
                              </a:solidFill>
                              <a:latin typeface="Cambria Math" panose="02040503050406030204" pitchFamily="18" charset="0"/>
                            </a:rPr>
                            <m:t>𝟐</m:t>
                          </m:r>
                        </m:sub>
                      </m:sSub>
                    </m:oMath>
                  </m:oMathPara>
                </a14:m>
                <a:endParaRPr lang="sv-SE" sz="4000" b="1" dirty="0"/>
              </a:p>
            </p:txBody>
          </p:sp>
        </mc:Choice>
        <mc:Fallback xmlns="">
          <p:sp>
            <p:nvSpPr>
              <p:cNvPr id="3" name="Rektangel 2"/>
              <p:cNvSpPr>
                <a:spLocks noRot="1" noChangeAspect="1" noMove="1" noResize="1" noEditPoints="1" noAdjustHandles="1" noChangeArrowheads="1" noChangeShapeType="1" noTextEdit="1"/>
              </p:cNvSpPr>
              <p:nvPr/>
            </p:nvSpPr>
            <p:spPr>
              <a:xfrm>
                <a:off x="1357253" y="2492672"/>
                <a:ext cx="9859237" cy="1282980"/>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9264856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solidFill>
                  <a:prstClr val="black">
                    <a:tint val="75000"/>
                  </a:prstClr>
                </a:solidFill>
              </a:rPr>
              <a:pPr/>
              <a:t>49</a:t>
            </a:fld>
            <a:endParaRPr lang="sv-SE" dirty="0">
              <a:solidFill>
                <a:prstClr val="black">
                  <a:tint val="75000"/>
                </a:prstClr>
              </a:solidFill>
            </a:endParaRPr>
          </a:p>
        </p:txBody>
      </p:sp>
      <mc:AlternateContent xmlns:mc="http://schemas.openxmlformats.org/markup-compatibility/2006" xmlns:a14="http://schemas.microsoft.com/office/drawing/2010/main">
        <mc:Choice Requires="a14">
          <p:sp>
            <p:nvSpPr>
              <p:cNvPr id="3" name="Rektangel 2"/>
              <p:cNvSpPr/>
              <p:nvPr/>
            </p:nvSpPr>
            <p:spPr>
              <a:xfrm>
                <a:off x="1103253" y="930572"/>
                <a:ext cx="9859237" cy="12829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sv-SE" sz="4000" b="1" i="1">
                              <a:solidFill>
                                <a:prstClr val="black"/>
                              </a:solidFill>
                              <a:latin typeface="Cambria Math" panose="02040503050406030204" pitchFamily="18" charset="0"/>
                            </a:rPr>
                          </m:ctrlPr>
                        </m:sSubPr>
                        <m:e>
                          <m:r>
                            <a:rPr lang="sv-SE" sz="4000" b="1" i="1">
                              <a:solidFill>
                                <a:prstClr val="black"/>
                              </a:solidFill>
                              <a:latin typeface="Cambria Math" panose="02040503050406030204" pitchFamily="18" charset="0"/>
                            </a:rPr>
                            <m:t>𝝅</m:t>
                          </m:r>
                        </m:e>
                        <m:sub>
                          <m:r>
                            <a:rPr lang="sv-SE" sz="4000" b="1" i="1">
                              <a:solidFill>
                                <a:prstClr val="black"/>
                              </a:solidFill>
                              <a:latin typeface="Cambria Math" panose="02040503050406030204" pitchFamily="18" charset="0"/>
                            </a:rPr>
                            <m:t>𝑨𝑩</m:t>
                          </m:r>
                        </m:sub>
                      </m:sSub>
                      <m:r>
                        <a:rPr lang="sv-SE" sz="4000" b="1">
                          <a:solidFill>
                            <a:prstClr val="black"/>
                          </a:solidFill>
                          <a:latin typeface="Cambria Math" panose="02040503050406030204" pitchFamily="18" charset="0"/>
                        </a:rPr>
                        <m:t>=−</m:t>
                      </m:r>
                      <m:f>
                        <m:fPr>
                          <m:ctrlPr>
                            <a:rPr lang="sv-SE" sz="4000" b="1" i="1">
                              <a:solidFill>
                                <a:prstClr val="black"/>
                              </a:solidFill>
                              <a:latin typeface="Cambria Math" panose="02040503050406030204" pitchFamily="18" charset="0"/>
                            </a:rPr>
                          </m:ctrlPr>
                        </m:fPr>
                        <m:num>
                          <m:d>
                            <m:dPr>
                              <m:ctrlPr>
                                <a:rPr lang="sv-SE" sz="4000" b="1" i="1">
                                  <a:solidFill>
                                    <a:prstClr val="black"/>
                                  </a:solidFill>
                                  <a:latin typeface="Cambria Math" panose="02040503050406030204" pitchFamily="18" charset="0"/>
                                </a:rPr>
                              </m:ctrlPr>
                            </m:dPr>
                            <m:e>
                              <m:sSub>
                                <m:sSubPr>
                                  <m:ctrlPr>
                                    <a:rPr lang="sv-SE" sz="4000" b="1" i="1">
                                      <a:solidFill>
                                        <a:prstClr val="black"/>
                                      </a:solidFill>
                                      <a:latin typeface="Cambria Math" panose="02040503050406030204" pitchFamily="18" charset="0"/>
                                    </a:rPr>
                                  </m:ctrlPr>
                                </m:sSubPr>
                                <m:e>
                                  <m:r>
                                    <a:rPr lang="sv-SE" sz="4000" b="1" i="1">
                                      <a:solidFill>
                                        <a:prstClr val="black"/>
                                      </a:solidFill>
                                      <a:latin typeface="Cambria Math" panose="02040503050406030204" pitchFamily="18" charset="0"/>
                                    </a:rPr>
                                    <m:t>𝒄</m:t>
                                  </m:r>
                                </m:e>
                                <m:sub>
                                  <m:r>
                                    <a:rPr lang="sv-SE" sz="4000" b="1" i="1">
                                      <a:solidFill>
                                        <a:prstClr val="black"/>
                                      </a:solidFill>
                                      <a:latin typeface="Cambria Math" panose="02040503050406030204" pitchFamily="18" charset="0"/>
                                    </a:rPr>
                                    <m:t>𝑨</m:t>
                                  </m:r>
                                </m:sub>
                              </m:sSub>
                              <m:r>
                                <a:rPr lang="sv-SE" sz="4000" b="1">
                                  <a:solidFill>
                                    <a:prstClr val="black"/>
                                  </a:solidFill>
                                  <a:latin typeface="Cambria Math" panose="02040503050406030204" pitchFamily="18" charset="0"/>
                                </a:rPr>
                                <m:t>+</m:t>
                              </m:r>
                              <m:sSub>
                                <m:sSubPr>
                                  <m:ctrlPr>
                                    <a:rPr lang="sv-SE" sz="4000" b="1" i="1">
                                      <a:solidFill>
                                        <a:prstClr val="black"/>
                                      </a:solidFill>
                                      <a:latin typeface="Cambria Math" panose="02040503050406030204" pitchFamily="18" charset="0"/>
                                    </a:rPr>
                                  </m:ctrlPr>
                                </m:sSubPr>
                                <m:e>
                                  <m:r>
                                    <a:rPr lang="sv-SE" sz="4000" b="1" i="1">
                                      <a:solidFill>
                                        <a:prstClr val="black"/>
                                      </a:solidFill>
                                      <a:latin typeface="Cambria Math" panose="02040503050406030204" pitchFamily="18" charset="0"/>
                                    </a:rPr>
                                    <m:t>𝒄</m:t>
                                  </m:r>
                                </m:e>
                                <m:sub>
                                  <m:r>
                                    <a:rPr lang="sv-SE" sz="4000" b="1" i="1">
                                      <a:solidFill>
                                        <a:prstClr val="black"/>
                                      </a:solidFill>
                                      <a:latin typeface="Cambria Math" panose="02040503050406030204" pitchFamily="18" charset="0"/>
                                    </a:rPr>
                                    <m:t>𝑩</m:t>
                                  </m:r>
                                </m:sub>
                              </m:sSub>
                            </m:e>
                          </m:d>
                        </m:num>
                        <m:den>
                          <m:r>
                            <a:rPr lang="sv-SE" sz="4000" b="1">
                              <a:solidFill>
                                <a:prstClr val="black"/>
                              </a:solidFill>
                              <a:latin typeface="Cambria Math" panose="02040503050406030204" pitchFamily="18" charset="0"/>
                            </a:rPr>
                            <m:t>𝟐</m:t>
                          </m:r>
                        </m:den>
                      </m:f>
                      <m:r>
                        <a:rPr lang="sv-SE" sz="4000" b="1">
                          <a:solidFill>
                            <a:prstClr val="black"/>
                          </a:solidFill>
                          <a:latin typeface="Cambria Math" panose="02040503050406030204" pitchFamily="18" charset="0"/>
                        </a:rPr>
                        <m:t>−</m:t>
                      </m:r>
                      <m:r>
                        <a:rPr lang="sv-SE" sz="4000" b="1" i="1">
                          <a:solidFill>
                            <a:prstClr val="black"/>
                          </a:solidFill>
                          <a:latin typeface="Cambria Math" panose="02040503050406030204" pitchFamily="18" charset="0"/>
                        </a:rPr>
                        <m:t>𝒌</m:t>
                      </m:r>
                      <m:r>
                        <a:rPr lang="sv-SE" sz="4000" b="1">
                          <a:solidFill>
                            <a:prstClr val="black"/>
                          </a:solidFill>
                          <a:latin typeface="Cambria Math" panose="02040503050406030204" pitchFamily="18" charset="0"/>
                        </a:rPr>
                        <m:t>+</m:t>
                      </m:r>
                      <m:r>
                        <a:rPr lang="sv-SE" sz="4000" b="1" i="1" smtClean="0">
                          <a:solidFill>
                            <a:srgbClr val="0070C0"/>
                          </a:solidFill>
                          <a:latin typeface="Cambria Math" panose="02040503050406030204" pitchFamily="18" charset="0"/>
                        </a:rPr>
                        <m:t>𝝓</m:t>
                      </m:r>
                      <m:sSub>
                        <m:sSubPr>
                          <m:ctrlPr>
                            <a:rPr lang="sv-SE" sz="4000" b="1" i="1" smtClean="0">
                              <a:solidFill>
                                <a:srgbClr val="FF0000"/>
                              </a:solidFill>
                              <a:latin typeface="Cambria Math" panose="02040503050406030204" pitchFamily="18" charset="0"/>
                            </a:rPr>
                          </m:ctrlPr>
                        </m:sSubPr>
                        <m:e>
                          <m:r>
                            <a:rPr lang="sv-SE" sz="4000" b="1" i="1">
                              <a:solidFill>
                                <a:srgbClr val="FF0000"/>
                              </a:solidFill>
                              <a:latin typeface="Cambria Math" panose="02040503050406030204" pitchFamily="18" charset="0"/>
                            </a:rPr>
                            <m:t>𝒁</m:t>
                          </m:r>
                        </m:e>
                        <m:sub>
                          <m:r>
                            <a:rPr lang="sv-SE" sz="4000" b="1">
                              <a:solidFill>
                                <a:srgbClr val="FF0000"/>
                              </a:solidFill>
                              <a:latin typeface="Cambria Math" panose="02040503050406030204" pitchFamily="18" charset="0"/>
                            </a:rPr>
                            <m:t>𝟏</m:t>
                          </m:r>
                        </m:sub>
                      </m:sSub>
                      <m:r>
                        <a:rPr lang="sv-SE" sz="4000" b="1">
                          <a:solidFill>
                            <a:prstClr val="black"/>
                          </a:solidFill>
                          <a:latin typeface="Cambria Math" panose="02040503050406030204" pitchFamily="18" charset="0"/>
                        </a:rPr>
                        <m:t>+(</m:t>
                      </m:r>
                      <m:r>
                        <a:rPr lang="sv-SE" sz="4000" b="1">
                          <a:solidFill>
                            <a:prstClr val="black"/>
                          </a:solidFill>
                          <a:latin typeface="Cambria Math" panose="02040503050406030204" pitchFamily="18" charset="0"/>
                        </a:rPr>
                        <m:t>𝟏</m:t>
                      </m:r>
                      <m:r>
                        <a:rPr lang="sv-SE" sz="4000" b="1">
                          <a:solidFill>
                            <a:prstClr val="black"/>
                          </a:solidFill>
                          <a:latin typeface="Cambria Math" panose="02040503050406030204" pitchFamily="18" charset="0"/>
                        </a:rPr>
                        <m:t>−</m:t>
                      </m:r>
                      <m:r>
                        <a:rPr lang="sv-SE" sz="4000" b="1" i="1" smtClean="0">
                          <a:solidFill>
                            <a:srgbClr val="0070C0"/>
                          </a:solidFill>
                          <a:latin typeface="Cambria Math" panose="02040503050406030204" pitchFamily="18" charset="0"/>
                        </a:rPr>
                        <m:t>𝝓</m:t>
                      </m:r>
                      <m:r>
                        <a:rPr lang="sv-SE" sz="4000" b="1">
                          <a:solidFill>
                            <a:prstClr val="black"/>
                          </a:solidFill>
                          <a:latin typeface="Cambria Math" panose="02040503050406030204" pitchFamily="18" charset="0"/>
                        </a:rPr>
                        <m:t>)</m:t>
                      </m:r>
                      <m:sSub>
                        <m:sSubPr>
                          <m:ctrlPr>
                            <a:rPr lang="sv-SE" sz="4000" b="1" i="1" smtClean="0">
                              <a:solidFill>
                                <a:srgbClr val="00B050"/>
                              </a:solidFill>
                              <a:latin typeface="Cambria Math" panose="02040503050406030204" pitchFamily="18" charset="0"/>
                            </a:rPr>
                          </m:ctrlPr>
                        </m:sSubPr>
                        <m:e>
                          <m:r>
                            <a:rPr lang="sv-SE" sz="4000" b="1" i="1">
                              <a:solidFill>
                                <a:srgbClr val="00B050"/>
                              </a:solidFill>
                              <a:latin typeface="Cambria Math" panose="02040503050406030204" pitchFamily="18" charset="0"/>
                            </a:rPr>
                            <m:t>𝒁</m:t>
                          </m:r>
                        </m:e>
                        <m:sub>
                          <m:r>
                            <a:rPr lang="sv-SE" sz="4000" b="1">
                              <a:solidFill>
                                <a:srgbClr val="00B050"/>
                              </a:solidFill>
                              <a:latin typeface="Cambria Math" panose="02040503050406030204" pitchFamily="18" charset="0"/>
                            </a:rPr>
                            <m:t>𝟐</m:t>
                          </m:r>
                        </m:sub>
                      </m:sSub>
                    </m:oMath>
                  </m:oMathPara>
                </a14:m>
                <a:endParaRPr lang="sv-SE" sz="4000" b="1" dirty="0">
                  <a:solidFill>
                    <a:prstClr val="black"/>
                  </a:solidFill>
                </a:endParaRPr>
              </a:p>
            </p:txBody>
          </p:sp>
        </mc:Choice>
        <mc:Fallback xmlns="">
          <p:sp>
            <p:nvSpPr>
              <p:cNvPr id="3" name="Rektangel 2"/>
              <p:cNvSpPr>
                <a:spLocks noRot="1" noChangeAspect="1" noMove="1" noResize="1" noEditPoints="1" noAdjustHandles="1" noChangeArrowheads="1" noChangeShapeType="1" noTextEdit="1"/>
              </p:cNvSpPr>
              <p:nvPr/>
            </p:nvSpPr>
            <p:spPr>
              <a:xfrm>
                <a:off x="1103253" y="930572"/>
                <a:ext cx="9859237" cy="1282980"/>
              </a:xfrm>
              <a:prstGeom prst="rect">
                <a:avLst/>
              </a:prstGeom>
              <a:blipFill rotWithShape="0">
                <a:blip r:embed="rId2"/>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4" name="Rektangel 3"/>
              <p:cNvSpPr/>
              <p:nvPr/>
            </p:nvSpPr>
            <p:spPr>
              <a:xfrm>
                <a:off x="622300" y="3300835"/>
                <a:ext cx="11061700" cy="2568973"/>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000" b="1" i="1" smtClean="0">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𝝓</m:t>
                      </m:r>
                      <m:r>
                        <a:rPr lang="en-US" sz="2000" b="1" i="1">
                          <a:latin typeface="Cambria Math" panose="02040503050406030204" pitchFamily="18" charset="0"/>
                          <a:ea typeface="Times New Roman" panose="02020603050405020304" pitchFamily="18" charset="0"/>
                          <a:cs typeface="Times New Roman" panose="02020603050405020304" pitchFamily="18" charset="0"/>
                        </a:rPr>
                        <m:t>= </m:t>
                      </m:r>
                      <m:r>
                        <a:rPr lang="en-US" sz="2000" b="1" i="1">
                          <a:latin typeface="Cambria Math" panose="02040503050406030204" pitchFamily="18" charset="0"/>
                          <a:ea typeface="Times New Roman" panose="02020603050405020304" pitchFamily="18" charset="0"/>
                          <a:cs typeface="Times New Roman" panose="02020603050405020304" pitchFamily="18" charset="0"/>
                        </a:rPr>
                        <m:t>𝝓</m:t>
                      </m:r>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d>
                                            <m:dPr>
                                              <m:begChr m:val=""/>
                                              <m:endChr m:val="|"/>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d>
                                        <m:dPr>
                                          <m:begChr m:val=""/>
                                          <m:endChr m:val="|"/>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e>
                                  </m:d>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e>
                          </m:d>
                        </m:e>
                      </m:d>
                    </m:oMath>
                  </m:oMathPara>
                </a14:m>
                <a:endParaRPr lang="sv-SE" sz="2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20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1600" b="1"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𝒁</m:t>
                          </m:r>
                        </m:e>
                        <m:sub>
                          <m:r>
                            <a:rPr lang="en-US" sz="16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𝑬</m:t>
                      </m:r>
                      <m:d>
                        <m:dPr>
                          <m:ctrlPr>
                            <a:rPr lang="sv-SE"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sub>
                          </m:s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sub>
                          </m:sSub>
                        </m:e>
                        <m:e>
                          <m:d>
                            <m:dPr>
                              <m:ctrlPr>
                                <a:rPr lang="sv-SE"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d>
                                <m:dPr>
                                  <m:ctrlPr>
                                    <a:rPr lang="sv-SE"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𝑬</m:t>
                                          </m:r>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𝑬</m:t>
                                      </m:r>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sub>
                                  </m:sSub>
                                </m:e>
                              </m:d>
                            </m:e>
                          </m:d>
                        </m:e>
                      </m:d>
                    </m:oMath>
                  </m:oMathPara>
                </a14:m>
                <a:endPar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1600" b="1" i="1" smtClean="0">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b="1" i="1">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t>𝒁</m:t>
                          </m:r>
                        </m:e>
                        <m:sub>
                          <m:r>
                            <a:rPr lang="en-US" sz="1600" b="1" i="1">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𝑬</m:t>
                      </m:r>
                      <m:d>
                        <m:dPr>
                          <m:ctrlPr>
                            <a:rPr lang="sv-SE"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sub>
                          </m:s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sub>
                          </m:sSub>
                        </m:e>
                        <m:e>
                          <m:d>
                            <m:dPr>
                              <m:ctrlPr>
                                <a:rPr lang="sv-SE"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sv-SE"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𝑬</m:t>
                                          </m:r>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&lt;</m:t>
                                      </m:r>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𝑬</m:t>
                                      </m:r>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sub>
                                  </m:sSub>
                                </m:e>
                              </m:d>
                            </m:e>
                          </m:d>
                        </m:e>
                      </m:d>
                    </m:oMath>
                  </m:oMathPara>
                </a14:m>
                <a:endParaRPr lang="sv-SE" sz="2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ktangel 3"/>
              <p:cNvSpPr>
                <a:spLocks noRot="1" noChangeAspect="1" noMove="1" noResize="1" noEditPoints="1" noAdjustHandles="1" noChangeArrowheads="1" noChangeShapeType="1" noTextEdit="1"/>
              </p:cNvSpPr>
              <p:nvPr/>
            </p:nvSpPr>
            <p:spPr>
              <a:xfrm>
                <a:off x="622300" y="3300835"/>
                <a:ext cx="11061700" cy="2568973"/>
              </a:xfrm>
              <a:prstGeom prst="rect">
                <a:avLst/>
              </a:prstGeom>
              <a:blipFill rotWithShape="0">
                <a:blip r:embed="rId3"/>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2778321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5</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670" y="0"/>
            <a:ext cx="8648330" cy="6858000"/>
          </a:xfrm>
          <a:prstGeom prst="rect">
            <a:avLst/>
          </a:prstGeom>
        </p:spPr>
      </p:pic>
      <p:sp>
        <p:nvSpPr>
          <p:cNvPr id="4" name="textruta 3"/>
          <p:cNvSpPr txBox="1"/>
          <p:nvPr/>
        </p:nvSpPr>
        <p:spPr>
          <a:xfrm>
            <a:off x="317500" y="698500"/>
            <a:ext cx="2991525" cy="4401205"/>
          </a:xfrm>
          <a:prstGeom prst="rect">
            <a:avLst/>
          </a:prstGeom>
          <a:noFill/>
        </p:spPr>
        <p:txBody>
          <a:bodyPr wrap="none" rtlCol="0">
            <a:spAutoFit/>
          </a:bodyPr>
          <a:lstStyle/>
          <a:p>
            <a:r>
              <a:rPr lang="en-US" sz="2800" b="1" i="1" dirty="0" smtClean="0">
                <a:solidFill>
                  <a:srgbClr val="FF0000"/>
                </a:solidFill>
                <a:latin typeface="Times New Roman" panose="02020603050405020304" pitchFamily="18" charset="0"/>
                <a:ea typeface="Times New Roman" panose="02020603050405020304" pitchFamily="18" charset="0"/>
              </a:rPr>
              <a:t>The </a:t>
            </a:r>
            <a:r>
              <a:rPr lang="en-US" sz="2800" b="1" i="1" dirty="0">
                <a:solidFill>
                  <a:srgbClr val="FF0000"/>
                </a:solidFill>
                <a:latin typeface="Times New Roman" panose="02020603050405020304" pitchFamily="18" charset="0"/>
                <a:ea typeface="Times New Roman" panose="02020603050405020304" pitchFamily="18" charset="0"/>
              </a:rPr>
              <a:t>most relevant </a:t>
            </a:r>
            <a:endParaRPr lang="en-US" sz="2800" b="1" i="1" dirty="0" smtClean="0">
              <a:solidFill>
                <a:srgbClr val="FF0000"/>
              </a:solidFill>
              <a:latin typeface="Times New Roman" panose="02020603050405020304" pitchFamily="18" charset="0"/>
              <a:ea typeface="Times New Roman" panose="02020603050405020304" pitchFamily="18" charset="0"/>
            </a:endParaRPr>
          </a:p>
          <a:p>
            <a:r>
              <a:rPr lang="en-US" sz="2800" b="1" i="1" dirty="0" smtClean="0">
                <a:solidFill>
                  <a:srgbClr val="FF0000"/>
                </a:solidFill>
                <a:latin typeface="Times New Roman" panose="02020603050405020304" pitchFamily="18" charset="0"/>
                <a:ea typeface="Times New Roman" panose="02020603050405020304" pitchFamily="18" charset="0"/>
              </a:rPr>
              <a:t>and </a:t>
            </a:r>
            <a:r>
              <a:rPr lang="en-US" sz="2800" b="1" i="1" dirty="0">
                <a:solidFill>
                  <a:srgbClr val="FF0000"/>
                </a:solidFill>
                <a:latin typeface="Times New Roman" panose="02020603050405020304" pitchFamily="18" charset="0"/>
                <a:ea typeface="Times New Roman" panose="02020603050405020304" pitchFamily="18" charset="0"/>
              </a:rPr>
              <a:t>important </a:t>
            </a:r>
            <a:endParaRPr lang="en-US" sz="2800" b="1" i="1" dirty="0" smtClean="0">
              <a:solidFill>
                <a:srgbClr val="FF0000"/>
              </a:solidFill>
              <a:latin typeface="Times New Roman" panose="02020603050405020304" pitchFamily="18" charset="0"/>
              <a:ea typeface="Times New Roman" panose="02020603050405020304" pitchFamily="18" charset="0"/>
            </a:endParaRPr>
          </a:p>
          <a:p>
            <a:r>
              <a:rPr lang="en-US" sz="2800" b="1" i="1" dirty="0" smtClean="0">
                <a:solidFill>
                  <a:srgbClr val="FF0000"/>
                </a:solidFill>
                <a:latin typeface="Times New Roman" panose="02020603050405020304" pitchFamily="18" charset="0"/>
                <a:ea typeface="Times New Roman" panose="02020603050405020304" pitchFamily="18" charset="0"/>
              </a:rPr>
              <a:t>new sustainable </a:t>
            </a:r>
          </a:p>
          <a:p>
            <a:r>
              <a:rPr lang="en-US" sz="2800" b="1" i="1" dirty="0" smtClean="0">
                <a:solidFill>
                  <a:srgbClr val="FF0000"/>
                </a:solidFill>
                <a:latin typeface="Times New Roman" panose="02020603050405020304" pitchFamily="18" charset="0"/>
                <a:ea typeface="Times New Roman" panose="02020603050405020304" pitchFamily="18" charset="0"/>
              </a:rPr>
              <a:t>management </a:t>
            </a:r>
          </a:p>
          <a:p>
            <a:r>
              <a:rPr lang="en-US" sz="2800" b="1" i="1" dirty="0" smtClean="0">
                <a:solidFill>
                  <a:srgbClr val="FF0000"/>
                </a:solidFill>
                <a:latin typeface="Times New Roman" panose="02020603050405020304" pitchFamily="18" charset="0"/>
                <a:ea typeface="Times New Roman" panose="02020603050405020304" pitchFamily="18" charset="0"/>
              </a:rPr>
              <a:t>options </a:t>
            </a:r>
            <a:r>
              <a:rPr lang="en-US" sz="2800" b="1" i="1" dirty="0" smtClean="0">
                <a:solidFill>
                  <a:srgbClr val="FF0000"/>
                </a:solidFill>
                <a:latin typeface="Times New Roman" panose="02020603050405020304" pitchFamily="18" charset="0"/>
              </a:rPr>
              <a:t>are found </a:t>
            </a:r>
          </a:p>
          <a:p>
            <a:r>
              <a:rPr lang="en-US" sz="2800" b="1" i="1" dirty="0" smtClean="0">
                <a:solidFill>
                  <a:srgbClr val="FF0000"/>
                </a:solidFill>
                <a:latin typeface="Times New Roman" panose="02020603050405020304" pitchFamily="18" charset="0"/>
              </a:rPr>
              <a:t>where we presently</a:t>
            </a:r>
          </a:p>
          <a:p>
            <a:r>
              <a:rPr lang="en-US" sz="2800" b="1" i="1" dirty="0" smtClean="0">
                <a:solidFill>
                  <a:srgbClr val="FF0000"/>
                </a:solidFill>
                <a:latin typeface="Times New Roman" panose="02020603050405020304" pitchFamily="18" charset="0"/>
              </a:rPr>
              <a:t>have very large</a:t>
            </a:r>
          </a:p>
          <a:p>
            <a:r>
              <a:rPr lang="en-US" sz="2800" b="1" i="1" dirty="0" smtClean="0">
                <a:solidFill>
                  <a:srgbClr val="FF0000"/>
                </a:solidFill>
                <a:latin typeface="Times New Roman" panose="02020603050405020304" pitchFamily="18" charset="0"/>
              </a:rPr>
              <a:t>forest resources</a:t>
            </a:r>
          </a:p>
          <a:p>
            <a:r>
              <a:rPr lang="en-US" sz="2800" b="1" i="1" dirty="0" smtClean="0">
                <a:solidFill>
                  <a:srgbClr val="FF0000"/>
                </a:solidFill>
                <a:latin typeface="Times New Roman" panose="02020603050405020304" pitchFamily="18" charset="0"/>
              </a:rPr>
              <a:t>with </a:t>
            </a:r>
            <a:r>
              <a:rPr lang="en-US" sz="2800" b="1" i="1" dirty="0" smtClean="0">
                <a:solidFill>
                  <a:srgbClr val="FF0000"/>
                </a:solidFill>
                <a:latin typeface="Times New Roman" panose="02020603050405020304" pitchFamily="18" charset="0"/>
              </a:rPr>
              <a:t>low degrees </a:t>
            </a:r>
            <a:endParaRPr lang="en-US" sz="2800" b="1" i="1" dirty="0" smtClean="0">
              <a:solidFill>
                <a:srgbClr val="FF0000"/>
              </a:solidFill>
              <a:latin typeface="Times New Roman" panose="02020603050405020304" pitchFamily="18" charset="0"/>
            </a:endParaRPr>
          </a:p>
          <a:p>
            <a:r>
              <a:rPr lang="en-US" sz="2800" b="1" i="1" dirty="0" smtClean="0">
                <a:solidFill>
                  <a:srgbClr val="FF0000"/>
                </a:solidFill>
                <a:latin typeface="Times New Roman" panose="02020603050405020304" pitchFamily="18" charset="0"/>
              </a:rPr>
              <a:t>of utilization.</a:t>
            </a:r>
            <a:r>
              <a:rPr lang="en-US" b="1" i="1" dirty="0" smtClean="0">
                <a:solidFill>
                  <a:srgbClr val="FF0000"/>
                </a:solidFill>
                <a:latin typeface="Times New Roman" panose="02020603050405020304" pitchFamily="18" charset="0"/>
              </a:rPr>
              <a:t>   </a:t>
            </a:r>
            <a:endParaRPr lang="sv-SE" dirty="0"/>
          </a:p>
        </p:txBody>
      </p:sp>
    </p:spTree>
    <p:extLst>
      <p:ext uri="{BB962C8B-B14F-4D97-AF65-F5344CB8AC3E}">
        <p14:creationId xmlns:p14="http://schemas.microsoft.com/office/powerpoint/2010/main" val="32215684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50</a:t>
            </a:fld>
            <a:endParaRPr lang="sv-SE" dirty="0"/>
          </a:p>
        </p:txBody>
      </p:sp>
      <mc:AlternateContent xmlns:mc="http://schemas.openxmlformats.org/markup-compatibility/2006">
        <mc:Choice xmlns:a14="http://schemas.microsoft.com/office/drawing/2010/main" Requires="a14">
          <p:sp>
            <p:nvSpPr>
              <p:cNvPr id="3" name="Rektangel 2"/>
              <p:cNvSpPr/>
              <p:nvPr/>
            </p:nvSpPr>
            <p:spPr>
              <a:xfrm>
                <a:off x="990600" y="241300"/>
                <a:ext cx="10363200" cy="5218480"/>
              </a:xfrm>
              <a:prstGeom prst="rect">
                <a:avLst/>
              </a:prstGeom>
            </p:spPr>
            <p:txBody>
              <a:bodyPr wrap="square">
                <a:spAutoFit/>
              </a:bodyPr>
              <a:lstStyle/>
              <a:p>
                <a:pPr>
                  <a:lnSpc>
                    <a:spcPct val="107000"/>
                  </a:lnSpc>
                  <a:spcAft>
                    <a:spcPts val="800"/>
                  </a:spcAft>
                </a:pPr>
                <a:r>
                  <a:rPr lang="en-US" sz="3200" b="1" u="sng" dirty="0">
                    <a:latin typeface="Calibri" panose="020F0502020204030204" pitchFamily="34" charset="0"/>
                    <a:ea typeface="Times New Roman" panose="02020603050405020304" pitchFamily="18" charset="0"/>
                    <a:cs typeface="Times New Roman" panose="02020603050405020304" pitchFamily="18" charset="0"/>
                  </a:rPr>
                  <a:t>Case 1:</a:t>
                </a: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b="1" dirty="0" smtClean="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Harvest revenues </a:t>
                </a:r>
                <a:r>
                  <a:rPr lang="en-US" sz="2800" b="1" dirty="0" smtClean="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at </a:t>
                </a:r>
                <a14:m>
                  <m:oMath xmlns:m="http://schemas.openxmlformats.org/officeDocument/2006/math">
                    <m:sSub>
                      <m:sSubPr>
                        <m:ctrlPr>
                          <a:rPr lang="sv-SE" sz="2800" b="1" i="1" smtClean="0">
                            <a:solidFill>
                              <a:srgbClr val="0070C0"/>
                            </a:solidFill>
                            <a:latin typeface="Cambria Math" panose="02040503050406030204" pitchFamily="18" charset="0"/>
                          </a:rPr>
                        </m:ctrlPr>
                      </m:sSubPr>
                      <m:e>
                        <m:r>
                          <a:rPr lang="sv-SE" sz="28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𝒕</m:t>
                        </m:r>
                      </m:e>
                      <m:sub>
                        <m:r>
                          <a:rPr lang="sv-SE" sz="28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sz="2800" b="1" dirty="0" smtClean="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are not affected by the timber prices </a:t>
                </a:r>
                <a14:m>
                  <m:oMath xmlns:m="http://schemas.openxmlformats.org/officeDocument/2006/math">
                    <m:sSub>
                      <m:sSubPr>
                        <m:ctrlPr>
                          <a:rPr lang="sv-SE"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𝟏</m:t>
                            </m:r>
                          </m:sub>
                        </m:sSub>
                      </m:sub>
                    </m:sSub>
                  </m:oMath>
                </a14:m>
                <a:r>
                  <a:rPr lang="en-US" sz="2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and </a:t>
                </a:r>
                <a14:m>
                  <m:oMath xmlns:m="http://schemas.openxmlformats.org/officeDocument/2006/math">
                    <m:sSub>
                      <m:sSubPr>
                        <m:ctrlPr>
                          <a:rPr lang="sv-SE"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𝟏</m:t>
                            </m:r>
                          </m:sub>
                        </m:sSub>
                      </m:sub>
                    </m:sSub>
                  </m:oMath>
                </a14:m>
                <a:r>
                  <a:rPr lang="en-US" sz="2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(since harvests at </a:t>
                </a:r>
                <a14:m>
                  <m:oMath xmlns:m="http://schemas.openxmlformats.org/officeDocument/2006/math">
                    <m:sSub>
                      <m:sSubPr>
                        <m:ctrlPr>
                          <a:rPr lang="sv-SE" sz="2800" b="1" i="1" smtClean="0">
                            <a:solidFill>
                              <a:srgbClr val="0070C0"/>
                            </a:solidFill>
                            <a:latin typeface="Cambria Math" panose="02040503050406030204" pitchFamily="18" charset="0"/>
                          </a:rPr>
                        </m:ctrlPr>
                      </m:sSubPr>
                      <m:e>
                        <m:r>
                          <a:rPr lang="sv-SE" sz="28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𝒕</m:t>
                        </m:r>
                      </m:e>
                      <m:sub>
                        <m:r>
                          <a:rPr lang="sv-SE" sz="28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sz="2800" b="1" dirty="0" smtClean="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do not give timber but other assortments, such as energy assortments and pulp wood.) </a:t>
                </a:r>
                <a:endParaRPr lang="en-US" sz="2800" b="1" dirty="0" smtClean="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2800" b="1" dirty="0" smtClean="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We </a:t>
                </a:r>
                <a:r>
                  <a:rPr lang="en-US" sz="28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assume that all management alternatives lead to the same net present values of harvests </a:t>
                </a:r>
                <a:r>
                  <a:rPr lang="en-US" sz="2800" b="1" dirty="0" smtClean="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at </a:t>
                </a:r>
                <a14:m>
                  <m:oMath xmlns:m="http://schemas.openxmlformats.org/officeDocument/2006/math">
                    <m:sSub>
                      <m:sSubPr>
                        <m:ctrlPr>
                          <a:rPr lang="sv-SE" sz="2800" b="1" i="1" smtClean="0">
                            <a:solidFill>
                              <a:srgbClr val="00B050"/>
                            </a:solidFill>
                            <a:latin typeface="Cambria Math" panose="02040503050406030204" pitchFamily="18" charset="0"/>
                          </a:rPr>
                        </m:ctrlPr>
                      </m:sSubPr>
                      <m:e>
                        <m:r>
                          <a:rPr lang="sv-SE" sz="28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𝒕</m:t>
                        </m:r>
                      </m:e>
                      <m:sub>
                        <m:r>
                          <a:rPr lang="sv-SE" sz="28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sz="2800" b="1" dirty="0" smtClean="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 </a:t>
                </a:r>
              </a:p>
              <a:p>
                <a:pPr>
                  <a:lnSpc>
                    <a:spcPct val="107000"/>
                  </a:lnSpc>
                  <a:spcAft>
                    <a:spcPts val="800"/>
                  </a:spcAft>
                </a:pPr>
                <a:r>
                  <a:rPr lang="en-US" sz="2800" b="1" dirty="0" smtClean="0">
                    <a:effectLst/>
                    <a:latin typeface="Calibri" panose="020F0502020204030204" pitchFamily="34" charset="0"/>
                    <a:ea typeface="Times New Roman" panose="02020603050405020304" pitchFamily="18" charset="0"/>
                    <a:cs typeface="Times New Roman" panose="02020603050405020304" pitchFamily="18" charset="0"/>
                  </a:rPr>
                  <a:t>In </a:t>
                </a: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order to make the following derivations easier to follow, we </a:t>
                </a:r>
                <a:r>
                  <a:rPr lang="en-US" sz="2800" b="1" dirty="0" smtClean="0">
                    <a:effectLst/>
                    <a:latin typeface="Calibri" panose="020F0502020204030204" pitchFamily="34" charset="0"/>
                    <a:ea typeface="Times New Roman" panose="02020603050405020304" pitchFamily="18" charset="0"/>
                    <a:cs typeface="Times New Roman" panose="02020603050405020304" pitchFamily="18" charset="0"/>
                  </a:rPr>
                  <a:t>exclude </a:t>
                </a: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the present values of harvests at </a:t>
                </a:r>
                <a14:m>
                  <m:oMath xmlns:m="http://schemas.openxmlformats.org/officeDocument/2006/math">
                    <m:sSub>
                      <m:sSubPr>
                        <m:ctrlPr>
                          <a:rPr lang="sv-SE" sz="2800" b="1" i="1">
                            <a:latin typeface="Cambria Math" panose="02040503050406030204" pitchFamily="18" charset="0"/>
                          </a:rPr>
                        </m:ctrlPr>
                      </m:sSubPr>
                      <m:e>
                        <m:r>
                          <a:rPr lang="sv-SE" sz="2800" b="1" i="1">
                            <a:effectLst/>
                            <a:latin typeface="Cambria Math" panose="02040503050406030204" pitchFamily="18" charset="0"/>
                            <a:ea typeface="Calibri" panose="020F0502020204030204" pitchFamily="34" charset="0"/>
                            <a:cs typeface="Times New Roman" panose="02020603050405020304" pitchFamily="18" charset="0"/>
                          </a:rPr>
                          <m:t>𝒕</m:t>
                        </m:r>
                      </m:e>
                      <m:sub>
                        <m:r>
                          <a:rPr lang="sv-SE" sz="2800" b="1" i="1">
                            <a:effectLst/>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b="1" dirty="0" smtClean="0">
                    <a:effectLst/>
                    <a:latin typeface="Calibri" panose="020F0502020204030204" pitchFamily="34" charset="0"/>
                    <a:ea typeface="Times New Roman" panose="02020603050405020304" pitchFamily="18" charset="0"/>
                    <a:cs typeface="Times New Roman" panose="02020603050405020304" pitchFamily="18" charset="0"/>
                  </a:rPr>
                  <a:t>from  </a:t>
                </a:r>
                <a14:m>
                  <m:oMath xmlns:m="http://schemas.openxmlformats.org/officeDocument/2006/math">
                    <m:sSub>
                      <m:sSubPr>
                        <m:ctrlPr>
                          <a:rPr lang="sv-SE" sz="2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2800" b="1" i="1">
                            <a:effectLst/>
                            <a:latin typeface="Cambria Math" panose="02040503050406030204" pitchFamily="18" charset="0"/>
                            <a:ea typeface="Calibri" panose="020F0502020204030204" pitchFamily="34" charset="0"/>
                            <a:cs typeface="Times New Roman" panose="02020603050405020304" pitchFamily="18" charset="0"/>
                          </a:rPr>
                          <m:t>𝑨</m:t>
                        </m:r>
                      </m:sub>
                    </m:sSub>
                  </m:oMath>
                </a14:m>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sv-SE" sz="2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2800" b="1" i="1">
                            <a:effectLst/>
                            <a:latin typeface="Cambria Math" panose="02040503050406030204" pitchFamily="18" charset="0"/>
                            <a:ea typeface="Calibri" panose="020F0502020204030204" pitchFamily="34" charset="0"/>
                            <a:cs typeface="Times New Roman" panose="02020603050405020304" pitchFamily="18" charset="0"/>
                          </a:rPr>
                          <m:t>𝑩</m:t>
                        </m:r>
                      </m:sub>
                    </m:sSub>
                  </m:oMath>
                </a14:m>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 and  </a:t>
                </a:r>
                <a14:m>
                  <m:oMath xmlns:m="http://schemas.openxmlformats.org/officeDocument/2006/math">
                    <m:sSub>
                      <m:sSubPr>
                        <m:ctrlPr>
                          <a:rPr lang="sv-SE" sz="2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2800" b="1" i="1">
                            <a:effectLst/>
                            <a:latin typeface="Cambria Math" panose="02040503050406030204" pitchFamily="18" charset="0"/>
                            <a:ea typeface="Calibri" panose="020F0502020204030204" pitchFamily="34" charset="0"/>
                            <a:cs typeface="Times New Roman" panose="02020603050405020304" pitchFamily="18" charset="0"/>
                          </a:rPr>
                          <m:t>𝑨𝑩</m:t>
                        </m:r>
                      </m:sub>
                    </m:sSub>
                  </m:oMath>
                </a14:m>
                <a:r>
                  <a:rPr lang="en-US" sz="2800" b="1" dirty="0" smtClean="0">
                    <a:effectLst/>
                    <a:latin typeface="Calibri" panose="020F0502020204030204" pitchFamily="34" charset="0"/>
                    <a:ea typeface="Times New Roman" panose="02020603050405020304" pitchFamily="18" charset="0"/>
                    <a:cs typeface="Times New Roman" panose="02020603050405020304" pitchFamily="18" charset="0"/>
                  </a:rPr>
                  <a:t>.</a:t>
                </a:r>
              </a:p>
              <a:p>
                <a:pPr>
                  <a:lnSpc>
                    <a:spcPct val="107000"/>
                  </a:lnSpc>
                  <a:spcAft>
                    <a:spcPts val="800"/>
                  </a:spcAft>
                </a:pPr>
                <a:r>
                  <a:rPr lang="en-US" sz="2800"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We </a:t>
                </a:r>
                <a:r>
                  <a:rPr lang="en-US" sz="2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also assume that the timber harvest volumes are the same, h, for both species.</a:t>
                </a:r>
                <a:endParaRPr lang="sv-SE"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ktangel 2"/>
              <p:cNvSpPr>
                <a:spLocks noRot="1" noChangeAspect="1" noMove="1" noResize="1" noEditPoints="1" noAdjustHandles="1" noChangeArrowheads="1" noChangeShapeType="1" noTextEdit="1"/>
              </p:cNvSpPr>
              <p:nvPr/>
            </p:nvSpPr>
            <p:spPr>
              <a:xfrm>
                <a:off x="990600" y="241300"/>
                <a:ext cx="10363200" cy="5218480"/>
              </a:xfrm>
              <a:prstGeom prst="rect">
                <a:avLst/>
              </a:prstGeom>
              <a:blipFill rotWithShape="0">
                <a:blip r:embed="rId2"/>
                <a:stretch>
                  <a:fillRect l="-1529" t="-1285" r="-1941" b="-2687"/>
                </a:stretch>
              </a:blipFill>
            </p:spPr>
            <p:txBody>
              <a:bodyPr/>
              <a:lstStyle/>
              <a:p>
                <a:r>
                  <a:rPr lang="sv-SE">
                    <a:noFill/>
                  </a:rPr>
                  <a:t> </a:t>
                </a:r>
              </a:p>
            </p:txBody>
          </p:sp>
        </mc:Fallback>
      </mc:AlternateContent>
    </p:spTree>
    <p:extLst>
      <p:ext uri="{BB962C8B-B14F-4D97-AF65-F5344CB8AC3E}">
        <p14:creationId xmlns:p14="http://schemas.microsoft.com/office/powerpoint/2010/main" val="41084499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51</a:t>
            </a:fld>
            <a:endParaRPr lang="sv-SE"/>
          </a:p>
        </p:txBody>
      </p:sp>
      <mc:AlternateContent xmlns:mc="http://schemas.openxmlformats.org/markup-compatibility/2006" xmlns:a14="http://schemas.microsoft.com/office/drawing/2010/main">
        <mc:Choice Requires="a14">
          <p:sp>
            <p:nvSpPr>
              <p:cNvPr id="3" name="Rektangel 2"/>
              <p:cNvSpPr/>
              <p:nvPr/>
            </p:nvSpPr>
            <p:spPr>
              <a:xfrm>
                <a:off x="1143000" y="647700"/>
                <a:ext cx="10020300" cy="5752344"/>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oMath>
                  </m:oMathPara>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𝒉</m:t>
                      </m:r>
                    </m:oMath>
                  </m:oMathPara>
                </a14:m>
                <a:endParaRPr lang="sv-SE" sz="40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oMath>
                  </m:oMathPara>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𝒉</m:t>
                      </m:r>
                    </m:oMath>
                  </m:oMathPara>
                </a14:m>
                <a:endParaRPr lang="sv-SE"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1143000" y="647700"/>
                <a:ext cx="10020300" cy="5752344"/>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6549414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52</a:t>
            </a:fld>
            <a:endParaRPr lang="sv-SE"/>
          </a:p>
        </p:txBody>
      </p:sp>
      <mc:AlternateContent xmlns:mc="http://schemas.openxmlformats.org/markup-compatibility/2006" xmlns:a14="http://schemas.microsoft.com/office/drawing/2010/main">
        <mc:Choice Requires="a14">
          <p:sp>
            <p:nvSpPr>
              <p:cNvPr id="3" name="Rektangel 2"/>
              <p:cNvSpPr/>
              <p:nvPr/>
            </p:nvSpPr>
            <p:spPr>
              <a:xfrm>
                <a:off x="927100" y="660401"/>
                <a:ext cx="10591800" cy="3031599"/>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0070C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𝒌</m:t>
                      </m:r>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𝝓</m:t>
                      </m:r>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𝝓</m:t>
                          </m:r>
                        </m:e>
                      </m:d>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sv-SE" sz="4000"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𝝓</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𝝓</m:t>
                      </m:r>
                      <m:d>
                        <m:d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sv-SE" sz="24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𝑬</m:t>
                                          </m:r>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2400" b="1" i="1" smtClean="0">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𝑬</m:t>
                                          </m:r>
                                          <m:r>
                                            <a:rPr lang="en-US"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4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e>
                                  </m:d>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e>
                          </m:d>
                        </m:e>
                      </m:d>
                    </m:oMath>
                  </m:oMathPara>
                </a14:m>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927100" y="660401"/>
                <a:ext cx="10591800" cy="3031599"/>
              </a:xfrm>
              <a:prstGeom prst="rect">
                <a:avLst/>
              </a:prstGeom>
              <a:blipFill rotWithShape="0">
                <a:blip r:embed="rId2"/>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4" name="Rektangel 3"/>
              <p:cNvSpPr/>
              <p:nvPr/>
            </p:nvSpPr>
            <p:spPr>
              <a:xfrm>
                <a:off x="812800" y="3827116"/>
                <a:ext cx="10706100" cy="2394117"/>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3600" b="1" i="1">
                          <a:latin typeface="Cambria Math" panose="02040503050406030204" pitchFamily="18" charset="0"/>
                          <a:ea typeface="Times New Roman" panose="02020603050405020304" pitchFamily="18" charset="0"/>
                          <a:cs typeface="Times New Roman" panose="02020603050405020304" pitchFamily="18" charset="0"/>
                        </a:rPr>
                        <m:t>𝝓</m:t>
                      </m:r>
                      <m:r>
                        <a:rPr lang="en-US" sz="3600" b="1" i="1">
                          <a:latin typeface="Cambria Math" panose="02040503050406030204" pitchFamily="18" charset="0"/>
                          <a:ea typeface="Times New Roman" panose="02020603050405020304" pitchFamily="18" charset="0"/>
                          <a:cs typeface="Times New Roman" panose="02020603050405020304" pitchFamily="18" charset="0"/>
                        </a:rPr>
                        <m:t>= </m:t>
                      </m:r>
                      <m:r>
                        <a:rPr lang="en-US" sz="3600" b="1" i="1">
                          <a:latin typeface="Cambria Math" panose="02040503050406030204" pitchFamily="18" charset="0"/>
                          <a:ea typeface="Times New Roman" panose="02020603050405020304" pitchFamily="18" charset="0"/>
                          <a:cs typeface="Times New Roman" panose="02020603050405020304" pitchFamily="18" charset="0"/>
                        </a:rPr>
                        <m:t>𝝓</m:t>
                      </m:r>
                      <m:d>
                        <m:d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e>
                                  </m:d>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e>
                          </m:d>
                        </m:e>
                      </m:d>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𝝓</m:t>
                      </m:r>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𝝓</m:t>
                      </m:r>
                      <m:d>
                        <m:d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smtClean="0">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6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6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e>
                                  </m:d>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e>
                          </m:d>
                        </m:e>
                      </m:d>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ktangel 3"/>
              <p:cNvSpPr>
                <a:spLocks noRot="1" noChangeAspect="1" noMove="1" noResize="1" noEditPoints="1" noAdjustHandles="1" noChangeArrowheads="1" noChangeShapeType="1" noTextEdit="1"/>
              </p:cNvSpPr>
              <p:nvPr/>
            </p:nvSpPr>
            <p:spPr>
              <a:xfrm>
                <a:off x="812800" y="3827116"/>
                <a:ext cx="10706100" cy="2394117"/>
              </a:xfrm>
              <a:prstGeom prst="rect">
                <a:avLst/>
              </a:prstGeom>
              <a:blipFill rotWithShape="0">
                <a:blip r:embed="rId3"/>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34446656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53</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7557" y="242255"/>
            <a:ext cx="8128000" cy="6296657"/>
          </a:xfrm>
          <a:prstGeom prst="rect">
            <a:avLst/>
          </a:prstGeom>
        </p:spPr>
      </p:pic>
      <p:sp>
        <p:nvSpPr>
          <p:cNvPr id="5" name="textruta 4"/>
          <p:cNvSpPr txBox="1"/>
          <p:nvPr/>
        </p:nvSpPr>
        <p:spPr>
          <a:xfrm>
            <a:off x="422030" y="787791"/>
            <a:ext cx="5393849" cy="6463308"/>
          </a:xfrm>
          <a:prstGeom prst="rect">
            <a:avLst/>
          </a:prstGeom>
          <a:noFill/>
        </p:spPr>
        <p:txBody>
          <a:bodyPr wrap="none" rtlCol="0">
            <a:spAutoFit/>
          </a:bodyPr>
          <a:lstStyle/>
          <a:p>
            <a:r>
              <a:rPr lang="sv-SE" sz="2400" b="1" dirty="0" smtClean="0">
                <a:solidFill>
                  <a:srgbClr val="FF0000"/>
                </a:solidFill>
                <a:latin typeface="Times New Roman" panose="02020603050405020304" pitchFamily="18" charset="0"/>
                <a:cs typeface="Times New Roman" panose="02020603050405020304" pitchFamily="18" charset="0"/>
              </a:rPr>
              <a:t>PA1 and PB1 </a:t>
            </a:r>
            <a:r>
              <a:rPr lang="sv-SE" sz="2400" b="1" dirty="0" err="1" smtClean="0">
                <a:solidFill>
                  <a:srgbClr val="FF0000"/>
                </a:solidFill>
                <a:latin typeface="Times New Roman" panose="02020603050405020304" pitchFamily="18" charset="0"/>
                <a:cs typeface="Times New Roman" panose="02020603050405020304" pitchFamily="18" charset="0"/>
              </a:rPr>
              <a:t>are</a:t>
            </a:r>
            <a:r>
              <a:rPr lang="sv-SE" sz="2400" b="1" dirty="0" smtClean="0">
                <a:solidFill>
                  <a:srgbClr val="FF0000"/>
                </a:solidFill>
                <a:latin typeface="Times New Roman" panose="02020603050405020304" pitchFamily="18" charset="0"/>
                <a:cs typeface="Times New Roman" panose="02020603050405020304" pitchFamily="18" charset="0"/>
              </a:rPr>
              <a:t> the </a:t>
            </a:r>
            <a:r>
              <a:rPr lang="sv-SE" sz="2400" b="1" dirty="0" err="1" smtClean="0">
                <a:solidFill>
                  <a:srgbClr val="FF0000"/>
                </a:solidFill>
                <a:latin typeface="Times New Roman" panose="02020603050405020304" pitchFamily="18" charset="0"/>
                <a:cs typeface="Times New Roman" panose="02020603050405020304" pitchFamily="18" charset="0"/>
              </a:rPr>
              <a:t>prices</a:t>
            </a:r>
            <a:r>
              <a:rPr lang="sv-SE" sz="2400" b="1" dirty="0" smtClean="0">
                <a:solidFill>
                  <a:srgbClr val="FF0000"/>
                </a:solidFill>
                <a:latin typeface="Times New Roman" panose="02020603050405020304" pitchFamily="18" charset="0"/>
                <a:cs typeface="Times New Roman" panose="02020603050405020304" pitchFamily="18" charset="0"/>
              </a:rPr>
              <a:t> </a:t>
            </a:r>
          </a:p>
          <a:p>
            <a:r>
              <a:rPr lang="sv-SE" sz="2400" b="1" dirty="0" err="1" smtClean="0">
                <a:solidFill>
                  <a:srgbClr val="FF0000"/>
                </a:solidFill>
                <a:latin typeface="Times New Roman" panose="02020603050405020304" pitchFamily="18" charset="0"/>
                <a:cs typeface="Times New Roman" panose="02020603050405020304" pitchFamily="18" charset="0"/>
              </a:rPr>
              <a:t>of</a:t>
            </a:r>
            <a:r>
              <a:rPr lang="sv-SE" sz="2400" b="1" dirty="0" smtClean="0">
                <a:solidFill>
                  <a:srgbClr val="FF0000"/>
                </a:solidFill>
                <a:latin typeface="Times New Roman" panose="02020603050405020304" pitchFamily="18" charset="0"/>
                <a:cs typeface="Times New Roman" panose="02020603050405020304" pitchFamily="18" charset="0"/>
              </a:rPr>
              <a:t> species A and B at </a:t>
            </a:r>
            <a:r>
              <a:rPr lang="sv-SE" sz="2400" b="1" dirty="0" err="1" smtClean="0">
                <a:solidFill>
                  <a:srgbClr val="FF0000"/>
                </a:solidFill>
                <a:latin typeface="Times New Roman" panose="02020603050405020304" pitchFamily="18" charset="0"/>
                <a:cs typeface="Times New Roman" panose="02020603050405020304" pitchFamily="18" charset="0"/>
              </a:rPr>
              <a:t>Time</a:t>
            </a:r>
            <a:r>
              <a:rPr lang="sv-SE" sz="2400" b="1" dirty="0" smtClean="0">
                <a:solidFill>
                  <a:srgbClr val="FF0000"/>
                </a:solidFill>
                <a:latin typeface="Times New Roman" panose="02020603050405020304" pitchFamily="18" charset="0"/>
                <a:cs typeface="Times New Roman" panose="02020603050405020304" pitchFamily="18" charset="0"/>
              </a:rPr>
              <a:t> </a:t>
            </a:r>
            <a:r>
              <a:rPr lang="sv-SE" sz="2400" b="1" dirty="0" smtClean="0">
                <a:solidFill>
                  <a:srgbClr val="FF0000"/>
                </a:solidFill>
                <a:latin typeface="Times New Roman" panose="02020603050405020304" pitchFamily="18" charset="0"/>
                <a:cs typeface="Times New Roman" panose="02020603050405020304" pitchFamily="18" charset="0"/>
              </a:rPr>
              <a:t> 1</a:t>
            </a:r>
            <a:r>
              <a:rPr lang="sv-SE" sz="2400" b="1" dirty="0" smtClean="0">
                <a:solidFill>
                  <a:srgbClr val="FF0000"/>
                </a:solidFill>
                <a:latin typeface="Times New Roman" panose="02020603050405020304" pitchFamily="18" charset="0"/>
                <a:cs typeface="Times New Roman" panose="02020603050405020304" pitchFamily="18" charset="0"/>
              </a:rPr>
              <a:t>.</a:t>
            </a:r>
          </a:p>
          <a:p>
            <a:endParaRPr lang="sv-SE" sz="2400" b="1" dirty="0">
              <a:solidFill>
                <a:srgbClr val="FF0000"/>
              </a:solidFill>
              <a:latin typeface="Times New Roman" panose="02020603050405020304" pitchFamily="18" charset="0"/>
              <a:cs typeface="Times New Roman" panose="02020603050405020304" pitchFamily="18" charset="0"/>
            </a:endParaRPr>
          </a:p>
          <a:p>
            <a:r>
              <a:rPr lang="sv-SE" sz="2400" b="1" dirty="0" err="1" smtClean="0">
                <a:solidFill>
                  <a:srgbClr val="FF0000"/>
                </a:solidFill>
                <a:latin typeface="Times New Roman" panose="02020603050405020304" pitchFamily="18" charset="0"/>
                <a:cs typeface="Times New Roman" panose="02020603050405020304" pitchFamily="18" charset="0"/>
              </a:rPr>
              <a:t>These</a:t>
            </a:r>
            <a:r>
              <a:rPr lang="sv-SE" sz="2400" b="1" dirty="0" smtClean="0">
                <a:solidFill>
                  <a:srgbClr val="FF0000"/>
                </a:solidFill>
                <a:latin typeface="Times New Roman" panose="02020603050405020304" pitchFamily="18" charset="0"/>
                <a:cs typeface="Times New Roman" panose="02020603050405020304" pitchFamily="18" charset="0"/>
              </a:rPr>
              <a:t> </a:t>
            </a:r>
            <a:r>
              <a:rPr lang="sv-SE" sz="2400" b="1" dirty="0" err="1" smtClean="0">
                <a:solidFill>
                  <a:srgbClr val="FF0000"/>
                </a:solidFill>
                <a:latin typeface="Times New Roman" panose="02020603050405020304" pitchFamily="18" charset="0"/>
                <a:cs typeface="Times New Roman" panose="02020603050405020304" pitchFamily="18" charset="0"/>
              </a:rPr>
              <a:t>prices</a:t>
            </a:r>
            <a:r>
              <a:rPr lang="sv-SE" sz="2400" b="1" dirty="0" smtClean="0">
                <a:solidFill>
                  <a:srgbClr val="FF0000"/>
                </a:solidFill>
                <a:latin typeface="Times New Roman" panose="02020603050405020304" pitchFamily="18" charset="0"/>
                <a:cs typeface="Times New Roman" panose="02020603050405020304" pitchFamily="18" charset="0"/>
              </a:rPr>
              <a:t> </a:t>
            </a:r>
            <a:r>
              <a:rPr lang="sv-SE" sz="2400" b="1" dirty="0" err="1" smtClean="0">
                <a:solidFill>
                  <a:srgbClr val="FF0000"/>
                </a:solidFill>
                <a:latin typeface="Times New Roman" panose="02020603050405020304" pitchFamily="18" charset="0"/>
                <a:cs typeface="Times New Roman" panose="02020603050405020304" pitchFamily="18" charset="0"/>
              </a:rPr>
              <a:t>are</a:t>
            </a:r>
            <a:r>
              <a:rPr lang="sv-SE" sz="2400" b="1" dirty="0" smtClean="0">
                <a:solidFill>
                  <a:srgbClr val="FF0000"/>
                </a:solidFill>
                <a:latin typeface="Times New Roman" panose="02020603050405020304" pitchFamily="18" charset="0"/>
                <a:cs typeface="Times New Roman" panose="02020603050405020304" pitchFamily="18" charset="0"/>
              </a:rPr>
              <a:t> not </a:t>
            </a:r>
            <a:r>
              <a:rPr lang="sv-SE" sz="2400" b="1" dirty="0" err="1" smtClean="0">
                <a:solidFill>
                  <a:srgbClr val="FF0000"/>
                </a:solidFill>
                <a:latin typeface="Times New Roman" panose="02020603050405020304" pitchFamily="18" charset="0"/>
                <a:cs typeface="Times New Roman" panose="02020603050405020304" pitchFamily="18" charset="0"/>
              </a:rPr>
              <a:t>known</a:t>
            </a:r>
            <a:r>
              <a:rPr lang="sv-SE" sz="2400" b="1" dirty="0" smtClean="0">
                <a:solidFill>
                  <a:srgbClr val="FF0000"/>
                </a:solidFill>
                <a:latin typeface="Times New Roman" panose="02020603050405020304" pitchFamily="18" charset="0"/>
                <a:cs typeface="Times New Roman" panose="02020603050405020304" pitchFamily="18" charset="0"/>
              </a:rPr>
              <a:t> </a:t>
            </a:r>
          </a:p>
          <a:p>
            <a:r>
              <a:rPr lang="sv-SE" sz="2400" b="1" dirty="0" smtClean="0">
                <a:solidFill>
                  <a:srgbClr val="FF0000"/>
                </a:solidFill>
                <a:latin typeface="Times New Roman" panose="02020603050405020304" pitchFamily="18" charset="0"/>
                <a:cs typeface="Times New Roman" panose="02020603050405020304" pitchFamily="18" charset="0"/>
              </a:rPr>
              <a:t>at </a:t>
            </a:r>
            <a:r>
              <a:rPr lang="sv-SE" sz="2400" b="1" dirty="0" err="1" smtClean="0">
                <a:solidFill>
                  <a:srgbClr val="FF0000"/>
                </a:solidFill>
                <a:latin typeface="Times New Roman" panose="02020603050405020304" pitchFamily="18" charset="0"/>
                <a:cs typeface="Times New Roman" panose="02020603050405020304" pitchFamily="18" charset="0"/>
              </a:rPr>
              <a:t>Time</a:t>
            </a:r>
            <a:r>
              <a:rPr lang="sv-SE" sz="2400" b="1" dirty="0" smtClean="0">
                <a:solidFill>
                  <a:srgbClr val="FF0000"/>
                </a:solidFill>
                <a:latin typeface="Times New Roman" panose="02020603050405020304" pitchFamily="18" charset="0"/>
                <a:cs typeface="Times New Roman" panose="02020603050405020304" pitchFamily="18" charset="0"/>
              </a:rPr>
              <a:t> 0.</a:t>
            </a:r>
            <a:endParaRPr lang="sv-SE" sz="2400" b="1" dirty="0" smtClean="0">
              <a:solidFill>
                <a:srgbClr val="FF0000"/>
              </a:solidFill>
              <a:latin typeface="Times New Roman" panose="02020603050405020304" pitchFamily="18" charset="0"/>
              <a:cs typeface="Times New Roman" panose="02020603050405020304" pitchFamily="18" charset="0"/>
            </a:endParaRPr>
          </a:p>
          <a:p>
            <a:endParaRPr lang="sv-SE" sz="2400" b="1" dirty="0">
              <a:latin typeface="Times New Roman" panose="02020603050405020304" pitchFamily="18" charset="0"/>
              <a:cs typeface="Times New Roman" panose="02020603050405020304" pitchFamily="18" charset="0"/>
            </a:endParaRPr>
          </a:p>
          <a:p>
            <a:r>
              <a:rPr lang="sv-SE" sz="2400" b="1" dirty="0" smtClean="0">
                <a:latin typeface="Times New Roman" panose="02020603050405020304" pitchFamily="18" charset="0"/>
                <a:cs typeface="Times New Roman" panose="02020603050405020304" pitchFamily="18" charset="0"/>
              </a:rPr>
              <a:t>The </a:t>
            </a:r>
          </a:p>
          <a:p>
            <a:r>
              <a:rPr lang="sv-SE" sz="2400" b="1" dirty="0" smtClean="0">
                <a:latin typeface="Times New Roman" panose="02020603050405020304" pitchFamily="18" charset="0"/>
                <a:cs typeface="Times New Roman" panose="02020603050405020304" pitchFamily="18" charset="0"/>
              </a:rPr>
              <a:t>”</a:t>
            </a:r>
            <a:r>
              <a:rPr lang="sv-SE" sz="2400" b="1" dirty="0" smtClean="0">
                <a:solidFill>
                  <a:srgbClr val="0070C0"/>
                </a:solidFill>
                <a:latin typeface="Times New Roman" panose="02020603050405020304" pitchFamily="18" charset="0"/>
                <a:cs typeface="Times New Roman" panose="02020603050405020304" pitchFamily="18" charset="0"/>
              </a:rPr>
              <a:t>OPTIMAL DECISION BOUNDARY</a:t>
            </a:r>
            <a:r>
              <a:rPr lang="sv-SE" sz="2400" b="1" dirty="0" smtClean="0">
                <a:latin typeface="Times New Roman" panose="02020603050405020304" pitchFamily="18" charset="0"/>
                <a:cs typeface="Times New Roman" panose="02020603050405020304" pitchFamily="18" charset="0"/>
              </a:rPr>
              <a:t>”</a:t>
            </a:r>
          </a:p>
          <a:p>
            <a:r>
              <a:rPr lang="sv-SE" sz="2400" b="1" dirty="0" smtClean="0">
                <a:latin typeface="Times New Roman" panose="02020603050405020304" pitchFamily="18" charset="0"/>
                <a:cs typeface="Times New Roman" panose="02020603050405020304" pitchFamily="18" charset="0"/>
              </a:rPr>
              <a:t>is </a:t>
            </a:r>
            <a:r>
              <a:rPr lang="sv-SE" sz="2400" b="1" dirty="0" err="1" smtClean="0">
                <a:latin typeface="Times New Roman" panose="02020603050405020304" pitchFamily="18" charset="0"/>
                <a:cs typeface="Times New Roman" panose="02020603050405020304" pitchFamily="18" charset="0"/>
              </a:rPr>
              <a:t>one</a:t>
            </a:r>
            <a:r>
              <a:rPr lang="sv-SE" sz="2400" b="1" dirty="0" smtClean="0">
                <a:latin typeface="Times New Roman" panose="02020603050405020304" pitchFamily="18" charset="0"/>
                <a:cs typeface="Times New Roman" panose="02020603050405020304" pitchFamily="18" charset="0"/>
              </a:rPr>
              <a:t> </a:t>
            </a:r>
            <a:r>
              <a:rPr lang="sv-SE" sz="2400" b="1" dirty="0" err="1" smtClean="0">
                <a:latin typeface="Times New Roman" panose="02020603050405020304" pitchFamily="18" charset="0"/>
                <a:cs typeface="Times New Roman" panose="02020603050405020304" pitchFamily="18" charset="0"/>
              </a:rPr>
              <a:t>example</a:t>
            </a:r>
            <a:r>
              <a:rPr lang="sv-SE" sz="2400" b="1" dirty="0" smtClean="0">
                <a:latin typeface="Times New Roman" panose="02020603050405020304" pitchFamily="18" charset="0"/>
                <a:cs typeface="Times New Roman" panose="02020603050405020304" pitchFamily="18" charset="0"/>
              </a:rPr>
              <a:t> </a:t>
            </a:r>
            <a:r>
              <a:rPr lang="sv-SE" sz="2400" b="1" dirty="0" err="1" smtClean="0">
                <a:latin typeface="Times New Roman" panose="02020603050405020304" pitchFamily="18" charset="0"/>
                <a:cs typeface="Times New Roman" panose="02020603050405020304" pitchFamily="18" charset="0"/>
              </a:rPr>
              <a:t>of</a:t>
            </a:r>
            <a:r>
              <a:rPr lang="sv-SE" sz="2400" b="1" dirty="0" smtClean="0">
                <a:latin typeface="Times New Roman" panose="02020603050405020304" pitchFamily="18" charset="0"/>
                <a:cs typeface="Times New Roman" panose="02020603050405020304" pitchFamily="18" charset="0"/>
              </a:rPr>
              <a:t> a </a:t>
            </a:r>
          </a:p>
          <a:p>
            <a:r>
              <a:rPr lang="sv-SE" sz="2400" b="1" dirty="0" err="1" smtClean="0">
                <a:latin typeface="Times New Roman" panose="02020603050405020304" pitchFamily="18" charset="0"/>
                <a:cs typeface="Times New Roman" panose="02020603050405020304" pitchFamily="18" charset="0"/>
              </a:rPr>
              <a:t>stochastic</a:t>
            </a:r>
            <a:r>
              <a:rPr lang="sv-SE" sz="2400" b="1" dirty="0" smtClean="0">
                <a:latin typeface="Times New Roman" panose="02020603050405020304" pitchFamily="18" charset="0"/>
                <a:cs typeface="Times New Roman" panose="02020603050405020304" pitchFamily="18" charset="0"/>
              </a:rPr>
              <a:t> optimal </a:t>
            </a:r>
            <a:r>
              <a:rPr lang="sv-SE" sz="2400" b="1" dirty="0" err="1" smtClean="0">
                <a:latin typeface="Times New Roman" panose="02020603050405020304" pitchFamily="18" charset="0"/>
                <a:cs typeface="Times New Roman" panose="02020603050405020304" pitchFamily="18" charset="0"/>
              </a:rPr>
              <a:t>control</a:t>
            </a:r>
            <a:r>
              <a:rPr lang="sv-SE" sz="2400" b="1" dirty="0" smtClean="0">
                <a:latin typeface="Times New Roman" panose="02020603050405020304" pitchFamily="18" charset="0"/>
                <a:cs typeface="Times New Roman" panose="02020603050405020304" pitchFamily="18" charset="0"/>
              </a:rPr>
              <a:t> </a:t>
            </a:r>
            <a:r>
              <a:rPr lang="sv-SE" sz="2400" b="1" dirty="0" err="1" smtClean="0">
                <a:latin typeface="Times New Roman" panose="02020603050405020304" pitchFamily="18" charset="0"/>
                <a:cs typeface="Times New Roman" panose="02020603050405020304" pitchFamily="18" charset="0"/>
              </a:rPr>
              <a:t>rule</a:t>
            </a:r>
            <a:r>
              <a:rPr lang="sv-SE" sz="2400" b="1" dirty="0" smtClean="0">
                <a:latin typeface="Times New Roman" panose="02020603050405020304" pitchFamily="18" charset="0"/>
                <a:cs typeface="Times New Roman" panose="02020603050405020304" pitchFamily="18" charset="0"/>
              </a:rPr>
              <a:t>.</a:t>
            </a:r>
          </a:p>
          <a:p>
            <a:endParaRPr lang="sv-SE" sz="2400" b="1" dirty="0">
              <a:latin typeface="Times New Roman" panose="02020603050405020304" pitchFamily="18" charset="0"/>
              <a:cs typeface="Times New Roman" panose="02020603050405020304" pitchFamily="18" charset="0"/>
            </a:endParaRPr>
          </a:p>
          <a:p>
            <a:r>
              <a:rPr lang="sv-SE" sz="2400" b="1" dirty="0" smtClean="0">
                <a:latin typeface="Times New Roman" panose="02020603050405020304" pitchFamily="18" charset="0"/>
                <a:cs typeface="Times New Roman" panose="02020603050405020304" pitchFamily="18" charset="0"/>
              </a:rPr>
              <a:t>At </a:t>
            </a:r>
            <a:r>
              <a:rPr lang="sv-SE" sz="2400" b="1" dirty="0" err="1" smtClean="0">
                <a:latin typeface="Times New Roman" panose="02020603050405020304" pitchFamily="18" charset="0"/>
                <a:cs typeface="Times New Roman" panose="02020603050405020304" pitchFamily="18" charset="0"/>
              </a:rPr>
              <a:t>Time</a:t>
            </a:r>
            <a:r>
              <a:rPr lang="sv-SE" sz="2400" b="1" dirty="0" smtClean="0">
                <a:latin typeface="Times New Roman" panose="02020603050405020304" pitchFamily="18" charset="0"/>
                <a:cs typeface="Times New Roman" panose="02020603050405020304" pitchFamily="18" charset="0"/>
              </a:rPr>
              <a:t> 1, </a:t>
            </a:r>
            <a:r>
              <a:rPr lang="sv-SE" sz="2400" b="1" dirty="0" err="1" smtClean="0">
                <a:latin typeface="Times New Roman" panose="02020603050405020304" pitchFamily="18" charset="0"/>
                <a:cs typeface="Times New Roman" panose="02020603050405020304" pitchFamily="18" charset="0"/>
              </a:rPr>
              <a:t>you</a:t>
            </a:r>
            <a:r>
              <a:rPr lang="sv-SE" sz="2400" b="1" dirty="0" smtClean="0">
                <a:latin typeface="Times New Roman" panose="02020603050405020304" pitchFamily="18" charset="0"/>
                <a:cs typeface="Times New Roman" panose="02020603050405020304" pitchFamily="18" charset="0"/>
              </a:rPr>
              <a:t> </a:t>
            </a:r>
            <a:r>
              <a:rPr lang="sv-SE" sz="2400" b="1" dirty="0" err="1" smtClean="0">
                <a:latin typeface="Times New Roman" panose="02020603050405020304" pitchFamily="18" charset="0"/>
                <a:cs typeface="Times New Roman" panose="02020603050405020304" pitchFamily="18" charset="0"/>
              </a:rPr>
              <a:t>should</a:t>
            </a:r>
            <a:r>
              <a:rPr lang="sv-SE" sz="2400" b="1" dirty="0" smtClean="0">
                <a:latin typeface="Times New Roman" panose="02020603050405020304" pitchFamily="18" charset="0"/>
                <a:cs typeface="Times New Roman" panose="02020603050405020304" pitchFamily="18" charset="0"/>
              </a:rPr>
              <a:t> </a:t>
            </a:r>
            <a:r>
              <a:rPr lang="sv-SE" sz="2400" b="1" dirty="0" err="1" smtClean="0">
                <a:latin typeface="Times New Roman" panose="02020603050405020304" pitchFamily="18" charset="0"/>
                <a:cs typeface="Times New Roman" panose="02020603050405020304" pitchFamily="18" charset="0"/>
              </a:rPr>
              <a:t>continue</a:t>
            </a:r>
            <a:r>
              <a:rPr lang="sv-SE" sz="2400" b="1" dirty="0" smtClean="0">
                <a:latin typeface="Times New Roman" panose="02020603050405020304" pitchFamily="18" charset="0"/>
                <a:cs typeface="Times New Roman" panose="02020603050405020304" pitchFamily="18" charset="0"/>
              </a:rPr>
              <a:t> </a:t>
            </a:r>
          </a:p>
          <a:p>
            <a:r>
              <a:rPr lang="sv-SE" sz="2400" b="1" dirty="0" err="1" smtClean="0">
                <a:latin typeface="Times New Roman" panose="02020603050405020304" pitchFamily="18" charset="0"/>
                <a:cs typeface="Times New Roman" panose="02020603050405020304" pitchFamily="18" charset="0"/>
              </a:rPr>
              <a:t>production</a:t>
            </a:r>
            <a:r>
              <a:rPr lang="sv-SE" sz="2400" b="1" dirty="0" smtClean="0">
                <a:latin typeface="Times New Roman" panose="02020603050405020304" pitchFamily="18" charset="0"/>
                <a:cs typeface="Times New Roman" panose="02020603050405020304" pitchFamily="18" charset="0"/>
              </a:rPr>
              <a:t> </a:t>
            </a:r>
            <a:r>
              <a:rPr lang="sv-SE" sz="2400" b="1" dirty="0" err="1" smtClean="0">
                <a:latin typeface="Times New Roman" panose="02020603050405020304" pitchFamily="18" charset="0"/>
                <a:cs typeface="Times New Roman" panose="02020603050405020304" pitchFamily="18" charset="0"/>
              </a:rPr>
              <a:t>of</a:t>
            </a:r>
            <a:r>
              <a:rPr lang="sv-SE" sz="2400" b="1" dirty="0" smtClean="0">
                <a:latin typeface="Times New Roman" panose="02020603050405020304" pitchFamily="18" charset="0"/>
                <a:cs typeface="Times New Roman" panose="02020603050405020304" pitchFamily="18" charset="0"/>
              </a:rPr>
              <a:t> the </a:t>
            </a:r>
          </a:p>
          <a:p>
            <a:r>
              <a:rPr lang="sv-SE" sz="2400" b="1" dirty="0" smtClean="0">
                <a:latin typeface="Times New Roman" panose="02020603050405020304" pitchFamily="18" charset="0"/>
                <a:cs typeface="Times New Roman" panose="02020603050405020304" pitchFamily="18" charset="0"/>
              </a:rPr>
              <a:t>species A or B </a:t>
            </a:r>
            <a:r>
              <a:rPr lang="sv-SE" sz="2400" b="1" dirty="0" err="1" smtClean="0">
                <a:latin typeface="Times New Roman" panose="02020603050405020304" pitchFamily="18" charset="0"/>
                <a:cs typeface="Times New Roman" panose="02020603050405020304" pitchFamily="18" charset="0"/>
              </a:rPr>
              <a:t>depending</a:t>
            </a:r>
            <a:r>
              <a:rPr lang="sv-SE" sz="2400" b="1" dirty="0" smtClean="0">
                <a:latin typeface="Times New Roman" panose="02020603050405020304" pitchFamily="18" charset="0"/>
                <a:cs typeface="Times New Roman" panose="02020603050405020304" pitchFamily="18" charset="0"/>
              </a:rPr>
              <a:t> on </a:t>
            </a:r>
          </a:p>
          <a:p>
            <a:r>
              <a:rPr lang="sv-SE" sz="2400" b="1" dirty="0" smtClean="0">
                <a:latin typeface="Times New Roman" panose="02020603050405020304" pitchFamily="18" charset="0"/>
                <a:cs typeface="Times New Roman" panose="02020603050405020304" pitchFamily="18" charset="0"/>
              </a:rPr>
              <a:t>the </a:t>
            </a:r>
            <a:r>
              <a:rPr lang="sv-SE" sz="2400" b="1" dirty="0" err="1" smtClean="0">
                <a:latin typeface="Times New Roman" panose="02020603050405020304" pitchFamily="18" charset="0"/>
                <a:cs typeface="Times New Roman" panose="02020603050405020304" pitchFamily="18" charset="0"/>
              </a:rPr>
              <a:t>state</a:t>
            </a:r>
            <a:r>
              <a:rPr lang="sv-SE" sz="2400" b="1" dirty="0" smtClean="0">
                <a:latin typeface="Times New Roman" panose="02020603050405020304" pitchFamily="18" charset="0"/>
                <a:cs typeface="Times New Roman" panose="02020603050405020304" pitchFamily="18" charset="0"/>
              </a:rPr>
              <a:t> (PA1, PB1).</a:t>
            </a:r>
          </a:p>
          <a:p>
            <a:endParaRPr lang="sv-SE" dirty="0" smtClean="0"/>
          </a:p>
          <a:p>
            <a:endParaRPr lang="sv-SE" dirty="0"/>
          </a:p>
          <a:p>
            <a:endParaRPr lang="sv-SE" dirty="0"/>
          </a:p>
        </p:txBody>
      </p:sp>
    </p:spTree>
    <p:extLst>
      <p:ext uri="{BB962C8B-B14F-4D97-AF65-F5344CB8AC3E}">
        <p14:creationId xmlns:p14="http://schemas.microsoft.com/office/powerpoint/2010/main" val="22329609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54</a:t>
            </a:fld>
            <a:endParaRPr lang="sv-SE" dirty="0"/>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601" y="341873"/>
            <a:ext cx="8026399" cy="6014477"/>
          </a:xfrm>
          <a:prstGeom prst="rect">
            <a:avLst/>
          </a:prstGeom>
        </p:spPr>
      </p:pic>
      <p:sp>
        <p:nvSpPr>
          <p:cNvPr id="4" name="textruta 3"/>
          <p:cNvSpPr txBox="1"/>
          <p:nvPr/>
        </p:nvSpPr>
        <p:spPr>
          <a:xfrm>
            <a:off x="492369" y="1083212"/>
            <a:ext cx="5239961" cy="5170646"/>
          </a:xfrm>
          <a:prstGeom prst="rect">
            <a:avLst/>
          </a:prstGeom>
          <a:noFill/>
        </p:spPr>
        <p:txBody>
          <a:bodyPr wrap="none" rtlCol="0">
            <a:spAutoFit/>
          </a:bodyPr>
          <a:lstStyle/>
          <a:p>
            <a:r>
              <a:rPr lang="sv-SE" sz="2400" b="1" dirty="0" err="1" smtClean="0">
                <a:solidFill>
                  <a:srgbClr val="FF0000"/>
                </a:solidFill>
                <a:latin typeface="Times New Roman" panose="02020603050405020304" pitchFamily="18" charset="0"/>
                <a:cs typeface="Times New Roman" panose="02020603050405020304" pitchFamily="18" charset="0"/>
              </a:rPr>
              <a:t>With</a:t>
            </a:r>
            <a:r>
              <a:rPr lang="sv-SE" sz="2400" b="1" dirty="0" smtClean="0">
                <a:solidFill>
                  <a:srgbClr val="FF0000"/>
                </a:solidFill>
                <a:latin typeface="Times New Roman" panose="02020603050405020304" pitchFamily="18" charset="0"/>
                <a:cs typeface="Times New Roman" panose="02020603050405020304" pitchFamily="18" charset="0"/>
              </a:rPr>
              <a:t> </a:t>
            </a:r>
            <a:r>
              <a:rPr lang="sv-SE" sz="2400" b="1" dirty="0" err="1" smtClean="0">
                <a:solidFill>
                  <a:srgbClr val="FF0000"/>
                </a:solidFill>
                <a:latin typeface="Times New Roman" panose="02020603050405020304" pitchFamily="18" charset="0"/>
                <a:cs typeface="Times New Roman" panose="02020603050405020304" pitchFamily="18" charset="0"/>
              </a:rPr>
              <a:t>other</a:t>
            </a:r>
            <a:r>
              <a:rPr lang="sv-SE" sz="2400" b="1" dirty="0" smtClean="0">
                <a:solidFill>
                  <a:srgbClr val="FF0000"/>
                </a:solidFill>
                <a:latin typeface="Times New Roman" panose="02020603050405020304" pitchFamily="18" charset="0"/>
                <a:cs typeface="Times New Roman" panose="02020603050405020304" pitchFamily="18" charset="0"/>
              </a:rPr>
              <a:t> parameters, </a:t>
            </a:r>
          </a:p>
          <a:p>
            <a:r>
              <a:rPr lang="sv-SE" sz="2400" b="1" dirty="0" err="1" smtClean="0">
                <a:solidFill>
                  <a:srgbClr val="FF0000"/>
                </a:solidFill>
                <a:latin typeface="Times New Roman" panose="02020603050405020304" pitchFamily="18" charset="0"/>
                <a:cs typeface="Times New Roman" panose="02020603050405020304" pitchFamily="18" charset="0"/>
              </a:rPr>
              <a:t>growth</a:t>
            </a:r>
            <a:r>
              <a:rPr lang="sv-SE" sz="2400" b="1" dirty="0" smtClean="0">
                <a:solidFill>
                  <a:srgbClr val="FF0000"/>
                </a:solidFill>
                <a:latin typeface="Times New Roman" panose="02020603050405020304" pitchFamily="18" charset="0"/>
                <a:cs typeface="Times New Roman" panose="02020603050405020304" pitchFamily="18" charset="0"/>
              </a:rPr>
              <a:t> </a:t>
            </a:r>
            <a:r>
              <a:rPr lang="sv-SE" sz="2400" b="1" dirty="0" err="1" smtClean="0">
                <a:solidFill>
                  <a:srgbClr val="FF0000"/>
                </a:solidFill>
                <a:latin typeface="Times New Roman" panose="02020603050405020304" pitchFamily="18" charset="0"/>
                <a:cs typeface="Times New Roman" panose="02020603050405020304" pitchFamily="18" charset="0"/>
              </a:rPr>
              <a:t>conditions</a:t>
            </a:r>
            <a:r>
              <a:rPr lang="sv-SE" sz="2400" b="1" dirty="0" smtClean="0">
                <a:solidFill>
                  <a:srgbClr val="FF0000"/>
                </a:solidFill>
                <a:latin typeface="Times New Roman" panose="02020603050405020304" pitchFamily="18" charset="0"/>
                <a:cs typeface="Times New Roman" panose="02020603050405020304" pitchFamily="18" charset="0"/>
              </a:rPr>
              <a:t>, </a:t>
            </a:r>
          </a:p>
          <a:p>
            <a:r>
              <a:rPr lang="sv-SE" sz="2400" b="1" dirty="0" err="1" smtClean="0">
                <a:solidFill>
                  <a:srgbClr val="FF0000"/>
                </a:solidFill>
                <a:latin typeface="Times New Roman" panose="02020603050405020304" pitchFamily="18" charset="0"/>
                <a:cs typeface="Times New Roman" panose="02020603050405020304" pitchFamily="18" charset="0"/>
              </a:rPr>
              <a:t>damage</a:t>
            </a:r>
            <a:r>
              <a:rPr lang="sv-SE" sz="2400" b="1" dirty="0" smtClean="0">
                <a:solidFill>
                  <a:srgbClr val="FF0000"/>
                </a:solidFill>
                <a:latin typeface="Times New Roman" panose="02020603050405020304" pitchFamily="18" charset="0"/>
                <a:cs typeface="Times New Roman" panose="02020603050405020304" pitchFamily="18" charset="0"/>
              </a:rPr>
              <a:t> </a:t>
            </a:r>
            <a:r>
              <a:rPr lang="sv-SE" sz="2400" b="1" dirty="0" err="1" smtClean="0">
                <a:solidFill>
                  <a:srgbClr val="FF0000"/>
                </a:solidFill>
                <a:latin typeface="Times New Roman" panose="02020603050405020304" pitchFamily="18" charset="0"/>
                <a:cs typeface="Times New Roman" panose="02020603050405020304" pitchFamily="18" charset="0"/>
              </a:rPr>
              <a:t>probabilities</a:t>
            </a:r>
            <a:r>
              <a:rPr lang="sv-SE" sz="2400" b="1" dirty="0" smtClean="0">
                <a:solidFill>
                  <a:srgbClr val="FF0000"/>
                </a:solidFill>
                <a:latin typeface="Times New Roman" panose="02020603050405020304" pitchFamily="18" charset="0"/>
                <a:cs typeface="Times New Roman" panose="02020603050405020304" pitchFamily="18" charset="0"/>
              </a:rPr>
              <a:t> </a:t>
            </a:r>
          </a:p>
          <a:p>
            <a:r>
              <a:rPr lang="sv-SE" sz="2400" b="1" dirty="0" smtClean="0">
                <a:solidFill>
                  <a:srgbClr val="FF0000"/>
                </a:solidFill>
                <a:latin typeface="Times New Roman" panose="02020603050405020304" pitchFamily="18" charset="0"/>
                <a:cs typeface="Times New Roman" panose="02020603050405020304" pitchFamily="18" charset="0"/>
              </a:rPr>
              <a:t>etc.,</a:t>
            </a:r>
          </a:p>
          <a:p>
            <a:r>
              <a:rPr lang="sv-SE" sz="2400" b="1" dirty="0" smtClean="0">
                <a:latin typeface="Times New Roman" panose="02020603050405020304" pitchFamily="18" charset="0"/>
                <a:cs typeface="Times New Roman" panose="02020603050405020304" pitchFamily="18" charset="0"/>
              </a:rPr>
              <a:t> </a:t>
            </a:r>
          </a:p>
          <a:p>
            <a:r>
              <a:rPr lang="sv-SE" sz="2400" b="1" dirty="0" smtClean="0">
                <a:latin typeface="Times New Roman" panose="02020603050405020304" pitchFamily="18" charset="0"/>
                <a:cs typeface="Times New Roman" panose="02020603050405020304" pitchFamily="18" charset="0"/>
              </a:rPr>
              <a:t>the</a:t>
            </a:r>
            <a:endParaRPr lang="sv-SE" sz="2400" b="1" dirty="0" smtClean="0">
              <a:latin typeface="Times New Roman" panose="02020603050405020304" pitchFamily="18" charset="0"/>
              <a:cs typeface="Times New Roman" panose="02020603050405020304" pitchFamily="18" charset="0"/>
            </a:endParaRPr>
          </a:p>
          <a:p>
            <a:r>
              <a:rPr lang="sv-SE" sz="2400" b="1" dirty="0" smtClean="0">
                <a:solidFill>
                  <a:srgbClr val="0070C0"/>
                </a:solidFill>
                <a:latin typeface="Times New Roman" panose="02020603050405020304" pitchFamily="18" charset="0"/>
                <a:cs typeface="Times New Roman" panose="02020603050405020304" pitchFamily="18" charset="0"/>
              </a:rPr>
              <a:t>OPTIMAL DECISION BOUNDARY”</a:t>
            </a:r>
          </a:p>
          <a:p>
            <a:r>
              <a:rPr lang="sv-SE" sz="2400" b="1" dirty="0" err="1" smtClean="0">
                <a:latin typeface="Times New Roman" panose="02020603050405020304" pitchFamily="18" charset="0"/>
                <a:cs typeface="Times New Roman" panose="02020603050405020304" pitchFamily="18" charset="0"/>
              </a:rPr>
              <a:t>changes</a:t>
            </a:r>
            <a:r>
              <a:rPr lang="sv-SE" sz="2400" b="1" dirty="0" smtClean="0">
                <a:latin typeface="Times New Roman" panose="02020603050405020304" pitchFamily="18" charset="0"/>
                <a:cs typeface="Times New Roman" panose="02020603050405020304" pitchFamily="18" charset="0"/>
              </a:rPr>
              <a:t>.</a:t>
            </a:r>
          </a:p>
          <a:p>
            <a:endParaRPr lang="sv-SE" sz="2400" b="1" dirty="0">
              <a:latin typeface="Times New Roman" panose="02020603050405020304" pitchFamily="18" charset="0"/>
              <a:cs typeface="Times New Roman" panose="02020603050405020304" pitchFamily="18" charset="0"/>
            </a:endParaRPr>
          </a:p>
          <a:p>
            <a:r>
              <a:rPr lang="sv-SE" sz="2400" b="1" dirty="0" smtClean="0">
                <a:solidFill>
                  <a:srgbClr val="00B050"/>
                </a:solidFill>
                <a:latin typeface="Times New Roman" panose="02020603050405020304" pitchFamily="18" charset="0"/>
                <a:cs typeface="Times New Roman" panose="02020603050405020304" pitchFamily="18" charset="0"/>
              </a:rPr>
              <a:t>The </a:t>
            </a:r>
            <a:r>
              <a:rPr lang="sv-SE" sz="2400" b="1" dirty="0" err="1" smtClean="0">
                <a:solidFill>
                  <a:srgbClr val="00B050"/>
                </a:solidFill>
                <a:latin typeface="Times New Roman" panose="02020603050405020304" pitchFamily="18" charset="0"/>
                <a:cs typeface="Times New Roman" panose="02020603050405020304" pitchFamily="18" charset="0"/>
              </a:rPr>
              <a:t>graph</a:t>
            </a:r>
            <a:r>
              <a:rPr lang="sv-SE" sz="2400" b="1" dirty="0" smtClean="0">
                <a:solidFill>
                  <a:srgbClr val="00B050"/>
                </a:solidFill>
                <a:latin typeface="Times New Roman" panose="02020603050405020304" pitchFamily="18" charset="0"/>
                <a:cs typeface="Times New Roman" panose="02020603050405020304" pitchFamily="18" charset="0"/>
              </a:rPr>
              <a:t> shows </a:t>
            </a:r>
            <a:r>
              <a:rPr lang="sv-SE" sz="2400" b="1" dirty="0" err="1" smtClean="0">
                <a:solidFill>
                  <a:srgbClr val="00B050"/>
                </a:solidFill>
                <a:latin typeface="Times New Roman" panose="02020603050405020304" pitchFamily="18" charset="0"/>
                <a:cs typeface="Times New Roman" panose="02020603050405020304" pitchFamily="18" charset="0"/>
              </a:rPr>
              <a:t>what</a:t>
            </a:r>
            <a:r>
              <a:rPr lang="sv-SE" sz="2400" b="1" dirty="0" smtClean="0">
                <a:solidFill>
                  <a:srgbClr val="00B050"/>
                </a:solidFill>
                <a:latin typeface="Times New Roman" panose="02020603050405020304" pitchFamily="18" charset="0"/>
                <a:cs typeface="Times New Roman" panose="02020603050405020304" pitchFamily="18" charset="0"/>
              </a:rPr>
              <a:t> </a:t>
            </a:r>
            <a:r>
              <a:rPr lang="sv-SE" sz="2400" b="1" dirty="0" err="1" smtClean="0">
                <a:solidFill>
                  <a:srgbClr val="00B050"/>
                </a:solidFill>
                <a:latin typeface="Times New Roman" panose="02020603050405020304" pitchFamily="18" charset="0"/>
                <a:cs typeface="Times New Roman" panose="02020603050405020304" pitchFamily="18" charset="0"/>
              </a:rPr>
              <a:t>happens</a:t>
            </a:r>
            <a:endParaRPr lang="sv-SE" sz="2400" b="1" dirty="0" smtClean="0">
              <a:solidFill>
                <a:srgbClr val="00B050"/>
              </a:solidFill>
              <a:latin typeface="Times New Roman" panose="02020603050405020304" pitchFamily="18" charset="0"/>
              <a:cs typeface="Times New Roman" panose="02020603050405020304" pitchFamily="18" charset="0"/>
            </a:endParaRPr>
          </a:p>
          <a:p>
            <a:r>
              <a:rPr lang="sv-SE" sz="2400" b="1" dirty="0" err="1" smtClean="0">
                <a:solidFill>
                  <a:srgbClr val="00B050"/>
                </a:solidFill>
                <a:latin typeface="Times New Roman" panose="02020603050405020304" pitchFamily="18" charset="0"/>
                <a:cs typeface="Times New Roman" panose="02020603050405020304" pitchFamily="18" charset="0"/>
              </a:rPr>
              <a:t>if</a:t>
            </a:r>
            <a:r>
              <a:rPr lang="sv-SE" sz="2400" b="1" dirty="0" smtClean="0">
                <a:solidFill>
                  <a:srgbClr val="00B050"/>
                </a:solidFill>
                <a:latin typeface="Times New Roman" panose="02020603050405020304" pitchFamily="18" charset="0"/>
                <a:cs typeface="Times New Roman" panose="02020603050405020304" pitchFamily="18" charset="0"/>
              </a:rPr>
              <a:t> the </a:t>
            </a:r>
            <a:r>
              <a:rPr lang="sv-SE" sz="2400" b="1" dirty="0" err="1" smtClean="0">
                <a:solidFill>
                  <a:srgbClr val="00B050"/>
                </a:solidFill>
                <a:latin typeface="Times New Roman" panose="02020603050405020304" pitchFamily="18" charset="0"/>
                <a:cs typeface="Times New Roman" panose="02020603050405020304" pitchFamily="18" charset="0"/>
              </a:rPr>
              <a:t>expected</a:t>
            </a:r>
            <a:r>
              <a:rPr lang="sv-SE" sz="2400" b="1" dirty="0" smtClean="0">
                <a:solidFill>
                  <a:srgbClr val="00B050"/>
                </a:solidFill>
                <a:latin typeface="Times New Roman" panose="02020603050405020304" pitchFamily="18" charset="0"/>
                <a:cs typeface="Times New Roman" panose="02020603050405020304" pitchFamily="18" charset="0"/>
              </a:rPr>
              <a:t> </a:t>
            </a:r>
            <a:r>
              <a:rPr lang="sv-SE" sz="2400" b="1" dirty="0" err="1" smtClean="0">
                <a:solidFill>
                  <a:srgbClr val="00B050"/>
                </a:solidFill>
                <a:latin typeface="Times New Roman" panose="02020603050405020304" pitchFamily="18" charset="0"/>
                <a:cs typeface="Times New Roman" panose="02020603050405020304" pitchFamily="18" charset="0"/>
              </a:rPr>
              <a:t>growth</a:t>
            </a:r>
            <a:r>
              <a:rPr lang="sv-SE" sz="2400" b="1" dirty="0" smtClean="0">
                <a:solidFill>
                  <a:srgbClr val="00B050"/>
                </a:solidFill>
                <a:latin typeface="Times New Roman" panose="02020603050405020304" pitchFamily="18" charset="0"/>
                <a:cs typeface="Times New Roman" panose="02020603050405020304" pitchFamily="18" charset="0"/>
              </a:rPr>
              <a:t> </a:t>
            </a:r>
            <a:r>
              <a:rPr lang="sv-SE" sz="2400" b="1" dirty="0" err="1" smtClean="0">
                <a:solidFill>
                  <a:srgbClr val="00B050"/>
                </a:solidFill>
                <a:latin typeface="Times New Roman" panose="02020603050405020304" pitchFamily="18" charset="0"/>
                <a:cs typeface="Times New Roman" panose="02020603050405020304" pitchFamily="18" charset="0"/>
              </a:rPr>
              <a:t>of</a:t>
            </a:r>
            <a:r>
              <a:rPr lang="sv-SE" sz="2400" b="1" dirty="0" smtClean="0">
                <a:solidFill>
                  <a:srgbClr val="00B050"/>
                </a:solidFill>
                <a:latin typeface="Times New Roman" panose="02020603050405020304" pitchFamily="18" charset="0"/>
                <a:cs typeface="Times New Roman" panose="02020603050405020304" pitchFamily="18" charset="0"/>
              </a:rPr>
              <a:t> species A</a:t>
            </a:r>
          </a:p>
          <a:p>
            <a:r>
              <a:rPr lang="sv-SE" sz="2400" b="1" dirty="0" err="1" smtClean="0">
                <a:solidFill>
                  <a:srgbClr val="00B050"/>
                </a:solidFill>
                <a:latin typeface="Times New Roman" panose="02020603050405020304" pitchFamily="18" charset="0"/>
                <a:cs typeface="Times New Roman" panose="02020603050405020304" pitchFamily="18" charset="0"/>
              </a:rPr>
              <a:t>increases</a:t>
            </a:r>
            <a:r>
              <a:rPr lang="sv-SE" sz="2400" b="1" dirty="0" smtClean="0">
                <a:solidFill>
                  <a:srgbClr val="00B050"/>
                </a:solidFill>
                <a:latin typeface="Times New Roman" panose="02020603050405020304" pitchFamily="18" charset="0"/>
                <a:cs typeface="Times New Roman" panose="02020603050405020304" pitchFamily="18" charset="0"/>
              </a:rPr>
              <a:t> in relation to the </a:t>
            </a:r>
          </a:p>
          <a:p>
            <a:r>
              <a:rPr lang="sv-SE" sz="2400" b="1" dirty="0" err="1" smtClean="0">
                <a:solidFill>
                  <a:srgbClr val="00B050"/>
                </a:solidFill>
                <a:latin typeface="Times New Roman" panose="02020603050405020304" pitchFamily="18" charset="0"/>
                <a:cs typeface="Times New Roman" panose="02020603050405020304" pitchFamily="18" charset="0"/>
              </a:rPr>
              <a:t>expected</a:t>
            </a:r>
            <a:r>
              <a:rPr lang="sv-SE" sz="2400" b="1" dirty="0" smtClean="0">
                <a:solidFill>
                  <a:srgbClr val="00B050"/>
                </a:solidFill>
                <a:latin typeface="Times New Roman" panose="02020603050405020304" pitchFamily="18" charset="0"/>
                <a:cs typeface="Times New Roman" panose="02020603050405020304" pitchFamily="18" charset="0"/>
              </a:rPr>
              <a:t> </a:t>
            </a:r>
            <a:r>
              <a:rPr lang="sv-SE" sz="2400" b="1" dirty="0" err="1" smtClean="0">
                <a:solidFill>
                  <a:srgbClr val="00B050"/>
                </a:solidFill>
                <a:latin typeface="Times New Roman" panose="02020603050405020304" pitchFamily="18" charset="0"/>
                <a:cs typeface="Times New Roman" panose="02020603050405020304" pitchFamily="18" charset="0"/>
              </a:rPr>
              <a:t>growh</a:t>
            </a:r>
            <a:r>
              <a:rPr lang="sv-SE" sz="2400" b="1" dirty="0" smtClean="0">
                <a:solidFill>
                  <a:srgbClr val="00B050"/>
                </a:solidFill>
                <a:latin typeface="Times New Roman" panose="02020603050405020304" pitchFamily="18" charset="0"/>
                <a:cs typeface="Times New Roman" panose="02020603050405020304" pitchFamily="18" charset="0"/>
              </a:rPr>
              <a:t> </a:t>
            </a:r>
            <a:r>
              <a:rPr lang="sv-SE" sz="2400" b="1" dirty="0" err="1" smtClean="0">
                <a:solidFill>
                  <a:srgbClr val="00B050"/>
                </a:solidFill>
                <a:latin typeface="Times New Roman" panose="02020603050405020304" pitchFamily="18" charset="0"/>
                <a:cs typeface="Times New Roman" panose="02020603050405020304" pitchFamily="18" charset="0"/>
              </a:rPr>
              <a:t>of</a:t>
            </a:r>
            <a:r>
              <a:rPr lang="sv-SE" sz="2400" b="1" dirty="0" smtClean="0">
                <a:solidFill>
                  <a:srgbClr val="00B050"/>
                </a:solidFill>
                <a:latin typeface="Times New Roman" panose="02020603050405020304" pitchFamily="18" charset="0"/>
                <a:cs typeface="Times New Roman" panose="02020603050405020304" pitchFamily="18" charset="0"/>
              </a:rPr>
              <a:t> species B.</a:t>
            </a:r>
          </a:p>
          <a:p>
            <a:endParaRPr lang="sv-SE" dirty="0"/>
          </a:p>
        </p:txBody>
      </p:sp>
    </p:spTree>
    <p:extLst>
      <p:ext uri="{BB962C8B-B14F-4D97-AF65-F5344CB8AC3E}">
        <p14:creationId xmlns:p14="http://schemas.microsoft.com/office/powerpoint/2010/main" val="28063286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55</a:t>
            </a:fld>
            <a:endParaRPr lang="sv-SE"/>
          </a:p>
        </p:txBody>
      </p:sp>
      <mc:AlternateContent xmlns:mc="http://schemas.openxmlformats.org/markup-compatibility/2006" xmlns:a14="http://schemas.microsoft.com/office/drawing/2010/main">
        <mc:Choice Requires="a14">
          <p:sp>
            <p:nvSpPr>
              <p:cNvPr id="3" name="Rektangel 2"/>
              <p:cNvSpPr/>
              <p:nvPr/>
            </p:nvSpPr>
            <p:spPr>
              <a:xfrm>
                <a:off x="762000" y="1739900"/>
                <a:ext cx="11125200" cy="2175275"/>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2400" b="1"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𝑬</m:t>
                      </m:r>
                      <m:d>
                        <m:d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e>
                          <m:d>
                            <m:d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sv-SE"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𝑬</m:t>
                                          </m:r>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2400" b="1" i="1" smtClean="0">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𝑬</m:t>
                                      </m:r>
                                      <m:r>
                                        <a:rPr lang="en-US"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2400" b="1" i="1" smtClean="0">
                                                  <a:solidFill>
                                                    <a:srgbClr val="00B050"/>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2400" b="1" i="1" smtClean="0">
                                              <a:solidFill>
                                                <a:srgbClr val="00B050"/>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400" b="1" i="1">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e>
                          </m:d>
                        </m:e>
                      </m:d>
                    </m:oMath>
                  </m:oMathPara>
                </a14:m>
                <a:endParaRPr lang="sv-SE" sz="24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𝑬</m:t>
                      </m:r>
                      <m:d>
                        <m:d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e>
                          <m:d>
                            <m:d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e>
                              </m:d>
                            </m:e>
                          </m:d>
                        </m:e>
                      </m:d>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762000" y="1739900"/>
                <a:ext cx="11125200" cy="2175275"/>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22204547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56</a:t>
            </a:fld>
            <a:endParaRPr lang="sv-SE"/>
          </a:p>
        </p:txBody>
      </p:sp>
      <mc:AlternateContent xmlns:mc="http://schemas.openxmlformats.org/markup-compatibility/2006" xmlns:a14="http://schemas.microsoft.com/office/drawing/2010/main">
        <mc:Choice Requires="a14">
          <p:sp>
            <p:nvSpPr>
              <p:cNvPr id="3" name="Rektangel 2"/>
              <p:cNvSpPr/>
              <p:nvPr/>
            </p:nvSpPr>
            <p:spPr>
              <a:xfrm>
                <a:off x="1092200" y="1561342"/>
                <a:ext cx="9994900" cy="2307042"/>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2400" b="1"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𝑬</m:t>
                      </m:r>
                      <m:d>
                        <m:d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e>
                          <m:d>
                            <m:d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sv-SE"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𝑬</m:t>
                                          </m:r>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2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sub>
                                  </m:sSub>
                                  <m:r>
                                    <a:rPr lang="sv-SE" sz="2400"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&lt;</m:t>
                                  </m:r>
                                  <m:d>
                                    <m:dPr>
                                      <m:begChr m:val=""/>
                                      <m:endChr m:val="|"/>
                                      <m:ctrlPr>
                                        <a:rPr lang="sv-SE"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𝑬</m:t>
                                      </m:r>
                                      <m:r>
                                        <a:rPr lang="en-US"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400" b="1" i="1">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2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2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sub>
                                  </m:sSub>
                                </m:e>
                              </m:d>
                            </m:e>
                          </m:d>
                        </m:e>
                      </m:d>
                    </m:oMath>
                  </m:oMathPara>
                </a14:m>
                <a:endParaRPr lang="sv-SE" sz="24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𝑬</m:t>
                      </m:r>
                      <m:d>
                        <m:d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e>
                          <m:d>
                            <m:d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&lt;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e>
                              </m:d>
                            </m:e>
                          </m:d>
                        </m:e>
                      </m:d>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1092200" y="1561342"/>
                <a:ext cx="9994900" cy="2307042"/>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30978981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57</a:t>
            </a:fld>
            <a:endParaRPr lang="sv-SE"/>
          </a:p>
        </p:txBody>
      </p:sp>
      <mc:AlternateContent xmlns:mc="http://schemas.openxmlformats.org/markup-compatibility/2006" xmlns:a14="http://schemas.microsoft.com/office/drawing/2010/main">
        <mc:Choice Requires="a14">
          <p:sp>
            <p:nvSpPr>
              <p:cNvPr id="3" name="Rektangel 2"/>
              <p:cNvSpPr/>
              <p:nvPr/>
            </p:nvSpPr>
            <p:spPr>
              <a:xfrm>
                <a:off x="736600" y="520700"/>
                <a:ext cx="10236200" cy="5393592"/>
              </a:xfrm>
              <a:prstGeom prst="rect">
                <a:avLst/>
              </a:prstGeom>
            </p:spPr>
            <p:txBody>
              <a:bodyPr wrap="square">
                <a:spAutoFit/>
              </a:bodyPr>
              <a:lstStyle/>
              <a:p>
                <a:pPr>
                  <a:lnSpc>
                    <a:spcPct val="107000"/>
                  </a:lnSpc>
                  <a:spcAft>
                    <a:spcPts val="800"/>
                  </a:spcAft>
                </a:pPr>
                <a:r>
                  <a:rPr lang="en-US" sz="40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Summary of Case 1:</a:t>
                </a:r>
                <a:endParaRPr lang="sv-SE"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𝒉</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𝒉</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𝝓</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𝝓</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736600" y="520700"/>
                <a:ext cx="10236200" cy="5393592"/>
              </a:xfrm>
              <a:prstGeom prst="rect">
                <a:avLst/>
              </a:prstGeom>
              <a:blipFill rotWithShape="0">
                <a:blip r:embed="rId2"/>
                <a:stretch>
                  <a:fillRect l="-2144" t="-1808"/>
                </a:stretch>
              </a:blipFill>
            </p:spPr>
            <p:txBody>
              <a:bodyPr/>
              <a:lstStyle/>
              <a:p>
                <a:r>
                  <a:rPr lang="sv-SE">
                    <a:noFill/>
                  </a:rPr>
                  <a:t> </a:t>
                </a:r>
              </a:p>
            </p:txBody>
          </p:sp>
        </mc:Fallback>
      </mc:AlternateContent>
    </p:spTree>
    <p:extLst>
      <p:ext uri="{BB962C8B-B14F-4D97-AF65-F5344CB8AC3E}">
        <p14:creationId xmlns:p14="http://schemas.microsoft.com/office/powerpoint/2010/main" val="4883248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58</a:t>
            </a:fld>
            <a:endParaRPr lang="sv-SE"/>
          </a:p>
        </p:txBody>
      </p:sp>
      <mc:AlternateContent xmlns:mc="http://schemas.openxmlformats.org/markup-compatibility/2006" xmlns:a14="http://schemas.microsoft.com/office/drawing/2010/main">
        <mc:Choice Requires="a14">
          <p:sp>
            <p:nvSpPr>
              <p:cNvPr id="3" name="Rektangel 2"/>
              <p:cNvSpPr/>
              <p:nvPr/>
            </p:nvSpPr>
            <p:spPr>
              <a:xfrm>
                <a:off x="1066800" y="736601"/>
                <a:ext cx="9829800" cy="5674117"/>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𝝓</m:t>
                      </m:r>
                      <m:sSub>
                        <m:sSubPr>
                          <m:ctrlPr>
                            <a:rPr lang="sv-SE"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𝝓</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smtClean="0">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4000" b="1" i="1"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𝝓</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𝝓</m:t>
                      </m:r>
                      <m:d>
                        <m:d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e>
                                  </m:d>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e>
                          </m:d>
                        </m:e>
                      </m:d>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𝑬</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e>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e>
                              </m:d>
                            </m:e>
                          </m:d>
                        </m:e>
                      </m:d>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𝑬</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e>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&lt;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e>
                              </m:d>
                            </m:e>
                          </m:d>
                        </m:e>
                      </m:d>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1066800" y="736601"/>
                <a:ext cx="9829800" cy="5674117"/>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36901709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59</a:t>
            </a:fld>
            <a:endParaRPr lang="sv-SE"/>
          </a:p>
        </p:txBody>
      </p:sp>
      <mc:AlternateContent xmlns:mc="http://schemas.openxmlformats.org/markup-compatibility/2006" xmlns:a14="http://schemas.microsoft.com/office/drawing/2010/main">
        <mc:Choice Requires="a14">
          <p:sp>
            <p:nvSpPr>
              <p:cNvPr id="3" name="Rektangel 2"/>
              <p:cNvSpPr/>
              <p:nvPr/>
            </p:nvSpPr>
            <p:spPr>
              <a:xfrm>
                <a:off x="1244600" y="667536"/>
                <a:ext cx="9118600" cy="5482655"/>
              </a:xfrm>
              <a:prstGeom prst="rect">
                <a:avLst/>
              </a:prstGeom>
            </p:spPr>
            <p:txBody>
              <a:bodyPr wrap="square">
                <a:spAutoFit/>
              </a:bodyPr>
              <a:lstStyle/>
              <a:p>
                <a:pPr>
                  <a:lnSpc>
                    <a:spcPct val="107000"/>
                  </a:lnSpc>
                  <a:spcAft>
                    <a:spcPts val="800"/>
                  </a:spcAft>
                </a:pPr>
                <a:r>
                  <a:rPr lang="en-US" sz="40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Case 2:</a:t>
                </a:r>
                <a:endParaRPr lang="sv-SE"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b="1" dirty="0">
                    <a:effectLst/>
                    <a:latin typeface="Calibri" panose="020F0502020204030204" pitchFamily="34" charset="0"/>
                    <a:ea typeface="Times New Roman" panose="02020603050405020304" pitchFamily="18" charset="0"/>
                    <a:cs typeface="Times New Roman" panose="02020603050405020304" pitchFamily="18" charset="0"/>
                  </a:rPr>
                  <a:t>As Case 1 with the following constraints</a:t>
                </a:r>
                <a:r>
                  <a:rPr lang="en-US" sz="4000" b="1" dirty="0" smtClean="0">
                    <a:effectLst/>
                    <a:latin typeface="Calibri" panose="020F0502020204030204" pitchFamily="34" charset="0"/>
                    <a:ea typeface="Times New Roman" panose="02020603050405020304" pitchFamily="18" charset="0"/>
                    <a:cs typeface="Times New Roman" panose="02020603050405020304" pitchFamily="18" charset="0"/>
                  </a:rPr>
                  <a:t>:</a:t>
                </a: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𝑩</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e>
                      </m:d>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 ; </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e>
                      </m:d>
                    </m:oMath>
                  </m:oMathPara>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1244600" y="667536"/>
                <a:ext cx="9118600" cy="5482655"/>
              </a:xfrm>
              <a:prstGeom prst="rect">
                <a:avLst/>
              </a:prstGeom>
              <a:blipFill rotWithShape="0">
                <a:blip r:embed="rId2"/>
                <a:stretch>
                  <a:fillRect l="-2340" t="-1780"/>
                </a:stretch>
              </a:blipFill>
            </p:spPr>
            <p:txBody>
              <a:bodyPr/>
              <a:lstStyle/>
              <a:p>
                <a:r>
                  <a:rPr lang="sv-SE">
                    <a:noFill/>
                  </a:rPr>
                  <a:t> </a:t>
                </a:r>
              </a:p>
            </p:txBody>
          </p:sp>
        </mc:Fallback>
      </mc:AlternateContent>
    </p:spTree>
    <p:extLst>
      <p:ext uri="{BB962C8B-B14F-4D97-AF65-F5344CB8AC3E}">
        <p14:creationId xmlns:p14="http://schemas.microsoft.com/office/powerpoint/2010/main" val="1620272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6</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906" y="0"/>
            <a:ext cx="10931988" cy="6858000"/>
          </a:xfrm>
          <a:prstGeom prst="rect">
            <a:avLst/>
          </a:prstGeom>
        </p:spPr>
      </p:pic>
    </p:spTree>
    <p:extLst>
      <p:ext uri="{BB962C8B-B14F-4D97-AF65-F5344CB8AC3E}">
        <p14:creationId xmlns:p14="http://schemas.microsoft.com/office/powerpoint/2010/main" val="28075560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60</a:t>
            </a:fld>
            <a:endParaRPr lang="sv-SE"/>
          </a:p>
        </p:txBody>
      </p:sp>
      <mc:AlternateContent xmlns:mc="http://schemas.openxmlformats.org/markup-compatibility/2006" xmlns:a14="http://schemas.microsoft.com/office/drawing/2010/main">
        <mc:Choice Requires="a14">
          <p:sp>
            <p:nvSpPr>
              <p:cNvPr id="3" name="Rektangel 2"/>
              <p:cNvSpPr/>
              <p:nvPr/>
            </p:nvSpPr>
            <p:spPr>
              <a:xfrm>
                <a:off x="787400" y="355721"/>
                <a:ext cx="10033000" cy="5477910"/>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sv-SE" sz="4000" b="1" i="1">
                          <a:latin typeface="Cambria Math" panose="02040503050406030204" pitchFamily="18" charset="0"/>
                          <a:ea typeface="Calibri" panose="020F0502020204030204" pitchFamily="34" charset="0"/>
                          <a:cs typeface="Times New Roman" panose="02020603050405020304" pitchFamily="18" charset="0"/>
                        </a:rPr>
                        <m:t> </m:t>
                      </m:r>
                      <m:r>
                        <a:rPr lang="en-US"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𝒑</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oMath>
                  </m:oMathPara>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4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𝒇</m:t>
                      </m:r>
                      <m:r>
                        <a:rPr lang="en-US" sz="4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𝒑</m:t>
                      </m:r>
                      <m:r>
                        <a:rPr lang="en-US" sz="4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                   ,             </m:t>
                                </m:r>
                                <m:r>
                                  <a:rPr lang="en-US"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𝒑</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e>
                            </m:mr>
                            <m:mr>
                              <m:e>
                                <m:sSup>
                                  <m:sSup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p>
                                </m:sSup>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𝒑</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   ,  −</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𝒑</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e>
                            </m:mr>
                            <m:mr>
                              <m:e>
                                <m:sSup>
                                  <m:sSup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                </m:t>
                                    </m:r>
                                  </m:sup>
                                </m:sSup>
                                <m:r>
                                  <a:rPr lang="en-US" sz="4000" b="1" i="1">
                                    <a:effectLst/>
                                    <a:latin typeface="Cambria Math" panose="02040503050406030204" pitchFamily="18" charset="0"/>
                                    <a:ea typeface="Calibri" panose="020F0502020204030204" pitchFamily="34" charset="0"/>
                                    <a:cs typeface="Times New Roman" panose="02020603050405020304" pitchFamily="18" charset="0"/>
                                  </a:rPr>
                                  <m:t>   ,                  </m:t>
                                </m:r>
                                <m:r>
                                  <a:rPr lang="en-US"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𝒑</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e>
                            </m:mr>
                            <m:mr>
                              <m:e>
                                <m:sSup>
                                  <m:sSup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p>
                                </m:sSup>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𝒑</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  ,            </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𝒑</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e>
                            </m:mr>
                            <m:mr>
                              <m:e>
                                <m:r>
                                  <a:rPr lang="en-US" sz="4000" b="1" i="1">
                                    <a:effectLst/>
                                    <a:latin typeface="Cambria Math" panose="02040503050406030204" pitchFamily="18" charset="0"/>
                                    <a:ea typeface="Cambria Math" panose="02040503050406030204" pitchFamily="18" charset="0"/>
                                    <a:cs typeface="Cambria Math" panose="02040503050406030204" pitchFamily="18" charset="0"/>
                                  </a:rPr>
                                  <m:t>𝟎</m:t>
                                </m:r>
                                <m:r>
                                  <a:rPr lang="en-US" sz="4000" b="1" i="1">
                                    <a:effectLst/>
                                    <a:latin typeface="Cambria Math" panose="02040503050406030204" pitchFamily="18" charset="0"/>
                                    <a:ea typeface="Cambria Math" panose="02040503050406030204" pitchFamily="18" charset="0"/>
                                    <a:cs typeface="Cambria Math" panose="02040503050406030204" pitchFamily="18" charset="0"/>
                                  </a:rPr>
                                  <m:t>                    ,                   </m:t>
                                </m:r>
                                <m:r>
                                  <a:rPr lang="en-US" sz="4000" b="1" i="1" smtClean="0">
                                    <a:solidFill>
                                      <a:srgbClr val="0070C0"/>
                                    </a:solidFill>
                                    <a:effectLst/>
                                    <a:latin typeface="Cambria Math" panose="02040503050406030204" pitchFamily="18" charset="0"/>
                                    <a:ea typeface="Cambria Math" panose="02040503050406030204" pitchFamily="18" charset="0"/>
                                    <a:cs typeface="Cambria Math" panose="02040503050406030204" pitchFamily="18" charset="0"/>
                                  </a:rPr>
                                  <m:t>𝒑</m:t>
                                </m:r>
                                <m:r>
                                  <a:rPr lang="en-US" sz="4000" b="1" i="1">
                                    <a:effectLst/>
                                    <a:latin typeface="Cambria Math" panose="02040503050406030204" pitchFamily="18" charset="0"/>
                                    <a:ea typeface="Cambria Math" panose="02040503050406030204" pitchFamily="18" charset="0"/>
                                    <a:cs typeface="Cambria Math" panose="02040503050406030204" pitchFamily="18" charset="0"/>
                                  </a:rPr>
                                  <m:t>≥</m:t>
                                </m:r>
                                <m:r>
                                  <a:rPr lang="en-US" sz="4000" b="1" i="1">
                                    <a:effectLst/>
                                    <a:latin typeface="Cambria Math" panose="02040503050406030204" pitchFamily="18" charset="0"/>
                                    <a:ea typeface="Cambria Math" panose="02040503050406030204" pitchFamily="18" charset="0"/>
                                    <a:cs typeface="Cambria Math" panose="02040503050406030204" pitchFamily="18" charset="0"/>
                                  </a:rPr>
                                  <m:t>𝒈</m:t>
                                </m:r>
                              </m:e>
                            </m:mr>
                          </m:m>
                        </m:e>
                      </m:d>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787400" y="355721"/>
                <a:ext cx="10033000" cy="5477910"/>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22390238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61</a:t>
            </a:fld>
            <a:endParaRPr lang="sv-SE"/>
          </a:p>
        </p:txBody>
      </p:sp>
      <mc:AlternateContent xmlns:mc="http://schemas.openxmlformats.org/markup-compatibility/2006" xmlns:a14="http://schemas.microsoft.com/office/drawing/2010/main">
        <mc:Choice Requires="a14">
          <p:sp>
            <p:nvSpPr>
              <p:cNvPr id="3" name="Rektangel 2"/>
              <p:cNvSpPr/>
              <p:nvPr/>
            </p:nvSpPr>
            <p:spPr>
              <a:xfrm>
                <a:off x="1054100" y="698500"/>
                <a:ext cx="10299700" cy="4925066"/>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𝝓</m:t>
                      </m:r>
                      <m:sSub>
                        <m:sSubPr>
                          <m:ctrlPr>
                            <a:rPr lang="sv-SE"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𝝓</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4000" b="1" i="1"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𝝓</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den>
                      </m:f>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nary>
                            <m:naryPr>
                              <m:limLoc m:val="undOv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up>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𝒈</m:t>
                              </m:r>
                            </m:sup>
                            <m:e>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𝜶</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𝜷</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𝒑</m:t>
                                  </m:r>
                                </m:e>
                              </m:d>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𝒇</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𝒑</m:t>
                                  </m:r>
                                </m:e>
                              </m:d>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𝒅𝒑</m:t>
                              </m:r>
                            </m:e>
                          </m:nary>
                        </m:e>
                      </m:d>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1054100" y="698500"/>
                <a:ext cx="10299700" cy="4925066"/>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33355240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62</a:t>
            </a:fld>
            <a:endParaRPr lang="sv-SE"/>
          </a:p>
        </p:txBody>
      </p:sp>
      <mc:AlternateContent xmlns:mc="http://schemas.openxmlformats.org/markup-compatibility/2006" xmlns:a14="http://schemas.microsoft.com/office/drawing/2010/main">
        <mc:Choice Requires="a14">
          <p:sp>
            <p:nvSpPr>
              <p:cNvPr id="3" name="Rektangel 2"/>
              <p:cNvSpPr/>
              <p:nvPr/>
            </p:nvSpPr>
            <p:spPr>
              <a:xfrm>
                <a:off x="685800" y="469900"/>
                <a:ext cx="10579100" cy="5475089"/>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nary>
                            <m:naryPr>
                              <m:limLoc m:val="undOv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up>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𝒈</m:t>
                              </m:r>
                            </m:sup>
                            <m:e>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𝜶</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𝜷</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𝒑</m:t>
                                  </m:r>
                                </m:e>
                              </m:d>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𝒇</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𝒑</m:t>
                                  </m:r>
                                </m:e>
                              </m:d>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𝒅𝒑</m:t>
                              </m:r>
                            </m:e>
                          </m:nary>
                        </m:e>
                      </m:d>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sSub>
                      <m:sSubPr>
                        <m:ctrlPr>
                          <a:rPr lang="sv-SE" sz="4000" b="1" i="1" smtClean="0">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sv-SE"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num>
                      <m:den>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𝒉</m:t>
                        </m:r>
                      </m:den>
                    </m:f>
                  </m:oMath>
                </a14:m>
                <a:r>
                  <a:rPr lang="en-US" sz="40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nary>
                        <m:naryPr>
                          <m:limLoc m:val="undOv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up>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𝒈</m:t>
                          </m:r>
                        </m:sup>
                        <m:e>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𝜶</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𝜷</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𝒑</m:t>
                              </m:r>
                            </m:e>
                          </m:d>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𝒇</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𝒑</m:t>
                              </m:r>
                            </m:e>
                          </m:d>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𝒅𝒑</m:t>
                          </m:r>
                        </m:e>
                      </m:nary>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685800" y="469900"/>
                <a:ext cx="10579100" cy="5475089"/>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34559222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63</a:t>
            </a:fld>
            <a:endParaRPr lang="sv-SE"/>
          </a:p>
        </p:txBody>
      </p:sp>
      <mc:AlternateContent xmlns:mc="http://schemas.openxmlformats.org/markup-compatibility/2006" xmlns:a14="http://schemas.microsoft.com/office/drawing/2010/main">
        <mc:Choice Requires="a14">
          <p:sp>
            <p:nvSpPr>
              <p:cNvPr id="3" name="Rektangel 2"/>
              <p:cNvSpPr/>
              <p:nvPr/>
            </p:nvSpPr>
            <p:spPr>
              <a:xfrm>
                <a:off x="571500" y="431801"/>
                <a:ext cx="10934700" cy="5604804"/>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6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m:t>
                      </m:r>
                      <m:nary>
                        <m:naryPr>
                          <m:limLoc m:val="undOv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𝟎</m:t>
                          </m:r>
                        </m:sub>
                        <m:sup>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𝒈</m:t>
                          </m:r>
                        </m:sup>
                        <m:e>
                          <m:d>
                            <m:d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𝜶</m:t>
                              </m:r>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𝜷</m:t>
                              </m:r>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𝒑</m:t>
                              </m:r>
                            </m:e>
                          </m:d>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𝒇</m:t>
                          </m:r>
                          <m:d>
                            <m:d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𝒑</m:t>
                              </m:r>
                            </m:e>
                          </m:d>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𝒅𝒑</m:t>
                          </m:r>
                        </m:e>
                      </m:nary>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m:t>
                      </m:r>
                      <m:nary>
                        <m:naryPr>
                          <m:limLoc m:val="undOv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𝟎</m:t>
                          </m:r>
                        </m:sub>
                        <m:sup>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𝒈</m:t>
                          </m:r>
                        </m:sup>
                        <m:e>
                          <m:d>
                            <m:d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𝜶</m:t>
                              </m:r>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𝜷</m:t>
                              </m:r>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𝒑</m:t>
                              </m:r>
                            </m:e>
                          </m:d>
                          <m:d>
                            <m:d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𝟏</m:t>
                                  </m:r>
                                </m:sup>
                              </m:sSup>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3600" b="1" i="1">
                                  <a:effectLst/>
                                  <a:latin typeface="Cambria Math" panose="02040503050406030204" pitchFamily="18" charset="0"/>
                                  <a:ea typeface="Calibri" panose="020F0502020204030204" pitchFamily="34" charset="0"/>
                                  <a:cs typeface="Times New Roman" panose="02020603050405020304" pitchFamily="18" charset="0"/>
                                </a:rPr>
                                <m:t>𝒑</m:t>
                              </m:r>
                            </m:e>
                          </m:d>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𝒅𝒑</m:t>
                          </m:r>
                        </m:e>
                      </m:nary>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m:t>
                      </m:r>
                      <m:nary>
                        <m:naryPr>
                          <m:limLoc m:val="undOv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𝟎</m:t>
                          </m:r>
                        </m:sub>
                        <m:sup>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𝒈</m:t>
                          </m:r>
                        </m:sup>
                        <m:e>
                          <m:d>
                            <m:d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𝜶</m:t>
                              </m:r>
                              <m:sSup>
                                <m:s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𝟏</m:t>
                                  </m:r>
                                </m:sup>
                              </m:sSup>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𝜶</m:t>
                              </m:r>
                              <m:sSup>
                                <m:s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3600" b="1" i="1">
                                  <a:effectLst/>
                                  <a:latin typeface="Cambria Math" panose="02040503050406030204" pitchFamily="18" charset="0"/>
                                  <a:ea typeface="Calibri" panose="020F0502020204030204" pitchFamily="34" charset="0"/>
                                  <a:cs typeface="Times New Roman" panose="02020603050405020304" pitchFamily="18" charset="0"/>
                                </a:rPr>
                                <m:t>𝒑</m:t>
                              </m:r>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𝜷</m:t>
                              </m:r>
                              <m:sSup>
                                <m:s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𝟏</m:t>
                                  </m:r>
                                </m:sup>
                              </m:sSup>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𝒑</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𝜷</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𝟐</m:t>
                                  </m:r>
                                </m:sup>
                              </m:sSup>
                              <m:sSup>
                                <m:s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𝒑</m:t>
                                  </m:r>
                                </m:e>
                                <m:sup>
                                  <m:r>
                                    <a:rPr lang="en-US" sz="3600" b="1" i="1">
                                      <a:effectLst/>
                                      <a:latin typeface="Cambria Math" panose="02040503050406030204" pitchFamily="18" charset="0"/>
                                      <a:ea typeface="Calibri" panose="020F0502020204030204" pitchFamily="34" charset="0"/>
                                      <a:cs typeface="Times New Roman" panose="02020603050405020304" pitchFamily="18" charset="0"/>
                                    </a:rPr>
                                    <m:t>𝟐</m:t>
                                  </m:r>
                                </m:sup>
                              </m:sSup>
                            </m:e>
                          </m:d>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𝒅𝒑</m:t>
                          </m:r>
                        </m:e>
                      </m:nary>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571500" y="431801"/>
                <a:ext cx="10934700" cy="5604804"/>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4057437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64</a:t>
            </a:fld>
            <a:endParaRPr lang="sv-SE"/>
          </a:p>
        </p:txBody>
      </p:sp>
      <mc:AlternateContent xmlns:mc="http://schemas.openxmlformats.org/markup-compatibility/2006" xmlns:a14="http://schemas.microsoft.com/office/drawing/2010/main">
        <mc:Choice Requires="a14">
          <p:sp>
            <p:nvSpPr>
              <p:cNvPr id="3" name="Rektangel 2"/>
              <p:cNvSpPr/>
              <p:nvPr/>
            </p:nvSpPr>
            <p:spPr>
              <a:xfrm>
                <a:off x="812800" y="406400"/>
                <a:ext cx="10160000" cy="5604932"/>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nary>
                        <m:naryPr>
                          <m:limLoc m:val="undOv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𝟎</m:t>
                          </m:r>
                        </m:sub>
                        <m:sup>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𝒈</m:t>
                          </m:r>
                        </m:sup>
                        <m:e>
                          <m:d>
                            <m:d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𝜶</m:t>
                              </m:r>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p>
                              </m:sSup>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𝜶</m:t>
                              </m:r>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3200" b="1" i="1">
                                  <a:effectLst/>
                                  <a:latin typeface="Cambria Math" panose="02040503050406030204" pitchFamily="18" charset="0"/>
                                  <a:ea typeface="Calibri" panose="020F0502020204030204" pitchFamily="34" charset="0"/>
                                  <a:cs typeface="Times New Roman" panose="02020603050405020304" pitchFamily="18" charset="0"/>
                                </a:rPr>
                                <m:t>𝒑</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𝜷</m:t>
                              </m:r>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p>
                              </m:sSup>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𝒑</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𝜷</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p>
                              </m:sSup>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𝒑</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p>
                              </m:sSup>
                            </m:e>
                          </m:d>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𝒅𝒑</m:t>
                          </m:r>
                        </m:e>
                      </m:nary>
                    </m:oMath>
                  </m:oMathPara>
                </a14:m>
                <a:endParaRPr lang="sv-SE" sz="3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sSubSupPr>
                        <m:e>
                          <m:d>
                            <m:dPr>
                              <m:begChr m:val="["/>
                              <m:endChr m:val="]"/>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𝜶</m:t>
                              </m:r>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p>
                              </m:sSup>
                              <m:r>
                                <a:rPr lang="en-US" sz="3200" b="1" i="1">
                                  <a:effectLst/>
                                  <a:latin typeface="Cambria Math" panose="02040503050406030204" pitchFamily="18" charset="0"/>
                                  <a:ea typeface="Calibri" panose="020F0502020204030204" pitchFamily="34" charset="0"/>
                                  <a:cs typeface="Times New Roman" panose="02020603050405020304" pitchFamily="18" charset="0"/>
                                </a:rPr>
                                <m:t>𝒑</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𝜶</m:t>
                                  </m:r>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p>
                                  </m:sSup>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𝒑</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p>
                                  </m:sSup>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𝜷</m:t>
                                  </m:r>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p>
                                  </m:sSup>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𝒑</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p>
                                  </m:sSup>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𝜷</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p>
                                  </m:sSup>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𝒑</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𝟑</m:t>
                                      </m:r>
                                    </m:sup>
                                  </m:sSup>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𝟑</m:t>
                                  </m:r>
                                </m:den>
                              </m:f>
                            </m:e>
                          </m:d>
                        </m:e>
                        <m: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𝟎</m:t>
                          </m:r>
                        </m:sub>
                        <m:sup>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𝒈</m:t>
                          </m:r>
                        </m:sup>
                      </m:sSubSup>
                    </m:oMath>
                  </m:oMathPara>
                </a14:m>
                <a:endParaRPr lang="sv-SE" sz="3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𝜶</m:t>
                      </m:r>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p>
                      </m:sSup>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𝜶</m:t>
                          </m:r>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p>
                          </m:sSup>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p>
                          </m:sSup>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𝜷</m:t>
                          </m:r>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p>
                          </m:sSup>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p>
                          </m:sSup>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𝜷</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p>
                          </m:sSup>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𝟑</m:t>
                              </m:r>
                            </m:sup>
                          </m:sSup>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𝟑</m:t>
                          </m:r>
                        </m:den>
                      </m:f>
                    </m:oMath>
                  </m:oMathPara>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812800" y="406400"/>
                <a:ext cx="10160000" cy="5604932"/>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107595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65</a:t>
            </a:fld>
            <a:endParaRPr lang="sv-SE"/>
          </a:p>
        </p:txBody>
      </p:sp>
      <mc:AlternateContent xmlns:mc="http://schemas.openxmlformats.org/markup-compatibility/2006" xmlns:a14="http://schemas.microsoft.com/office/drawing/2010/main">
        <mc:Choice Requires="a14">
          <p:sp>
            <p:nvSpPr>
              <p:cNvPr id="3" name="Rektangel 2"/>
              <p:cNvSpPr/>
              <p:nvPr/>
            </p:nvSpPr>
            <p:spPr>
              <a:xfrm>
                <a:off x="838200" y="406400"/>
                <a:ext cx="10236200" cy="5991768"/>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𝜶</m:t>
                      </m:r>
                      <m:sSup>
                        <m:sSup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p>
                      </m:sSup>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𝜶</m:t>
                          </m:r>
                          <m:sSup>
                            <m:sSup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p>
                          </m:sSup>
                          <m:sSup>
                            <m:sSup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p>
                          </m:sSup>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𝜷</m:t>
                          </m:r>
                          <m:sSup>
                            <m:sSup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p>
                          </m:sSup>
                          <m:sSup>
                            <m:sSup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p>
                          </m:sSup>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𝜷</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p>
                          </m:sSup>
                          <m:sSup>
                            <m:sSup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4000" b="1" i="1">
                                  <a:effectLst/>
                                  <a:latin typeface="Cambria Math" panose="02040503050406030204" pitchFamily="18" charset="0"/>
                                  <a:ea typeface="Calibri" panose="020F0502020204030204" pitchFamily="34" charset="0"/>
                                  <a:cs typeface="Times New Roman" panose="02020603050405020304" pitchFamily="18" charset="0"/>
                                </a:rPr>
                                <m:t>𝟑</m:t>
                              </m:r>
                            </m:sup>
                          </m:sSup>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𝟑</m:t>
                          </m:r>
                        </m:den>
                      </m:f>
                    </m:oMath>
                  </m:oMathPara>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𝜶</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𝜶</m:t>
                          </m:r>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𝜷</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𝜷</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𝟑</m:t>
                          </m:r>
                        </m:den>
                      </m:f>
                    </m:oMath>
                  </m:oMathPara>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𝜶</m:t>
                          </m:r>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𝟑</m:t>
                              </m:r>
                            </m:den>
                          </m:f>
                        </m:e>
                      </m:d>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𝜷</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838200" y="406400"/>
                <a:ext cx="10236200" cy="5991768"/>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34441413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66</a:t>
            </a:fld>
            <a:endParaRPr lang="sv-SE"/>
          </a:p>
        </p:txBody>
      </p:sp>
      <mc:AlternateContent xmlns:mc="http://schemas.openxmlformats.org/markup-compatibility/2006" xmlns:a14="http://schemas.microsoft.com/office/drawing/2010/main">
        <mc:Choice Requires="a14">
          <p:sp>
            <p:nvSpPr>
              <p:cNvPr id="3" name="Rektangel 2"/>
              <p:cNvSpPr/>
              <p:nvPr/>
            </p:nvSpPr>
            <p:spPr>
              <a:xfrm>
                <a:off x="2628900" y="375110"/>
                <a:ext cx="6096000" cy="5997219"/>
              </a:xfrm>
              <a:prstGeom prst="rect">
                <a:avLst/>
              </a:prstGeom>
            </p:spPr>
            <p:txBody>
              <a:bodyPr>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2400" b="1" i="1" smtClean="0">
                              <a:solidFill>
                                <a:srgbClr val="7030A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4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𝜶</m:t>
                          </m:r>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𝟑</m:t>
                              </m:r>
                            </m:den>
                          </m:f>
                        </m:e>
                      </m:d>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𝜷</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𝒈</m:t>
                      </m:r>
                    </m:oMath>
                  </m:oMathPara>
                </a14:m>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2400" b="1" i="1" smtClean="0">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4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𝜶</m:t>
                          </m:r>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𝟑</m:t>
                              </m:r>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𝟔</m:t>
                              </m:r>
                            </m:den>
                          </m:f>
                        </m:e>
                      </m:d>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𝜷</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𝒈</m:t>
                      </m:r>
                    </m:oMath>
                  </m:oMathPara>
                </a14:m>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2400" b="1" i="1" smtClean="0">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4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𝜶</m:t>
                          </m:r>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𝜷</m:t>
                          </m:r>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2400" b="1" i="1">
                          <a:effectLst/>
                          <a:latin typeface="Cambria Math" panose="02040503050406030204" pitchFamily="18" charset="0"/>
                          <a:ea typeface="Calibri" panose="020F0502020204030204" pitchFamily="34" charset="0"/>
                          <a:cs typeface="Times New Roman" panose="02020603050405020304" pitchFamily="18" charset="0"/>
                        </a:rPr>
                        <m:t>𝒈</m:t>
                      </m:r>
                    </m:oMath>
                  </m:oMathPara>
                </a14:m>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24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m:t>
                      </m:r>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𝒉</m:t>
                      </m:r>
                      <m:d>
                        <m:d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𝜶</m:t>
                              </m:r>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𝜷</m:t>
                              </m:r>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2400" b="1" i="1">
                              <a:effectLst/>
                              <a:latin typeface="Cambria Math" panose="02040503050406030204" pitchFamily="18" charset="0"/>
                              <a:ea typeface="Calibri" panose="020F0502020204030204" pitchFamily="34" charset="0"/>
                              <a:cs typeface="Times New Roman" panose="02020603050405020304" pitchFamily="18" charset="0"/>
                            </a:rPr>
                            <m:t>𝒈</m:t>
                          </m:r>
                        </m:e>
                      </m:d>
                    </m:oMath>
                  </m:oMathPara>
                </a14:m>
                <a:endParaRPr lang="sv-SE" sz="24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𝒉</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𝜶</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𝜷</m:t>
                              </m:r>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𝟑</m:t>
                              </m:r>
                            </m:den>
                          </m:f>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e>
                      </m:d>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2628900" y="375110"/>
                <a:ext cx="6096000" cy="5997219"/>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21162442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67</a:t>
            </a:fld>
            <a:endParaRPr lang="sv-SE"/>
          </a:p>
        </p:txBody>
      </p:sp>
      <mc:AlternateContent xmlns:mc="http://schemas.openxmlformats.org/markup-compatibility/2006" xmlns:a14="http://schemas.microsoft.com/office/drawing/2010/main">
        <mc:Choice Requires="a14">
          <p:sp>
            <p:nvSpPr>
              <p:cNvPr id="3" name="Rektangel 2"/>
              <p:cNvSpPr/>
              <p:nvPr/>
            </p:nvSpPr>
            <p:spPr>
              <a:xfrm>
                <a:off x="292100" y="1536700"/>
                <a:ext cx="10871200" cy="2762359"/>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𝑬</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e>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&lt;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e>
                              </m:d>
                            </m:e>
                          </m:d>
                        </m:e>
                      </m:d>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292100" y="1536700"/>
                <a:ext cx="10871200" cy="2762359"/>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30214410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68</a:t>
            </a:fld>
            <a:endParaRPr lang="sv-SE"/>
          </a:p>
        </p:txBody>
      </p:sp>
      <mc:AlternateContent xmlns:mc="http://schemas.openxmlformats.org/markup-compatibility/2006" xmlns:a14="http://schemas.microsoft.com/office/drawing/2010/main">
        <mc:Choice Requires="a14">
          <p:sp>
            <p:nvSpPr>
              <p:cNvPr id="3" name="Rektangel 2"/>
              <p:cNvSpPr/>
              <p:nvPr/>
            </p:nvSpPr>
            <p:spPr>
              <a:xfrm>
                <a:off x="660400" y="353138"/>
                <a:ext cx="9207500" cy="5729325"/>
              </a:xfrm>
              <a:prstGeom prst="rect">
                <a:avLst/>
              </a:prstGeom>
            </p:spPr>
            <p:txBody>
              <a:bodyPr wrap="square">
                <a:spAutoFit/>
              </a:bodyPr>
              <a:lstStyle/>
              <a:p>
                <a:pPr>
                  <a:lnSpc>
                    <a:spcPct val="107000"/>
                  </a:lnSpc>
                  <a:spcAft>
                    <a:spcPts val="800"/>
                  </a:spcAft>
                </a:pPr>
                <a:r>
                  <a:rPr lang="en-US" sz="3200" b="1" dirty="0">
                    <a:latin typeface="Calibri" panose="020F0502020204030204" pitchFamily="34" charset="0"/>
                    <a:ea typeface="Times New Roman" panose="02020603050405020304" pitchFamily="18" charset="0"/>
                    <a:cs typeface="Times New Roman" panose="02020603050405020304" pitchFamily="18" charset="0"/>
                  </a:rPr>
                  <a:t>Observation</a:t>
                </a:r>
                <a:r>
                  <a:rPr lang="en-US" sz="3200" b="1" dirty="0" smtClean="0">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sv-SE" sz="32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𝒁</m:t>
                        </m:r>
                      </m:e>
                      <m:sub>
                        <m:r>
                          <a:rPr lang="en-US" sz="32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𝒉</m:t>
                    </m:r>
                    <m:d>
                      <m:dPr>
                        <m:ctrlPr>
                          <a:rPr lang="sv-SE"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𝜶</m:t>
                        </m:r>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𝜷</m:t>
                            </m:r>
                          </m:num>
                          <m:den>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den>
                        </m:f>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𝒈</m:t>
                        </m:r>
                      </m:e>
                    </m:d>
                  </m:oMath>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b="1" dirty="0">
                    <a:effectLst/>
                    <a:latin typeface="Calibri" panose="020F0502020204030204" pitchFamily="34" charset="0"/>
                    <a:ea typeface="Times New Roman" panose="02020603050405020304" pitchFamily="18" charset="0"/>
                    <a:cs typeface="Times New Roman" panose="02020603050405020304" pitchFamily="18" charset="0"/>
                  </a:rPr>
                  <a:t>For g=0:</a:t>
                </a: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32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r>
                        <a:rPr lang="en-US"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𝜶</m:t>
                      </m:r>
                    </m:oMath>
                  </m:oMathPara>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smtClean="0">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32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𝒉</m:t>
                      </m:r>
                      <m:r>
                        <a:rPr lang="en-US"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𝜶</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3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3200" b="1" i="1"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𝜶</m:t>
                      </m:r>
                      <m:r>
                        <a:rPr lang="en-US" sz="3200" b="1" i="1"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32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𝟎</m:t>
                              </m:r>
                            </m:sub>
                          </m:sSub>
                        </m:sub>
                      </m:sSub>
                    </m:oMath>
                  </m:oMathPara>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660400" y="353138"/>
                <a:ext cx="9207500" cy="5729325"/>
              </a:xfrm>
              <a:prstGeom prst="rect">
                <a:avLst/>
              </a:prstGeom>
              <a:blipFill rotWithShape="0">
                <a:blip r:embed="rId2"/>
                <a:stretch>
                  <a:fillRect l="-1655"/>
                </a:stretch>
              </a:blipFill>
            </p:spPr>
            <p:txBody>
              <a:bodyPr/>
              <a:lstStyle/>
              <a:p>
                <a:r>
                  <a:rPr lang="sv-SE">
                    <a:noFill/>
                  </a:rPr>
                  <a:t> </a:t>
                </a:r>
              </a:p>
            </p:txBody>
          </p:sp>
        </mc:Fallback>
      </mc:AlternateContent>
    </p:spTree>
    <p:extLst>
      <p:ext uri="{BB962C8B-B14F-4D97-AF65-F5344CB8AC3E}">
        <p14:creationId xmlns:p14="http://schemas.microsoft.com/office/powerpoint/2010/main" val="36490034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69</a:t>
            </a:fld>
            <a:endParaRPr lang="sv-SE"/>
          </a:p>
        </p:txBody>
      </p:sp>
      <mc:AlternateContent xmlns:mc="http://schemas.openxmlformats.org/markup-compatibility/2006" xmlns:a14="http://schemas.microsoft.com/office/drawing/2010/main">
        <mc:Choice Requires="a14">
          <p:sp>
            <p:nvSpPr>
              <p:cNvPr id="3" name="Rektangel 2"/>
              <p:cNvSpPr/>
              <p:nvPr/>
            </p:nvSpPr>
            <p:spPr>
              <a:xfrm>
                <a:off x="990600" y="622301"/>
                <a:ext cx="10248900" cy="4632358"/>
              </a:xfrm>
              <a:prstGeom prst="rect">
                <a:avLst/>
              </a:prstGeom>
            </p:spPr>
            <p:txBody>
              <a:bodyPr wrap="square">
                <a:spAutoFit/>
              </a:bodyPr>
              <a:lstStyle/>
              <a:p>
                <a:pPr>
                  <a:lnSpc>
                    <a:spcPct val="107000"/>
                  </a:lnSpc>
                  <a:spcAft>
                    <a:spcPts val="800"/>
                  </a:spcAft>
                </a:pPr>
                <a:r>
                  <a:rPr lang="en-US" sz="4000" b="1" u="sng"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Comparison of investments for g=0</a:t>
                </a:r>
                <a:r>
                  <a:rPr lang="en-US" sz="4000" b="1" u="sng"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a:t>
                </a: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𝒉</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𝒉</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𝝓</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𝝓</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990600" y="622301"/>
                <a:ext cx="10248900" cy="4632358"/>
              </a:xfrm>
              <a:prstGeom prst="rect">
                <a:avLst/>
              </a:prstGeom>
              <a:blipFill rotWithShape="0">
                <a:blip r:embed="rId2"/>
                <a:stretch>
                  <a:fillRect l="-2142" t="-2105"/>
                </a:stretch>
              </a:blipFill>
            </p:spPr>
            <p:txBody>
              <a:bodyPr/>
              <a:lstStyle/>
              <a:p>
                <a:r>
                  <a:rPr lang="sv-SE">
                    <a:noFill/>
                  </a:rPr>
                  <a:t> </a:t>
                </a:r>
              </a:p>
            </p:txBody>
          </p:sp>
        </mc:Fallback>
      </mc:AlternateContent>
    </p:spTree>
    <p:extLst>
      <p:ext uri="{BB962C8B-B14F-4D97-AF65-F5344CB8AC3E}">
        <p14:creationId xmlns:p14="http://schemas.microsoft.com/office/powerpoint/2010/main" val="194034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7</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670" y="0"/>
            <a:ext cx="8648330" cy="6858000"/>
          </a:xfrm>
          <a:prstGeom prst="rect">
            <a:avLst/>
          </a:prstGeom>
        </p:spPr>
      </p:pic>
      <p:sp>
        <p:nvSpPr>
          <p:cNvPr id="4" name="textruta 3"/>
          <p:cNvSpPr txBox="1"/>
          <p:nvPr/>
        </p:nvSpPr>
        <p:spPr>
          <a:xfrm>
            <a:off x="203200" y="520511"/>
            <a:ext cx="3073400" cy="5816977"/>
          </a:xfrm>
          <a:prstGeom prst="rect">
            <a:avLst/>
          </a:prstGeom>
          <a:noFill/>
        </p:spPr>
        <p:txBody>
          <a:bodyPr wrap="square" rtlCol="0">
            <a:spAutoFit/>
          </a:bodyPr>
          <a:lstStyle/>
          <a:p>
            <a:r>
              <a:rPr lang="sv-SE" sz="2800" b="1" dirty="0" err="1" smtClean="0"/>
              <a:t>Very</a:t>
            </a:r>
            <a:r>
              <a:rPr lang="sv-SE" sz="2800" b="1" dirty="0" smtClean="0"/>
              <a:t> </a:t>
            </a:r>
            <a:r>
              <a:rPr lang="sv-SE" sz="2800" b="1" dirty="0" err="1" smtClean="0"/>
              <a:t>large</a:t>
            </a:r>
            <a:r>
              <a:rPr lang="sv-SE" sz="2800" b="1" dirty="0" smtClean="0"/>
              <a:t> </a:t>
            </a:r>
            <a:r>
              <a:rPr lang="sv-SE" sz="2800" b="1" dirty="0" err="1" smtClean="0"/>
              <a:t>forest</a:t>
            </a:r>
            <a:r>
              <a:rPr lang="sv-SE" sz="2800" b="1" dirty="0" smtClean="0"/>
              <a:t> areas in the </a:t>
            </a:r>
            <a:r>
              <a:rPr lang="sv-SE" sz="2800" b="1" dirty="0" err="1" smtClean="0"/>
              <a:t>north</a:t>
            </a:r>
            <a:r>
              <a:rPr lang="sv-SE" sz="2800" b="1" dirty="0" smtClean="0"/>
              <a:t>,</a:t>
            </a:r>
          </a:p>
          <a:p>
            <a:r>
              <a:rPr lang="sv-SE" sz="2800" b="1" dirty="0" smtClean="0"/>
              <a:t>in </a:t>
            </a:r>
            <a:r>
              <a:rPr lang="sv-SE" sz="2800" b="1" dirty="0" err="1" smtClean="0"/>
              <a:t>particular</a:t>
            </a:r>
            <a:r>
              <a:rPr lang="sv-SE" sz="2800" b="1" dirty="0" smtClean="0"/>
              <a:t> in </a:t>
            </a:r>
          </a:p>
          <a:p>
            <a:r>
              <a:rPr lang="sv-SE" sz="2800" b="1" dirty="0" err="1" smtClean="0"/>
              <a:t>Russian</a:t>
            </a:r>
            <a:r>
              <a:rPr lang="sv-SE" sz="2800" b="1" dirty="0" smtClean="0"/>
              <a:t> Federation </a:t>
            </a:r>
          </a:p>
          <a:p>
            <a:r>
              <a:rPr lang="sv-SE" sz="2800" b="1" dirty="0" smtClean="0"/>
              <a:t>and Canada, </a:t>
            </a:r>
          </a:p>
          <a:p>
            <a:r>
              <a:rPr lang="sv-SE" sz="2800" b="1" dirty="0" err="1" smtClean="0"/>
              <a:t>are</a:t>
            </a:r>
            <a:r>
              <a:rPr lang="sv-SE" sz="2800" b="1" dirty="0" smtClean="0"/>
              <a:t> </a:t>
            </a:r>
            <a:r>
              <a:rPr lang="sv-SE" sz="2800" b="1" dirty="0" err="1" smtClean="0"/>
              <a:t>covered</a:t>
            </a:r>
            <a:r>
              <a:rPr lang="sv-SE" sz="2800" b="1" dirty="0" smtClean="0"/>
              <a:t> by </a:t>
            </a:r>
          </a:p>
          <a:p>
            <a:r>
              <a:rPr lang="sv-SE" sz="2800" b="1" dirty="0" err="1" smtClean="0"/>
              <a:t>more</a:t>
            </a:r>
            <a:r>
              <a:rPr lang="sv-SE" sz="2800" b="1" dirty="0" smtClean="0"/>
              <a:t> or less </a:t>
            </a:r>
            <a:r>
              <a:rPr lang="sv-SE" sz="2800" b="1" dirty="0" err="1" smtClean="0"/>
              <a:t>natural</a:t>
            </a:r>
            <a:r>
              <a:rPr lang="sv-SE" sz="2800" b="1" dirty="0" smtClean="0"/>
              <a:t> </a:t>
            </a:r>
            <a:r>
              <a:rPr lang="sv-SE" sz="2800" b="1" dirty="0" err="1" smtClean="0"/>
              <a:t>forests</a:t>
            </a:r>
            <a:r>
              <a:rPr lang="sv-SE" sz="2800" b="1" dirty="0" smtClean="0"/>
              <a:t>, </a:t>
            </a:r>
            <a:r>
              <a:rPr lang="sv-SE" sz="2800" b="1" dirty="0" err="1" smtClean="0"/>
              <a:t>where</a:t>
            </a:r>
            <a:r>
              <a:rPr lang="sv-SE" sz="2800" b="1" dirty="0" smtClean="0"/>
              <a:t> </a:t>
            </a:r>
            <a:r>
              <a:rPr lang="sv-SE" sz="2800" b="1" dirty="0" err="1" smtClean="0"/>
              <a:t>trees</a:t>
            </a:r>
            <a:r>
              <a:rPr lang="sv-SE" sz="2800" b="1" dirty="0" smtClean="0"/>
              <a:t> </a:t>
            </a:r>
          </a:p>
          <a:p>
            <a:r>
              <a:rPr lang="sv-SE" sz="2800" b="1" dirty="0" err="1" smtClean="0"/>
              <a:t>of</a:t>
            </a:r>
            <a:r>
              <a:rPr lang="sv-SE" sz="2800" b="1" dirty="0" smtClean="0"/>
              <a:t> different </a:t>
            </a:r>
            <a:r>
              <a:rPr lang="sv-SE" sz="2800" b="1" dirty="0" err="1" smtClean="0"/>
              <a:t>sizes</a:t>
            </a:r>
            <a:r>
              <a:rPr lang="sv-SE" sz="2800" b="1" dirty="0" smtClean="0"/>
              <a:t>, </a:t>
            </a:r>
            <a:r>
              <a:rPr lang="sv-SE" sz="2800" b="1" dirty="0" err="1" smtClean="0"/>
              <a:t>ages</a:t>
            </a:r>
            <a:r>
              <a:rPr lang="sv-SE" sz="2800" b="1" dirty="0" smtClean="0"/>
              <a:t> and species, </a:t>
            </a:r>
            <a:r>
              <a:rPr lang="sv-SE" sz="2800" b="1" dirty="0" err="1" smtClean="0"/>
              <a:t>grow</a:t>
            </a:r>
            <a:r>
              <a:rPr lang="sv-SE" sz="2800" b="1" dirty="0" smtClean="0"/>
              <a:t> </a:t>
            </a:r>
            <a:r>
              <a:rPr lang="sv-SE" sz="2800" b="1" dirty="0" err="1" smtClean="0"/>
              <a:t>together</a:t>
            </a:r>
            <a:r>
              <a:rPr lang="sv-SE" sz="2800" b="1" dirty="0" smtClean="0"/>
              <a:t>.</a:t>
            </a:r>
          </a:p>
          <a:p>
            <a:endParaRPr lang="sv-SE" dirty="0" smtClean="0"/>
          </a:p>
          <a:p>
            <a:r>
              <a:rPr lang="sv-SE" dirty="0" smtClean="0"/>
              <a:t> </a:t>
            </a:r>
            <a:endParaRPr lang="sv-SE" dirty="0"/>
          </a:p>
        </p:txBody>
      </p:sp>
    </p:spTree>
    <p:extLst>
      <p:ext uri="{BB962C8B-B14F-4D97-AF65-F5344CB8AC3E}">
        <p14:creationId xmlns:p14="http://schemas.microsoft.com/office/powerpoint/2010/main" val="425763140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70</a:t>
            </a:fld>
            <a:endParaRPr lang="sv-SE"/>
          </a:p>
        </p:txBody>
      </p:sp>
      <mc:AlternateContent xmlns:mc="http://schemas.openxmlformats.org/markup-compatibility/2006" xmlns:a14="http://schemas.microsoft.com/office/drawing/2010/main">
        <mc:Choice Requires="a14">
          <p:sp>
            <p:nvSpPr>
              <p:cNvPr id="3" name="Rektangel 2"/>
              <p:cNvSpPr/>
              <p:nvPr/>
            </p:nvSpPr>
            <p:spPr>
              <a:xfrm>
                <a:off x="850900" y="622300"/>
                <a:ext cx="10236200" cy="5046318"/>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𝝓</m:t>
                      </m:r>
                      <m:sSub>
                        <m:sSub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b="1" i="1"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𝝓</m:t>
                          </m:r>
                        </m:e>
                      </m:d>
                      <m:sSub>
                        <m:sSub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sv-SE" sz="3200"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2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den>
                      </m:f>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d>
                        <m:d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𝜶</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𝜷</m:t>
                              </m:r>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𝟑</m:t>
                              </m:r>
                            </m:den>
                          </m:f>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𝒈</m:t>
                          </m:r>
                        </m:e>
                      </m:d>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32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2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den>
                      </m:f>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3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2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den>
                      </m:f>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d>
                        <m:d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𝜶</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𝜷</m:t>
                              </m:r>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𝟑</m:t>
                              </m:r>
                            </m:den>
                          </m:f>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m:t>
                          </m:r>
                        </m:e>
                      </m:d>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32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2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den>
                      </m:f>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850900" y="622300"/>
                <a:ext cx="10236200" cy="5046318"/>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36824406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71</a:t>
            </a:fld>
            <a:endParaRPr lang="sv-SE"/>
          </a:p>
        </p:txBody>
      </p:sp>
      <mc:AlternateContent xmlns:mc="http://schemas.openxmlformats.org/markup-compatibility/2006" xmlns:a14="http://schemas.microsoft.com/office/drawing/2010/main">
        <mc:Choice Requires="a14">
          <p:sp>
            <p:nvSpPr>
              <p:cNvPr id="3" name="Rektangel 2"/>
              <p:cNvSpPr/>
              <p:nvPr/>
            </p:nvSpPr>
            <p:spPr>
              <a:xfrm>
                <a:off x="723900" y="723900"/>
                <a:ext cx="10452100" cy="5018874"/>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𝜶</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𝜶</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oMath>
                  </m:oMathPara>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𝒌</m:t>
                      </m:r>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723900" y="723900"/>
                <a:ext cx="10452100" cy="5018874"/>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14606266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72</a:t>
            </a:fld>
            <a:endParaRPr lang="sv-SE"/>
          </a:p>
        </p:txBody>
      </p:sp>
      <mc:AlternateContent xmlns:mc="http://schemas.openxmlformats.org/markup-compatibility/2006" xmlns:a14="http://schemas.microsoft.com/office/drawing/2010/main">
        <mc:Choice Requires="a14">
          <p:sp>
            <p:nvSpPr>
              <p:cNvPr id="3" name="Rektangel 2"/>
              <p:cNvSpPr/>
              <p:nvPr/>
            </p:nvSpPr>
            <p:spPr>
              <a:xfrm>
                <a:off x="1524000" y="180558"/>
                <a:ext cx="8572500" cy="5598712"/>
              </a:xfrm>
              <a:prstGeom prst="rect">
                <a:avLst/>
              </a:prstGeom>
            </p:spPr>
            <p:txBody>
              <a:bodyPr wrap="square">
                <a:spAutoFit/>
              </a:bodyPr>
              <a:lstStyle/>
              <a:p>
                <a:pPr>
                  <a:lnSpc>
                    <a:spcPct val="107000"/>
                  </a:lnSpc>
                  <a:spcAft>
                    <a:spcPts val="800"/>
                  </a:spcAft>
                </a:pPr>
                <a14:m>
                  <m:oMathPara xmlns:m="http://schemas.openxmlformats.org/officeDocument/2006/math">
                    <m:oMathParaPr>
                      <m:jc m:val="left"/>
                    </m:oMathParaPr>
                    <m:oMath xmlns:m="http://schemas.openxmlformats.org/officeDocument/2006/math">
                      <m:sSub>
                        <m:sSubPr>
                          <m:ctrlPr>
                            <a:rPr lang="sv-SE" sz="4000" b="1" i="1">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b="1" i="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Let </a:t>
                </a:r>
                <a14:m>
                  <m:oMath xmlns:m="http://schemas.openxmlformats.org/officeDocument/2006/math">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𝒄</m:t>
                    </m:r>
                  </m:oMath>
                </a14:m>
                <a:endParaRPr lang="sv-SE" sz="40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𝒉</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𝒄</m:t>
                      </m:r>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𝟎</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𝒉</m:t>
                      </m:r>
                    </m:oMath>
                  </m:oMathPara>
                </a14:m>
                <a:endParaRPr lang="sv-SE"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𝒉</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𝒄</m:t>
                      </m:r>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𝟎</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𝒉</m:t>
                      </m:r>
                    </m:oMath>
                  </m:oMathPara>
                </a14:m>
                <a:endParaRPr lang="sv-SE"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1524000" y="180558"/>
                <a:ext cx="8572500" cy="5598712"/>
              </a:xfrm>
              <a:prstGeom prst="rect">
                <a:avLst/>
              </a:prstGeom>
              <a:blipFill rotWithShape="0">
                <a:blip r:embed="rId2"/>
                <a:stretch>
                  <a:fillRect l="-2489"/>
                </a:stretch>
              </a:blipFill>
            </p:spPr>
            <p:txBody>
              <a:bodyPr/>
              <a:lstStyle/>
              <a:p>
                <a:r>
                  <a:rPr lang="sv-SE">
                    <a:noFill/>
                  </a:rPr>
                  <a:t> </a:t>
                </a:r>
              </a:p>
            </p:txBody>
          </p:sp>
        </mc:Fallback>
      </mc:AlternateContent>
    </p:spTree>
    <p:extLst>
      <p:ext uri="{BB962C8B-B14F-4D97-AF65-F5344CB8AC3E}">
        <p14:creationId xmlns:p14="http://schemas.microsoft.com/office/powerpoint/2010/main" val="20570290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73</a:t>
            </a:fld>
            <a:endParaRPr lang="sv-SE"/>
          </a:p>
        </p:txBody>
      </p:sp>
      <mc:AlternateContent xmlns:mc="http://schemas.openxmlformats.org/markup-compatibility/2006" xmlns:a14="http://schemas.microsoft.com/office/drawing/2010/main">
        <mc:Choice Requires="a14">
          <p:sp>
            <p:nvSpPr>
              <p:cNvPr id="3" name="Rektangel 2"/>
              <p:cNvSpPr/>
              <p:nvPr/>
            </p:nvSpPr>
            <p:spPr>
              <a:xfrm>
                <a:off x="1308100" y="1346200"/>
                <a:ext cx="9918700" cy="2991396"/>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𝒄</m:t>
                      </m:r>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r>
                        <a:rPr lang="sv-SE"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𝒌</m:t>
                      </m:r>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𝟎</m:t>
                          </m:r>
                        </m:sub>
                      </m:s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1308100" y="1346200"/>
                <a:ext cx="9918700" cy="2991396"/>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33577058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74</a:t>
            </a:fld>
            <a:endParaRPr lang="sv-SE"/>
          </a:p>
        </p:txBody>
      </p:sp>
      <mc:AlternateContent xmlns:mc="http://schemas.openxmlformats.org/markup-compatibility/2006" xmlns:a14="http://schemas.microsoft.com/office/drawing/2010/main">
        <mc:Choice Requires="a14">
          <p:sp>
            <p:nvSpPr>
              <p:cNvPr id="3" name="Rektangel 2"/>
              <p:cNvSpPr/>
              <p:nvPr/>
            </p:nvSpPr>
            <p:spPr>
              <a:xfrm>
                <a:off x="990600" y="647700"/>
                <a:ext cx="10274300" cy="4659737"/>
              </a:xfrm>
              <a:prstGeom prst="rect">
                <a:avLst/>
              </a:prstGeom>
            </p:spPr>
            <p:txBody>
              <a:bodyPr wrap="square">
                <a:spAutoFit/>
              </a:bodyPr>
              <a:lstStyle/>
              <a:p>
                <a:pPr>
                  <a:lnSpc>
                    <a:spcPct val="107000"/>
                  </a:lnSpc>
                  <a:spcAft>
                    <a:spcPts val="800"/>
                  </a:spcAft>
                </a:pPr>
                <a:r>
                  <a:rPr lang="en-US" sz="4000" b="1" dirty="0" smtClean="0">
                    <a:latin typeface="Calibri" panose="020F0502020204030204" pitchFamily="34" charset="0"/>
                    <a:ea typeface="Times New Roman" panose="02020603050405020304" pitchFamily="18" charset="0"/>
                    <a:cs typeface="Times New Roman" panose="02020603050405020304" pitchFamily="18" charset="0"/>
                  </a:rPr>
                  <a:t>Then, </a:t>
                </a: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oMath>
                  </m:oMathPara>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b="1" dirty="0">
                    <a:effectLst/>
                    <a:latin typeface="Calibri" panose="020F0502020204030204" pitchFamily="34" charset="0"/>
                    <a:ea typeface="Times New Roman" panose="02020603050405020304" pitchFamily="18" charset="0"/>
                    <a:cs typeface="Times New Roman" panose="02020603050405020304" pitchFamily="18" charset="0"/>
                  </a:rPr>
                  <a:t>Standard assumption:  </a:t>
                </a:r>
                <a14:m>
                  <m:oMath xmlns:m="http://schemas.openxmlformats.org/officeDocument/2006/math">
                    <m:r>
                      <a:rPr lang="sv-SE" sz="4000" b="1" i="0" smtClean="0">
                        <a:effectLst/>
                        <a:latin typeface="Cambria Math" panose="02040503050406030204" pitchFamily="18" charset="0"/>
                        <a:ea typeface="Calibri" panose="020F0502020204030204" pitchFamily="34" charset="0"/>
                        <a:cs typeface="Times New Roman" panose="02020603050405020304" pitchFamily="18" charset="0"/>
                      </a:rPr>
                      <m:t>𝐤</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&gt;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𝐠</m:t>
                          </m:r>
                          <m:r>
                            <a:rPr lang="en-US" sz="4000" b="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4000" b="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sv-SE"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𝒌</m:t>
                          </m:r>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&gt;</m:t>
                          </m:r>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m:t>
                          </m:r>
                        </m:e>
                      </m:d>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&lt;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sub>
                          </m:sSub>
                        </m:e>
                      </m:d>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990600" y="647700"/>
                <a:ext cx="10274300" cy="4659737"/>
              </a:xfrm>
              <a:prstGeom prst="rect">
                <a:avLst/>
              </a:prstGeom>
              <a:blipFill rotWithShape="0">
                <a:blip r:embed="rId2"/>
                <a:stretch>
                  <a:fillRect l="-2136" t="-2092"/>
                </a:stretch>
              </a:blipFill>
            </p:spPr>
            <p:txBody>
              <a:bodyPr/>
              <a:lstStyle/>
              <a:p>
                <a:r>
                  <a:rPr lang="sv-SE">
                    <a:noFill/>
                  </a:rPr>
                  <a:t> </a:t>
                </a:r>
              </a:p>
            </p:txBody>
          </p:sp>
        </mc:Fallback>
      </mc:AlternateContent>
    </p:spTree>
    <p:extLst>
      <p:ext uri="{BB962C8B-B14F-4D97-AF65-F5344CB8AC3E}">
        <p14:creationId xmlns:p14="http://schemas.microsoft.com/office/powerpoint/2010/main" val="22582798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75</a:t>
            </a:fld>
            <a:endParaRPr lang="sv-SE"/>
          </a:p>
        </p:txBody>
      </p:sp>
      <mc:AlternateContent xmlns:mc="http://schemas.openxmlformats.org/markup-compatibility/2006" xmlns:a14="http://schemas.microsoft.com/office/drawing/2010/main">
        <mc:Choice Requires="a14">
          <p:sp>
            <p:nvSpPr>
              <p:cNvPr id="3" name="Rektangel 2"/>
              <p:cNvSpPr/>
              <p:nvPr/>
            </p:nvSpPr>
            <p:spPr>
              <a:xfrm>
                <a:off x="508000" y="495300"/>
                <a:ext cx="11087100" cy="5585119"/>
              </a:xfrm>
              <a:prstGeom prst="rect">
                <a:avLst/>
              </a:prstGeom>
            </p:spPr>
            <p:txBody>
              <a:bodyPr wrap="square">
                <a:spAutoFit/>
              </a:bodyPr>
              <a:lstStyle/>
              <a:p>
                <a:pPr>
                  <a:lnSpc>
                    <a:spcPct val="107000"/>
                  </a:lnSpc>
                  <a:spcAft>
                    <a:spcPts val="800"/>
                  </a:spcAft>
                </a:pPr>
                <a:r>
                  <a:rPr lang="en-US" sz="3200" b="1" u="sng"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Comparative statics for g &gt; 0</a:t>
                </a:r>
                <a:r>
                  <a:rPr lang="en-US" sz="3200" b="1" u="sng"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a:t>
                </a:r>
              </a:p>
              <a:p>
                <a:pPr>
                  <a:lnSpc>
                    <a:spcPct val="107000"/>
                  </a:lnSpc>
                  <a:spcAft>
                    <a:spcPts val="800"/>
                  </a:spcAft>
                </a:pP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𝝓</m:t>
                      </m:r>
                      <m:sSub>
                        <m:sSub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𝝓</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sv-SE" sz="3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2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smtClean="0">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2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𝟐</m:t>
                          </m:r>
                        </m:den>
                      </m:f>
                      <m:sSub>
                        <m:sSubPr>
                          <m:ctrlPr>
                            <a:rPr lang="sv-SE" sz="32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𝒉</m:t>
                      </m:r>
                      <m:d>
                        <m:d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𝜶</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smtClean="0">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𝜷</m:t>
                              </m:r>
                            </m:num>
                            <m:den>
                              <m:r>
                                <a:rPr lang="en-US" sz="32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𝟑</m:t>
                              </m:r>
                            </m:den>
                          </m:f>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𝒈</m:t>
                          </m:r>
                        </m:e>
                      </m:d>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2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2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𝑨𝑩</m:t>
                              </m:r>
                            </m:sub>
                          </m:sSub>
                        </m:num>
                        <m:den>
                          <m:r>
                            <a:rPr lang="en-US" sz="32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𝒅𝒈</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𝜷</m:t>
                          </m:r>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&gt;</m:t>
                      </m:r>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508000" y="495300"/>
                <a:ext cx="11087100" cy="5585119"/>
              </a:xfrm>
              <a:prstGeom prst="rect">
                <a:avLst/>
              </a:prstGeom>
              <a:blipFill rotWithShape="0">
                <a:blip r:embed="rId2"/>
                <a:stretch>
                  <a:fillRect l="-1374" t="-1201"/>
                </a:stretch>
              </a:blipFill>
            </p:spPr>
            <p:txBody>
              <a:bodyPr/>
              <a:lstStyle/>
              <a:p>
                <a:r>
                  <a:rPr lang="sv-SE">
                    <a:noFill/>
                  </a:rPr>
                  <a:t> </a:t>
                </a:r>
              </a:p>
            </p:txBody>
          </p:sp>
        </mc:Fallback>
      </mc:AlternateContent>
    </p:spTree>
    <p:extLst>
      <p:ext uri="{BB962C8B-B14F-4D97-AF65-F5344CB8AC3E}">
        <p14:creationId xmlns:p14="http://schemas.microsoft.com/office/powerpoint/2010/main" val="677451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76</a:t>
            </a:fld>
            <a:endParaRPr lang="sv-SE"/>
          </a:p>
        </p:txBody>
      </p:sp>
      <mc:AlternateContent xmlns:mc="http://schemas.openxmlformats.org/markup-compatibility/2006" xmlns:a14="http://schemas.microsoft.com/office/drawing/2010/main">
        <mc:Choice Requires="a14">
          <p:sp>
            <p:nvSpPr>
              <p:cNvPr id="3" name="Rektangel 2"/>
              <p:cNvSpPr/>
              <p:nvPr/>
            </p:nvSpPr>
            <p:spPr>
              <a:xfrm>
                <a:off x="977900" y="660400"/>
                <a:ext cx="9994900" cy="5847691"/>
              </a:xfrm>
              <a:prstGeom prst="rect">
                <a:avLst/>
              </a:prstGeom>
            </p:spPr>
            <p:txBody>
              <a:bodyPr wrap="square">
                <a:spAutoFit/>
              </a:bodyPr>
              <a:lstStyle/>
              <a:p>
                <a:pPr>
                  <a:lnSpc>
                    <a:spcPct val="107000"/>
                  </a:lnSpc>
                  <a:spcAft>
                    <a:spcPts val="800"/>
                  </a:spcAft>
                </a:pPr>
                <a:r>
                  <a:rPr lang="en-US" sz="32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Observation:</a:t>
                </a:r>
                <a:endParaRPr lang="sv-SE"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𝝅</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𝜷</m:t>
                          </m:r>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oMath>
                  </m:oMathPara>
                </a14:m>
                <a:endParaRPr lang="sv-SE" sz="3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𝝅</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            </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&gt;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𝜷</m:t>
                                    </m:r>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mr>
                            <m:mr>
                              <m:e>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           </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𝜷</m:t>
                                    </m:r>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mr>
                            <m:mr>
                              <m:e>
                                <m:r>
                                  <a:rPr lang="sv-SE" sz="32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&gt;</m:t>
                                </m:r>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             </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&lt;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𝜷</m:t>
                                    </m:r>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 </m:t>
                                </m:r>
                              </m:e>
                            </m:mr>
                          </m:m>
                        </m:e>
                      </m:d>
                    </m:oMath>
                  </m:oMathPara>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977900" y="660400"/>
                <a:ext cx="9994900" cy="5847691"/>
              </a:xfrm>
              <a:prstGeom prst="rect">
                <a:avLst/>
              </a:prstGeom>
              <a:blipFill rotWithShape="0">
                <a:blip r:embed="rId2"/>
                <a:stretch>
                  <a:fillRect l="-1524" t="-1146"/>
                </a:stretch>
              </a:blipFill>
            </p:spPr>
            <p:txBody>
              <a:bodyPr/>
              <a:lstStyle/>
              <a:p>
                <a:r>
                  <a:rPr lang="sv-SE">
                    <a:noFill/>
                  </a:rPr>
                  <a:t> </a:t>
                </a:r>
              </a:p>
            </p:txBody>
          </p:sp>
        </mc:Fallback>
      </mc:AlternateContent>
    </p:spTree>
    <p:extLst>
      <p:ext uri="{BB962C8B-B14F-4D97-AF65-F5344CB8AC3E}">
        <p14:creationId xmlns:p14="http://schemas.microsoft.com/office/powerpoint/2010/main" val="7040440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77</a:t>
            </a:fld>
            <a:endParaRPr lang="sv-SE"/>
          </a:p>
        </p:txBody>
      </p:sp>
      <mc:AlternateContent xmlns:mc="http://schemas.openxmlformats.org/markup-compatibility/2006" xmlns:a14="http://schemas.microsoft.com/office/drawing/2010/main">
        <mc:Choice Requires="a14">
          <p:sp>
            <p:nvSpPr>
              <p:cNvPr id="3" name="Rektangel 2"/>
              <p:cNvSpPr/>
              <p:nvPr/>
            </p:nvSpPr>
            <p:spPr>
              <a:xfrm>
                <a:off x="609600" y="381000"/>
                <a:ext cx="10274300" cy="6036332"/>
              </a:xfrm>
              <a:prstGeom prst="rect">
                <a:avLst/>
              </a:prstGeom>
            </p:spPr>
            <p:txBody>
              <a:bodyPr wrap="square">
                <a:spAutoFit/>
              </a:bodyPr>
              <a:lstStyle/>
              <a:p>
                <a:pPr>
                  <a:lnSpc>
                    <a:spcPct val="107000"/>
                  </a:lnSpc>
                  <a:spcAft>
                    <a:spcPts val="800"/>
                  </a:spcAft>
                </a:pPr>
                <a:r>
                  <a:rPr lang="en-US" sz="40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General comparative statics analysis</a:t>
                </a:r>
                <a:r>
                  <a:rPr lang="en-US" sz="40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a:t>
                </a: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𝝓</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𝝓</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𝝓</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𝝓</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609600" y="381000"/>
                <a:ext cx="10274300" cy="6036332"/>
              </a:xfrm>
              <a:prstGeom prst="rect">
                <a:avLst/>
              </a:prstGeom>
              <a:blipFill rotWithShape="0">
                <a:blip r:embed="rId2"/>
                <a:stretch>
                  <a:fillRect l="-2077" t="-1616"/>
                </a:stretch>
              </a:blipFill>
            </p:spPr>
            <p:txBody>
              <a:bodyPr/>
              <a:lstStyle/>
              <a:p>
                <a:r>
                  <a:rPr lang="sv-SE">
                    <a:noFill/>
                  </a:rPr>
                  <a:t> </a:t>
                </a:r>
              </a:p>
            </p:txBody>
          </p:sp>
        </mc:Fallback>
      </mc:AlternateContent>
    </p:spTree>
    <p:extLst>
      <p:ext uri="{BB962C8B-B14F-4D97-AF65-F5344CB8AC3E}">
        <p14:creationId xmlns:p14="http://schemas.microsoft.com/office/powerpoint/2010/main" val="310336251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78</a:t>
            </a:fld>
            <a:endParaRPr lang="sv-SE"/>
          </a:p>
        </p:txBody>
      </p:sp>
      <mc:AlternateContent xmlns:mc="http://schemas.openxmlformats.org/markup-compatibility/2006" xmlns:a14="http://schemas.microsoft.com/office/drawing/2010/main">
        <mc:Choice Requires="a14">
          <p:sp>
            <p:nvSpPr>
              <p:cNvPr id="5" name="Rektangel 4"/>
              <p:cNvSpPr/>
              <p:nvPr/>
            </p:nvSpPr>
            <p:spPr>
              <a:xfrm>
                <a:off x="637867" y="2280185"/>
                <a:ext cx="11179599" cy="1044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sv-SE" sz="3200" b="1" i="1">
                              <a:solidFill>
                                <a:prstClr val="black"/>
                              </a:solidFill>
                              <a:latin typeface="Cambria Math" panose="02040503050406030204" pitchFamily="18" charset="0"/>
                            </a:rPr>
                          </m:ctrlPr>
                        </m:sSubPr>
                        <m:e>
                          <m:r>
                            <a:rPr lang="sv-SE" sz="3200" b="1" i="1">
                              <a:solidFill>
                                <a:prstClr val="black"/>
                              </a:solidFill>
                              <a:latin typeface="Cambria Math" panose="02040503050406030204" pitchFamily="18" charset="0"/>
                            </a:rPr>
                            <m:t>𝝅</m:t>
                          </m:r>
                        </m:e>
                        <m:sub>
                          <m:r>
                            <a:rPr lang="sv-SE" sz="3200" b="1" i="1">
                              <a:solidFill>
                                <a:prstClr val="black"/>
                              </a:solidFill>
                              <a:latin typeface="Cambria Math" panose="02040503050406030204" pitchFamily="18" charset="0"/>
                            </a:rPr>
                            <m:t>𝑨𝑩</m:t>
                          </m:r>
                        </m:sub>
                      </m:sSub>
                      <m:r>
                        <a:rPr lang="sv-SE" sz="3200" b="1">
                          <a:solidFill>
                            <a:prstClr val="black"/>
                          </a:solidFill>
                          <a:latin typeface="Cambria Math" panose="02040503050406030204" pitchFamily="18" charset="0"/>
                        </a:rPr>
                        <m:t>=−</m:t>
                      </m:r>
                      <m:f>
                        <m:fPr>
                          <m:ctrlPr>
                            <a:rPr lang="sv-SE" sz="3200" b="1" i="1">
                              <a:solidFill>
                                <a:prstClr val="black"/>
                              </a:solidFill>
                              <a:latin typeface="Cambria Math" panose="02040503050406030204" pitchFamily="18" charset="0"/>
                            </a:rPr>
                          </m:ctrlPr>
                        </m:fPr>
                        <m:num>
                          <m:d>
                            <m:dPr>
                              <m:ctrlPr>
                                <a:rPr lang="sv-SE" sz="3200" b="1" i="1">
                                  <a:solidFill>
                                    <a:prstClr val="black"/>
                                  </a:solidFill>
                                  <a:latin typeface="Cambria Math" panose="02040503050406030204" pitchFamily="18" charset="0"/>
                                </a:rPr>
                              </m:ctrlPr>
                            </m:dPr>
                            <m:e>
                              <m:sSub>
                                <m:sSubPr>
                                  <m:ctrlPr>
                                    <a:rPr lang="sv-SE" sz="3200" b="1" i="1">
                                      <a:solidFill>
                                        <a:prstClr val="black"/>
                                      </a:solidFill>
                                      <a:latin typeface="Cambria Math" panose="02040503050406030204" pitchFamily="18" charset="0"/>
                                    </a:rPr>
                                  </m:ctrlPr>
                                </m:sSubPr>
                                <m:e>
                                  <m:r>
                                    <a:rPr lang="sv-SE" sz="3200" b="1" i="1">
                                      <a:solidFill>
                                        <a:prstClr val="black"/>
                                      </a:solidFill>
                                      <a:latin typeface="Cambria Math" panose="02040503050406030204" pitchFamily="18" charset="0"/>
                                    </a:rPr>
                                    <m:t>𝒄</m:t>
                                  </m:r>
                                </m:e>
                                <m:sub>
                                  <m:r>
                                    <a:rPr lang="sv-SE" sz="3200" b="1" i="1">
                                      <a:solidFill>
                                        <a:prstClr val="black"/>
                                      </a:solidFill>
                                      <a:latin typeface="Cambria Math" panose="02040503050406030204" pitchFamily="18" charset="0"/>
                                    </a:rPr>
                                    <m:t>𝑨</m:t>
                                  </m:r>
                                </m:sub>
                              </m:sSub>
                              <m:r>
                                <a:rPr lang="sv-SE" sz="3200" b="1">
                                  <a:solidFill>
                                    <a:prstClr val="black"/>
                                  </a:solidFill>
                                  <a:latin typeface="Cambria Math" panose="02040503050406030204" pitchFamily="18" charset="0"/>
                                </a:rPr>
                                <m:t>+</m:t>
                              </m:r>
                              <m:sSub>
                                <m:sSubPr>
                                  <m:ctrlPr>
                                    <a:rPr lang="sv-SE" sz="3200" b="1" i="1">
                                      <a:solidFill>
                                        <a:prstClr val="black"/>
                                      </a:solidFill>
                                      <a:latin typeface="Cambria Math" panose="02040503050406030204" pitchFamily="18" charset="0"/>
                                    </a:rPr>
                                  </m:ctrlPr>
                                </m:sSubPr>
                                <m:e>
                                  <m:r>
                                    <a:rPr lang="sv-SE" sz="3200" b="1" i="1">
                                      <a:solidFill>
                                        <a:prstClr val="black"/>
                                      </a:solidFill>
                                      <a:latin typeface="Cambria Math" panose="02040503050406030204" pitchFamily="18" charset="0"/>
                                    </a:rPr>
                                    <m:t>𝒄</m:t>
                                  </m:r>
                                </m:e>
                                <m:sub>
                                  <m:r>
                                    <a:rPr lang="sv-SE" sz="3200" b="1" i="1">
                                      <a:solidFill>
                                        <a:prstClr val="black"/>
                                      </a:solidFill>
                                      <a:latin typeface="Cambria Math" panose="02040503050406030204" pitchFamily="18" charset="0"/>
                                    </a:rPr>
                                    <m:t>𝑩</m:t>
                                  </m:r>
                                </m:sub>
                              </m:sSub>
                            </m:e>
                          </m:d>
                        </m:num>
                        <m:den>
                          <m:r>
                            <a:rPr lang="sv-SE" sz="3200" b="1" i="1">
                              <a:solidFill>
                                <a:prstClr val="black"/>
                              </a:solidFill>
                              <a:latin typeface="Cambria Math" panose="02040503050406030204" pitchFamily="18" charset="0"/>
                            </a:rPr>
                            <m:t>𝟐</m:t>
                          </m:r>
                        </m:den>
                      </m:f>
                      <m:r>
                        <a:rPr lang="sv-SE" sz="3200" b="1">
                          <a:solidFill>
                            <a:prstClr val="black"/>
                          </a:solidFill>
                          <a:latin typeface="Cambria Math" panose="02040503050406030204" pitchFamily="18" charset="0"/>
                        </a:rPr>
                        <m:t>−</m:t>
                      </m:r>
                      <m:r>
                        <a:rPr lang="sv-SE" sz="3200" b="1" i="1">
                          <a:solidFill>
                            <a:prstClr val="black"/>
                          </a:solidFill>
                          <a:latin typeface="Cambria Math" panose="02040503050406030204" pitchFamily="18" charset="0"/>
                        </a:rPr>
                        <m:t>𝒌</m:t>
                      </m:r>
                      <m:r>
                        <a:rPr lang="sv-SE" sz="3200" b="1">
                          <a:solidFill>
                            <a:prstClr val="black"/>
                          </a:solidFill>
                          <a:latin typeface="Cambria Math" panose="02040503050406030204" pitchFamily="18" charset="0"/>
                        </a:rPr>
                        <m:t>+</m:t>
                      </m:r>
                      <m:r>
                        <a:rPr lang="sv-SE" sz="3200" b="1" i="1" smtClean="0">
                          <a:solidFill>
                            <a:srgbClr val="0070C0"/>
                          </a:solidFill>
                          <a:latin typeface="Cambria Math" panose="02040503050406030204" pitchFamily="18" charset="0"/>
                        </a:rPr>
                        <m:t>𝝓</m:t>
                      </m:r>
                      <m:r>
                        <a:rPr lang="sv-SE" sz="3200" b="1">
                          <a:solidFill>
                            <a:srgbClr val="0070C0"/>
                          </a:solidFill>
                          <a:latin typeface="Cambria Math" panose="02040503050406030204" pitchFamily="18" charset="0"/>
                        </a:rPr>
                        <m:t>(</m:t>
                      </m:r>
                      <m:sSub>
                        <m:sSubPr>
                          <m:ctrlPr>
                            <a:rPr lang="sv-SE" sz="3200" b="1" i="1">
                              <a:solidFill>
                                <a:srgbClr val="0070C0"/>
                              </a:solidFill>
                              <a:latin typeface="Cambria Math" panose="02040503050406030204" pitchFamily="18" charset="0"/>
                            </a:rPr>
                          </m:ctrlPr>
                        </m:sSubPr>
                        <m:e>
                          <m:r>
                            <a:rPr lang="sv-SE" sz="3200" b="1" i="1">
                              <a:solidFill>
                                <a:srgbClr val="0070C0"/>
                              </a:solidFill>
                              <a:latin typeface="Cambria Math" panose="02040503050406030204" pitchFamily="18" charset="0"/>
                            </a:rPr>
                            <m:t>𝝈</m:t>
                          </m:r>
                        </m:e>
                        <m:sub>
                          <m:r>
                            <a:rPr lang="sv-SE" sz="3200" b="1" i="1">
                              <a:solidFill>
                                <a:srgbClr val="0070C0"/>
                              </a:solidFill>
                              <a:latin typeface="Cambria Math" panose="02040503050406030204" pitchFamily="18" charset="0"/>
                            </a:rPr>
                            <m:t>𝑨</m:t>
                          </m:r>
                        </m:sub>
                      </m:sSub>
                      <m:r>
                        <a:rPr lang="sv-SE" sz="3200" b="1">
                          <a:solidFill>
                            <a:srgbClr val="0070C0"/>
                          </a:solidFill>
                          <a:latin typeface="Cambria Math" panose="02040503050406030204" pitchFamily="18" charset="0"/>
                        </a:rPr>
                        <m:t>)</m:t>
                      </m:r>
                      <m:sSub>
                        <m:sSubPr>
                          <m:ctrlPr>
                            <a:rPr lang="sv-SE" sz="3200" b="1" i="1" smtClean="0">
                              <a:solidFill>
                                <a:srgbClr val="FF0000"/>
                              </a:solidFill>
                              <a:latin typeface="Cambria Math" panose="02040503050406030204" pitchFamily="18" charset="0"/>
                            </a:rPr>
                          </m:ctrlPr>
                        </m:sSubPr>
                        <m:e>
                          <m:r>
                            <a:rPr lang="sv-SE" sz="3200" b="1" i="1">
                              <a:solidFill>
                                <a:srgbClr val="FF0000"/>
                              </a:solidFill>
                              <a:latin typeface="Cambria Math" panose="02040503050406030204" pitchFamily="18" charset="0"/>
                            </a:rPr>
                            <m:t>𝒁</m:t>
                          </m:r>
                        </m:e>
                        <m:sub>
                          <m:r>
                            <a:rPr lang="sv-SE" sz="3200" b="1" i="1">
                              <a:solidFill>
                                <a:srgbClr val="FF0000"/>
                              </a:solidFill>
                              <a:latin typeface="Cambria Math" panose="02040503050406030204" pitchFamily="18" charset="0"/>
                            </a:rPr>
                            <m:t>𝟏</m:t>
                          </m:r>
                        </m:sub>
                      </m:sSub>
                      <m:r>
                        <a:rPr lang="sv-SE" sz="3200" b="1">
                          <a:solidFill>
                            <a:srgbClr val="FF0000"/>
                          </a:solidFill>
                          <a:latin typeface="Cambria Math" panose="02040503050406030204" pitchFamily="18" charset="0"/>
                        </a:rPr>
                        <m:t>(</m:t>
                      </m:r>
                      <m:sSub>
                        <m:sSubPr>
                          <m:ctrlPr>
                            <a:rPr lang="sv-SE" sz="3200" b="1" i="1">
                              <a:solidFill>
                                <a:srgbClr val="FF0000"/>
                              </a:solidFill>
                              <a:latin typeface="Cambria Math" panose="02040503050406030204" pitchFamily="18" charset="0"/>
                            </a:rPr>
                          </m:ctrlPr>
                        </m:sSubPr>
                        <m:e>
                          <m:r>
                            <a:rPr lang="sv-SE" sz="3200" b="1" i="1">
                              <a:solidFill>
                                <a:srgbClr val="FF0000"/>
                              </a:solidFill>
                              <a:latin typeface="Cambria Math" panose="02040503050406030204" pitchFamily="18" charset="0"/>
                            </a:rPr>
                            <m:t>𝝈</m:t>
                          </m:r>
                        </m:e>
                        <m:sub>
                          <m:r>
                            <a:rPr lang="sv-SE" sz="3200" b="1" i="1">
                              <a:solidFill>
                                <a:srgbClr val="FF0000"/>
                              </a:solidFill>
                              <a:latin typeface="Cambria Math" panose="02040503050406030204" pitchFamily="18" charset="0"/>
                            </a:rPr>
                            <m:t>𝑨</m:t>
                          </m:r>
                        </m:sub>
                      </m:sSub>
                      <m:r>
                        <a:rPr lang="sv-SE" sz="3200" b="1">
                          <a:solidFill>
                            <a:srgbClr val="FF0000"/>
                          </a:solidFill>
                          <a:latin typeface="Cambria Math" panose="02040503050406030204" pitchFamily="18" charset="0"/>
                        </a:rPr>
                        <m:t>)</m:t>
                      </m:r>
                      <m:r>
                        <a:rPr lang="sv-SE" sz="3200" b="1">
                          <a:solidFill>
                            <a:prstClr val="black"/>
                          </a:solidFill>
                          <a:latin typeface="Cambria Math" panose="02040503050406030204" pitchFamily="18" charset="0"/>
                        </a:rPr>
                        <m:t>+(</m:t>
                      </m:r>
                      <m:r>
                        <a:rPr lang="sv-SE" sz="3200" b="1" i="1">
                          <a:solidFill>
                            <a:prstClr val="black"/>
                          </a:solidFill>
                          <a:latin typeface="Cambria Math" panose="02040503050406030204" pitchFamily="18" charset="0"/>
                        </a:rPr>
                        <m:t>𝟏</m:t>
                      </m:r>
                      <m:r>
                        <a:rPr lang="sv-SE" sz="3200" b="1">
                          <a:solidFill>
                            <a:prstClr val="black"/>
                          </a:solidFill>
                          <a:latin typeface="Cambria Math" panose="02040503050406030204" pitchFamily="18" charset="0"/>
                        </a:rPr>
                        <m:t>−</m:t>
                      </m:r>
                      <m:r>
                        <a:rPr lang="sv-SE" sz="3200" b="1" i="1" smtClean="0">
                          <a:solidFill>
                            <a:srgbClr val="0070C0"/>
                          </a:solidFill>
                          <a:latin typeface="Cambria Math" panose="02040503050406030204" pitchFamily="18" charset="0"/>
                        </a:rPr>
                        <m:t>𝝓</m:t>
                      </m:r>
                      <m:r>
                        <a:rPr lang="sv-SE" sz="3200" b="1">
                          <a:solidFill>
                            <a:srgbClr val="0070C0"/>
                          </a:solidFill>
                          <a:latin typeface="Cambria Math" panose="02040503050406030204" pitchFamily="18" charset="0"/>
                        </a:rPr>
                        <m:t>(</m:t>
                      </m:r>
                      <m:sSub>
                        <m:sSubPr>
                          <m:ctrlPr>
                            <a:rPr lang="sv-SE" sz="3200" b="1" i="1">
                              <a:solidFill>
                                <a:srgbClr val="0070C0"/>
                              </a:solidFill>
                              <a:latin typeface="Cambria Math" panose="02040503050406030204" pitchFamily="18" charset="0"/>
                            </a:rPr>
                          </m:ctrlPr>
                        </m:sSubPr>
                        <m:e>
                          <m:r>
                            <a:rPr lang="sv-SE" sz="3200" b="1" i="1">
                              <a:solidFill>
                                <a:srgbClr val="0070C0"/>
                              </a:solidFill>
                              <a:latin typeface="Cambria Math" panose="02040503050406030204" pitchFamily="18" charset="0"/>
                            </a:rPr>
                            <m:t>𝝈</m:t>
                          </m:r>
                        </m:e>
                        <m:sub>
                          <m:r>
                            <a:rPr lang="sv-SE" sz="3200" b="1" i="1">
                              <a:solidFill>
                                <a:srgbClr val="0070C0"/>
                              </a:solidFill>
                              <a:latin typeface="Cambria Math" panose="02040503050406030204" pitchFamily="18" charset="0"/>
                            </a:rPr>
                            <m:t>𝑨</m:t>
                          </m:r>
                        </m:sub>
                      </m:sSub>
                      <m:r>
                        <a:rPr lang="sv-SE" sz="3200" b="1">
                          <a:solidFill>
                            <a:srgbClr val="0070C0"/>
                          </a:solidFill>
                          <a:latin typeface="Cambria Math" panose="02040503050406030204" pitchFamily="18" charset="0"/>
                        </a:rPr>
                        <m:t>)</m:t>
                      </m:r>
                      <m:r>
                        <a:rPr lang="sv-SE" sz="3200" b="1">
                          <a:solidFill>
                            <a:prstClr val="black"/>
                          </a:solidFill>
                          <a:latin typeface="Cambria Math" panose="02040503050406030204" pitchFamily="18" charset="0"/>
                        </a:rPr>
                        <m:t>)</m:t>
                      </m:r>
                      <m:sSub>
                        <m:sSubPr>
                          <m:ctrlPr>
                            <a:rPr lang="sv-SE" sz="3200" b="1" i="1" smtClean="0">
                              <a:solidFill>
                                <a:srgbClr val="00B050"/>
                              </a:solidFill>
                              <a:latin typeface="Cambria Math" panose="02040503050406030204" pitchFamily="18" charset="0"/>
                            </a:rPr>
                          </m:ctrlPr>
                        </m:sSubPr>
                        <m:e>
                          <m:r>
                            <a:rPr lang="sv-SE" sz="3200" b="1" i="1">
                              <a:solidFill>
                                <a:srgbClr val="00B050"/>
                              </a:solidFill>
                              <a:latin typeface="Cambria Math" panose="02040503050406030204" pitchFamily="18" charset="0"/>
                            </a:rPr>
                            <m:t>𝒁</m:t>
                          </m:r>
                        </m:e>
                        <m:sub>
                          <m:r>
                            <a:rPr lang="sv-SE" sz="3200" b="1" i="1">
                              <a:solidFill>
                                <a:srgbClr val="00B050"/>
                              </a:solidFill>
                              <a:latin typeface="Cambria Math" panose="02040503050406030204" pitchFamily="18" charset="0"/>
                            </a:rPr>
                            <m:t>𝟐</m:t>
                          </m:r>
                        </m:sub>
                      </m:sSub>
                      <m:r>
                        <a:rPr lang="sv-SE" sz="3200" b="1">
                          <a:solidFill>
                            <a:srgbClr val="00B050"/>
                          </a:solidFill>
                          <a:latin typeface="Cambria Math" panose="02040503050406030204" pitchFamily="18" charset="0"/>
                        </a:rPr>
                        <m:t>(</m:t>
                      </m:r>
                      <m:sSub>
                        <m:sSubPr>
                          <m:ctrlPr>
                            <a:rPr lang="sv-SE" sz="3200" b="1" i="1">
                              <a:solidFill>
                                <a:srgbClr val="00B050"/>
                              </a:solidFill>
                              <a:latin typeface="Cambria Math" panose="02040503050406030204" pitchFamily="18" charset="0"/>
                            </a:rPr>
                          </m:ctrlPr>
                        </m:sSubPr>
                        <m:e>
                          <m:r>
                            <a:rPr lang="sv-SE" sz="3200" b="1" i="1">
                              <a:solidFill>
                                <a:srgbClr val="00B050"/>
                              </a:solidFill>
                              <a:latin typeface="Cambria Math" panose="02040503050406030204" pitchFamily="18" charset="0"/>
                            </a:rPr>
                            <m:t>𝝈</m:t>
                          </m:r>
                        </m:e>
                        <m:sub>
                          <m:r>
                            <a:rPr lang="sv-SE" sz="3200" b="1" i="1">
                              <a:solidFill>
                                <a:srgbClr val="00B050"/>
                              </a:solidFill>
                              <a:latin typeface="Cambria Math" panose="02040503050406030204" pitchFamily="18" charset="0"/>
                            </a:rPr>
                            <m:t>𝑨</m:t>
                          </m:r>
                        </m:sub>
                      </m:sSub>
                      <m:r>
                        <a:rPr lang="sv-SE" sz="3200" b="1" i="1">
                          <a:solidFill>
                            <a:srgbClr val="00B050"/>
                          </a:solidFill>
                          <a:latin typeface="Cambria Math" panose="02040503050406030204" pitchFamily="18" charset="0"/>
                        </a:rPr>
                        <m:t>)</m:t>
                      </m:r>
                    </m:oMath>
                  </m:oMathPara>
                </a14:m>
                <a:endParaRPr lang="sv-SE" sz="3200" b="1" dirty="0">
                  <a:solidFill>
                    <a:srgbClr val="00B050"/>
                  </a:solidFill>
                </a:endParaRPr>
              </a:p>
            </p:txBody>
          </p:sp>
        </mc:Choice>
        <mc:Fallback xmlns="">
          <p:sp>
            <p:nvSpPr>
              <p:cNvPr id="5" name="Rektangel 4"/>
              <p:cNvSpPr>
                <a:spLocks noRot="1" noChangeAspect="1" noMove="1" noResize="1" noEditPoints="1" noAdjustHandles="1" noChangeArrowheads="1" noChangeShapeType="1" noTextEdit="1"/>
              </p:cNvSpPr>
              <p:nvPr/>
            </p:nvSpPr>
            <p:spPr>
              <a:xfrm>
                <a:off x="637867" y="2280185"/>
                <a:ext cx="11179599" cy="1044838"/>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8954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solidFill>
                  <a:prstClr val="black">
                    <a:tint val="75000"/>
                  </a:prstClr>
                </a:solidFill>
              </a:rPr>
              <a:pPr/>
              <a:t>79</a:t>
            </a:fld>
            <a:endParaRPr lang="sv-SE">
              <a:solidFill>
                <a:prstClr val="black">
                  <a:tint val="75000"/>
                </a:prstClr>
              </a:solidFill>
            </a:endParaRPr>
          </a:p>
        </p:txBody>
      </p:sp>
      <mc:AlternateContent xmlns:mc="http://schemas.openxmlformats.org/markup-compatibility/2006" xmlns:a14="http://schemas.microsoft.com/office/drawing/2010/main">
        <mc:Choice Requires="a14">
          <p:sp>
            <p:nvSpPr>
              <p:cNvPr id="5" name="Rektangel 4"/>
              <p:cNvSpPr/>
              <p:nvPr/>
            </p:nvSpPr>
            <p:spPr>
              <a:xfrm>
                <a:off x="460067" y="641885"/>
                <a:ext cx="11179599" cy="1044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sv-SE" sz="3200" b="1" i="1">
                              <a:solidFill>
                                <a:prstClr val="black"/>
                              </a:solidFill>
                              <a:latin typeface="Cambria Math" panose="02040503050406030204" pitchFamily="18" charset="0"/>
                            </a:rPr>
                          </m:ctrlPr>
                        </m:sSubPr>
                        <m:e>
                          <m:r>
                            <a:rPr lang="sv-SE" sz="3200" b="1" i="1">
                              <a:solidFill>
                                <a:prstClr val="black"/>
                              </a:solidFill>
                              <a:latin typeface="Cambria Math" panose="02040503050406030204" pitchFamily="18" charset="0"/>
                            </a:rPr>
                            <m:t>𝝅</m:t>
                          </m:r>
                        </m:e>
                        <m:sub>
                          <m:r>
                            <a:rPr lang="sv-SE" sz="3200" b="1" i="1">
                              <a:solidFill>
                                <a:prstClr val="black"/>
                              </a:solidFill>
                              <a:latin typeface="Cambria Math" panose="02040503050406030204" pitchFamily="18" charset="0"/>
                            </a:rPr>
                            <m:t>𝑨𝑩</m:t>
                          </m:r>
                        </m:sub>
                      </m:sSub>
                      <m:r>
                        <a:rPr lang="sv-SE" sz="3200" b="1">
                          <a:solidFill>
                            <a:prstClr val="black"/>
                          </a:solidFill>
                          <a:latin typeface="Cambria Math" panose="02040503050406030204" pitchFamily="18" charset="0"/>
                        </a:rPr>
                        <m:t>=−</m:t>
                      </m:r>
                      <m:f>
                        <m:fPr>
                          <m:ctrlPr>
                            <a:rPr lang="sv-SE" sz="3200" b="1" i="1">
                              <a:solidFill>
                                <a:prstClr val="black"/>
                              </a:solidFill>
                              <a:latin typeface="Cambria Math" panose="02040503050406030204" pitchFamily="18" charset="0"/>
                            </a:rPr>
                          </m:ctrlPr>
                        </m:fPr>
                        <m:num>
                          <m:d>
                            <m:dPr>
                              <m:ctrlPr>
                                <a:rPr lang="sv-SE" sz="3200" b="1" i="1">
                                  <a:solidFill>
                                    <a:prstClr val="black"/>
                                  </a:solidFill>
                                  <a:latin typeface="Cambria Math" panose="02040503050406030204" pitchFamily="18" charset="0"/>
                                </a:rPr>
                              </m:ctrlPr>
                            </m:dPr>
                            <m:e>
                              <m:sSub>
                                <m:sSubPr>
                                  <m:ctrlPr>
                                    <a:rPr lang="sv-SE" sz="3200" b="1" i="1">
                                      <a:solidFill>
                                        <a:prstClr val="black"/>
                                      </a:solidFill>
                                      <a:latin typeface="Cambria Math" panose="02040503050406030204" pitchFamily="18" charset="0"/>
                                    </a:rPr>
                                  </m:ctrlPr>
                                </m:sSubPr>
                                <m:e>
                                  <m:r>
                                    <a:rPr lang="sv-SE" sz="3200" b="1" i="1">
                                      <a:solidFill>
                                        <a:prstClr val="black"/>
                                      </a:solidFill>
                                      <a:latin typeface="Cambria Math" panose="02040503050406030204" pitchFamily="18" charset="0"/>
                                    </a:rPr>
                                    <m:t>𝒄</m:t>
                                  </m:r>
                                </m:e>
                                <m:sub>
                                  <m:r>
                                    <a:rPr lang="sv-SE" sz="3200" b="1" i="1">
                                      <a:solidFill>
                                        <a:prstClr val="black"/>
                                      </a:solidFill>
                                      <a:latin typeface="Cambria Math" panose="02040503050406030204" pitchFamily="18" charset="0"/>
                                    </a:rPr>
                                    <m:t>𝑨</m:t>
                                  </m:r>
                                </m:sub>
                              </m:sSub>
                              <m:r>
                                <a:rPr lang="sv-SE" sz="3200" b="1">
                                  <a:solidFill>
                                    <a:prstClr val="black"/>
                                  </a:solidFill>
                                  <a:latin typeface="Cambria Math" panose="02040503050406030204" pitchFamily="18" charset="0"/>
                                </a:rPr>
                                <m:t>+</m:t>
                              </m:r>
                              <m:sSub>
                                <m:sSubPr>
                                  <m:ctrlPr>
                                    <a:rPr lang="sv-SE" sz="3200" b="1" i="1">
                                      <a:solidFill>
                                        <a:prstClr val="black"/>
                                      </a:solidFill>
                                      <a:latin typeface="Cambria Math" panose="02040503050406030204" pitchFamily="18" charset="0"/>
                                    </a:rPr>
                                  </m:ctrlPr>
                                </m:sSubPr>
                                <m:e>
                                  <m:r>
                                    <a:rPr lang="sv-SE" sz="3200" b="1" i="1">
                                      <a:solidFill>
                                        <a:prstClr val="black"/>
                                      </a:solidFill>
                                      <a:latin typeface="Cambria Math" panose="02040503050406030204" pitchFamily="18" charset="0"/>
                                    </a:rPr>
                                    <m:t>𝒄</m:t>
                                  </m:r>
                                </m:e>
                                <m:sub>
                                  <m:r>
                                    <a:rPr lang="sv-SE" sz="3200" b="1" i="1">
                                      <a:solidFill>
                                        <a:prstClr val="black"/>
                                      </a:solidFill>
                                      <a:latin typeface="Cambria Math" panose="02040503050406030204" pitchFamily="18" charset="0"/>
                                    </a:rPr>
                                    <m:t>𝑩</m:t>
                                  </m:r>
                                </m:sub>
                              </m:sSub>
                            </m:e>
                          </m:d>
                        </m:num>
                        <m:den>
                          <m:r>
                            <a:rPr lang="sv-SE" sz="3200" b="1" i="1">
                              <a:solidFill>
                                <a:prstClr val="black"/>
                              </a:solidFill>
                              <a:latin typeface="Cambria Math" panose="02040503050406030204" pitchFamily="18" charset="0"/>
                            </a:rPr>
                            <m:t>𝟐</m:t>
                          </m:r>
                        </m:den>
                      </m:f>
                      <m:r>
                        <a:rPr lang="sv-SE" sz="3200" b="1">
                          <a:solidFill>
                            <a:prstClr val="black"/>
                          </a:solidFill>
                          <a:latin typeface="Cambria Math" panose="02040503050406030204" pitchFamily="18" charset="0"/>
                        </a:rPr>
                        <m:t>−</m:t>
                      </m:r>
                      <m:r>
                        <a:rPr lang="sv-SE" sz="3200" b="1" i="1">
                          <a:solidFill>
                            <a:prstClr val="black"/>
                          </a:solidFill>
                          <a:latin typeface="Cambria Math" panose="02040503050406030204" pitchFamily="18" charset="0"/>
                        </a:rPr>
                        <m:t>𝒌</m:t>
                      </m:r>
                      <m:r>
                        <a:rPr lang="sv-SE" sz="3200" b="1">
                          <a:solidFill>
                            <a:prstClr val="black"/>
                          </a:solidFill>
                          <a:latin typeface="Cambria Math" panose="02040503050406030204" pitchFamily="18" charset="0"/>
                        </a:rPr>
                        <m:t>+</m:t>
                      </m:r>
                      <m:r>
                        <a:rPr lang="sv-SE" sz="3200" b="1" i="1" smtClean="0">
                          <a:solidFill>
                            <a:srgbClr val="0070C0"/>
                          </a:solidFill>
                          <a:latin typeface="Cambria Math" panose="02040503050406030204" pitchFamily="18" charset="0"/>
                        </a:rPr>
                        <m:t>𝝓</m:t>
                      </m:r>
                      <m:r>
                        <a:rPr lang="sv-SE" sz="3200" b="1">
                          <a:solidFill>
                            <a:srgbClr val="0070C0"/>
                          </a:solidFill>
                          <a:latin typeface="Cambria Math" panose="02040503050406030204" pitchFamily="18" charset="0"/>
                        </a:rPr>
                        <m:t>(</m:t>
                      </m:r>
                      <m:sSub>
                        <m:sSubPr>
                          <m:ctrlPr>
                            <a:rPr lang="sv-SE" sz="3200" b="1" i="1">
                              <a:solidFill>
                                <a:srgbClr val="0070C0"/>
                              </a:solidFill>
                              <a:latin typeface="Cambria Math" panose="02040503050406030204" pitchFamily="18" charset="0"/>
                            </a:rPr>
                          </m:ctrlPr>
                        </m:sSubPr>
                        <m:e>
                          <m:r>
                            <a:rPr lang="sv-SE" sz="3200" b="1" i="1">
                              <a:solidFill>
                                <a:srgbClr val="0070C0"/>
                              </a:solidFill>
                              <a:latin typeface="Cambria Math" panose="02040503050406030204" pitchFamily="18" charset="0"/>
                            </a:rPr>
                            <m:t>𝝈</m:t>
                          </m:r>
                        </m:e>
                        <m:sub>
                          <m:r>
                            <a:rPr lang="sv-SE" sz="3200" b="1" i="1">
                              <a:solidFill>
                                <a:srgbClr val="0070C0"/>
                              </a:solidFill>
                              <a:latin typeface="Cambria Math" panose="02040503050406030204" pitchFamily="18" charset="0"/>
                            </a:rPr>
                            <m:t>𝑨</m:t>
                          </m:r>
                        </m:sub>
                      </m:sSub>
                      <m:r>
                        <a:rPr lang="sv-SE" sz="3200" b="1">
                          <a:solidFill>
                            <a:srgbClr val="0070C0"/>
                          </a:solidFill>
                          <a:latin typeface="Cambria Math" panose="02040503050406030204" pitchFamily="18" charset="0"/>
                        </a:rPr>
                        <m:t>)</m:t>
                      </m:r>
                      <m:sSub>
                        <m:sSubPr>
                          <m:ctrlPr>
                            <a:rPr lang="sv-SE" sz="3200" b="1" i="1" smtClean="0">
                              <a:solidFill>
                                <a:srgbClr val="FF0000"/>
                              </a:solidFill>
                              <a:latin typeface="Cambria Math" panose="02040503050406030204" pitchFamily="18" charset="0"/>
                            </a:rPr>
                          </m:ctrlPr>
                        </m:sSubPr>
                        <m:e>
                          <m:r>
                            <a:rPr lang="sv-SE" sz="3200" b="1" i="1">
                              <a:solidFill>
                                <a:srgbClr val="FF0000"/>
                              </a:solidFill>
                              <a:latin typeface="Cambria Math" panose="02040503050406030204" pitchFamily="18" charset="0"/>
                            </a:rPr>
                            <m:t>𝒁</m:t>
                          </m:r>
                        </m:e>
                        <m:sub>
                          <m:r>
                            <a:rPr lang="sv-SE" sz="3200" b="1" i="1">
                              <a:solidFill>
                                <a:srgbClr val="FF0000"/>
                              </a:solidFill>
                              <a:latin typeface="Cambria Math" panose="02040503050406030204" pitchFamily="18" charset="0"/>
                            </a:rPr>
                            <m:t>𝟏</m:t>
                          </m:r>
                        </m:sub>
                      </m:sSub>
                      <m:r>
                        <a:rPr lang="sv-SE" sz="3200" b="1">
                          <a:solidFill>
                            <a:srgbClr val="FF0000"/>
                          </a:solidFill>
                          <a:latin typeface="Cambria Math" panose="02040503050406030204" pitchFamily="18" charset="0"/>
                        </a:rPr>
                        <m:t>(</m:t>
                      </m:r>
                      <m:sSub>
                        <m:sSubPr>
                          <m:ctrlPr>
                            <a:rPr lang="sv-SE" sz="3200" b="1" i="1">
                              <a:solidFill>
                                <a:srgbClr val="FF0000"/>
                              </a:solidFill>
                              <a:latin typeface="Cambria Math" panose="02040503050406030204" pitchFamily="18" charset="0"/>
                            </a:rPr>
                          </m:ctrlPr>
                        </m:sSubPr>
                        <m:e>
                          <m:r>
                            <a:rPr lang="sv-SE" sz="3200" b="1" i="1">
                              <a:solidFill>
                                <a:srgbClr val="FF0000"/>
                              </a:solidFill>
                              <a:latin typeface="Cambria Math" panose="02040503050406030204" pitchFamily="18" charset="0"/>
                            </a:rPr>
                            <m:t>𝝈</m:t>
                          </m:r>
                        </m:e>
                        <m:sub>
                          <m:r>
                            <a:rPr lang="sv-SE" sz="3200" b="1" i="1">
                              <a:solidFill>
                                <a:srgbClr val="FF0000"/>
                              </a:solidFill>
                              <a:latin typeface="Cambria Math" panose="02040503050406030204" pitchFamily="18" charset="0"/>
                            </a:rPr>
                            <m:t>𝑨</m:t>
                          </m:r>
                        </m:sub>
                      </m:sSub>
                      <m:r>
                        <a:rPr lang="sv-SE" sz="3200" b="1">
                          <a:solidFill>
                            <a:srgbClr val="FF0000"/>
                          </a:solidFill>
                          <a:latin typeface="Cambria Math" panose="02040503050406030204" pitchFamily="18" charset="0"/>
                        </a:rPr>
                        <m:t>)</m:t>
                      </m:r>
                      <m:r>
                        <a:rPr lang="sv-SE" sz="3200" b="1">
                          <a:solidFill>
                            <a:prstClr val="black"/>
                          </a:solidFill>
                          <a:latin typeface="Cambria Math" panose="02040503050406030204" pitchFamily="18" charset="0"/>
                        </a:rPr>
                        <m:t>+(</m:t>
                      </m:r>
                      <m:r>
                        <a:rPr lang="sv-SE" sz="3200" b="1" i="1">
                          <a:solidFill>
                            <a:prstClr val="black"/>
                          </a:solidFill>
                          <a:latin typeface="Cambria Math" panose="02040503050406030204" pitchFamily="18" charset="0"/>
                        </a:rPr>
                        <m:t>𝟏</m:t>
                      </m:r>
                      <m:r>
                        <a:rPr lang="sv-SE" sz="3200" b="1">
                          <a:solidFill>
                            <a:prstClr val="black"/>
                          </a:solidFill>
                          <a:latin typeface="Cambria Math" panose="02040503050406030204" pitchFamily="18" charset="0"/>
                        </a:rPr>
                        <m:t>−</m:t>
                      </m:r>
                      <m:r>
                        <a:rPr lang="sv-SE" sz="3200" b="1" i="1" smtClean="0">
                          <a:solidFill>
                            <a:srgbClr val="0070C0"/>
                          </a:solidFill>
                          <a:latin typeface="Cambria Math" panose="02040503050406030204" pitchFamily="18" charset="0"/>
                        </a:rPr>
                        <m:t>𝝓</m:t>
                      </m:r>
                      <m:r>
                        <a:rPr lang="sv-SE" sz="3200" b="1">
                          <a:solidFill>
                            <a:srgbClr val="0070C0"/>
                          </a:solidFill>
                          <a:latin typeface="Cambria Math" panose="02040503050406030204" pitchFamily="18" charset="0"/>
                        </a:rPr>
                        <m:t>(</m:t>
                      </m:r>
                      <m:sSub>
                        <m:sSubPr>
                          <m:ctrlPr>
                            <a:rPr lang="sv-SE" sz="3200" b="1" i="1">
                              <a:solidFill>
                                <a:srgbClr val="0070C0"/>
                              </a:solidFill>
                              <a:latin typeface="Cambria Math" panose="02040503050406030204" pitchFamily="18" charset="0"/>
                            </a:rPr>
                          </m:ctrlPr>
                        </m:sSubPr>
                        <m:e>
                          <m:r>
                            <a:rPr lang="sv-SE" sz="3200" b="1" i="1">
                              <a:solidFill>
                                <a:srgbClr val="0070C0"/>
                              </a:solidFill>
                              <a:latin typeface="Cambria Math" panose="02040503050406030204" pitchFamily="18" charset="0"/>
                            </a:rPr>
                            <m:t>𝝈</m:t>
                          </m:r>
                        </m:e>
                        <m:sub>
                          <m:r>
                            <a:rPr lang="sv-SE" sz="3200" b="1" i="1">
                              <a:solidFill>
                                <a:srgbClr val="0070C0"/>
                              </a:solidFill>
                              <a:latin typeface="Cambria Math" panose="02040503050406030204" pitchFamily="18" charset="0"/>
                            </a:rPr>
                            <m:t>𝑨</m:t>
                          </m:r>
                        </m:sub>
                      </m:sSub>
                      <m:r>
                        <a:rPr lang="sv-SE" sz="3200" b="1">
                          <a:solidFill>
                            <a:srgbClr val="0070C0"/>
                          </a:solidFill>
                          <a:latin typeface="Cambria Math" panose="02040503050406030204" pitchFamily="18" charset="0"/>
                        </a:rPr>
                        <m:t>)</m:t>
                      </m:r>
                      <m:r>
                        <a:rPr lang="sv-SE" sz="3200" b="1">
                          <a:solidFill>
                            <a:prstClr val="black"/>
                          </a:solidFill>
                          <a:latin typeface="Cambria Math" panose="02040503050406030204" pitchFamily="18" charset="0"/>
                        </a:rPr>
                        <m:t>)</m:t>
                      </m:r>
                      <m:sSub>
                        <m:sSubPr>
                          <m:ctrlPr>
                            <a:rPr lang="sv-SE" sz="3200" b="1" i="1" smtClean="0">
                              <a:solidFill>
                                <a:srgbClr val="00B050"/>
                              </a:solidFill>
                              <a:latin typeface="Cambria Math" panose="02040503050406030204" pitchFamily="18" charset="0"/>
                            </a:rPr>
                          </m:ctrlPr>
                        </m:sSubPr>
                        <m:e>
                          <m:r>
                            <a:rPr lang="sv-SE" sz="3200" b="1" i="1">
                              <a:solidFill>
                                <a:srgbClr val="00B050"/>
                              </a:solidFill>
                              <a:latin typeface="Cambria Math" panose="02040503050406030204" pitchFamily="18" charset="0"/>
                            </a:rPr>
                            <m:t>𝒁</m:t>
                          </m:r>
                        </m:e>
                        <m:sub>
                          <m:r>
                            <a:rPr lang="sv-SE" sz="3200" b="1" i="1">
                              <a:solidFill>
                                <a:srgbClr val="00B050"/>
                              </a:solidFill>
                              <a:latin typeface="Cambria Math" panose="02040503050406030204" pitchFamily="18" charset="0"/>
                            </a:rPr>
                            <m:t>𝟐</m:t>
                          </m:r>
                        </m:sub>
                      </m:sSub>
                      <m:r>
                        <a:rPr lang="sv-SE" sz="3200" b="1">
                          <a:solidFill>
                            <a:srgbClr val="00B050"/>
                          </a:solidFill>
                          <a:latin typeface="Cambria Math" panose="02040503050406030204" pitchFamily="18" charset="0"/>
                        </a:rPr>
                        <m:t>(</m:t>
                      </m:r>
                      <m:sSub>
                        <m:sSubPr>
                          <m:ctrlPr>
                            <a:rPr lang="sv-SE" sz="3200" b="1" i="1">
                              <a:solidFill>
                                <a:srgbClr val="00B050"/>
                              </a:solidFill>
                              <a:latin typeface="Cambria Math" panose="02040503050406030204" pitchFamily="18" charset="0"/>
                            </a:rPr>
                          </m:ctrlPr>
                        </m:sSubPr>
                        <m:e>
                          <m:r>
                            <a:rPr lang="sv-SE" sz="3200" b="1" i="1">
                              <a:solidFill>
                                <a:srgbClr val="00B050"/>
                              </a:solidFill>
                              <a:latin typeface="Cambria Math" panose="02040503050406030204" pitchFamily="18" charset="0"/>
                            </a:rPr>
                            <m:t>𝝈</m:t>
                          </m:r>
                        </m:e>
                        <m:sub>
                          <m:r>
                            <a:rPr lang="sv-SE" sz="3200" b="1" i="1">
                              <a:solidFill>
                                <a:srgbClr val="00B050"/>
                              </a:solidFill>
                              <a:latin typeface="Cambria Math" panose="02040503050406030204" pitchFamily="18" charset="0"/>
                            </a:rPr>
                            <m:t>𝑨</m:t>
                          </m:r>
                        </m:sub>
                      </m:sSub>
                      <m:r>
                        <a:rPr lang="sv-SE" sz="3200" b="1" i="1">
                          <a:solidFill>
                            <a:srgbClr val="00B050"/>
                          </a:solidFill>
                          <a:latin typeface="Cambria Math" panose="02040503050406030204" pitchFamily="18" charset="0"/>
                        </a:rPr>
                        <m:t>)</m:t>
                      </m:r>
                    </m:oMath>
                  </m:oMathPara>
                </a14:m>
                <a:endParaRPr lang="sv-SE" sz="3200" b="1" dirty="0">
                  <a:solidFill>
                    <a:srgbClr val="00B050"/>
                  </a:solidFill>
                </a:endParaRPr>
              </a:p>
            </p:txBody>
          </p:sp>
        </mc:Choice>
        <mc:Fallback xmlns="">
          <p:sp>
            <p:nvSpPr>
              <p:cNvPr id="5" name="Rektangel 4"/>
              <p:cNvSpPr>
                <a:spLocks noRot="1" noChangeAspect="1" noMove="1" noResize="1" noEditPoints="1" noAdjustHandles="1" noChangeArrowheads="1" noChangeShapeType="1" noTextEdit="1"/>
              </p:cNvSpPr>
              <p:nvPr/>
            </p:nvSpPr>
            <p:spPr>
              <a:xfrm>
                <a:off x="460067" y="641885"/>
                <a:ext cx="11179599" cy="1044838"/>
              </a:xfrm>
              <a:prstGeom prst="rect">
                <a:avLst/>
              </a:prstGeom>
              <a:blipFill rotWithShape="0">
                <a:blip r:embed="rId2"/>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3" name="Rektangel 2"/>
              <p:cNvSpPr/>
              <p:nvPr/>
            </p:nvSpPr>
            <p:spPr>
              <a:xfrm>
                <a:off x="460067" y="2861635"/>
                <a:ext cx="11252200" cy="2319802"/>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2000" b="1" i="1">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𝑨𝑩</m:t>
                              </m:r>
                            </m:sub>
                          </m:sSub>
                        </m:num>
                        <m:den>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den>
                      </m:f>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𝝓</m:t>
                          </m:r>
                          <m:d>
                            <m:d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e>
                          </m:d>
                        </m:num>
                        <m:den>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den>
                      </m:f>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d>
                        <m:d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e>
                      </m:d>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𝝓</m:t>
                      </m:r>
                      <m:d>
                        <m:d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e>
                      </m:d>
                      <m:f>
                        <m:f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d>
                            <m:d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e>
                          </m:d>
                        </m:num>
                        <m:den>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den>
                      </m:f>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𝝓</m:t>
                          </m:r>
                          <m:d>
                            <m:d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e>
                          </m:d>
                        </m:num>
                        <m:den>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den>
                      </m:f>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d>
                        <m:d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e>
                      </m:d>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𝝓</m:t>
                      </m:r>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d>
                            <m:d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e>
                          </m:d>
                        </m:num>
                        <m:den>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den>
                      </m:f>
                    </m:oMath>
                  </m:oMathPara>
                </a14:m>
                <a:endParaRPr lang="sv-SE"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24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𝑨𝑩</m:t>
                              </m:r>
                            </m:sub>
                          </m:sSub>
                        </m:num>
                        <m:den>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𝑨</m:t>
                              </m:r>
                            </m:sub>
                          </m:sSub>
                        </m:den>
                      </m:f>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Calibri" panose="020F0502020204030204" pitchFamily="34" charset="0"/>
                              <a:cs typeface="Times New Roman" panose="02020603050405020304" pitchFamily="18" charset="0"/>
                            </a:rPr>
                            <m:t>𝒅</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𝝓</m:t>
                          </m:r>
                          <m:d>
                            <m:d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e>
                          </m:d>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den>
                      </m:f>
                      <m:d>
                        <m:d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e>
                      </m:d>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𝝓</m:t>
                      </m:r>
                      <m:d>
                        <m:d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e>
                      </m:d>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d>
                            <m:d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e>
                          </m:d>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den>
                      </m:f>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𝝓</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d>
                            <m:d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e>
                          </m:d>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den>
                      </m:f>
                    </m:oMath>
                  </m:oMathPara>
                </a14:m>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460067" y="2861635"/>
                <a:ext cx="11252200" cy="2319802"/>
              </a:xfrm>
              <a:prstGeom prst="rect">
                <a:avLst/>
              </a:prstGeom>
              <a:blipFill rotWithShape="0">
                <a:blip r:embed="rId3"/>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1656689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Platshållare för bildnummer 3"/>
          <p:cNvSpPr>
            <a:spLocks noGrp="1"/>
          </p:cNvSpPr>
          <p:nvPr>
            <p:ph type="sldNum" sz="quarter" idx="12"/>
          </p:nvPr>
        </p:nvSpPr>
        <p:spPr/>
        <p:txBody>
          <a:bodyPr/>
          <a:lstStyle/>
          <a:p>
            <a:fld id="{F0A3F8D3-634F-4CE2-B804-5FC0C94B6A45}" type="slidenum">
              <a:rPr lang="sv-SE" altLang="sv-SE"/>
              <a:pPr/>
              <a:t>8</a:t>
            </a:fld>
            <a:endParaRPr lang="sv-SE" altLang="sv-SE"/>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
            <a:ext cx="86868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Line 3"/>
          <p:cNvSpPr>
            <a:spLocks noChangeShapeType="1"/>
          </p:cNvSpPr>
          <p:nvPr/>
        </p:nvSpPr>
        <p:spPr bwMode="auto">
          <a:xfrm flipH="1">
            <a:off x="7772400" y="914400"/>
            <a:ext cx="1600200" cy="990600"/>
          </a:xfrm>
          <a:prstGeom prst="line">
            <a:avLst/>
          </a:prstGeom>
          <a:noFill/>
          <a:ln w="76200">
            <a:solidFill>
              <a:srgbClr val="FF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4340" name="Line 4"/>
          <p:cNvSpPr>
            <a:spLocks noChangeShapeType="1"/>
          </p:cNvSpPr>
          <p:nvPr/>
        </p:nvSpPr>
        <p:spPr bwMode="auto">
          <a:xfrm>
            <a:off x="3505200" y="1143000"/>
            <a:ext cx="1447800" cy="609600"/>
          </a:xfrm>
          <a:prstGeom prst="line">
            <a:avLst/>
          </a:prstGeom>
          <a:noFill/>
          <a:ln w="76200">
            <a:solidFill>
              <a:srgbClr val="FF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4341" name="Line 5"/>
          <p:cNvSpPr>
            <a:spLocks noChangeShapeType="1"/>
          </p:cNvSpPr>
          <p:nvPr/>
        </p:nvSpPr>
        <p:spPr bwMode="auto">
          <a:xfrm flipV="1">
            <a:off x="3505200" y="5562600"/>
            <a:ext cx="2514600" cy="457200"/>
          </a:xfrm>
          <a:prstGeom prst="line">
            <a:avLst/>
          </a:prstGeom>
          <a:noFill/>
          <a:ln w="76200">
            <a:solidFill>
              <a:srgbClr val="FF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4342" name="WordArt 6"/>
          <p:cNvSpPr>
            <a:spLocks noChangeArrowheads="1" noChangeShapeType="1" noTextEdit="1"/>
          </p:cNvSpPr>
          <p:nvPr/>
        </p:nvSpPr>
        <p:spPr bwMode="auto">
          <a:xfrm>
            <a:off x="1892300" y="5700712"/>
            <a:ext cx="1460500" cy="776288"/>
          </a:xfrm>
          <a:prstGeom prst="rect">
            <a:avLst/>
          </a:prstGeom>
        </p:spPr>
        <p:txBody>
          <a:bodyPr wrap="none" fromWordArt="1">
            <a:prstTxWarp prst="textPlain">
              <a:avLst>
                <a:gd name="adj" fmla="val 50000"/>
              </a:avLst>
            </a:prstTxWarp>
          </a:bodyPr>
          <a:lstStyle/>
          <a:p>
            <a:pPr algn="ctr"/>
            <a:r>
              <a:rPr lang="sv-SE"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156</a:t>
            </a:r>
            <a:endParaRPr lang="sv-SE"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endParaRPr>
          </a:p>
        </p:txBody>
      </p:sp>
      <p:sp>
        <p:nvSpPr>
          <p:cNvPr id="14343" name="WordArt 7"/>
          <p:cNvSpPr>
            <a:spLocks noChangeArrowheads="1" noChangeShapeType="1" noTextEdit="1"/>
          </p:cNvSpPr>
          <p:nvPr/>
        </p:nvSpPr>
        <p:spPr bwMode="auto">
          <a:xfrm>
            <a:off x="2108200" y="228600"/>
            <a:ext cx="2835276" cy="8001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sv-SE" sz="3600" kern="10" dirty="0" smtClean="0">
                <a:ln w="9525">
                  <a:solidFill>
                    <a:srgbClr val="000000"/>
                  </a:solidFill>
                  <a:round/>
                  <a:headEnd/>
                  <a:tailEnd/>
                </a:ln>
                <a:solidFill>
                  <a:srgbClr val="FFFFFF"/>
                </a:solidFill>
                <a:latin typeface="Arial Black" panose="020B0A04020102020204" pitchFamily="34" charset="0"/>
              </a:rPr>
              <a:t>181</a:t>
            </a:r>
            <a:endParaRPr lang="sv-SE" sz="3600" kern="10" dirty="0">
              <a:ln w="9525">
                <a:solidFill>
                  <a:srgbClr val="000000"/>
                </a:solidFill>
                <a:round/>
                <a:headEnd/>
                <a:tailEnd/>
              </a:ln>
              <a:solidFill>
                <a:srgbClr val="FFFFFF"/>
              </a:solidFill>
              <a:latin typeface="Arial Black" panose="020B0A04020102020204" pitchFamily="34" charset="0"/>
            </a:endParaRPr>
          </a:p>
        </p:txBody>
      </p:sp>
      <p:sp>
        <p:nvSpPr>
          <p:cNvPr id="14344" name="WordArt 8"/>
          <p:cNvSpPr>
            <a:spLocks noChangeArrowheads="1" noChangeShapeType="1" noTextEdit="1"/>
          </p:cNvSpPr>
          <p:nvPr/>
        </p:nvSpPr>
        <p:spPr bwMode="auto">
          <a:xfrm>
            <a:off x="8458200" y="228600"/>
            <a:ext cx="1574800" cy="51434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sv-SE" sz="3600" kern="10" dirty="0" smtClean="0">
                <a:ln w="9525">
                  <a:solidFill>
                    <a:srgbClr val="000000"/>
                  </a:solidFill>
                  <a:round/>
                  <a:headEnd/>
                  <a:tailEnd/>
                </a:ln>
                <a:solidFill>
                  <a:srgbClr val="FFFFFF"/>
                </a:solidFill>
                <a:latin typeface="Arial Black" panose="020B0A04020102020204" pitchFamily="34" charset="0"/>
              </a:rPr>
              <a:t>69</a:t>
            </a:r>
            <a:endParaRPr lang="sv-SE" sz="3600" kern="10" dirty="0">
              <a:ln w="9525">
                <a:solidFill>
                  <a:srgbClr val="000000"/>
                </a:solidFill>
                <a:round/>
                <a:headEnd/>
                <a:tailEnd/>
              </a:ln>
              <a:solidFill>
                <a:srgbClr val="FFFFFF"/>
              </a:solidFill>
              <a:latin typeface="Arial Black" panose="020B0A04020102020204" pitchFamily="34" charset="0"/>
            </a:endParaRPr>
          </a:p>
        </p:txBody>
      </p:sp>
      <p:sp>
        <p:nvSpPr>
          <p:cNvPr id="14345" name="WordArt 9"/>
          <p:cNvSpPr>
            <a:spLocks noChangeArrowheads="1" noChangeShapeType="1" noTextEdit="1"/>
          </p:cNvSpPr>
          <p:nvPr/>
        </p:nvSpPr>
        <p:spPr bwMode="auto">
          <a:xfrm>
            <a:off x="8458200" y="6184899"/>
            <a:ext cx="2345788" cy="457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sv-SE" sz="5400" kern="10" dirty="0" err="1" smtClean="0">
                <a:ln w="9525">
                  <a:solidFill>
                    <a:srgbClr val="000000"/>
                  </a:solidFill>
                  <a:round/>
                  <a:headEnd/>
                  <a:tailEnd/>
                </a:ln>
                <a:solidFill>
                  <a:srgbClr val="FFFFFF"/>
                </a:solidFill>
                <a:latin typeface="Arial Black" panose="020B0A04020102020204" pitchFamily="34" charset="0"/>
              </a:rPr>
              <a:t>Harvest</a:t>
            </a:r>
            <a:r>
              <a:rPr lang="sv-SE" sz="5400" kern="10" dirty="0" smtClean="0">
                <a:ln w="9525">
                  <a:solidFill>
                    <a:srgbClr val="000000"/>
                  </a:solidFill>
                  <a:round/>
                  <a:headEnd/>
                  <a:tailEnd/>
                </a:ln>
                <a:solidFill>
                  <a:srgbClr val="FFFFFF"/>
                </a:solidFill>
                <a:latin typeface="Arial Black" panose="020B0A04020102020204" pitchFamily="34" charset="0"/>
              </a:rPr>
              <a:t> </a:t>
            </a:r>
            <a:r>
              <a:rPr lang="sv-SE" sz="5400" kern="10" dirty="0" smtClean="0">
                <a:ln w="9525">
                  <a:solidFill>
                    <a:srgbClr val="000000"/>
                  </a:solidFill>
                  <a:round/>
                  <a:headEnd/>
                  <a:tailEnd/>
                </a:ln>
                <a:solidFill>
                  <a:schemeClr val="bg1"/>
                </a:solidFill>
                <a:latin typeface="Arial Black" panose="020B0A04020102020204" pitchFamily="34" charset="0"/>
              </a:rPr>
              <a:t>Mm3</a:t>
            </a:r>
            <a:r>
              <a:rPr lang="sv-SE" sz="5400" kern="10" dirty="0" smtClean="0">
                <a:ln w="9525">
                  <a:solidFill>
                    <a:srgbClr val="000000"/>
                  </a:solidFill>
                  <a:round/>
                  <a:headEnd/>
                  <a:tailEnd/>
                </a:ln>
                <a:solidFill>
                  <a:srgbClr val="FFFF00"/>
                </a:solidFill>
                <a:latin typeface="Arial Black" panose="020B0A04020102020204" pitchFamily="34" charset="0"/>
              </a:rPr>
              <a:t> </a:t>
            </a:r>
            <a:r>
              <a:rPr lang="sv-SE" sz="5400" kern="10" dirty="0" err="1" smtClean="0">
                <a:ln w="9525">
                  <a:solidFill>
                    <a:srgbClr val="000000"/>
                  </a:solidFill>
                  <a:round/>
                  <a:headEnd/>
                  <a:tailEnd/>
                </a:ln>
                <a:solidFill>
                  <a:srgbClr val="FFFF00"/>
                </a:solidFill>
                <a:latin typeface="Arial Black" panose="020B0A04020102020204" pitchFamily="34" charset="0"/>
              </a:rPr>
              <a:t>ub</a:t>
            </a:r>
            <a:r>
              <a:rPr lang="sv-SE" sz="5400" kern="10" dirty="0" smtClean="0">
                <a:ln w="9525">
                  <a:solidFill>
                    <a:srgbClr val="000000"/>
                  </a:solidFill>
                  <a:round/>
                  <a:headEnd/>
                  <a:tailEnd/>
                </a:ln>
                <a:solidFill>
                  <a:srgbClr val="FFFF00"/>
                </a:solidFill>
                <a:latin typeface="Arial Black" panose="020B0A04020102020204" pitchFamily="34" charset="0"/>
              </a:rPr>
              <a:t>, 2008</a:t>
            </a:r>
            <a:r>
              <a:rPr lang="sv-SE" sz="1100" kern="10" dirty="0" smtClean="0">
                <a:ln w="9525">
                  <a:solidFill>
                    <a:srgbClr val="000000"/>
                  </a:solidFill>
                  <a:round/>
                  <a:headEnd/>
                  <a:tailEnd/>
                </a:ln>
                <a:solidFill>
                  <a:srgbClr val="FFFF00"/>
                </a:solidFill>
                <a:latin typeface="Arial Black" panose="020B0A04020102020204" pitchFamily="34" charset="0"/>
              </a:rPr>
              <a:t>M (ubm3</a:t>
            </a:r>
            <a:endParaRPr lang="sv-SE" sz="1100" kern="10" dirty="0">
              <a:ln w="9525">
                <a:solidFill>
                  <a:srgbClr val="000000"/>
                </a:solidFill>
                <a:round/>
                <a:headEnd/>
                <a:tailEnd/>
              </a:ln>
              <a:solidFill>
                <a:srgbClr val="FFFF00"/>
              </a:solidFill>
              <a:latin typeface="Arial Black" panose="020B0A04020102020204" pitchFamily="34" charset="0"/>
            </a:endParaRPr>
          </a:p>
        </p:txBody>
      </p:sp>
    </p:spTree>
    <p:extLst>
      <p:ext uri="{BB962C8B-B14F-4D97-AF65-F5344CB8AC3E}">
        <p14:creationId xmlns:p14="http://schemas.microsoft.com/office/powerpoint/2010/main" val="145822381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80</a:t>
            </a:fld>
            <a:endParaRPr lang="sv-SE"/>
          </a:p>
        </p:txBody>
      </p:sp>
      <mc:AlternateContent xmlns:mc="http://schemas.openxmlformats.org/markup-compatibility/2006" xmlns:a14="http://schemas.microsoft.com/office/drawing/2010/main">
        <mc:Choice Requires="a14">
          <p:sp>
            <p:nvSpPr>
              <p:cNvPr id="4" name="Rektangel 3"/>
              <p:cNvSpPr/>
              <p:nvPr/>
            </p:nvSpPr>
            <p:spPr>
              <a:xfrm>
                <a:off x="719847" y="330741"/>
                <a:ext cx="11011710" cy="5808706"/>
              </a:xfrm>
              <a:prstGeom prst="rect">
                <a:avLst/>
              </a:prstGeom>
            </p:spPr>
            <p:txBody>
              <a:bodyPr wrap="square">
                <a:spAutoFit/>
              </a:bodyPr>
              <a:lstStyle/>
              <a:p>
                <a:pPr>
                  <a:lnSpc>
                    <a:spcPct val="107000"/>
                  </a:lnSpc>
                  <a:spcAft>
                    <a:spcPts val="800"/>
                  </a:spcAft>
                </a:pPr>
                <a:r>
                  <a:rPr lang="en-US" sz="2800" b="1" u="sng"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Observation:</a:t>
                </a:r>
                <a:endParaRPr lang="sv-SE"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On the decision boundary, the expected present values of A and B are the same,</a:t>
                </a:r>
                <a:endParaRPr lang="sv-SE"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𝟎</m:t>
                    </m:r>
                  </m:oMath>
                </a14:m>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Usually,</a:t>
                </a:r>
                <a:endParaRPr lang="sv-SE"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𝒅</m:t>
                            </m:r>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d>
                              <m:d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m:t>
                                </m:r>
                              </m:e>
                            </m:d>
                          </m:num>
                          <m:den>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𝒅</m:t>
                            </m:r>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den>
                        </m:f>
                      </m:e>
                    </m:d>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𝒅</m:t>
                            </m:r>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d>
                              <m:d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m:t>
                                </m:r>
                              </m:e>
                            </m:d>
                          </m:num>
                          <m:den>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𝒅</m:t>
                            </m:r>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den>
                        </m:f>
                      </m:e>
                    </m:d>
                  </m:oMath>
                </a14:m>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  and  </a:t>
                </a:r>
                <a14:m>
                  <m:oMath xmlns:m="http://schemas.openxmlformats.org/officeDocument/2006/math">
                    <m:f>
                      <m:f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𝒅</m:t>
                        </m:r>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d>
                          <m:d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e>
                        </m:d>
                      </m:num>
                      <m:den>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𝒅</m:t>
                        </m:r>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den>
                    </m:f>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 &gt;</m:t>
                    </m:r>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sv-SE"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𝝓</m:t>
                    </m:r>
                    <m:d>
                      <m:d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m:t>
                        </m:r>
                      </m:e>
                    </m:d>
                    <m: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sv-SE" sz="2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and  </a:t>
                </a:r>
                <a14:m>
                  <m:oMath xmlns:m="http://schemas.openxmlformats.org/officeDocument/2006/math">
                    <m:d>
                      <m:d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𝝓</m:t>
                        </m:r>
                        <m:d>
                          <m:d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m:t>
                            </m:r>
                          </m:e>
                        </m:d>
                      </m:e>
                    </m:d>
                  </m:oMath>
                </a14:m>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 are strictly positive and of the same order of magnitude</a:t>
                </a:r>
                <a:r>
                  <a:rPr lang="en-US" sz="2800" b="1" dirty="0" smtClean="0">
                    <a:effectLst/>
                    <a:latin typeface="Calibri" panose="020F0502020204030204" pitchFamily="34" charset="0"/>
                    <a:ea typeface="Times New Roman" panose="02020603050405020304" pitchFamily="18" charset="0"/>
                    <a:cs typeface="Times New Roman" panose="02020603050405020304" pitchFamily="18" charset="0"/>
                  </a:rPr>
                  <a:t>. Then</a:t>
                </a: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sv-SE"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28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𝒅</m:t>
                          </m:r>
                          <m:sSub>
                            <m:sSubPr>
                              <m:ctrlPr>
                                <a:rPr lang="sv-SE"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𝝅</m:t>
                              </m:r>
                            </m:e>
                            <m:sub>
                              <m: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𝑨𝑩</m:t>
                              </m:r>
                            </m:sub>
                          </m:sSub>
                        </m:num>
                        <m:den>
                          <m: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𝒅</m:t>
                          </m:r>
                          <m:sSub>
                            <m:sSubPr>
                              <m:ctrlPr>
                                <a:rPr lang="sv-SE"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𝑨</m:t>
                              </m:r>
                            </m:sub>
                          </m:sSub>
                        </m:den>
                      </m:f>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𝝓</m:t>
                      </m:r>
                      <m:d>
                        <m:d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e>
                      </m:d>
                      <m:f>
                        <m:f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𝒅</m:t>
                          </m:r>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d>
                            <m:d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e>
                          </m:d>
                        </m:num>
                        <m:den>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𝒅</m:t>
                          </m:r>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den>
                      </m:f>
                      <m:r>
                        <a:rPr lang="en-US" sz="28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&gt;</m:t>
                      </m:r>
                      <m:r>
                        <a:rPr lang="en-US" sz="28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𝟎</m:t>
                      </m:r>
                    </m:oMath>
                  </m:oMathPara>
                </a14:m>
                <a:endParaRPr lang="sv-SE"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ktangel 3"/>
              <p:cNvSpPr>
                <a:spLocks noRot="1" noChangeAspect="1" noMove="1" noResize="1" noEditPoints="1" noAdjustHandles="1" noChangeArrowheads="1" noChangeShapeType="1" noTextEdit="1"/>
              </p:cNvSpPr>
              <p:nvPr/>
            </p:nvSpPr>
            <p:spPr>
              <a:xfrm>
                <a:off x="719847" y="330741"/>
                <a:ext cx="11011710" cy="5808706"/>
              </a:xfrm>
              <a:prstGeom prst="rect">
                <a:avLst/>
              </a:prstGeom>
              <a:blipFill rotWithShape="0">
                <a:blip r:embed="rId2"/>
                <a:stretch>
                  <a:fillRect l="-1107" t="-839"/>
                </a:stretch>
              </a:blipFill>
            </p:spPr>
            <p:txBody>
              <a:bodyPr/>
              <a:lstStyle/>
              <a:p>
                <a:r>
                  <a:rPr lang="sv-SE">
                    <a:noFill/>
                  </a:rPr>
                  <a:t> </a:t>
                </a:r>
              </a:p>
            </p:txBody>
          </p:sp>
        </mc:Fallback>
      </mc:AlternateContent>
    </p:spTree>
    <p:extLst>
      <p:ext uri="{BB962C8B-B14F-4D97-AF65-F5344CB8AC3E}">
        <p14:creationId xmlns:p14="http://schemas.microsoft.com/office/powerpoint/2010/main" val="407907141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81</a:t>
            </a:fld>
            <a:endParaRPr lang="sv-SE"/>
          </a:p>
        </p:txBody>
      </p:sp>
      <mc:AlternateContent xmlns:mc="http://schemas.openxmlformats.org/markup-compatibility/2006" xmlns:a14="http://schemas.microsoft.com/office/drawing/2010/main">
        <mc:Choice Requires="a14">
          <p:sp>
            <p:nvSpPr>
              <p:cNvPr id="3" name="Rektangel 2"/>
              <p:cNvSpPr/>
              <p:nvPr/>
            </p:nvSpPr>
            <p:spPr>
              <a:xfrm>
                <a:off x="1054100" y="198433"/>
                <a:ext cx="10198100" cy="5804731"/>
              </a:xfrm>
              <a:prstGeom prst="rect">
                <a:avLst/>
              </a:prstGeom>
            </p:spPr>
            <p:txBody>
              <a:bodyPr wrap="square">
                <a:spAutoFit/>
              </a:bodyPr>
              <a:lstStyle/>
              <a:p>
                <a:pPr>
                  <a:lnSpc>
                    <a:spcPct val="107000"/>
                  </a:lnSpc>
                  <a:spcAft>
                    <a:spcPts val="800"/>
                  </a:spcAft>
                </a:pPr>
                <a:r>
                  <a:rPr lang="en-US" sz="36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Observation:</a:t>
                </a:r>
                <a:endParaRPr lang="sv-SE"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𝝅</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𝒘</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smtClean="0">
                              <a:solidFill>
                                <a:srgbClr val="7030A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a:solidFill>
                                <a:srgbClr val="7030A0"/>
                              </a:solidFill>
                              <a:effectLst/>
                              <a:latin typeface="Cambria Math" panose="02040503050406030204" pitchFamily="18" charset="0"/>
                              <a:ea typeface="Calibri" panose="020F0502020204030204" pitchFamily="34" charset="0"/>
                              <a:cs typeface="Times New Roman" panose="02020603050405020304" pitchFamily="18" charset="0"/>
                            </a:rPr>
                            <m:t>𝒅𝒘</m:t>
                          </m:r>
                          <m:r>
                            <a:rPr lang="en-US" sz="3600" b="1" i="1">
                              <a:solidFill>
                                <a:srgbClr val="7030A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36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t>𝑨</m:t>
                              </m:r>
                            </m:sub>
                          </m:sSub>
                          <m:r>
                            <a:rPr lang="en-US" sz="36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US" sz="3600" b="1" i="1">
                              <a:solidFill>
                                <a:srgbClr val="7030A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36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t>𝑨</m:t>
                              </m:r>
                            </m:sub>
                          </m:sSub>
                        </m:den>
                      </m:f>
                      <m:r>
                        <a:rPr lang="en-US" sz="3600" b="1" i="1">
                          <a:solidFill>
                            <a:srgbClr val="7030A0"/>
                          </a:solidFill>
                          <a:effectLst/>
                          <a:latin typeface="Cambria Math" panose="02040503050406030204" pitchFamily="18" charset="0"/>
                          <a:ea typeface="Calibri" panose="020F0502020204030204" pitchFamily="34" charset="0"/>
                          <a:cs typeface="Times New Roman" panose="02020603050405020304" pitchFamily="18" charset="0"/>
                        </a:rPr>
                        <m:t>&gt;</m:t>
                      </m:r>
                      <m:r>
                        <a:rPr lang="en-US" sz="3600" b="1" i="1">
                          <a:solidFill>
                            <a:srgbClr val="7030A0"/>
                          </a:solidFill>
                          <a:effectLst/>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6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𝝅</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          </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&gt;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𝒘</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m:t>
                                </m:r>
                              </m:e>
                            </m:mr>
                            <m:mr>
                              <m:e>
                                <m:r>
                                  <a:rPr lang="en-US"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           </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𝒘</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m:t>
                                </m:r>
                              </m:e>
                            </m:mr>
                            <m:mr>
                              <m:e>
                                <m:r>
                                  <a:rPr lang="en-US"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&gt;</m:t>
                                </m:r>
                                <m:r>
                                  <a:rPr lang="en-US"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           </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𝒘</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m:t>
                                </m:r>
                              </m:e>
                            </m:mr>
                          </m:m>
                        </m:e>
                      </m:d>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1054100" y="198433"/>
                <a:ext cx="10198100" cy="5804731"/>
              </a:xfrm>
              <a:prstGeom prst="rect">
                <a:avLst/>
              </a:prstGeom>
              <a:blipFill rotWithShape="0">
                <a:blip r:embed="rId2"/>
                <a:stretch>
                  <a:fillRect l="-1853" t="-1471"/>
                </a:stretch>
              </a:blipFill>
            </p:spPr>
            <p:txBody>
              <a:bodyPr/>
              <a:lstStyle/>
              <a:p>
                <a:r>
                  <a:rPr lang="sv-SE">
                    <a:noFill/>
                  </a:rPr>
                  <a:t> </a:t>
                </a:r>
              </a:p>
            </p:txBody>
          </p:sp>
        </mc:Fallback>
      </mc:AlternateContent>
    </p:spTree>
    <p:extLst>
      <p:ext uri="{BB962C8B-B14F-4D97-AF65-F5344CB8AC3E}">
        <p14:creationId xmlns:p14="http://schemas.microsoft.com/office/powerpoint/2010/main" val="376381488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82</a:t>
            </a:fld>
            <a:endParaRPr lang="sv-SE"/>
          </a:p>
        </p:txBody>
      </p:sp>
      <mc:AlternateContent xmlns:mc="http://schemas.openxmlformats.org/markup-compatibility/2006" xmlns:a14="http://schemas.microsoft.com/office/drawing/2010/main">
        <mc:Choice Requires="a14">
          <p:sp>
            <p:nvSpPr>
              <p:cNvPr id="3" name="Rektangel 2"/>
              <p:cNvSpPr/>
              <p:nvPr/>
            </p:nvSpPr>
            <p:spPr>
              <a:xfrm>
                <a:off x="660400" y="117961"/>
                <a:ext cx="11366500" cy="5874685"/>
              </a:xfrm>
              <a:prstGeom prst="rect">
                <a:avLst/>
              </a:prstGeom>
            </p:spPr>
            <p:txBody>
              <a:bodyPr wrap="square">
                <a:spAutoFit/>
              </a:bodyPr>
              <a:lstStyle/>
              <a:p>
                <a:pPr>
                  <a:lnSpc>
                    <a:spcPct val="107000"/>
                  </a:lnSpc>
                  <a:spcAft>
                    <a:spcPts val="800"/>
                  </a:spcAft>
                </a:pPr>
                <a:r>
                  <a:rPr lang="en-US" sz="3200" b="1" dirty="0" smtClean="0">
                    <a:latin typeface="Calibri" panose="020F0502020204030204" pitchFamily="34" charset="0"/>
                    <a:ea typeface="Times New Roman" panose="02020603050405020304" pitchFamily="18" charset="0"/>
                    <a:cs typeface="Times New Roman" panose="02020603050405020304" pitchFamily="18" charset="0"/>
                  </a:rPr>
                  <a:t>CONCLUSIONS:</a:t>
                </a: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r>
                  <a:rPr lang="en-US" sz="3200" b="1" i="1" dirty="0">
                    <a:effectLst/>
                    <a:latin typeface="Calibri" panose="020F0502020204030204" pitchFamily="34" charset="0"/>
                    <a:ea typeface="Times New Roman" panose="02020603050405020304" pitchFamily="18" charset="0"/>
                    <a:cs typeface="Times New Roman" panose="02020603050405020304" pitchFamily="18" charset="0"/>
                  </a:rPr>
                  <a:t>In </a:t>
                </a:r>
                <a:r>
                  <a:rPr lang="en-US" sz="3200" b="1" i="1" dirty="0" smtClean="0">
                    <a:effectLst/>
                    <a:latin typeface="Calibri" panose="020F0502020204030204" pitchFamily="34" charset="0"/>
                    <a:ea typeface="Times New Roman" panose="02020603050405020304" pitchFamily="18" charset="0"/>
                    <a:cs typeface="Times New Roman" panose="02020603050405020304" pitchFamily="18" charset="0"/>
                  </a:rPr>
                  <a:t>typical cases:</a:t>
                </a:r>
              </a:p>
              <a:p>
                <a:pPr marL="828040" indent="-828040">
                  <a:lnSpc>
                    <a:spcPct val="107000"/>
                  </a:lnSpc>
                  <a:spcAft>
                    <a:spcPts val="800"/>
                  </a:spcAft>
                </a:pP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r>
                  <a:rPr lang="en-US" sz="3200" b="1" dirty="0" smtClean="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If  </a:t>
                </a:r>
                <a14:m>
                  <m:oMath xmlns:m="http://schemas.openxmlformats.org/officeDocument/2006/math">
                    <m:sSub>
                      <m:sSubPr>
                        <m:ctrlPr>
                          <a:rPr lang="sv-SE" sz="32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32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𝑨</m:t>
                        </m:r>
                      </m:sub>
                    </m:sSub>
                    <m:r>
                      <a:rPr lang="en-US" sz="32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𝟎</m:t>
                    </m:r>
                  </m:oMath>
                </a14:m>
                <a:r>
                  <a:rPr lang="en-US" sz="3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 </a:t>
                </a:r>
                <a:r>
                  <a:rPr lang="en-US" sz="3200" b="1" dirty="0" smtClean="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 one species plantation gives </a:t>
                </a:r>
                <a:r>
                  <a:rPr lang="en-US" sz="3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the </a:t>
                </a:r>
                <a:r>
                  <a:rPr lang="en-US" sz="3200" b="1" dirty="0" smtClean="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highest  expected present </a:t>
                </a:r>
                <a:r>
                  <a:rPr lang="en-US" sz="3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value.</a:t>
                </a:r>
                <a:endParaRPr lang="sv-SE"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r>
                  <a:rPr lang="en-US" sz="3200" b="1" dirty="0" smtClean="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At some strictly positive and unique value of </a:t>
                </a:r>
                <a14:m>
                  <m:oMath xmlns:m="http://schemas.openxmlformats.org/officeDocument/2006/math">
                    <m:sSub>
                      <m:sSubPr>
                        <m:ctrlPr>
                          <a:rPr lang="sv-SE" sz="32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32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𝑨</m:t>
                        </m:r>
                      </m:sub>
                    </m:sSub>
                  </m:oMath>
                </a14:m>
                <a:r>
                  <a:rPr lang="en-US" sz="32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  , investments in one or two species give the same expected present value.</a:t>
                </a:r>
                <a:endParaRPr lang="sv-SE" sz="3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r>
                  <a:rPr lang="en-US" sz="3200"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higher values of  </a:t>
                </a:r>
                <a14:m>
                  <m:oMath xmlns:m="http://schemas.openxmlformats.org/officeDocument/2006/math">
                    <m:sSub>
                      <m:sSubPr>
                        <m:ctrlPr>
                          <a:rPr lang="sv-SE" sz="32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32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𝑨</m:t>
                        </m:r>
                      </m:sub>
                    </m:sSub>
                  </m:oMath>
                </a14:m>
                <a:r>
                  <a:rPr lang="en-US" sz="3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 a two species investment gives a strictly </a:t>
                </a:r>
                <a:r>
                  <a:rPr lang="en-US" sz="3200"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higher </a:t>
                </a:r>
                <a:r>
                  <a:rPr lang="en-US" sz="3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expected present value than a one species investment.</a:t>
                </a:r>
                <a:endParaRPr lang="sv-SE"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660400" y="117961"/>
                <a:ext cx="11366500" cy="5874685"/>
              </a:xfrm>
              <a:prstGeom prst="rect">
                <a:avLst/>
              </a:prstGeom>
              <a:blipFill rotWithShape="0">
                <a:blip r:embed="rId2"/>
                <a:stretch>
                  <a:fillRect l="-1340" t="-1141" b="-2075"/>
                </a:stretch>
              </a:blipFill>
            </p:spPr>
            <p:txBody>
              <a:bodyPr/>
              <a:lstStyle/>
              <a:p>
                <a:r>
                  <a:rPr lang="sv-SE">
                    <a:noFill/>
                  </a:rPr>
                  <a:t> </a:t>
                </a:r>
              </a:p>
            </p:txBody>
          </p:sp>
        </mc:Fallback>
      </mc:AlternateContent>
    </p:spTree>
    <p:extLst>
      <p:ext uri="{BB962C8B-B14F-4D97-AF65-F5344CB8AC3E}">
        <p14:creationId xmlns:p14="http://schemas.microsoft.com/office/powerpoint/2010/main" val="36766858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spcAft>
                <a:spcPts val="0"/>
              </a:spcAft>
            </a:pPr>
            <a:r>
              <a:rPr lang="sv-SE" sz="3600" b="1" dirty="0" err="1" smtClean="0">
                <a:latin typeface="Times New Roman" panose="02020603050405020304" pitchFamily="18" charset="0"/>
                <a:ea typeface="Times New Roman" panose="02020603050405020304" pitchFamily="18" charset="0"/>
              </a:rPr>
              <a:t>Conclusions</a:t>
            </a:r>
            <a:r>
              <a:rPr lang="sv-SE" sz="3600" b="1" dirty="0" smtClean="0">
                <a:latin typeface="Times New Roman" panose="02020603050405020304" pitchFamily="18" charset="0"/>
                <a:ea typeface="Times New Roman" panose="02020603050405020304" pitchFamily="18" charset="0"/>
              </a:rPr>
              <a:t>:</a:t>
            </a:r>
            <a:endParaRPr lang="sv-SE" sz="3600" b="1" dirty="0">
              <a:latin typeface="Times New Roman" panose="02020603050405020304" pitchFamily="18" charset="0"/>
              <a:ea typeface="Times New Roman" panose="02020603050405020304" pitchFamily="18" charset="0"/>
            </a:endParaRPr>
          </a:p>
        </p:txBody>
      </p:sp>
      <p:sp>
        <p:nvSpPr>
          <p:cNvPr id="3" name="Platshållare för innehåll 2"/>
          <p:cNvSpPr>
            <a:spLocks noGrp="1"/>
          </p:cNvSpPr>
          <p:nvPr>
            <p:ph idx="1"/>
          </p:nvPr>
        </p:nvSpPr>
        <p:spPr>
          <a:xfrm>
            <a:off x="838200" y="1536700"/>
            <a:ext cx="10515600" cy="5003799"/>
          </a:xfrm>
        </p:spPr>
        <p:txBody>
          <a:bodyPr>
            <a:normAutofit fontScale="47500" lnSpcReduction="20000"/>
          </a:bodyPr>
          <a:lstStyle/>
          <a:p>
            <a:pPr marL="0" indent="0">
              <a:spcAft>
                <a:spcPts val="0"/>
              </a:spcAft>
              <a:buNone/>
            </a:pPr>
            <a:r>
              <a:rPr lang="en-US" sz="3600" b="1" dirty="0" smtClean="0">
                <a:solidFill>
                  <a:srgbClr val="000000"/>
                </a:solidFill>
                <a:effectLst/>
                <a:latin typeface="Times New Roman" panose="02020603050405020304" pitchFamily="18" charset="0"/>
                <a:ea typeface="Times New Roman" panose="02020603050405020304" pitchFamily="18" charset="0"/>
              </a:rPr>
              <a:t> </a:t>
            </a:r>
            <a:endParaRPr lang="sv-SE" sz="4000" dirty="0" smtClean="0">
              <a:effectLst/>
              <a:latin typeface="Times New Roman" panose="02020603050405020304" pitchFamily="18" charset="0"/>
              <a:ea typeface="Times New Roman" panose="02020603050405020304" pitchFamily="18" charset="0"/>
            </a:endParaRPr>
          </a:p>
          <a:p>
            <a:pPr>
              <a:spcAft>
                <a:spcPts val="0"/>
              </a:spcAft>
            </a:pPr>
            <a:r>
              <a:rPr lang="en-GB" sz="4200" dirty="0" smtClean="0">
                <a:latin typeface="Times New Roman" panose="02020603050405020304" pitchFamily="18" charset="0"/>
                <a:ea typeface="Times New Roman" panose="02020603050405020304" pitchFamily="18" charset="0"/>
              </a:rPr>
              <a:t>The </a:t>
            </a:r>
            <a:r>
              <a:rPr lang="en-GB" sz="4200" dirty="0">
                <a:latin typeface="Times New Roman" panose="02020603050405020304" pitchFamily="18" charset="0"/>
                <a:ea typeface="Times New Roman" panose="02020603050405020304" pitchFamily="18" charset="0"/>
              </a:rPr>
              <a:t>latest decades clearly show that detailed deterministic long term planning is irrelevant. </a:t>
            </a:r>
            <a:endParaRPr lang="en-GB" sz="4200" dirty="0" smtClean="0">
              <a:latin typeface="Times New Roman" panose="02020603050405020304" pitchFamily="18" charset="0"/>
              <a:ea typeface="Times New Roman" panose="02020603050405020304" pitchFamily="18" charset="0"/>
            </a:endParaRPr>
          </a:p>
          <a:p>
            <a:pPr>
              <a:spcAft>
                <a:spcPts val="0"/>
              </a:spcAft>
            </a:pPr>
            <a:r>
              <a:rPr lang="en-GB" sz="4200" dirty="0" smtClean="0">
                <a:latin typeface="Times New Roman" panose="02020603050405020304" pitchFamily="18" charset="0"/>
                <a:ea typeface="Times New Roman" panose="02020603050405020304" pitchFamily="18" charset="0"/>
              </a:rPr>
              <a:t>Energy </a:t>
            </a:r>
            <a:r>
              <a:rPr lang="en-GB" sz="4200" dirty="0">
                <a:latin typeface="Times New Roman" panose="02020603050405020304" pitchFamily="18" charset="0"/>
                <a:ea typeface="Times New Roman" panose="02020603050405020304" pitchFamily="18" charset="0"/>
              </a:rPr>
              <a:t>prices, prices of industrial products and environmental problems rapidly change in ways that cannot be perfectly predicted. </a:t>
            </a:r>
            <a:endParaRPr lang="en-GB" sz="4200" dirty="0" smtClean="0">
              <a:latin typeface="Times New Roman" panose="02020603050405020304" pitchFamily="18" charset="0"/>
              <a:ea typeface="Times New Roman" panose="02020603050405020304" pitchFamily="18" charset="0"/>
            </a:endParaRPr>
          </a:p>
          <a:p>
            <a:pPr>
              <a:spcAft>
                <a:spcPts val="0"/>
              </a:spcAft>
            </a:pPr>
            <a:r>
              <a:rPr lang="en-US" sz="4200" b="1" dirty="0" smtClean="0">
                <a:solidFill>
                  <a:srgbClr val="FF0000"/>
                </a:solidFill>
                <a:latin typeface="Times New Roman" panose="02020603050405020304" pitchFamily="18" charset="0"/>
                <a:ea typeface="Times New Roman" panose="02020603050405020304" pitchFamily="18" charset="0"/>
              </a:rPr>
              <a:t>Research </a:t>
            </a:r>
            <a:r>
              <a:rPr lang="en-US" sz="4200" b="1" dirty="0">
                <a:solidFill>
                  <a:srgbClr val="FF0000"/>
                </a:solidFill>
                <a:latin typeface="Times New Roman" panose="02020603050405020304" pitchFamily="18" charset="0"/>
                <a:ea typeface="Times New Roman" panose="02020603050405020304" pitchFamily="18" charset="0"/>
              </a:rPr>
              <a:t>in forest production planning should focus on the development of growth models that are useful when stochastic optimal control theory is applied. </a:t>
            </a:r>
            <a:endParaRPr lang="en-US" sz="4200" b="1" dirty="0" smtClean="0">
              <a:solidFill>
                <a:srgbClr val="FF0000"/>
              </a:solidFill>
              <a:latin typeface="Times New Roman" panose="02020603050405020304" pitchFamily="18" charset="0"/>
              <a:ea typeface="Times New Roman" panose="02020603050405020304" pitchFamily="18" charset="0"/>
            </a:endParaRPr>
          </a:p>
          <a:p>
            <a:pPr>
              <a:spcAft>
                <a:spcPts val="0"/>
              </a:spcAft>
            </a:pPr>
            <a:r>
              <a:rPr lang="en-US" sz="4200" b="1" dirty="0" smtClean="0">
                <a:solidFill>
                  <a:srgbClr val="FF0000"/>
                </a:solidFill>
                <a:latin typeface="Times New Roman" panose="02020603050405020304" pitchFamily="18" charset="0"/>
                <a:ea typeface="Times New Roman" panose="02020603050405020304" pitchFamily="18" charset="0"/>
              </a:rPr>
              <a:t>Since </a:t>
            </a:r>
            <a:r>
              <a:rPr lang="en-US" sz="4200" b="1" dirty="0">
                <a:solidFill>
                  <a:srgbClr val="FF0000"/>
                </a:solidFill>
                <a:latin typeface="Times New Roman" panose="02020603050405020304" pitchFamily="18" charset="0"/>
                <a:ea typeface="Times New Roman" panose="02020603050405020304" pitchFamily="18" charset="0"/>
              </a:rPr>
              <a:t>biological production takes considerable time, it is very important to create options to sequentially adjust the production to new relative prices, growth conditions, ecological problems and possible damages caused by parasites, fire or storms. </a:t>
            </a:r>
            <a:endParaRPr lang="en-US" sz="4200" b="1" dirty="0" smtClean="0">
              <a:solidFill>
                <a:srgbClr val="FF0000"/>
              </a:solidFill>
              <a:latin typeface="Times New Roman" panose="02020603050405020304" pitchFamily="18" charset="0"/>
              <a:ea typeface="Times New Roman" panose="02020603050405020304" pitchFamily="18" charset="0"/>
            </a:endParaRPr>
          </a:p>
          <a:p>
            <a:pPr>
              <a:spcAft>
                <a:spcPts val="0"/>
              </a:spcAft>
            </a:pPr>
            <a:r>
              <a:rPr lang="en-US" sz="4200" dirty="0" smtClean="0">
                <a:latin typeface="Times New Roman" panose="02020603050405020304" pitchFamily="18" charset="0"/>
                <a:ea typeface="Times New Roman" panose="02020603050405020304" pitchFamily="18" charset="0"/>
              </a:rPr>
              <a:t>In </a:t>
            </a:r>
            <a:r>
              <a:rPr lang="en-US" sz="4200" dirty="0">
                <a:latin typeface="Times New Roman" panose="02020603050405020304" pitchFamily="18" charset="0"/>
                <a:ea typeface="Times New Roman" panose="02020603050405020304" pitchFamily="18" charset="0"/>
              </a:rPr>
              <a:t>particular, valuable options can be obtained via mixed species stands. When several species are available in the young stands, the species mix can sequentially be adapted to changing product prices, costs and growth conditions. </a:t>
            </a:r>
            <a:endParaRPr lang="en-US" sz="4200" dirty="0" smtClean="0">
              <a:latin typeface="Times New Roman" panose="02020603050405020304" pitchFamily="18" charset="0"/>
              <a:ea typeface="Times New Roman" panose="02020603050405020304" pitchFamily="18" charset="0"/>
            </a:endParaRPr>
          </a:p>
          <a:p>
            <a:pPr>
              <a:spcAft>
                <a:spcPts val="0"/>
              </a:spcAft>
            </a:pPr>
            <a:endParaRPr lang="en-GB" sz="4000" dirty="0">
              <a:solidFill>
                <a:srgbClr val="000000"/>
              </a:solidFill>
              <a:latin typeface="Times New Roman" panose="02020603050405020304" pitchFamily="18" charset="0"/>
              <a:ea typeface="Times New Roman" panose="02020603050405020304" pitchFamily="18" charset="0"/>
            </a:endParaRPr>
          </a:p>
          <a:p>
            <a:pPr>
              <a:spcAft>
                <a:spcPts val="0"/>
              </a:spcAft>
            </a:pPr>
            <a:r>
              <a:rPr lang="en-GB" sz="2500" dirty="0" smtClean="0">
                <a:solidFill>
                  <a:srgbClr val="181512"/>
                </a:solidFill>
                <a:effectLst/>
                <a:latin typeface="Times New Roman" panose="02020603050405020304" pitchFamily="18" charset="0"/>
                <a:ea typeface="Times New Roman" panose="02020603050405020304" pitchFamily="18" charset="0"/>
              </a:rPr>
              <a:t>Professor </a:t>
            </a:r>
            <a:r>
              <a:rPr lang="en-GB" sz="2500" dirty="0" err="1" smtClean="0">
                <a:solidFill>
                  <a:srgbClr val="000000"/>
                </a:solidFill>
                <a:effectLst/>
                <a:latin typeface="Times New Roman" panose="02020603050405020304" pitchFamily="18" charset="0"/>
                <a:ea typeface="Times New Roman" panose="02020603050405020304" pitchFamily="18" charset="0"/>
              </a:rPr>
              <a:t>Dr.</a:t>
            </a:r>
            <a:r>
              <a:rPr lang="en-GB" sz="2500" dirty="0" smtClean="0">
                <a:solidFill>
                  <a:srgbClr val="000000"/>
                </a:solidFill>
                <a:effectLst/>
                <a:latin typeface="Times New Roman" panose="02020603050405020304" pitchFamily="18" charset="0"/>
                <a:ea typeface="Times New Roman" panose="02020603050405020304" pitchFamily="18" charset="0"/>
              </a:rPr>
              <a:t> Peter Lohmander, Swedish University of Agricultural Sciences, SLU, Sweden, </a:t>
            </a:r>
            <a:r>
              <a:rPr lang="en-GB" sz="2500" u="sng" dirty="0" smtClean="0">
                <a:solidFill>
                  <a:srgbClr val="000000"/>
                </a:solidFill>
                <a:effectLst/>
                <a:latin typeface="Times New Roman" panose="02020603050405020304" pitchFamily="18" charset="0"/>
                <a:ea typeface="Times New Roman" panose="02020603050405020304" pitchFamily="18" charset="0"/>
                <a:hlinkClick r:id="rId3"/>
              </a:rPr>
              <a:t>http://www.Lohmander.com</a:t>
            </a:r>
            <a:r>
              <a:rPr lang="en-GB" sz="2500" u="sng" dirty="0" smtClean="0">
                <a:solidFill>
                  <a:srgbClr val="000000"/>
                </a:solidFill>
                <a:latin typeface="Times New Roman" panose="02020603050405020304" pitchFamily="18" charset="0"/>
                <a:ea typeface="Times New Roman" panose="02020603050405020304" pitchFamily="18" charset="0"/>
              </a:rPr>
              <a:t> </a:t>
            </a:r>
            <a:r>
              <a:rPr lang="en-GB" sz="2500" dirty="0" smtClean="0">
                <a:solidFill>
                  <a:srgbClr val="000000"/>
                </a:solidFill>
                <a:latin typeface="Times New Roman" panose="02020603050405020304" pitchFamily="18" charset="0"/>
                <a:ea typeface="Times New Roman" panose="02020603050405020304" pitchFamily="18" charset="0"/>
              </a:rPr>
              <a:t> </a:t>
            </a:r>
          </a:p>
          <a:p>
            <a:pPr>
              <a:spcAft>
                <a:spcPts val="0"/>
              </a:spcAft>
            </a:pPr>
            <a:r>
              <a:rPr lang="en-GB" sz="2500" dirty="0" smtClean="0">
                <a:solidFill>
                  <a:srgbClr val="000000"/>
                </a:solidFill>
                <a:latin typeface="Times New Roman" panose="02020603050405020304" pitchFamily="18" charset="0"/>
                <a:ea typeface="Times New Roman" panose="02020603050405020304" pitchFamily="18" charset="0"/>
              </a:rPr>
              <a:t>   </a:t>
            </a:r>
            <a:r>
              <a:rPr lang="en-GB" sz="7300" b="1" dirty="0" smtClean="0">
                <a:solidFill>
                  <a:srgbClr val="000000"/>
                </a:solidFill>
                <a:latin typeface="Times New Roman" panose="02020603050405020304" pitchFamily="18" charset="0"/>
                <a:ea typeface="Times New Roman" panose="02020603050405020304" pitchFamily="18" charset="0"/>
                <a:hlinkClick r:id="rId4"/>
              </a:rPr>
              <a:t>Peter@Lohmander.com</a:t>
            </a:r>
            <a:r>
              <a:rPr lang="en-GB" sz="7300" b="1" dirty="0" smtClean="0">
                <a:solidFill>
                  <a:srgbClr val="000000"/>
                </a:solidFill>
                <a:latin typeface="Times New Roman" panose="02020603050405020304" pitchFamily="18" charset="0"/>
                <a:ea typeface="Times New Roman" panose="02020603050405020304" pitchFamily="18" charset="0"/>
              </a:rPr>
              <a:t> </a:t>
            </a:r>
            <a:endParaRPr lang="sv-SE" sz="7300" b="1" dirty="0" smtClean="0">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83</a:t>
            </a:fld>
            <a:endParaRPr lang="sv-SE">
              <a:solidFill>
                <a:prstClr val="black">
                  <a:tint val="75000"/>
                </a:prstClr>
              </a:solidFill>
            </a:endParaRPr>
          </a:p>
        </p:txBody>
      </p:sp>
    </p:spTree>
    <p:extLst>
      <p:ext uri="{BB962C8B-B14F-4D97-AF65-F5344CB8AC3E}">
        <p14:creationId xmlns:p14="http://schemas.microsoft.com/office/powerpoint/2010/main" val="1528259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84</a:t>
            </a:fld>
            <a:endParaRPr lang="sv-SE"/>
          </a:p>
        </p:txBody>
      </p:sp>
      <p:sp>
        <p:nvSpPr>
          <p:cNvPr id="3" name="Rektangel 2"/>
          <p:cNvSpPr/>
          <p:nvPr/>
        </p:nvSpPr>
        <p:spPr>
          <a:xfrm>
            <a:off x="1310701" y="1048702"/>
            <a:ext cx="5000921" cy="954107"/>
          </a:xfrm>
          <a:prstGeom prst="rect">
            <a:avLst/>
          </a:prstGeom>
        </p:spPr>
        <p:txBody>
          <a:bodyPr wrap="none">
            <a:spAutoFit/>
          </a:bodyPr>
          <a:lstStyle/>
          <a:p>
            <a:r>
              <a:rPr lang="sv-SE" sz="2000" b="1" u="sng" dirty="0" err="1" smtClean="0">
                <a:hlinkClick r:id="rId2"/>
              </a:rPr>
              <a:t>References</a:t>
            </a:r>
            <a:endParaRPr lang="sv-SE" sz="2000" b="1" u="sng" dirty="0">
              <a:hlinkClick r:id="rId2"/>
            </a:endParaRPr>
          </a:p>
          <a:p>
            <a:r>
              <a:rPr lang="sv-SE" b="1" dirty="0" smtClean="0">
                <a:hlinkClick r:id="rId2"/>
              </a:rPr>
              <a:t>http</a:t>
            </a:r>
            <a:r>
              <a:rPr lang="sv-SE" b="1" dirty="0">
                <a:hlinkClick r:id="rId2"/>
              </a:rPr>
              <a:t>://</a:t>
            </a:r>
            <a:r>
              <a:rPr lang="sv-SE" b="1" dirty="0" smtClean="0">
                <a:hlinkClick r:id="rId2"/>
              </a:rPr>
              <a:t>www.lohmander.com/Information/Ref.htm</a:t>
            </a:r>
            <a:endParaRPr lang="sv-SE" b="1" dirty="0" smtClean="0"/>
          </a:p>
          <a:p>
            <a:endParaRPr lang="sv-SE" dirty="0"/>
          </a:p>
        </p:txBody>
      </p:sp>
      <p:sp>
        <p:nvSpPr>
          <p:cNvPr id="4" name="Rektangel 3"/>
          <p:cNvSpPr/>
          <p:nvPr/>
        </p:nvSpPr>
        <p:spPr>
          <a:xfrm>
            <a:off x="1310701" y="2002809"/>
            <a:ext cx="6096000" cy="4247317"/>
          </a:xfrm>
          <a:prstGeom prst="rect">
            <a:avLst/>
          </a:prstGeom>
        </p:spPr>
        <p:txBody>
          <a:bodyPr>
            <a:spAutoFit/>
          </a:bodyPr>
          <a:lstStyle/>
          <a:p>
            <a:r>
              <a:rPr lang="sv-SE" b="1" dirty="0"/>
              <a:t>Lohmander, P. (</a:t>
            </a:r>
            <a:r>
              <a:rPr lang="sv-SE" b="1" dirty="0" err="1"/>
              <a:t>Chair</a:t>
            </a:r>
            <a:r>
              <a:rPr lang="sv-SE" b="1" dirty="0"/>
              <a:t>) TRACK 1: Global </a:t>
            </a:r>
            <a:r>
              <a:rPr lang="sv-SE" b="1" dirty="0" err="1"/>
              <a:t>Bioenergy</a:t>
            </a:r>
            <a:r>
              <a:rPr lang="sv-SE" b="1" dirty="0"/>
              <a:t>, </a:t>
            </a:r>
            <a:r>
              <a:rPr lang="sv-SE" b="1" dirty="0" err="1"/>
              <a:t>Economy</a:t>
            </a:r>
            <a:r>
              <a:rPr lang="sv-SE" b="1" dirty="0"/>
              <a:t> and Policy</a:t>
            </a:r>
            <a:r>
              <a:rPr lang="sv-SE" b="1" dirty="0" smtClean="0"/>
              <a:t>, </a:t>
            </a:r>
            <a:r>
              <a:rPr lang="sv-SE" b="1" dirty="0" err="1" smtClean="0"/>
              <a:t>BIT’s</a:t>
            </a:r>
            <a:r>
              <a:rPr lang="sv-SE" b="1" dirty="0" smtClean="0"/>
              <a:t> </a:t>
            </a:r>
            <a:r>
              <a:rPr lang="sv-SE" b="1" dirty="0"/>
              <a:t>2nd World Congress on </a:t>
            </a:r>
            <a:r>
              <a:rPr lang="sv-SE" b="1" dirty="0" err="1"/>
              <a:t>Bioenergy</a:t>
            </a:r>
            <a:r>
              <a:rPr lang="sv-SE" b="1" dirty="0"/>
              <a:t>,</a:t>
            </a:r>
            <a:br>
              <a:rPr lang="sv-SE" b="1" dirty="0"/>
            </a:br>
            <a:r>
              <a:rPr lang="sv-SE" b="1" dirty="0"/>
              <a:t>Xi'an, China, April 25-28, 2012</a:t>
            </a:r>
            <a:br>
              <a:rPr lang="sv-SE" b="1" dirty="0"/>
            </a:br>
            <a:r>
              <a:rPr lang="sv-SE" b="1" dirty="0">
                <a:hlinkClick r:id="rId3"/>
              </a:rPr>
              <a:t>http://www.Lohmander.com/Schedule_China_2012.pdf</a:t>
            </a:r>
            <a:r>
              <a:rPr lang="sv-SE" b="1" dirty="0"/>
              <a:t/>
            </a:r>
            <a:br>
              <a:rPr lang="sv-SE" b="1" dirty="0"/>
            </a:br>
            <a:r>
              <a:rPr lang="sv-SE" b="1" dirty="0">
                <a:hlinkClick r:id="rId4"/>
              </a:rPr>
              <a:t>http://www.Lohmander.com/PLWCBE12intro.ppt</a:t>
            </a:r>
            <a:r>
              <a:rPr lang="sv-SE" b="1" dirty="0"/>
              <a:t/>
            </a:r>
            <a:br>
              <a:rPr lang="sv-SE" b="1" dirty="0"/>
            </a:br>
            <a:r>
              <a:rPr lang="sv-SE" b="1" dirty="0"/>
              <a:t/>
            </a:r>
            <a:br>
              <a:rPr lang="sv-SE" b="1" dirty="0"/>
            </a:br>
            <a:r>
              <a:rPr lang="sv-SE" b="1" dirty="0"/>
              <a:t>Lohmander, P., </a:t>
            </a:r>
            <a:r>
              <a:rPr lang="sv-SE" b="1" dirty="0" err="1"/>
              <a:t>Economic</a:t>
            </a:r>
            <a:r>
              <a:rPr lang="sv-SE" b="1" dirty="0"/>
              <a:t> </a:t>
            </a:r>
            <a:r>
              <a:rPr lang="sv-SE" b="1" dirty="0" err="1"/>
              <a:t>optimization</a:t>
            </a:r>
            <a:r>
              <a:rPr lang="sv-SE" b="1" dirty="0"/>
              <a:t> </a:t>
            </a:r>
            <a:r>
              <a:rPr lang="sv-SE" b="1" dirty="0" err="1"/>
              <a:t>of</a:t>
            </a:r>
            <a:r>
              <a:rPr lang="sv-SE" b="1" dirty="0"/>
              <a:t> </a:t>
            </a:r>
            <a:r>
              <a:rPr lang="sv-SE" b="1" dirty="0" err="1"/>
              <a:t>sustainable</a:t>
            </a:r>
            <a:r>
              <a:rPr lang="sv-SE" b="1" dirty="0"/>
              <a:t> </a:t>
            </a:r>
            <a:r>
              <a:rPr lang="sv-SE" b="1" dirty="0" err="1"/>
              <a:t>energy</a:t>
            </a:r>
            <a:r>
              <a:rPr lang="sv-SE" b="1" dirty="0"/>
              <a:t> systems </a:t>
            </a:r>
            <a:r>
              <a:rPr lang="sv-SE" b="1" dirty="0" err="1" smtClean="0"/>
              <a:t>based</a:t>
            </a:r>
            <a:r>
              <a:rPr lang="sv-SE" b="1" dirty="0" smtClean="0"/>
              <a:t> on </a:t>
            </a:r>
            <a:r>
              <a:rPr lang="sv-SE" b="1" dirty="0" err="1"/>
              <a:t>forest</a:t>
            </a:r>
            <a:r>
              <a:rPr lang="sv-SE" b="1" dirty="0"/>
              <a:t> </a:t>
            </a:r>
            <a:r>
              <a:rPr lang="sv-SE" b="1" dirty="0" err="1"/>
              <a:t>resources</a:t>
            </a:r>
            <a:r>
              <a:rPr lang="sv-SE" b="1" dirty="0"/>
              <a:t> </a:t>
            </a:r>
            <a:r>
              <a:rPr lang="sv-SE" b="1" dirty="0" err="1"/>
              <a:t>with</a:t>
            </a:r>
            <a:r>
              <a:rPr lang="sv-SE" b="1" dirty="0"/>
              <a:t> </a:t>
            </a:r>
            <a:r>
              <a:rPr lang="sv-SE" b="1" dirty="0" err="1"/>
              <a:t>consideration</a:t>
            </a:r>
            <a:r>
              <a:rPr lang="sv-SE" b="1" dirty="0"/>
              <a:t> </a:t>
            </a:r>
            <a:r>
              <a:rPr lang="sv-SE" b="1" dirty="0" err="1"/>
              <a:t>of</a:t>
            </a:r>
            <a:r>
              <a:rPr lang="sv-SE" b="1" dirty="0"/>
              <a:t> the global </a:t>
            </a:r>
            <a:r>
              <a:rPr lang="sv-SE" b="1" dirty="0" err="1"/>
              <a:t>warming</a:t>
            </a:r>
            <a:r>
              <a:rPr lang="sv-SE" b="1" dirty="0"/>
              <a:t> problem</a:t>
            </a:r>
            <a:r>
              <a:rPr lang="sv-SE" b="1" dirty="0" smtClean="0"/>
              <a:t>: International </a:t>
            </a:r>
            <a:r>
              <a:rPr lang="sv-SE" b="1" dirty="0" err="1"/>
              <a:t>perspectives</a:t>
            </a:r>
            <a:r>
              <a:rPr lang="sv-SE" b="1" dirty="0"/>
              <a:t>,</a:t>
            </a:r>
            <a:br>
              <a:rPr lang="sv-SE" b="1" dirty="0"/>
            </a:br>
            <a:r>
              <a:rPr lang="sv-SE" b="1" dirty="0" err="1"/>
              <a:t>BIT’s</a:t>
            </a:r>
            <a:r>
              <a:rPr lang="sv-SE" b="1" dirty="0"/>
              <a:t> 2nd World Congress on </a:t>
            </a:r>
            <a:r>
              <a:rPr lang="sv-SE" b="1" dirty="0" err="1"/>
              <a:t>Bioenergy</a:t>
            </a:r>
            <a:r>
              <a:rPr lang="sv-SE" b="1" dirty="0"/>
              <a:t>,</a:t>
            </a:r>
            <a:br>
              <a:rPr lang="sv-SE" b="1" dirty="0"/>
            </a:br>
            <a:r>
              <a:rPr lang="sv-SE" b="1" dirty="0"/>
              <a:t>Xi'an, China, April 25-28, 2012</a:t>
            </a:r>
            <a:br>
              <a:rPr lang="sv-SE" b="1" dirty="0"/>
            </a:br>
            <a:r>
              <a:rPr lang="sv-SE" b="1" dirty="0">
                <a:hlinkClick r:id="rId5"/>
              </a:rPr>
              <a:t>http://www.Lohmander.com/WorldCongress12_PL.pdf</a:t>
            </a:r>
            <a:r>
              <a:rPr lang="sv-SE" b="1" dirty="0"/>
              <a:t/>
            </a:r>
            <a:br>
              <a:rPr lang="sv-SE" b="1" dirty="0"/>
            </a:br>
            <a:r>
              <a:rPr lang="sv-SE" b="1" dirty="0">
                <a:hlinkClick r:id="rId6"/>
              </a:rPr>
              <a:t>http://www.Lohmander.com/WorldCongress12_PL.doc</a:t>
            </a:r>
            <a:r>
              <a:rPr lang="sv-SE" b="1" dirty="0"/>
              <a:t/>
            </a:r>
            <a:br>
              <a:rPr lang="sv-SE" b="1" dirty="0"/>
            </a:br>
            <a:r>
              <a:rPr lang="sv-SE" b="1" dirty="0">
                <a:hlinkClick r:id="rId7"/>
              </a:rPr>
              <a:t>http://www.Lohmander.com/PLWCBE12.ppt</a:t>
            </a:r>
            <a:r>
              <a:rPr lang="sv-SE" b="1" dirty="0"/>
              <a:t> </a:t>
            </a:r>
            <a:br>
              <a:rPr lang="sv-SE" b="1" dirty="0"/>
            </a:br>
            <a:endParaRPr lang="sv-SE" dirty="0"/>
          </a:p>
        </p:txBody>
      </p:sp>
    </p:spTree>
    <p:extLst>
      <p:ext uri="{BB962C8B-B14F-4D97-AF65-F5344CB8AC3E}">
        <p14:creationId xmlns:p14="http://schemas.microsoft.com/office/powerpoint/2010/main" val="251207321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85</a:t>
            </a:fld>
            <a:endParaRPr lang="sv-SE"/>
          </a:p>
        </p:txBody>
      </p:sp>
      <p:sp>
        <p:nvSpPr>
          <p:cNvPr id="3" name="Rektangel 2"/>
          <p:cNvSpPr/>
          <p:nvPr/>
        </p:nvSpPr>
        <p:spPr>
          <a:xfrm>
            <a:off x="1130300" y="1621115"/>
            <a:ext cx="6096000" cy="923330"/>
          </a:xfrm>
          <a:prstGeom prst="rect">
            <a:avLst/>
          </a:prstGeom>
        </p:spPr>
        <p:txBody>
          <a:bodyPr>
            <a:spAutoFit/>
          </a:bodyPr>
          <a:lstStyle/>
          <a:p>
            <a:r>
              <a:rPr lang="en-US" b="1" dirty="0"/>
              <a:t>Lohmander, P., Lectures at Shandong Agricultural University,</a:t>
            </a:r>
            <a:br>
              <a:rPr lang="en-US" b="1" dirty="0"/>
            </a:br>
            <a:r>
              <a:rPr lang="en-US" b="1" dirty="0"/>
              <a:t>April 29 - May 1, 2012, Jinan, China,</a:t>
            </a:r>
            <a:br>
              <a:rPr lang="en-US" b="1" dirty="0"/>
            </a:br>
            <a:r>
              <a:rPr lang="en-US" b="1" dirty="0">
                <a:hlinkClick r:id="rId2"/>
              </a:rPr>
              <a:t>http://www.Lohmander.com/PLJinan12.ppt</a:t>
            </a:r>
            <a:endParaRPr lang="sv-SE" dirty="0"/>
          </a:p>
        </p:txBody>
      </p:sp>
      <p:sp>
        <p:nvSpPr>
          <p:cNvPr id="4" name="Rektangel 3"/>
          <p:cNvSpPr/>
          <p:nvPr/>
        </p:nvSpPr>
        <p:spPr>
          <a:xfrm>
            <a:off x="1130300" y="2544445"/>
            <a:ext cx="7937500" cy="3970318"/>
          </a:xfrm>
          <a:prstGeom prst="rect">
            <a:avLst/>
          </a:prstGeom>
        </p:spPr>
        <p:txBody>
          <a:bodyPr wrap="square">
            <a:spAutoFit/>
          </a:bodyPr>
          <a:lstStyle/>
          <a:p>
            <a:r>
              <a:rPr lang="sv-SE" b="1" dirty="0"/>
              <a:t>Lohmander, P. (</a:t>
            </a:r>
            <a:r>
              <a:rPr lang="sv-SE" b="1" dirty="0" err="1"/>
              <a:t>Chair</a:t>
            </a:r>
            <a:r>
              <a:rPr lang="sv-SE" b="1" dirty="0"/>
              <a:t>) TRACK: </a:t>
            </a:r>
            <a:r>
              <a:rPr lang="sv-SE" b="1" dirty="0" err="1"/>
              <a:t>Finance</a:t>
            </a:r>
            <a:r>
              <a:rPr lang="sv-SE" b="1" dirty="0"/>
              <a:t>, </a:t>
            </a:r>
            <a:r>
              <a:rPr lang="sv-SE" b="1" dirty="0" err="1"/>
              <a:t>Strategic</a:t>
            </a:r>
            <a:r>
              <a:rPr lang="sv-SE" b="1" dirty="0"/>
              <a:t> Planning,</a:t>
            </a:r>
            <a:br>
              <a:rPr lang="sv-SE" b="1" dirty="0"/>
            </a:br>
            <a:r>
              <a:rPr lang="sv-SE" b="1" dirty="0" err="1"/>
              <a:t>Industrialization</a:t>
            </a:r>
            <a:r>
              <a:rPr lang="sv-SE" b="1" dirty="0"/>
              <a:t> and </a:t>
            </a:r>
            <a:r>
              <a:rPr lang="sv-SE" b="1" dirty="0" err="1"/>
              <a:t>Commercialization</a:t>
            </a:r>
            <a:r>
              <a:rPr lang="sv-SE" b="1" dirty="0" smtClean="0"/>
              <a:t>, </a:t>
            </a:r>
            <a:r>
              <a:rPr lang="sv-SE" b="1" dirty="0" err="1" smtClean="0"/>
              <a:t>BIT’s</a:t>
            </a:r>
            <a:r>
              <a:rPr lang="sv-SE" b="1" dirty="0" smtClean="0"/>
              <a:t> </a:t>
            </a:r>
            <a:r>
              <a:rPr lang="sv-SE" b="1" dirty="0"/>
              <a:t>1st World Congress on </a:t>
            </a:r>
            <a:r>
              <a:rPr lang="sv-SE" b="1" dirty="0" err="1"/>
              <a:t>Bioenergy</a:t>
            </a:r>
            <a:r>
              <a:rPr lang="sv-SE" b="1" dirty="0"/>
              <a:t>, Dalian World Expo Center,</a:t>
            </a:r>
            <a:br>
              <a:rPr lang="sv-SE" b="1" dirty="0"/>
            </a:br>
            <a:r>
              <a:rPr lang="sv-SE" b="1" dirty="0"/>
              <a:t>Dalian, China, April 25-30, 2011</a:t>
            </a:r>
            <a:br>
              <a:rPr lang="sv-SE" b="1" dirty="0"/>
            </a:br>
            <a:r>
              <a:rPr lang="sv-SE" b="1" dirty="0">
                <a:hlinkClick r:id="rId3"/>
              </a:rPr>
              <a:t>http://www.bitlifesciences.com/wcbe2011/fullprogram_track5.asp</a:t>
            </a:r>
            <a:r>
              <a:rPr lang="sv-SE" b="1" dirty="0"/>
              <a:t/>
            </a:r>
            <a:br>
              <a:rPr lang="sv-SE" b="1" dirty="0"/>
            </a:br>
            <a:r>
              <a:rPr lang="sv-SE" b="1" dirty="0">
                <a:hlinkClick r:id="rId4"/>
              </a:rPr>
              <a:t>http://www.lohmander.com/PRChina11/Track_WorldCongress11_PL.pdf</a:t>
            </a:r>
            <a:r>
              <a:rPr lang="sv-SE" b="1" dirty="0"/>
              <a:t/>
            </a:r>
            <a:br>
              <a:rPr lang="sv-SE" b="1" dirty="0"/>
            </a:br>
            <a:r>
              <a:rPr lang="sv-SE" b="1" dirty="0">
                <a:hlinkClick r:id="rId5"/>
              </a:rPr>
              <a:t>http://www.lohmander.com/ChinaPic11/Track5.ppt</a:t>
            </a:r>
            <a:r>
              <a:rPr lang="sv-SE" b="1" dirty="0"/>
              <a:t> </a:t>
            </a:r>
            <a:br>
              <a:rPr lang="sv-SE" b="1" dirty="0"/>
            </a:br>
            <a:r>
              <a:rPr lang="sv-SE" b="1" dirty="0"/>
              <a:t/>
            </a:r>
            <a:br>
              <a:rPr lang="sv-SE" b="1" dirty="0"/>
            </a:br>
            <a:r>
              <a:rPr lang="sv-SE" b="1" dirty="0"/>
              <a:t>Lohmander, P., </a:t>
            </a:r>
            <a:r>
              <a:rPr lang="sv-SE" b="1" dirty="0" err="1"/>
              <a:t>Economic</a:t>
            </a:r>
            <a:r>
              <a:rPr lang="sv-SE" b="1" dirty="0"/>
              <a:t> </a:t>
            </a:r>
            <a:r>
              <a:rPr lang="sv-SE" b="1" dirty="0" err="1"/>
              <a:t>forest</a:t>
            </a:r>
            <a:r>
              <a:rPr lang="sv-SE" b="1" dirty="0"/>
              <a:t> management </a:t>
            </a:r>
            <a:r>
              <a:rPr lang="sv-SE" b="1" dirty="0" err="1"/>
              <a:t>with</a:t>
            </a:r>
            <a:r>
              <a:rPr lang="sv-SE" b="1" dirty="0"/>
              <a:t> </a:t>
            </a:r>
            <a:r>
              <a:rPr lang="sv-SE" b="1" dirty="0" err="1"/>
              <a:t>consideration</a:t>
            </a:r>
            <a:r>
              <a:rPr lang="sv-SE" b="1" dirty="0"/>
              <a:t/>
            </a:r>
            <a:br>
              <a:rPr lang="sv-SE" b="1" dirty="0"/>
            </a:br>
            <a:r>
              <a:rPr lang="sv-SE" b="1" dirty="0" err="1"/>
              <a:t>of</a:t>
            </a:r>
            <a:r>
              <a:rPr lang="sv-SE" b="1" dirty="0"/>
              <a:t> the </a:t>
            </a:r>
            <a:r>
              <a:rPr lang="sv-SE" b="1" dirty="0" err="1"/>
              <a:t>forest</a:t>
            </a:r>
            <a:r>
              <a:rPr lang="sv-SE" b="1" dirty="0"/>
              <a:t> and </a:t>
            </a:r>
            <a:r>
              <a:rPr lang="sv-SE" b="1" dirty="0" err="1"/>
              <a:t>energy</a:t>
            </a:r>
            <a:r>
              <a:rPr lang="sv-SE" b="1" dirty="0"/>
              <a:t> </a:t>
            </a:r>
            <a:r>
              <a:rPr lang="sv-SE" b="1" dirty="0" err="1"/>
              <a:t>industries</a:t>
            </a:r>
            <a:r>
              <a:rPr lang="sv-SE" b="1" dirty="0" smtClean="0"/>
              <a:t>, </a:t>
            </a:r>
            <a:r>
              <a:rPr lang="sv-SE" b="1" dirty="0" err="1" smtClean="0"/>
              <a:t>BIT’s</a:t>
            </a:r>
            <a:r>
              <a:rPr lang="sv-SE" b="1" dirty="0" smtClean="0"/>
              <a:t> </a:t>
            </a:r>
            <a:r>
              <a:rPr lang="sv-SE" b="1" dirty="0"/>
              <a:t>1st World Congress on </a:t>
            </a:r>
            <a:r>
              <a:rPr lang="sv-SE" b="1" dirty="0" err="1"/>
              <a:t>Bioenergy</a:t>
            </a:r>
            <a:r>
              <a:rPr lang="sv-SE" b="1" dirty="0"/>
              <a:t>, Dalian World Expo Center</a:t>
            </a:r>
            <a:r>
              <a:rPr lang="sv-SE" b="1" dirty="0" smtClean="0"/>
              <a:t>, Dalian</a:t>
            </a:r>
            <a:r>
              <a:rPr lang="sv-SE" b="1" dirty="0"/>
              <a:t>, China, April 25-30, 2011</a:t>
            </a:r>
            <a:br>
              <a:rPr lang="sv-SE" b="1" dirty="0"/>
            </a:br>
            <a:r>
              <a:rPr lang="sv-SE" b="1" dirty="0">
                <a:hlinkClick r:id="rId6"/>
              </a:rPr>
              <a:t>http://www.lohmander.com/PRChina11/WorldCongress11_PL.pdf</a:t>
            </a:r>
            <a:r>
              <a:rPr lang="sv-SE" b="1" dirty="0"/>
              <a:t/>
            </a:r>
            <a:br>
              <a:rPr lang="sv-SE" b="1" dirty="0"/>
            </a:br>
            <a:r>
              <a:rPr lang="sv-SE" b="1" dirty="0">
                <a:hlinkClick r:id="rId7"/>
              </a:rPr>
              <a:t>http://www.lohmander.com/ChinaPic11/LohmanderTalk.ppt</a:t>
            </a:r>
            <a:r>
              <a:rPr lang="sv-SE" b="1" dirty="0"/>
              <a:t> </a:t>
            </a:r>
            <a:br>
              <a:rPr lang="sv-SE" b="1" dirty="0"/>
            </a:br>
            <a:endParaRPr lang="sv-SE" dirty="0"/>
          </a:p>
        </p:txBody>
      </p:sp>
    </p:spTree>
    <p:extLst>
      <p:ext uri="{BB962C8B-B14F-4D97-AF65-F5344CB8AC3E}">
        <p14:creationId xmlns:p14="http://schemas.microsoft.com/office/powerpoint/2010/main" val="55576670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90FB25"/>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0" y="0"/>
            <a:ext cx="12192001" cy="2616200"/>
          </a:xfrm>
          <a:gradFill>
            <a:gsLst>
              <a:gs pos="98000">
                <a:srgbClr val="C2DAEF"/>
              </a:gs>
              <a:gs pos="100000">
                <a:schemeClr val="accent1">
                  <a:lumMod val="45000"/>
                  <a:lumOff val="55000"/>
                </a:schemeClr>
              </a:gs>
              <a:gs pos="97000">
                <a:srgbClr val="FFFF00"/>
              </a:gs>
            </a:gsLst>
            <a:lin ang="5400000" scaled="1"/>
          </a:gradFill>
        </p:spPr>
        <p:txBody>
          <a:bodyPr>
            <a:normAutofit fontScale="90000"/>
          </a:bodyPr>
          <a:lstStyle/>
          <a:p>
            <a:r>
              <a:rPr lang="en-US" sz="4400" b="1" dirty="0" smtClean="0">
                <a:solidFill>
                  <a:srgbClr val="423200"/>
                </a:solidFill>
                <a:latin typeface="Times-Bold"/>
              </a:rPr>
              <a:t/>
            </a:r>
            <a:br>
              <a:rPr lang="en-US" sz="4400" b="1" dirty="0" smtClean="0">
                <a:solidFill>
                  <a:srgbClr val="423200"/>
                </a:solidFill>
                <a:latin typeface="Times-Bold"/>
              </a:rPr>
            </a:br>
            <a:r>
              <a:rPr lang="en-US" sz="4400" b="1" dirty="0" smtClean="0">
                <a:solidFill>
                  <a:srgbClr val="423200"/>
                </a:solidFill>
                <a:latin typeface="Times-Bold"/>
              </a:rPr>
              <a:t>Rational </a:t>
            </a:r>
            <a:r>
              <a:rPr lang="en-US" sz="4400" b="1" dirty="0">
                <a:solidFill>
                  <a:srgbClr val="423200"/>
                </a:solidFill>
                <a:latin typeface="Times-Bold"/>
              </a:rPr>
              <a:t>Research in Environmental Ecology </a:t>
            </a:r>
            <a:r>
              <a:rPr lang="en-US" sz="4400" b="1" dirty="0" smtClean="0">
                <a:solidFill>
                  <a:srgbClr val="423200"/>
                </a:solidFill>
                <a:latin typeface="Times-Bold"/>
              </a:rPr>
              <a:t/>
            </a:r>
            <a:br>
              <a:rPr lang="en-US" sz="4400" b="1" dirty="0" smtClean="0">
                <a:solidFill>
                  <a:srgbClr val="423200"/>
                </a:solidFill>
                <a:latin typeface="Times-Bold"/>
              </a:rPr>
            </a:br>
            <a:r>
              <a:rPr lang="en-US" sz="4400" b="1" dirty="0" smtClean="0">
                <a:solidFill>
                  <a:srgbClr val="423200"/>
                </a:solidFill>
                <a:latin typeface="Times-Bold"/>
              </a:rPr>
              <a:t>with </a:t>
            </a:r>
            <a:r>
              <a:rPr lang="en-US" sz="4400" b="1" dirty="0">
                <a:solidFill>
                  <a:srgbClr val="423200"/>
                </a:solidFill>
                <a:latin typeface="Times-Bold"/>
              </a:rPr>
              <a:t>Consideration of </a:t>
            </a:r>
            <a:r>
              <a:rPr lang="en-US" sz="4400" b="1" dirty="0" smtClean="0">
                <a:solidFill>
                  <a:srgbClr val="423200"/>
                </a:solidFill>
                <a:latin typeface="Times-Bold"/>
              </a:rPr>
              <a:t/>
            </a:r>
            <a:br>
              <a:rPr lang="en-US" sz="4400" b="1" dirty="0" smtClean="0">
                <a:solidFill>
                  <a:srgbClr val="423200"/>
                </a:solidFill>
                <a:latin typeface="Times-Bold"/>
              </a:rPr>
            </a:br>
            <a:r>
              <a:rPr lang="en-US" sz="4400" b="1" dirty="0" smtClean="0">
                <a:solidFill>
                  <a:srgbClr val="423200"/>
                </a:solidFill>
                <a:latin typeface="Times-Bold"/>
              </a:rPr>
              <a:t>a Sustainable </a:t>
            </a:r>
            <a:r>
              <a:rPr lang="en-US" sz="4400" b="1" dirty="0">
                <a:solidFill>
                  <a:srgbClr val="423200"/>
                </a:solidFill>
                <a:latin typeface="Times-Bold"/>
              </a:rPr>
              <a:t>World </a:t>
            </a:r>
            <a:r>
              <a:rPr lang="en-US" sz="4400" b="1" dirty="0" smtClean="0">
                <a:solidFill>
                  <a:srgbClr val="423200"/>
                </a:solidFill>
                <a:latin typeface="Times-Bold"/>
              </a:rPr>
              <a:t>Economy </a:t>
            </a:r>
            <a:r>
              <a:rPr lang="sv-SE" sz="4400" b="1" dirty="0" smtClean="0">
                <a:solidFill>
                  <a:srgbClr val="423200"/>
                </a:solidFill>
                <a:latin typeface="Times-Bold"/>
              </a:rPr>
              <a:t>under Risk</a:t>
            </a:r>
            <a:br>
              <a:rPr lang="sv-SE" sz="4400" b="1" dirty="0" smtClean="0">
                <a:solidFill>
                  <a:srgbClr val="423200"/>
                </a:solidFill>
                <a:latin typeface="Times-Bold"/>
              </a:rPr>
            </a:br>
            <a:endParaRPr lang="sv-SE" sz="4400" b="1" dirty="0">
              <a:solidFill>
                <a:srgbClr val="423200"/>
              </a:solidFill>
              <a:latin typeface="Times New Roman" panose="02020603050405020304" pitchFamily="18" charset="0"/>
              <a:cs typeface="Times New Roman" panose="02020603050405020304" pitchFamily="18" charset="0"/>
            </a:endParaRPr>
          </a:p>
        </p:txBody>
      </p:sp>
      <p:sp>
        <p:nvSpPr>
          <p:cNvPr id="3" name="Underrubrik 2"/>
          <p:cNvSpPr>
            <a:spLocks noGrp="1"/>
          </p:cNvSpPr>
          <p:nvPr>
            <p:ph type="subTitle" idx="1"/>
          </p:nvPr>
        </p:nvSpPr>
        <p:spPr>
          <a:xfrm>
            <a:off x="444500" y="3045619"/>
            <a:ext cx="7315200" cy="3532981"/>
          </a:xfrm>
        </p:spPr>
        <p:txBody>
          <a:bodyPr>
            <a:normAutofit lnSpcReduction="10000"/>
          </a:bodyPr>
          <a:lstStyle/>
          <a:p>
            <a:r>
              <a:rPr lang="en-GB" b="1" dirty="0" smtClean="0">
                <a:solidFill>
                  <a:srgbClr val="423200"/>
                </a:solidFill>
                <a:effectLst/>
                <a:latin typeface="Times New Roman" panose="02020603050405020304" pitchFamily="18" charset="0"/>
                <a:ea typeface="Times New Roman" panose="02020603050405020304" pitchFamily="18" charset="0"/>
              </a:rPr>
              <a:t>Professor Dr Peter Lohmander </a:t>
            </a:r>
          </a:p>
          <a:p>
            <a:r>
              <a:rPr lang="en-GB" dirty="0" smtClean="0">
                <a:solidFill>
                  <a:srgbClr val="423200"/>
                </a:solidFill>
                <a:effectLst/>
                <a:latin typeface="Times New Roman" panose="02020603050405020304" pitchFamily="18" charset="0"/>
                <a:ea typeface="Times New Roman" panose="02020603050405020304" pitchFamily="18" charset="0"/>
              </a:rPr>
              <a:t>SLU, Sweden, </a:t>
            </a:r>
            <a:r>
              <a:rPr lang="en-GB" u="sng" dirty="0" smtClean="0">
                <a:solidFill>
                  <a:srgbClr val="423200"/>
                </a:solidFill>
                <a:effectLst/>
                <a:latin typeface="Times New Roman" panose="02020603050405020304" pitchFamily="18" charset="0"/>
                <a:ea typeface="Times New Roman" panose="02020603050405020304" pitchFamily="18" charset="0"/>
                <a:hlinkClick r:id="rId2"/>
              </a:rPr>
              <a:t>http://www.Lohmander.com</a:t>
            </a:r>
            <a:r>
              <a:rPr lang="en-GB" dirty="0" smtClean="0">
                <a:solidFill>
                  <a:srgbClr val="423200"/>
                </a:solidFill>
                <a:effectLst/>
                <a:latin typeface="Times New Roman" panose="02020603050405020304" pitchFamily="18" charset="0"/>
                <a:ea typeface="Times New Roman" panose="02020603050405020304" pitchFamily="18" charset="0"/>
              </a:rPr>
              <a:t> </a:t>
            </a:r>
          </a:p>
          <a:p>
            <a:r>
              <a:rPr lang="en-GB" dirty="0" smtClean="0">
                <a:solidFill>
                  <a:srgbClr val="423200"/>
                </a:solidFill>
                <a:latin typeface="Times New Roman" panose="02020603050405020304" pitchFamily="18" charset="0"/>
                <a:ea typeface="Times New Roman" panose="02020603050405020304" pitchFamily="18" charset="0"/>
                <a:hlinkClick r:id="rId3"/>
              </a:rPr>
              <a:t>Peter@Lohmander.com</a:t>
            </a:r>
            <a:r>
              <a:rPr lang="en-GB" dirty="0" smtClean="0">
                <a:solidFill>
                  <a:srgbClr val="423200"/>
                </a:solidFill>
                <a:latin typeface="Times New Roman" panose="02020603050405020304" pitchFamily="18" charset="0"/>
                <a:ea typeface="Times New Roman" panose="02020603050405020304" pitchFamily="18" charset="0"/>
              </a:rPr>
              <a:t> </a:t>
            </a:r>
            <a:endParaRPr lang="sv-SE" dirty="0" smtClean="0">
              <a:solidFill>
                <a:srgbClr val="423200"/>
              </a:solidFill>
              <a:effectLst/>
              <a:latin typeface="Times New Roman" panose="02020603050405020304" pitchFamily="18" charset="0"/>
              <a:ea typeface="Times New Roman" panose="02020603050405020304" pitchFamily="18" charset="0"/>
            </a:endParaRPr>
          </a:p>
          <a:p>
            <a:r>
              <a:rPr lang="en-GB" dirty="0" smtClean="0">
                <a:solidFill>
                  <a:srgbClr val="423200"/>
                </a:solidFill>
                <a:effectLst/>
                <a:latin typeface="Times New Roman" panose="02020603050405020304" pitchFamily="18" charset="0"/>
                <a:ea typeface="Times New Roman" panose="02020603050405020304" pitchFamily="18" charset="0"/>
              </a:rPr>
              <a:t> </a:t>
            </a:r>
            <a:endParaRPr lang="sv-SE" dirty="0" smtClean="0">
              <a:solidFill>
                <a:srgbClr val="423200"/>
              </a:solidFill>
              <a:effectLst/>
              <a:latin typeface="Times New Roman" panose="02020603050405020304" pitchFamily="18" charset="0"/>
              <a:ea typeface="Times New Roman" panose="02020603050405020304" pitchFamily="18" charset="0"/>
            </a:endParaRPr>
          </a:p>
          <a:p>
            <a:r>
              <a:rPr lang="en-US" b="1" dirty="0">
                <a:solidFill>
                  <a:srgbClr val="423200"/>
                </a:solidFill>
                <a:latin typeface="Times New Roman" panose="02020603050405020304" pitchFamily="18" charset="0"/>
                <a:cs typeface="Times New Roman" panose="02020603050405020304" pitchFamily="18" charset="0"/>
              </a:rPr>
              <a:t>BIT's 4</a:t>
            </a:r>
            <a:r>
              <a:rPr lang="en-US" b="1" baseline="30000" dirty="0">
                <a:solidFill>
                  <a:srgbClr val="423200"/>
                </a:solidFill>
                <a:latin typeface="Times New Roman" panose="02020603050405020304" pitchFamily="18" charset="0"/>
                <a:cs typeface="Times New Roman" panose="02020603050405020304" pitchFamily="18" charset="0"/>
              </a:rPr>
              <a:t>th</a:t>
            </a:r>
            <a:r>
              <a:rPr lang="en-US" b="1" dirty="0">
                <a:solidFill>
                  <a:srgbClr val="423200"/>
                </a:solidFill>
                <a:latin typeface="Times New Roman" panose="02020603050405020304" pitchFamily="18" charset="0"/>
                <a:cs typeface="Times New Roman" panose="02020603050405020304" pitchFamily="18" charset="0"/>
              </a:rPr>
              <a:t> Annual International Congress of Environment-2014 (ICE-2014) </a:t>
            </a:r>
            <a:endParaRPr lang="en-US" b="1" dirty="0">
              <a:solidFill>
                <a:srgbClr val="4232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1900" dirty="0" smtClean="0">
                <a:solidFill>
                  <a:srgbClr val="423200"/>
                </a:solidFill>
                <a:latin typeface="Times New Roman" panose="02020603050405020304" pitchFamily="18" charset="0"/>
                <a:ea typeface="Times New Roman" panose="02020603050405020304" pitchFamily="18" charset="0"/>
              </a:rPr>
              <a:t>Theme</a:t>
            </a:r>
            <a:r>
              <a:rPr lang="en-US" sz="1900" dirty="0">
                <a:solidFill>
                  <a:srgbClr val="423200"/>
                </a:solidFill>
                <a:latin typeface="Times New Roman" panose="02020603050405020304" pitchFamily="18" charset="0"/>
                <a:ea typeface="Times New Roman" panose="02020603050405020304" pitchFamily="18" charset="0"/>
              </a:rPr>
              <a:t>:  "Clean World, Happy Society</a:t>
            </a:r>
            <a:r>
              <a:rPr lang="en-US" sz="1900" dirty="0" smtClean="0">
                <a:solidFill>
                  <a:srgbClr val="423200"/>
                </a:solidFill>
                <a:latin typeface="Times New Roman" panose="02020603050405020304" pitchFamily="18" charset="0"/>
                <a:ea typeface="Times New Roman" panose="02020603050405020304" pitchFamily="18" charset="0"/>
              </a:rPr>
              <a:t>"</a:t>
            </a:r>
            <a:endParaRPr lang="en-US" sz="1900" dirty="0">
              <a:solidFill>
                <a:srgbClr val="423200"/>
              </a:solidFill>
              <a:latin typeface="Times New Roman" panose="02020603050405020304" pitchFamily="18" charset="0"/>
              <a:ea typeface="Times New Roman" panose="02020603050405020304" pitchFamily="18" charset="0"/>
            </a:endParaRPr>
          </a:p>
          <a:p>
            <a:r>
              <a:rPr lang="en-US" sz="1900" dirty="0" smtClean="0">
                <a:solidFill>
                  <a:srgbClr val="423200"/>
                </a:solidFill>
                <a:latin typeface="Times New Roman" panose="02020603050405020304" pitchFamily="18" charset="0"/>
                <a:ea typeface="Times New Roman" panose="02020603050405020304" pitchFamily="18" charset="0"/>
              </a:rPr>
              <a:t>September </a:t>
            </a:r>
            <a:r>
              <a:rPr lang="en-US" sz="1900" dirty="0">
                <a:solidFill>
                  <a:srgbClr val="423200"/>
                </a:solidFill>
                <a:latin typeface="Times New Roman" panose="02020603050405020304" pitchFamily="18" charset="0"/>
                <a:ea typeface="Times New Roman" panose="02020603050405020304" pitchFamily="18" charset="0"/>
              </a:rPr>
              <a:t>21-23</a:t>
            </a:r>
          </a:p>
          <a:p>
            <a:r>
              <a:rPr lang="en-US" sz="1900" dirty="0" smtClean="0">
                <a:solidFill>
                  <a:srgbClr val="423200"/>
                </a:solidFill>
                <a:latin typeface="Times New Roman" panose="02020603050405020304" pitchFamily="18" charset="0"/>
                <a:ea typeface="Times New Roman" panose="02020603050405020304" pitchFamily="18" charset="0"/>
              </a:rPr>
              <a:t>Qingdao </a:t>
            </a:r>
            <a:r>
              <a:rPr lang="en-US" sz="1900" dirty="0">
                <a:solidFill>
                  <a:srgbClr val="423200"/>
                </a:solidFill>
                <a:latin typeface="Times New Roman" panose="02020603050405020304" pitchFamily="18" charset="0"/>
                <a:ea typeface="Times New Roman" panose="02020603050405020304" pitchFamily="18" charset="0"/>
              </a:rPr>
              <a:t>International Convention Center, Qingdao, China</a:t>
            </a:r>
            <a:endParaRPr lang="en-GB" sz="1900" dirty="0" smtClean="0">
              <a:solidFill>
                <a:srgbClr val="423200"/>
              </a:solidFill>
              <a:effectLst/>
              <a:latin typeface="Times New Roman" panose="02020603050405020304" pitchFamily="18" charset="0"/>
              <a:ea typeface="Times New Roman" panose="02020603050405020304" pitchFamily="18" charset="0"/>
            </a:endParaRPr>
          </a:p>
          <a:p>
            <a:endParaRPr lang="sv-SE" dirty="0" smtClean="0">
              <a:effectLst/>
              <a:latin typeface="Times New Roman" panose="02020603050405020304" pitchFamily="18" charset="0"/>
              <a:ea typeface="Times New Roman" panose="02020603050405020304" pitchFamily="18" charset="0"/>
            </a:endParaRPr>
          </a:p>
          <a:p>
            <a:endParaRPr lang="sv-SE" dirty="0"/>
          </a:p>
        </p:txBody>
      </p:sp>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5706" y="2616200"/>
            <a:ext cx="3866295" cy="4241800"/>
          </a:xfrm>
          <a:prstGeom prst="rect">
            <a:avLst/>
          </a:prstGeom>
        </p:spPr>
      </p:pic>
      <p:sp>
        <p:nvSpPr>
          <p:cNvPr id="5" name="Platshållare för bildnummer 4"/>
          <p:cNvSpPr>
            <a:spLocks noGrp="1"/>
          </p:cNvSpPr>
          <p:nvPr>
            <p:ph type="sldNum" sz="quarter" idx="12"/>
          </p:nvPr>
        </p:nvSpPr>
        <p:spPr/>
        <p:txBody>
          <a:bodyPr/>
          <a:lstStyle/>
          <a:p>
            <a:fld id="{CF7C3FE0-6EB4-418C-82E7-2F09A4F41151}" type="slidenum">
              <a:rPr lang="sv-SE" smtClean="0">
                <a:solidFill>
                  <a:prstClr val="black">
                    <a:tint val="75000"/>
                  </a:prstClr>
                </a:solidFill>
              </a:rPr>
              <a:pPr/>
              <a:t>86</a:t>
            </a:fld>
            <a:endParaRPr lang="sv-SE">
              <a:solidFill>
                <a:prstClr val="black">
                  <a:tint val="75000"/>
                </a:prstClr>
              </a:solidFill>
            </a:endParaRPr>
          </a:p>
        </p:txBody>
      </p:sp>
    </p:spTree>
    <p:extLst>
      <p:ext uri="{BB962C8B-B14F-4D97-AF65-F5344CB8AC3E}">
        <p14:creationId xmlns:p14="http://schemas.microsoft.com/office/powerpoint/2010/main" val="3354677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5"/>
          <p:cNvSpPr>
            <a:spLocks noGrp="1"/>
          </p:cNvSpPr>
          <p:nvPr>
            <p:ph type="sldNum" sz="quarter" idx="12"/>
          </p:nvPr>
        </p:nvSpPr>
        <p:spPr/>
        <p:txBody>
          <a:bodyPr/>
          <a:lstStyle/>
          <a:p>
            <a:fld id="{86072B0B-93A1-4905-A2FD-2945F6922C82}" type="slidenum">
              <a:rPr lang="sv-SE" altLang="sv-SE"/>
              <a:pPr/>
              <a:t>9</a:t>
            </a:fld>
            <a:endParaRPr lang="sv-SE" altLang="sv-SE"/>
          </a:p>
        </p:txBody>
      </p:sp>
      <p:sp>
        <p:nvSpPr>
          <p:cNvPr id="432130" name="Rectangle 2"/>
          <p:cNvSpPr>
            <a:spLocks noGrp="1" noChangeArrowheads="1"/>
          </p:cNvSpPr>
          <p:nvPr>
            <p:ph type="title"/>
          </p:nvPr>
        </p:nvSpPr>
        <p:spPr>
          <a:xfrm>
            <a:off x="1981200" y="1270001"/>
            <a:ext cx="8229600" cy="2468563"/>
          </a:xfrm>
        </p:spPr>
        <p:txBody>
          <a:bodyPr>
            <a:normAutofit fontScale="90000"/>
          </a:bodyPr>
          <a:lstStyle/>
          <a:p>
            <a:r>
              <a:rPr lang="sv-SE" altLang="sv-SE" sz="4000" b="1" dirty="0" smtClean="0">
                <a:latin typeface="Times New Roman" panose="02020603050405020304" pitchFamily="18" charset="0"/>
                <a:cs typeface="Times New Roman" panose="02020603050405020304" pitchFamily="18" charset="0"/>
              </a:rPr>
              <a:t>A simple </a:t>
            </a:r>
            <a:r>
              <a:rPr lang="sv-SE" altLang="sv-SE" sz="4000" b="1" dirty="0" err="1" smtClean="0">
                <a:latin typeface="Times New Roman" panose="02020603050405020304" pitchFamily="18" charset="0"/>
                <a:cs typeface="Times New Roman" panose="02020603050405020304" pitchFamily="18" charset="0"/>
              </a:rPr>
              <a:t>calculation</a:t>
            </a:r>
            <a:r>
              <a:rPr lang="sv-SE" altLang="sv-SE" sz="4000" b="1" dirty="0" smtClean="0">
                <a:latin typeface="Times New Roman" panose="02020603050405020304" pitchFamily="18" charset="0"/>
                <a:cs typeface="Times New Roman" panose="02020603050405020304" pitchFamily="18" charset="0"/>
              </a:rPr>
              <a:t> </a:t>
            </a:r>
            <a:r>
              <a:rPr lang="sv-SE" altLang="sv-SE" sz="4000" b="1" dirty="0" err="1" smtClean="0">
                <a:latin typeface="Times New Roman" panose="02020603050405020304" pitchFamily="18" charset="0"/>
                <a:cs typeface="Times New Roman" panose="02020603050405020304" pitchFamily="18" charset="0"/>
              </a:rPr>
              <a:t>based</a:t>
            </a:r>
            <a:r>
              <a:rPr lang="sv-SE" altLang="sv-SE" sz="4000" b="1" dirty="0" smtClean="0">
                <a:latin typeface="Times New Roman" panose="02020603050405020304" pitchFamily="18" charset="0"/>
                <a:cs typeface="Times New Roman" panose="02020603050405020304" pitchFamily="18" charset="0"/>
              </a:rPr>
              <a:t> on </a:t>
            </a:r>
            <a:r>
              <a:rPr lang="sv-SE" altLang="sv-SE" sz="4000" b="1" dirty="0" err="1" smtClean="0">
                <a:latin typeface="Times New Roman" panose="02020603050405020304" pitchFamily="18" charset="0"/>
                <a:cs typeface="Times New Roman" panose="02020603050405020304" pitchFamily="18" charset="0"/>
              </a:rPr>
              <a:t>official</a:t>
            </a:r>
            <a:r>
              <a:rPr lang="sv-SE" altLang="sv-SE" sz="4000" b="1" dirty="0" smtClean="0">
                <a:latin typeface="Times New Roman" panose="02020603050405020304" pitchFamily="18" charset="0"/>
                <a:cs typeface="Times New Roman" panose="02020603050405020304" pitchFamily="18" charset="0"/>
              </a:rPr>
              <a:t> </a:t>
            </a:r>
            <a:r>
              <a:rPr lang="sv-SE" altLang="sv-SE" sz="4000" b="1" dirty="0" err="1" smtClean="0">
                <a:latin typeface="Times New Roman" panose="02020603050405020304" pitchFamily="18" charset="0"/>
                <a:cs typeface="Times New Roman" panose="02020603050405020304" pitchFamily="18" charset="0"/>
              </a:rPr>
              <a:t>statistics</a:t>
            </a:r>
            <a:r>
              <a:rPr lang="sv-SE" altLang="sv-SE" sz="4000" b="1" dirty="0" smtClean="0">
                <a:latin typeface="Times New Roman" panose="02020603050405020304" pitchFamily="18" charset="0"/>
                <a:cs typeface="Times New Roman" panose="02020603050405020304" pitchFamily="18" charset="0"/>
              </a:rPr>
              <a:t> shows </a:t>
            </a:r>
            <a:r>
              <a:rPr lang="sv-SE" altLang="sv-SE" sz="4000" b="1" dirty="0" err="1" smtClean="0">
                <a:latin typeface="Times New Roman" panose="02020603050405020304" pitchFamily="18" charset="0"/>
                <a:cs typeface="Times New Roman" panose="02020603050405020304" pitchFamily="18" charset="0"/>
              </a:rPr>
              <a:t>that</a:t>
            </a:r>
            <a:r>
              <a:rPr lang="sv-SE" altLang="sv-SE" sz="4000" b="1" dirty="0" smtClean="0">
                <a:latin typeface="Times New Roman" panose="02020603050405020304" pitchFamily="18" charset="0"/>
                <a:cs typeface="Times New Roman" panose="02020603050405020304" pitchFamily="18" charset="0"/>
              </a:rPr>
              <a:t> the </a:t>
            </a:r>
            <a:r>
              <a:rPr lang="sv-SE" altLang="sv-SE" sz="4000" b="1" dirty="0" err="1" smtClean="0">
                <a:latin typeface="Times New Roman" panose="02020603050405020304" pitchFamily="18" charset="0"/>
                <a:cs typeface="Times New Roman" panose="02020603050405020304" pitchFamily="18" charset="0"/>
              </a:rPr>
              <a:t>sustainable</a:t>
            </a:r>
            <a:r>
              <a:rPr lang="sv-SE" altLang="sv-SE" sz="4000" b="1" dirty="0" smtClean="0">
                <a:latin typeface="Times New Roman" panose="02020603050405020304" pitchFamily="18" charset="0"/>
                <a:cs typeface="Times New Roman" panose="02020603050405020304" pitchFamily="18" charset="0"/>
              </a:rPr>
              <a:t> </a:t>
            </a:r>
            <a:r>
              <a:rPr lang="sv-SE" altLang="sv-SE" sz="4000" b="1" dirty="0" err="1" smtClean="0">
                <a:latin typeface="Times New Roman" panose="02020603050405020304" pitchFamily="18" charset="0"/>
                <a:cs typeface="Times New Roman" panose="02020603050405020304" pitchFamily="18" charset="0"/>
              </a:rPr>
              <a:t>forest</a:t>
            </a:r>
            <a:r>
              <a:rPr lang="sv-SE" altLang="sv-SE" sz="4000" b="1" dirty="0" smtClean="0">
                <a:latin typeface="Times New Roman" panose="02020603050405020304" pitchFamily="18" charset="0"/>
                <a:cs typeface="Times New Roman" panose="02020603050405020304" pitchFamily="18" charset="0"/>
              </a:rPr>
              <a:t> </a:t>
            </a:r>
            <a:r>
              <a:rPr lang="sv-SE" altLang="sv-SE" sz="4000" b="1" dirty="0" err="1" smtClean="0">
                <a:solidFill>
                  <a:srgbClr val="FF0000"/>
                </a:solidFill>
                <a:latin typeface="Times New Roman" panose="02020603050405020304" pitchFamily="18" charset="0"/>
                <a:cs typeface="Times New Roman" panose="02020603050405020304" pitchFamily="18" charset="0"/>
              </a:rPr>
              <a:t>production</a:t>
            </a:r>
            <a:r>
              <a:rPr lang="sv-SE" altLang="sv-SE" sz="4000" b="1" dirty="0" smtClean="0">
                <a:solidFill>
                  <a:srgbClr val="FF0000"/>
                </a:solidFill>
                <a:latin typeface="Times New Roman" panose="02020603050405020304" pitchFamily="18" charset="0"/>
                <a:cs typeface="Times New Roman" panose="02020603050405020304" pitchFamily="18" charset="0"/>
              </a:rPr>
              <a:t> potential </a:t>
            </a:r>
            <a:r>
              <a:rPr lang="sv-SE" altLang="sv-SE" sz="4000" b="1" dirty="0" smtClean="0">
                <a:latin typeface="Times New Roman" panose="02020603050405020304" pitchFamily="18" charset="0"/>
                <a:cs typeface="Times New Roman" panose="02020603050405020304" pitchFamily="18" charset="0"/>
              </a:rPr>
              <a:t>in </a:t>
            </a:r>
            <a:r>
              <a:rPr lang="sv-SE" altLang="sv-SE" sz="4000" b="1" dirty="0" err="1" smtClean="0">
                <a:latin typeface="Times New Roman" panose="02020603050405020304" pitchFamily="18" charset="0"/>
                <a:cs typeface="Times New Roman" panose="02020603050405020304" pitchFamily="18" charset="0"/>
              </a:rPr>
              <a:t>Russian</a:t>
            </a:r>
            <a:r>
              <a:rPr lang="sv-SE" altLang="sv-SE" sz="4000" b="1" dirty="0" smtClean="0">
                <a:latin typeface="Times New Roman" panose="02020603050405020304" pitchFamily="18" charset="0"/>
                <a:cs typeface="Times New Roman" panose="02020603050405020304" pitchFamily="18" charset="0"/>
              </a:rPr>
              <a:t> Federation is </a:t>
            </a:r>
            <a:r>
              <a:rPr lang="sv-SE" altLang="sv-SE" sz="4000" b="1" dirty="0" err="1" smtClean="0">
                <a:latin typeface="Times New Roman" panose="02020603050405020304" pitchFamily="18" charset="0"/>
                <a:cs typeface="Times New Roman" panose="02020603050405020304" pitchFamily="18" charset="0"/>
              </a:rPr>
              <a:t>more</a:t>
            </a:r>
            <a:r>
              <a:rPr lang="sv-SE" altLang="sv-SE" sz="4000" b="1" dirty="0" smtClean="0">
                <a:latin typeface="Times New Roman" panose="02020603050405020304" pitchFamily="18" charset="0"/>
                <a:cs typeface="Times New Roman" panose="02020603050405020304" pitchFamily="18" charset="0"/>
              </a:rPr>
              <a:t> </a:t>
            </a:r>
            <a:r>
              <a:rPr lang="sv-SE" altLang="sv-SE" sz="4000" b="1" dirty="0" err="1" smtClean="0">
                <a:latin typeface="Times New Roman" panose="02020603050405020304" pitchFamily="18" charset="0"/>
                <a:cs typeface="Times New Roman" panose="02020603050405020304" pitchFamily="18" charset="0"/>
              </a:rPr>
              <a:t>than</a:t>
            </a:r>
            <a:r>
              <a:rPr lang="sv-SE" altLang="sv-SE" sz="4000" b="1" dirty="0" smtClean="0">
                <a:latin typeface="Times New Roman" panose="02020603050405020304" pitchFamily="18" charset="0"/>
                <a:cs typeface="Times New Roman" panose="02020603050405020304" pitchFamily="18" charset="0"/>
              </a:rPr>
              <a:t> </a:t>
            </a:r>
            <a:r>
              <a:rPr lang="sv-SE" altLang="sv-SE" sz="4000" b="1" dirty="0" smtClean="0">
                <a:solidFill>
                  <a:srgbClr val="FF0000"/>
                </a:solidFill>
                <a:latin typeface="Times New Roman" panose="02020603050405020304" pitchFamily="18" charset="0"/>
                <a:cs typeface="Times New Roman" panose="02020603050405020304" pitchFamily="18" charset="0"/>
              </a:rPr>
              <a:t>2900 million </a:t>
            </a:r>
            <a:r>
              <a:rPr lang="sv-SE" altLang="sv-SE" sz="4000" b="1" dirty="0" err="1" smtClean="0">
                <a:latin typeface="Times New Roman" panose="02020603050405020304" pitchFamily="18" charset="0"/>
                <a:cs typeface="Times New Roman" panose="02020603050405020304" pitchFamily="18" charset="0"/>
              </a:rPr>
              <a:t>cubic</a:t>
            </a:r>
            <a:r>
              <a:rPr lang="sv-SE" altLang="sv-SE" sz="4000" b="1" dirty="0" smtClean="0">
                <a:latin typeface="Times New Roman" panose="02020603050405020304" pitchFamily="18" charset="0"/>
                <a:cs typeface="Times New Roman" panose="02020603050405020304" pitchFamily="18" charset="0"/>
              </a:rPr>
              <a:t> </a:t>
            </a:r>
            <a:r>
              <a:rPr lang="sv-SE" altLang="sv-SE" sz="4000" b="1" dirty="0" err="1" smtClean="0">
                <a:latin typeface="Times New Roman" panose="02020603050405020304" pitchFamily="18" charset="0"/>
                <a:cs typeface="Times New Roman" panose="02020603050405020304" pitchFamily="18" charset="0"/>
              </a:rPr>
              <a:t>metres</a:t>
            </a:r>
            <a:r>
              <a:rPr lang="sv-SE" altLang="sv-SE" sz="4000" b="1" dirty="0" smtClean="0">
                <a:latin typeface="Times New Roman" panose="02020603050405020304" pitchFamily="18" charset="0"/>
                <a:cs typeface="Times New Roman" panose="02020603050405020304" pitchFamily="18" charset="0"/>
              </a:rPr>
              <a:t> (over bark) per </a:t>
            </a:r>
            <a:r>
              <a:rPr lang="sv-SE" altLang="sv-SE" sz="4000" b="1" dirty="0" err="1" smtClean="0">
                <a:latin typeface="Times New Roman" panose="02020603050405020304" pitchFamily="18" charset="0"/>
                <a:cs typeface="Times New Roman" panose="02020603050405020304" pitchFamily="18" charset="0"/>
              </a:rPr>
              <a:t>year</a:t>
            </a:r>
            <a:r>
              <a:rPr lang="sv-SE" altLang="sv-SE" sz="4000" b="1" dirty="0" smtClean="0">
                <a:latin typeface="Times New Roman" panose="02020603050405020304" pitchFamily="18" charset="0"/>
                <a:cs typeface="Times New Roman" panose="02020603050405020304" pitchFamily="18" charset="0"/>
              </a:rPr>
              <a:t>.</a:t>
            </a:r>
            <a:br>
              <a:rPr lang="sv-SE" altLang="sv-SE" sz="4000" b="1" dirty="0" smtClean="0">
                <a:latin typeface="Times New Roman" panose="02020603050405020304" pitchFamily="18" charset="0"/>
                <a:cs typeface="Times New Roman" panose="02020603050405020304" pitchFamily="18" charset="0"/>
              </a:rPr>
            </a:br>
            <a:r>
              <a:rPr lang="sv-SE" altLang="sv-SE" sz="4000" b="1" dirty="0">
                <a:latin typeface="Times New Roman" panose="02020603050405020304" pitchFamily="18" charset="0"/>
                <a:cs typeface="Times New Roman" panose="02020603050405020304" pitchFamily="18" charset="0"/>
              </a:rPr>
              <a:t/>
            </a:r>
            <a:br>
              <a:rPr lang="sv-SE" altLang="sv-SE" sz="4000" b="1" dirty="0">
                <a:latin typeface="Times New Roman" panose="02020603050405020304" pitchFamily="18" charset="0"/>
                <a:cs typeface="Times New Roman" panose="02020603050405020304" pitchFamily="18" charset="0"/>
              </a:rPr>
            </a:br>
            <a:r>
              <a:rPr lang="sv-SE" altLang="sv-SE" sz="4000" b="1" dirty="0" smtClean="0">
                <a:solidFill>
                  <a:srgbClr val="FF0000"/>
                </a:solidFill>
                <a:latin typeface="Times New Roman" panose="02020603050405020304" pitchFamily="18" charset="0"/>
                <a:cs typeface="Times New Roman" panose="02020603050405020304" pitchFamily="18" charset="0"/>
              </a:rPr>
              <a:t>The </a:t>
            </a:r>
            <a:r>
              <a:rPr lang="sv-SE" altLang="sv-SE" sz="4000" b="1" dirty="0" err="1" smtClean="0">
                <a:solidFill>
                  <a:srgbClr val="FF0000"/>
                </a:solidFill>
                <a:latin typeface="Times New Roman" panose="02020603050405020304" pitchFamily="18" charset="0"/>
                <a:cs typeface="Times New Roman" panose="02020603050405020304" pitchFamily="18" charset="0"/>
              </a:rPr>
              <a:t>harvest</a:t>
            </a:r>
            <a:r>
              <a:rPr lang="sv-SE" altLang="sv-SE" sz="4000" b="1" dirty="0" smtClean="0">
                <a:solidFill>
                  <a:srgbClr val="FF0000"/>
                </a:solidFill>
                <a:latin typeface="Times New Roman" panose="02020603050405020304" pitchFamily="18" charset="0"/>
                <a:cs typeface="Times New Roman" panose="02020603050405020304" pitchFamily="18" charset="0"/>
              </a:rPr>
              <a:t> </a:t>
            </a:r>
            <a:r>
              <a:rPr lang="sv-SE" altLang="sv-SE" sz="4000" b="1" dirty="0" smtClean="0">
                <a:latin typeface="Times New Roman" panose="02020603050405020304" pitchFamily="18" charset="0"/>
                <a:cs typeface="Times New Roman" panose="02020603050405020304" pitchFamily="18" charset="0"/>
              </a:rPr>
              <a:t>(</a:t>
            </a:r>
            <a:r>
              <a:rPr lang="sv-SE" altLang="sv-SE" sz="4000" b="1" dirty="0" err="1" smtClean="0">
                <a:latin typeface="Times New Roman" panose="02020603050405020304" pitchFamily="18" charset="0"/>
                <a:cs typeface="Times New Roman" panose="02020603050405020304" pitchFamily="18" charset="0"/>
              </a:rPr>
              <a:t>year</a:t>
            </a:r>
            <a:r>
              <a:rPr lang="sv-SE" altLang="sv-SE" sz="4000" b="1" dirty="0" smtClean="0">
                <a:latin typeface="Times New Roman" panose="02020603050405020304" pitchFamily="18" charset="0"/>
                <a:cs typeface="Times New Roman" panose="02020603050405020304" pitchFamily="18" charset="0"/>
              </a:rPr>
              <a:t> 2008) </a:t>
            </a:r>
            <a:r>
              <a:rPr lang="sv-SE" altLang="sv-SE" sz="4000" b="1" dirty="0" err="1" smtClean="0">
                <a:latin typeface="Times New Roman" panose="02020603050405020304" pitchFamily="18" charset="0"/>
                <a:cs typeface="Times New Roman" panose="02020603050405020304" pitchFamily="18" charset="0"/>
              </a:rPr>
              <a:t>was</a:t>
            </a:r>
            <a:r>
              <a:rPr lang="sv-SE" altLang="sv-SE" sz="4000" b="1" dirty="0" smtClean="0">
                <a:latin typeface="Times New Roman" panose="02020603050405020304" pitchFamily="18" charset="0"/>
                <a:cs typeface="Times New Roman" panose="02020603050405020304" pitchFamily="18" charset="0"/>
              </a:rPr>
              <a:t> </a:t>
            </a:r>
            <a:r>
              <a:rPr lang="sv-SE" altLang="sv-SE" sz="4000" b="1" dirty="0" err="1" smtClean="0">
                <a:latin typeface="Times New Roman" panose="02020603050405020304" pitchFamily="18" charset="0"/>
                <a:cs typeface="Times New Roman" panose="02020603050405020304" pitchFamily="18" charset="0"/>
              </a:rPr>
              <a:t>only</a:t>
            </a:r>
            <a:r>
              <a:rPr lang="sv-SE" altLang="sv-SE" sz="4000" b="1" dirty="0" smtClean="0">
                <a:latin typeface="Times New Roman" panose="02020603050405020304" pitchFamily="18" charset="0"/>
                <a:cs typeface="Times New Roman" panose="02020603050405020304" pitchFamily="18" charset="0"/>
              </a:rPr>
              <a:t> </a:t>
            </a:r>
            <a:br>
              <a:rPr lang="sv-SE" altLang="sv-SE" sz="4000" b="1" dirty="0" smtClean="0">
                <a:latin typeface="Times New Roman" panose="02020603050405020304" pitchFamily="18" charset="0"/>
                <a:cs typeface="Times New Roman" panose="02020603050405020304" pitchFamily="18" charset="0"/>
              </a:rPr>
            </a:br>
            <a:r>
              <a:rPr lang="sv-SE" altLang="sv-SE" sz="4000" b="1" dirty="0" smtClean="0">
                <a:solidFill>
                  <a:srgbClr val="FF0000"/>
                </a:solidFill>
                <a:latin typeface="Times New Roman" panose="02020603050405020304" pitchFamily="18" charset="0"/>
                <a:cs typeface="Times New Roman" panose="02020603050405020304" pitchFamily="18" charset="0"/>
              </a:rPr>
              <a:t>181 million </a:t>
            </a:r>
            <a:r>
              <a:rPr lang="sv-SE" altLang="sv-SE" sz="4000" b="1" dirty="0" err="1" smtClean="0">
                <a:latin typeface="Times New Roman" panose="02020603050405020304" pitchFamily="18" charset="0"/>
                <a:cs typeface="Times New Roman" panose="02020603050405020304" pitchFamily="18" charset="0"/>
              </a:rPr>
              <a:t>cubic</a:t>
            </a:r>
            <a:r>
              <a:rPr lang="sv-SE" altLang="sv-SE" sz="4000" b="1" dirty="0" smtClean="0">
                <a:latin typeface="Times New Roman" panose="02020603050405020304" pitchFamily="18" charset="0"/>
                <a:cs typeface="Times New Roman" panose="02020603050405020304" pitchFamily="18" charset="0"/>
              </a:rPr>
              <a:t> </a:t>
            </a:r>
            <a:r>
              <a:rPr lang="sv-SE" altLang="sv-SE" sz="4000" b="1" dirty="0" err="1" smtClean="0">
                <a:latin typeface="Times New Roman" panose="02020603050405020304" pitchFamily="18" charset="0"/>
                <a:cs typeface="Times New Roman" panose="02020603050405020304" pitchFamily="18" charset="0"/>
              </a:rPr>
              <a:t>metres</a:t>
            </a:r>
            <a:r>
              <a:rPr lang="sv-SE" altLang="sv-SE" sz="4000" b="1" dirty="0" smtClean="0">
                <a:latin typeface="Times New Roman" panose="02020603050405020304" pitchFamily="18" charset="0"/>
                <a:cs typeface="Times New Roman" panose="02020603050405020304" pitchFamily="18" charset="0"/>
              </a:rPr>
              <a:t> (under bark).</a:t>
            </a:r>
            <a:endParaRPr lang="sv-SE" altLang="sv-SE" sz="4000" b="1" dirty="0">
              <a:latin typeface="Times New Roman" panose="02020603050405020304" pitchFamily="18" charset="0"/>
              <a:cs typeface="Times New Roman" panose="02020603050405020304" pitchFamily="18" charset="0"/>
            </a:endParaRPr>
          </a:p>
        </p:txBody>
      </p:sp>
      <p:sp>
        <p:nvSpPr>
          <p:cNvPr id="432131" name="Rectangle 3"/>
          <p:cNvSpPr>
            <a:spLocks noGrp="1" noChangeArrowheads="1"/>
          </p:cNvSpPr>
          <p:nvPr>
            <p:ph type="body" idx="1"/>
          </p:nvPr>
        </p:nvSpPr>
        <p:spPr>
          <a:xfrm>
            <a:off x="1981200" y="4832349"/>
            <a:ext cx="8229600" cy="1706563"/>
          </a:xfrm>
        </p:spPr>
        <p:txBody>
          <a:bodyPr/>
          <a:lstStyle/>
          <a:p>
            <a:pPr marL="0" indent="0">
              <a:lnSpc>
                <a:spcPct val="80000"/>
              </a:lnSpc>
              <a:buNone/>
            </a:pPr>
            <a:endParaRPr lang="en-GB" altLang="sv-SE" sz="2000" b="1" i="1" dirty="0"/>
          </a:p>
          <a:p>
            <a:pPr>
              <a:lnSpc>
                <a:spcPct val="80000"/>
              </a:lnSpc>
            </a:pPr>
            <a:r>
              <a:rPr lang="sv-SE" altLang="sv-SE" sz="1400" b="1" i="1" dirty="0">
                <a:hlinkClick r:id="rId2"/>
              </a:rPr>
              <a:t>http://www.lohmander.com/RuMa09/Lohmander_Presentation.ppt</a:t>
            </a:r>
            <a:r>
              <a:rPr lang="sv-SE" altLang="sv-SE" sz="1400" b="1" i="1" dirty="0"/>
              <a:t> </a:t>
            </a:r>
          </a:p>
          <a:p>
            <a:pPr>
              <a:lnSpc>
                <a:spcPct val="80000"/>
              </a:lnSpc>
            </a:pPr>
            <a:r>
              <a:rPr lang="sv-SE" altLang="sv-SE" sz="1400" b="1" dirty="0">
                <a:hlinkClick r:id="rId3"/>
              </a:rPr>
              <a:t>http://www.iiasa.ac.at/Research/FOR/forest_cdrom/english/for_fund_en.html</a:t>
            </a:r>
            <a:endParaRPr lang="sv-SE" altLang="sv-SE" sz="1400" b="1" dirty="0"/>
          </a:p>
        </p:txBody>
      </p:sp>
    </p:spTree>
    <p:extLst>
      <p:ext uri="{BB962C8B-B14F-4D97-AF65-F5344CB8AC3E}">
        <p14:creationId xmlns:p14="http://schemas.microsoft.com/office/powerpoint/2010/main" val="3876770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1358</TotalTime>
  <Words>1827</Words>
  <Application>Microsoft Office PowerPoint</Application>
  <PresentationFormat>Bredbild</PresentationFormat>
  <Paragraphs>543</Paragraphs>
  <Slides>86</Slides>
  <Notes>2</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86</vt:i4>
      </vt:variant>
    </vt:vector>
  </HeadingPairs>
  <TitlesOfParts>
    <vt:vector size="94" baseType="lpstr">
      <vt:lpstr>Arial</vt:lpstr>
      <vt:lpstr>Arial Black</vt:lpstr>
      <vt:lpstr>Calibri</vt:lpstr>
      <vt:lpstr>Calibri Light</vt:lpstr>
      <vt:lpstr>Cambria Math</vt:lpstr>
      <vt:lpstr>Times New Roman</vt:lpstr>
      <vt:lpstr>Times-Bold</vt:lpstr>
      <vt:lpstr>Office-tema</vt:lpstr>
      <vt:lpstr> Rational Research in Environmental Ecology  with Consideration of  a Sustainable World Economy under Risk </vt:lpstr>
      <vt:lpstr> Rational Research in Environmental Ecology with Consideration of a Sustainable World Economy under Risk Dr. Peter Lohmander, Professor of Forest Management and Economic Optimization, SLU, Sweden, http://www.Lohmander.com     Peter@Lohmander.com  </vt:lpstr>
      <vt:lpstr>PowerPoint-presentation</vt:lpstr>
      <vt:lpstr>PowerPoint-presentation</vt:lpstr>
      <vt:lpstr>PowerPoint-presentation</vt:lpstr>
      <vt:lpstr>PowerPoint-presentation</vt:lpstr>
      <vt:lpstr>PowerPoint-presentation</vt:lpstr>
      <vt:lpstr>PowerPoint-presentation</vt:lpstr>
      <vt:lpstr>A simple calculation based on official statistics shows that the sustainable forest production potential in Russian Federation is more than 2900 million cubic metres (over bark) per year.  The harvest (year 2008) was only  181 million cubic metres (under bark).</vt:lpstr>
      <vt:lpstr>PowerPoint-presentation</vt:lpstr>
      <vt:lpstr>PowerPoint-presentation</vt:lpstr>
      <vt:lpstr>Rough example and approximation:  All of the sustainable forest production potential in Russian Federation  (2900 million cubic metres, over bark, per year) is transformed to energy.  (In reality, some fraction will probably be used for other purposes.)  With 2 TWh/Mm3, we get:   5 800 TWh/year.   </vt:lpstr>
      <vt:lpstr>PowerPoint-presentation</vt:lpstr>
      <vt:lpstr>PowerPoint-presentation</vt:lpstr>
      <vt:lpstr>Why focus on mixed species forests? </vt:lpstr>
      <vt:lpstr>PowerPoint-presentation</vt:lpstr>
      <vt:lpstr>PowerPoint-presentation</vt:lpstr>
      <vt:lpstr>PowerPoint-presentation</vt:lpstr>
      <vt:lpstr>PowerPoint-presentation</vt:lpstr>
      <vt:lpstr>PowerPoint-presentation</vt:lpstr>
      <vt:lpstr>PowerPoint-presentation</vt:lpstr>
      <vt:lpstr>PowerPoint-presentation</vt:lpstr>
      <vt:lpstr>General growth functions are needed</vt:lpstr>
      <vt:lpstr>Next, special cases  illustrate the most central  concepts and principles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The stochastic prices and mixed species problem</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Conclusions:</vt:lpstr>
      <vt:lpstr>PowerPoint-presentation</vt:lpstr>
      <vt:lpstr>PowerPoint-presentation</vt:lpstr>
      <vt:lpstr> Rational Research in Environmental Ecology  with Consideration of  a Sustainable World Economy under Risk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Derivation of the principles of optimal expansion of bioenergy based on forest resources in combination with fossil fuels, CCS and combined heat and power production with consideration of economics and global warming</dc:title>
  <dc:creator>Lohmander</dc:creator>
  <cp:lastModifiedBy>Lohmander</cp:lastModifiedBy>
  <cp:revision>165</cp:revision>
  <dcterms:created xsi:type="dcterms:W3CDTF">2014-02-24T13:29:38Z</dcterms:created>
  <dcterms:modified xsi:type="dcterms:W3CDTF">2014-09-04T14:11:56Z</dcterms:modified>
</cp:coreProperties>
</file>