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68"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784"/>
  </p:normalViewPr>
  <p:slideViewPr>
    <p:cSldViewPr snapToGrid="0" snapToObjects="1">
      <p:cViewPr varScale="1">
        <p:scale>
          <a:sx n="55" d="100"/>
          <a:sy n="55" d="100"/>
        </p:scale>
        <p:origin x="69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79812-23B1-9047-A80B-192B2C6E6AFB}" type="datetimeFigureOut">
              <a:rPr lang="en-AT" smtClean="0"/>
              <a:t>04/10/2021</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74185-3333-EC4B-9364-EDF84B8243EB}" type="slidenum">
              <a:rPr lang="en-AT" smtClean="0"/>
              <a:t>‹#›</a:t>
            </a:fld>
            <a:endParaRPr lang="en-AT"/>
          </a:p>
        </p:txBody>
      </p:sp>
    </p:spTree>
    <p:extLst>
      <p:ext uri="{BB962C8B-B14F-4D97-AF65-F5344CB8AC3E}">
        <p14:creationId xmlns:p14="http://schemas.microsoft.com/office/powerpoint/2010/main" val="3075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88343F38-A13C-4BF9-8DD4-C28CD17C5181}" type="slidenum">
              <a:rPr lang="en-AT" smtClean="0"/>
              <a:t>2</a:t>
            </a:fld>
            <a:endParaRPr lang="en-AT"/>
          </a:p>
        </p:txBody>
      </p:sp>
    </p:spTree>
    <p:extLst>
      <p:ext uri="{BB962C8B-B14F-4D97-AF65-F5344CB8AC3E}">
        <p14:creationId xmlns:p14="http://schemas.microsoft.com/office/powerpoint/2010/main" val="20429476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jp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14C-C256-7041-9487-A20B03EEB5EB}"/>
              </a:ext>
            </a:extLst>
          </p:cNvPr>
          <p:cNvSpPr>
            <a:spLocks noGrp="1"/>
          </p:cNvSpPr>
          <p:nvPr>
            <p:ph type="ctrTitle"/>
          </p:nvPr>
        </p:nvSpPr>
        <p:spPr>
          <a:xfrm>
            <a:off x="400594" y="1235574"/>
            <a:ext cx="914400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26B0C2A-33A1-E542-BAEA-385A59E6955F}"/>
              </a:ext>
            </a:extLst>
          </p:cNvPr>
          <p:cNvSpPr>
            <a:spLocks noGrp="1"/>
          </p:cNvSpPr>
          <p:nvPr>
            <p:ph type="subTitle" idx="1"/>
          </p:nvPr>
        </p:nvSpPr>
        <p:spPr>
          <a:xfrm>
            <a:off x="400594" y="381975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Screen_Circles-white.mp4">
            <a:hlinkClick r:id="" action="ppaction://media"/>
            <a:extLst>
              <a:ext uri="{FF2B5EF4-FFF2-40B4-BE49-F238E27FC236}">
                <a16:creationId xmlns:a16="http://schemas.microsoft.com/office/drawing/2014/main" id="{DA1F7B4A-D20A-9E4A-B4AD-FB2188AE6D91}"/>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r="31197" b="30171"/>
          <a:stretch/>
        </p:blipFill>
        <p:spPr>
          <a:xfrm rot="10800000" flipH="1">
            <a:off x="8821783" y="-1"/>
            <a:ext cx="3370217" cy="1872343"/>
          </a:xfrm>
          <a:prstGeom prst="rect">
            <a:avLst/>
          </a:prstGeom>
        </p:spPr>
      </p:pic>
      <p:pic>
        <p:nvPicPr>
          <p:cNvPr id="11" name="Picture 10" descr="A close up of a logo&#10;&#10;Description automatically generated">
            <a:extLst>
              <a:ext uri="{FF2B5EF4-FFF2-40B4-BE49-F238E27FC236}">
                <a16:creationId xmlns:a16="http://schemas.microsoft.com/office/drawing/2014/main" id="{06971236-C25D-A443-A55E-3F475762562A}"/>
              </a:ext>
            </a:extLst>
          </p:cNvPr>
          <p:cNvPicPr>
            <a:picLocks noChangeAspect="1"/>
          </p:cNvPicPr>
          <p:nvPr userDrawn="1"/>
        </p:nvPicPr>
        <p:blipFill>
          <a:blip r:embed="rId5"/>
          <a:stretch>
            <a:fillRect/>
          </a:stretch>
        </p:blipFill>
        <p:spPr>
          <a:xfrm>
            <a:off x="6948868" y="6272366"/>
            <a:ext cx="1315270" cy="367328"/>
          </a:xfrm>
          <a:prstGeom prst="rect">
            <a:avLst/>
          </a:prstGeom>
        </p:spPr>
      </p:pic>
      <p:pic>
        <p:nvPicPr>
          <p:cNvPr id="13" name="Picture 12">
            <a:extLst>
              <a:ext uri="{FF2B5EF4-FFF2-40B4-BE49-F238E27FC236}">
                <a16:creationId xmlns:a16="http://schemas.microsoft.com/office/drawing/2014/main" id="{889F886B-C5F3-0243-AFB7-3F48EAF1D37A}"/>
              </a:ext>
            </a:extLst>
          </p:cNvPr>
          <p:cNvPicPr>
            <a:picLocks noChangeAspect="1"/>
          </p:cNvPicPr>
          <p:nvPr userDrawn="1"/>
        </p:nvPicPr>
        <p:blipFill>
          <a:blip r:embed="rId6"/>
          <a:stretch>
            <a:fillRect/>
          </a:stretch>
        </p:blipFill>
        <p:spPr>
          <a:xfrm>
            <a:off x="8407925" y="6272366"/>
            <a:ext cx="478235" cy="474892"/>
          </a:xfrm>
          <a:prstGeom prst="rect">
            <a:avLst/>
          </a:prstGeom>
        </p:spPr>
      </p:pic>
      <p:pic>
        <p:nvPicPr>
          <p:cNvPr id="17" name="Picture 16">
            <a:extLst>
              <a:ext uri="{FF2B5EF4-FFF2-40B4-BE49-F238E27FC236}">
                <a16:creationId xmlns:a16="http://schemas.microsoft.com/office/drawing/2014/main" id="{4D306737-4F24-ED4B-928F-0ADC45B5D9A5}"/>
              </a:ext>
            </a:extLst>
          </p:cNvPr>
          <p:cNvPicPr>
            <a:picLocks noChangeAspect="1"/>
          </p:cNvPicPr>
          <p:nvPr userDrawn="1"/>
        </p:nvPicPr>
        <p:blipFill>
          <a:blip r:embed="rId7"/>
          <a:stretch>
            <a:fillRect/>
          </a:stretch>
        </p:blipFill>
        <p:spPr>
          <a:xfrm>
            <a:off x="10208026" y="6275772"/>
            <a:ext cx="1736365" cy="360516"/>
          </a:xfrm>
          <a:prstGeom prst="rect">
            <a:avLst/>
          </a:prstGeom>
        </p:spPr>
      </p:pic>
      <p:sp>
        <p:nvSpPr>
          <p:cNvPr id="18" name="Subtitle 2">
            <a:extLst>
              <a:ext uri="{FF2B5EF4-FFF2-40B4-BE49-F238E27FC236}">
                <a16:creationId xmlns:a16="http://schemas.microsoft.com/office/drawing/2014/main" id="{2955627C-9F94-F94D-9F27-F6DBE0D124F5}"/>
              </a:ext>
            </a:extLst>
          </p:cNvPr>
          <p:cNvSpPr txBox="1">
            <a:spLocks/>
          </p:cNvSpPr>
          <p:nvPr userDrawn="1"/>
        </p:nvSpPr>
        <p:spPr>
          <a:xfrm>
            <a:off x="400595" y="404560"/>
            <a:ext cx="84473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900" b="0" i="0" dirty="0">
                <a:latin typeface="Univers Condensed" panose="020B0506020202050204" pitchFamily="34" charset="0"/>
              </a:rPr>
              <a:t>SEPTEMBER 5-6, 2019</a:t>
            </a:r>
          </a:p>
        </p:txBody>
      </p:sp>
      <p:sp>
        <p:nvSpPr>
          <p:cNvPr id="19" name="Subtitle 2">
            <a:extLst>
              <a:ext uri="{FF2B5EF4-FFF2-40B4-BE49-F238E27FC236}">
                <a16:creationId xmlns:a16="http://schemas.microsoft.com/office/drawing/2014/main" id="{25A2F77D-3272-E04F-B446-6CAF5D33F211}"/>
              </a:ext>
            </a:extLst>
          </p:cNvPr>
          <p:cNvSpPr txBox="1">
            <a:spLocks/>
          </p:cNvSpPr>
          <p:nvPr userDrawn="1"/>
        </p:nvSpPr>
        <p:spPr>
          <a:xfrm>
            <a:off x="1570531"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err="1">
                <a:effectLst/>
                <a:latin typeface="Univers Condensed" panose="020B0506020202050204" pitchFamily="34" charset="0"/>
              </a:rPr>
              <a:t>Fundação</a:t>
            </a:r>
            <a:r>
              <a:rPr lang="en-US" sz="900" b="0" i="0" cap="all" dirty="0">
                <a:effectLst/>
                <a:latin typeface="Univers Condensed" panose="020B0506020202050204" pitchFamily="34" charset="0"/>
              </a:rPr>
              <a:t> </a:t>
            </a:r>
            <a:r>
              <a:rPr lang="en-US" sz="900" b="0" i="0" cap="all" dirty="0" err="1">
                <a:effectLst/>
                <a:latin typeface="Univers Condensed" panose="020B0506020202050204" pitchFamily="34" charset="0"/>
              </a:rPr>
              <a:t>GetUlio</a:t>
            </a:r>
            <a:r>
              <a:rPr lang="en-US" sz="900" b="0" i="0" cap="all" dirty="0">
                <a:effectLst/>
                <a:latin typeface="Univers Condensed" panose="020B0506020202050204" pitchFamily="34" charset="0"/>
              </a:rPr>
              <a:t> Vargas</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sp>
        <p:nvSpPr>
          <p:cNvPr id="21" name="Subtitle 2">
            <a:extLst>
              <a:ext uri="{FF2B5EF4-FFF2-40B4-BE49-F238E27FC236}">
                <a16:creationId xmlns:a16="http://schemas.microsoft.com/office/drawing/2014/main" id="{9F4920A3-26A9-9342-9021-81A952B84A9A}"/>
              </a:ext>
            </a:extLst>
          </p:cNvPr>
          <p:cNvSpPr txBox="1">
            <a:spLocks/>
          </p:cNvSpPr>
          <p:nvPr userDrawn="1"/>
        </p:nvSpPr>
        <p:spPr>
          <a:xfrm>
            <a:off x="3196047"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REGIONAL CONFERENCE</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pic>
        <p:nvPicPr>
          <p:cNvPr id="5" name="Picture 4">
            <a:extLst>
              <a:ext uri="{FF2B5EF4-FFF2-40B4-BE49-F238E27FC236}">
                <a16:creationId xmlns:a16="http://schemas.microsoft.com/office/drawing/2014/main" id="{A4554838-DE1E-4993-92D5-149DFFBABB87}"/>
              </a:ext>
            </a:extLst>
          </p:cNvPr>
          <p:cNvPicPr>
            <a:picLocks noChangeAspect="1"/>
          </p:cNvPicPr>
          <p:nvPr userDrawn="1"/>
        </p:nvPicPr>
        <p:blipFill>
          <a:blip r:embed="rId8"/>
          <a:stretch>
            <a:fillRect/>
          </a:stretch>
        </p:blipFill>
        <p:spPr>
          <a:xfrm>
            <a:off x="8962385" y="6315867"/>
            <a:ext cx="1164417" cy="320421"/>
          </a:xfrm>
          <a:prstGeom prst="rect">
            <a:avLst/>
          </a:prstGeom>
        </p:spPr>
      </p:pic>
    </p:spTree>
    <p:extLst>
      <p:ext uri="{BB962C8B-B14F-4D97-AF65-F5344CB8AC3E}">
        <p14:creationId xmlns:p14="http://schemas.microsoft.com/office/powerpoint/2010/main" val="30759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F41B-5CFF-7D4F-B126-3133E6ABFAE3}"/>
              </a:ext>
            </a:extLst>
          </p:cNvPr>
          <p:cNvSpPr>
            <a:spLocks noGrp="1"/>
          </p:cNvSpPr>
          <p:nvPr>
            <p:ph type="title"/>
          </p:nvPr>
        </p:nvSpPr>
        <p:spPr>
          <a:xfrm>
            <a:off x="298270" y="457200"/>
            <a:ext cx="447375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348C4-A31D-0242-B057-DCC6876D6880}"/>
              </a:ext>
            </a:extLst>
          </p:cNvPr>
          <p:cNvSpPr>
            <a:spLocks noGrp="1"/>
          </p:cNvSpPr>
          <p:nvPr>
            <p:ph type="pic" idx="1"/>
          </p:nvPr>
        </p:nvSpPr>
        <p:spPr>
          <a:xfrm>
            <a:off x="5183187" y="987425"/>
            <a:ext cx="681504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0CEA18-E236-C747-A01F-3CC1F2DE2612}"/>
              </a:ext>
            </a:extLst>
          </p:cNvPr>
          <p:cNvSpPr>
            <a:spLocks noGrp="1"/>
          </p:cNvSpPr>
          <p:nvPr>
            <p:ph type="body" sz="half" idx="2"/>
          </p:nvPr>
        </p:nvSpPr>
        <p:spPr>
          <a:xfrm>
            <a:off x="298270" y="2057400"/>
            <a:ext cx="447375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430C867B-1D77-E24F-AE08-BDE25F6FD658}"/>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9" name="Footer Placeholder 4">
            <a:extLst>
              <a:ext uri="{FF2B5EF4-FFF2-40B4-BE49-F238E27FC236}">
                <a16:creationId xmlns:a16="http://schemas.microsoft.com/office/drawing/2014/main" id="{AF93B283-230C-6E46-A9EC-91C9E43B6BF3}"/>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197799B1-EF77-AD4B-AF3E-E66B7EE0C87E}"/>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597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2054-90DC-6946-A83D-2C704233CDB7}"/>
              </a:ext>
            </a:extLst>
          </p:cNvPr>
          <p:cNvSpPr>
            <a:spLocks noGrp="1"/>
          </p:cNvSpPr>
          <p:nvPr>
            <p:ph type="title"/>
          </p:nvPr>
        </p:nvSpPr>
        <p:spPr>
          <a:xfrm>
            <a:off x="298269" y="365125"/>
            <a:ext cx="11699966"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43AEE-0F61-5C48-8903-1410F31CA25E}"/>
              </a:ext>
            </a:extLst>
          </p:cNvPr>
          <p:cNvSpPr>
            <a:spLocks noGrp="1"/>
          </p:cNvSpPr>
          <p:nvPr>
            <p:ph type="body" orient="vert" idx="1"/>
          </p:nvPr>
        </p:nvSpPr>
        <p:spPr>
          <a:xfrm>
            <a:off x="298269" y="1825625"/>
            <a:ext cx="11699966"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E7324D9-B390-D940-A46B-6257C449A5B5}"/>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8" name="Footer Placeholder 4">
            <a:extLst>
              <a:ext uri="{FF2B5EF4-FFF2-40B4-BE49-F238E27FC236}">
                <a16:creationId xmlns:a16="http://schemas.microsoft.com/office/drawing/2014/main" id="{D598A760-FF5B-D546-981D-99C7F2582FF1}"/>
              </a:ext>
            </a:extLst>
          </p:cNvPr>
          <p:cNvSpPr>
            <a:spLocks noGrp="1"/>
          </p:cNvSpPr>
          <p:nvPr>
            <p:ph type="ftr" sz="quarter" idx="11"/>
          </p:nvPr>
        </p:nvSpPr>
        <p:spPr>
          <a:xfrm>
            <a:off x="3382192" y="6356350"/>
            <a:ext cx="5532120" cy="365125"/>
          </a:xfrm>
        </p:spPr>
        <p:txBody>
          <a:bodyPr/>
          <a:lstStyle/>
          <a:p>
            <a:endParaRPr lang="en-US"/>
          </a:p>
        </p:txBody>
      </p:sp>
      <p:sp>
        <p:nvSpPr>
          <p:cNvPr id="9" name="Slide Number Placeholder 5">
            <a:extLst>
              <a:ext uri="{FF2B5EF4-FFF2-40B4-BE49-F238E27FC236}">
                <a16:creationId xmlns:a16="http://schemas.microsoft.com/office/drawing/2014/main" id="{EC640823-85BC-E847-A995-14D6C325D2E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51698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127F0-2C13-7941-AAB2-5750BF7A22AA}"/>
              </a:ext>
            </a:extLst>
          </p:cNvPr>
          <p:cNvSpPr>
            <a:spLocks noGrp="1"/>
          </p:cNvSpPr>
          <p:nvPr>
            <p:ph type="title" orient="vert"/>
          </p:nvPr>
        </p:nvSpPr>
        <p:spPr>
          <a:xfrm>
            <a:off x="9369335"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8DA5AA-E038-D345-BC3B-FA5D9AEC1306}"/>
              </a:ext>
            </a:extLst>
          </p:cNvPr>
          <p:cNvSpPr>
            <a:spLocks noGrp="1"/>
          </p:cNvSpPr>
          <p:nvPr>
            <p:ph type="body" orient="vert" idx="1"/>
          </p:nvPr>
        </p:nvSpPr>
        <p:spPr>
          <a:xfrm>
            <a:off x="298269" y="365125"/>
            <a:ext cx="895676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1CFB1B-F4D0-1345-ABA5-1BE3922136D3}"/>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8" name="Footer Placeholder 4">
            <a:extLst>
              <a:ext uri="{FF2B5EF4-FFF2-40B4-BE49-F238E27FC236}">
                <a16:creationId xmlns:a16="http://schemas.microsoft.com/office/drawing/2014/main" id="{30929A4D-8CE1-5742-B10A-C935F19EE1DB}"/>
              </a:ext>
            </a:extLst>
          </p:cNvPr>
          <p:cNvSpPr>
            <a:spLocks noGrp="1"/>
          </p:cNvSpPr>
          <p:nvPr>
            <p:ph type="ftr" sz="quarter" idx="11"/>
          </p:nvPr>
        </p:nvSpPr>
        <p:spPr>
          <a:xfrm>
            <a:off x="3382192" y="6356350"/>
            <a:ext cx="5532120" cy="365125"/>
          </a:xfrm>
        </p:spPr>
        <p:txBody>
          <a:bodyPr/>
          <a:lstStyle/>
          <a:p>
            <a:endParaRPr lang="en-US"/>
          </a:p>
        </p:txBody>
      </p:sp>
      <p:sp>
        <p:nvSpPr>
          <p:cNvPr id="9" name="Slide Number Placeholder 5">
            <a:extLst>
              <a:ext uri="{FF2B5EF4-FFF2-40B4-BE49-F238E27FC236}">
                <a16:creationId xmlns:a16="http://schemas.microsoft.com/office/drawing/2014/main" id="{E29A1A83-7BD6-3E40-9512-4E0886914C6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411986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14C-C256-7041-9487-A20B03EEB5EB}"/>
              </a:ext>
            </a:extLst>
          </p:cNvPr>
          <p:cNvSpPr>
            <a:spLocks noGrp="1"/>
          </p:cNvSpPr>
          <p:nvPr>
            <p:ph type="ctrTitle"/>
          </p:nvPr>
        </p:nvSpPr>
        <p:spPr>
          <a:xfrm>
            <a:off x="400594" y="1235574"/>
            <a:ext cx="914400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26B0C2A-33A1-E542-BAEA-385A59E6955F}"/>
              </a:ext>
            </a:extLst>
          </p:cNvPr>
          <p:cNvSpPr>
            <a:spLocks noGrp="1"/>
          </p:cNvSpPr>
          <p:nvPr>
            <p:ph type="subTitle" idx="1"/>
          </p:nvPr>
        </p:nvSpPr>
        <p:spPr>
          <a:xfrm>
            <a:off x="400594" y="381975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Screen_Circles-white.mp4">
            <a:hlinkClick r:id="" action="ppaction://media"/>
            <a:extLst>
              <a:ext uri="{FF2B5EF4-FFF2-40B4-BE49-F238E27FC236}">
                <a16:creationId xmlns:a16="http://schemas.microsoft.com/office/drawing/2014/main" id="{DA1F7B4A-D20A-9E4A-B4AD-FB2188AE6D91}"/>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r="31197" b="30171"/>
          <a:stretch/>
        </p:blipFill>
        <p:spPr>
          <a:xfrm rot="10800000" flipH="1">
            <a:off x="8821783" y="-1"/>
            <a:ext cx="3370217" cy="1872343"/>
          </a:xfrm>
          <a:prstGeom prst="rect">
            <a:avLst/>
          </a:prstGeom>
        </p:spPr>
      </p:pic>
      <p:sp>
        <p:nvSpPr>
          <p:cNvPr id="18" name="Subtitle 2">
            <a:extLst>
              <a:ext uri="{FF2B5EF4-FFF2-40B4-BE49-F238E27FC236}">
                <a16:creationId xmlns:a16="http://schemas.microsoft.com/office/drawing/2014/main" id="{2955627C-9F94-F94D-9F27-F6DBE0D124F5}"/>
              </a:ext>
            </a:extLst>
          </p:cNvPr>
          <p:cNvSpPr txBox="1">
            <a:spLocks/>
          </p:cNvSpPr>
          <p:nvPr userDrawn="1"/>
        </p:nvSpPr>
        <p:spPr>
          <a:xfrm>
            <a:off x="400595" y="404560"/>
            <a:ext cx="941188" cy="4938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900" b="0" i="0" dirty="0">
                <a:latin typeface="Univers Condensed" panose="020B0506020202050204" pitchFamily="34" charset="0"/>
              </a:rPr>
              <a:t>IIASA REGIONAL CONFERENCE</a:t>
            </a:r>
          </a:p>
        </p:txBody>
      </p:sp>
      <p:sp>
        <p:nvSpPr>
          <p:cNvPr id="19" name="Subtitle 2">
            <a:extLst>
              <a:ext uri="{FF2B5EF4-FFF2-40B4-BE49-F238E27FC236}">
                <a16:creationId xmlns:a16="http://schemas.microsoft.com/office/drawing/2014/main" id="{25A2F77D-3272-E04F-B446-6CAF5D33F211}"/>
              </a:ext>
            </a:extLst>
          </p:cNvPr>
          <p:cNvSpPr txBox="1">
            <a:spLocks/>
          </p:cNvSpPr>
          <p:nvPr userDrawn="1"/>
        </p:nvSpPr>
        <p:spPr>
          <a:xfrm>
            <a:off x="1570531"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SYSTEMS ANALYSIS </a:t>
            </a:r>
            <a:br>
              <a:rPr lang="en-US" sz="900" b="0" i="0" cap="all" dirty="0">
                <a:effectLst/>
                <a:latin typeface="Univers Condensed" panose="020B0506020202050204" pitchFamily="34" charset="0"/>
              </a:rPr>
            </a:br>
            <a:r>
              <a:rPr lang="en-US" sz="900" b="0" i="0" cap="all" dirty="0">
                <a:effectLst/>
                <a:latin typeface="Univers Condensed" panose="020B0506020202050204" pitchFamily="34" charset="0"/>
              </a:rPr>
              <a:t>IN EURASIA</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pic>
        <p:nvPicPr>
          <p:cNvPr id="5" name="Picture 4">
            <a:extLst>
              <a:ext uri="{FF2B5EF4-FFF2-40B4-BE49-F238E27FC236}">
                <a16:creationId xmlns:a16="http://schemas.microsoft.com/office/drawing/2014/main" id="{7AC99B1D-EE07-4481-82C8-73C3F647AB49}"/>
              </a:ext>
            </a:extLst>
          </p:cNvPr>
          <p:cNvPicPr>
            <a:picLocks noChangeAspect="1"/>
          </p:cNvPicPr>
          <p:nvPr userDrawn="1"/>
        </p:nvPicPr>
        <p:blipFill>
          <a:blip r:embed="rId5"/>
          <a:stretch>
            <a:fillRect/>
          </a:stretch>
        </p:blipFill>
        <p:spPr>
          <a:xfrm>
            <a:off x="4714042" y="6226926"/>
            <a:ext cx="7471607" cy="631074"/>
          </a:xfrm>
          <a:prstGeom prst="rect">
            <a:avLst/>
          </a:prstGeom>
        </p:spPr>
      </p:pic>
      <p:sp>
        <p:nvSpPr>
          <p:cNvPr id="8" name="Subtitle 2">
            <a:extLst>
              <a:ext uri="{FF2B5EF4-FFF2-40B4-BE49-F238E27FC236}">
                <a16:creationId xmlns:a16="http://schemas.microsoft.com/office/drawing/2014/main" id="{C42A9B9C-07E8-41E6-AE2D-841B526394B5}"/>
              </a:ext>
            </a:extLst>
          </p:cNvPr>
          <p:cNvSpPr txBox="1">
            <a:spLocks/>
          </p:cNvSpPr>
          <p:nvPr userDrawn="1"/>
        </p:nvSpPr>
        <p:spPr>
          <a:xfrm>
            <a:off x="2870843" y="410124"/>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13-15 April 2021</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spTree>
    <p:extLst>
      <p:ext uri="{BB962C8B-B14F-4D97-AF65-F5344CB8AC3E}">
        <p14:creationId xmlns:p14="http://schemas.microsoft.com/office/powerpoint/2010/main" val="23623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023C-193C-7E4F-B76C-23195FEEAD51}"/>
              </a:ext>
            </a:extLst>
          </p:cNvPr>
          <p:cNvSpPr>
            <a:spLocks noGrp="1"/>
          </p:cNvSpPr>
          <p:nvPr>
            <p:ph type="title"/>
          </p:nvPr>
        </p:nvSpPr>
        <p:spPr>
          <a:xfrm>
            <a:off x="298269"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33DFE42-0685-4943-A231-F3FE4291AA40}"/>
              </a:ext>
            </a:extLst>
          </p:cNvPr>
          <p:cNvSpPr>
            <a:spLocks noGrp="1"/>
          </p:cNvSpPr>
          <p:nvPr>
            <p:ph idx="1"/>
          </p:nvPr>
        </p:nvSpPr>
        <p:spPr>
          <a:xfrm>
            <a:off x="298269"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34E39-624D-F34E-A802-331C58E024B6}"/>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5" name="Footer Placeholder 4">
            <a:extLst>
              <a:ext uri="{FF2B5EF4-FFF2-40B4-BE49-F238E27FC236}">
                <a16:creationId xmlns:a16="http://schemas.microsoft.com/office/drawing/2014/main" id="{C331998F-4F43-954D-A4B1-BC1654533472}"/>
              </a:ext>
            </a:extLst>
          </p:cNvPr>
          <p:cNvSpPr>
            <a:spLocks noGrp="1"/>
          </p:cNvSpPr>
          <p:nvPr>
            <p:ph type="ftr" sz="quarter" idx="11"/>
          </p:nvPr>
        </p:nvSpPr>
        <p:spPr>
          <a:xfrm>
            <a:off x="3382192" y="6356350"/>
            <a:ext cx="5532120" cy="365125"/>
          </a:xfrm>
        </p:spPr>
        <p:txBody>
          <a:bodyPr/>
          <a:lstStyle/>
          <a:p>
            <a:endParaRPr lang="en-US"/>
          </a:p>
        </p:txBody>
      </p:sp>
      <p:sp>
        <p:nvSpPr>
          <p:cNvPr id="6" name="Slide Number Placeholder 5">
            <a:extLst>
              <a:ext uri="{FF2B5EF4-FFF2-40B4-BE49-F238E27FC236}">
                <a16:creationId xmlns:a16="http://schemas.microsoft.com/office/drawing/2014/main" id="{DA1F94F1-733C-BD46-8854-9DB0BE1F9A09}"/>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210363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7CD300-8E18-D740-984C-9A4A953C263A}"/>
              </a:ext>
            </a:extLst>
          </p:cNvPr>
          <p:cNvSpPr>
            <a:spLocks noGrp="1"/>
          </p:cNvSpPr>
          <p:nvPr>
            <p:ph type="ctrTitle"/>
          </p:nvPr>
        </p:nvSpPr>
        <p:spPr>
          <a:xfrm>
            <a:off x="400594" y="136525"/>
            <a:ext cx="9144000" cy="2387600"/>
          </a:xfrm>
        </p:spPr>
        <p:txBody>
          <a:bodyPr anchor="b">
            <a:normAutofit/>
          </a:bodyPr>
          <a:lstStyle>
            <a:lvl1pPr algn="l">
              <a:defRPr sz="44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4A2F7146-9080-6845-AC00-E7899FDF9B2D}"/>
              </a:ext>
            </a:extLst>
          </p:cNvPr>
          <p:cNvSpPr>
            <a:spLocks noGrp="1"/>
          </p:cNvSpPr>
          <p:nvPr>
            <p:ph type="subTitle" idx="1"/>
          </p:nvPr>
        </p:nvSpPr>
        <p:spPr>
          <a:xfrm>
            <a:off x="400594" y="2720703"/>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A picture containing indoor, top&#10;&#10;Description automatically generated">
            <a:extLst>
              <a:ext uri="{FF2B5EF4-FFF2-40B4-BE49-F238E27FC236}">
                <a16:creationId xmlns:a16="http://schemas.microsoft.com/office/drawing/2014/main" id="{9CADF60B-CDC9-AB4B-940C-9FF693ECB53A}"/>
              </a:ext>
            </a:extLst>
          </p:cNvPr>
          <p:cNvPicPr>
            <a:picLocks noChangeAspect="1"/>
          </p:cNvPicPr>
          <p:nvPr userDrawn="1"/>
        </p:nvPicPr>
        <p:blipFill>
          <a:blip r:embed="rId2"/>
          <a:stretch>
            <a:fillRect/>
          </a:stretch>
        </p:blipFill>
        <p:spPr>
          <a:xfrm>
            <a:off x="6572431" y="4209869"/>
            <a:ext cx="5772333" cy="3004451"/>
          </a:xfrm>
          <a:prstGeom prst="rect">
            <a:avLst/>
          </a:prstGeom>
        </p:spPr>
      </p:pic>
    </p:spTree>
    <p:extLst>
      <p:ext uri="{BB962C8B-B14F-4D97-AF65-F5344CB8AC3E}">
        <p14:creationId xmlns:p14="http://schemas.microsoft.com/office/powerpoint/2010/main" val="91676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BCF2-177A-624D-BB15-B0DB06D593DC}"/>
              </a:ext>
            </a:extLst>
          </p:cNvPr>
          <p:cNvSpPr>
            <a:spLocks noGrp="1"/>
          </p:cNvSpPr>
          <p:nvPr>
            <p:ph type="title"/>
          </p:nvPr>
        </p:nvSpPr>
        <p:spPr>
          <a:xfrm>
            <a:off x="298269" y="365125"/>
            <a:ext cx="116113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19D0E18-093A-AD48-BBD4-A95989FD77C6}"/>
              </a:ext>
            </a:extLst>
          </p:cNvPr>
          <p:cNvSpPr>
            <a:spLocks noGrp="1"/>
          </p:cNvSpPr>
          <p:nvPr>
            <p:ph sz="half" idx="1"/>
          </p:nvPr>
        </p:nvSpPr>
        <p:spPr>
          <a:xfrm>
            <a:off x="298269" y="1825625"/>
            <a:ext cx="572153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6EC823-741C-E047-A9CB-D1FED1B51EBF}"/>
              </a:ext>
            </a:extLst>
          </p:cNvPr>
          <p:cNvSpPr>
            <a:spLocks noGrp="1"/>
          </p:cNvSpPr>
          <p:nvPr>
            <p:ph sz="half" idx="2"/>
          </p:nvPr>
        </p:nvSpPr>
        <p:spPr>
          <a:xfrm>
            <a:off x="6172199" y="1825625"/>
            <a:ext cx="573741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075B117-F7A7-1D41-A9DB-782670636E86}"/>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9" name="Footer Placeholder 4">
            <a:extLst>
              <a:ext uri="{FF2B5EF4-FFF2-40B4-BE49-F238E27FC236}">
                <a16:creationId xmlns:a16="http://schemas.microsoft.com/office/drawing/2014/main" id="{99621B5A-8E01-3740-80D2-122A4E318F1C}"/>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81638174-EB81-1C4F-AB50-4C1FC71661E2}"/>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8423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547F-EC03-FA4E-AC04-9CAF2A0CC6A3}"/>
              </a:ext>
            </a:extLst>
          </p:cNvPr>
          <p:cNvSpPr>
            <a:spLocks noGrp="1"/>
          </p:cNvSpPr>
          <p:nvPr>
            <p:ph type="title"/>
          </p:nvPr>
        </p:nvSpPr>
        <p:spPr>
          <a:xfrm>
            <a:off x="298269" y="365125"/>
            <a:ext cx="116196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333CC-C4C9-5344-9E0F-FA2D03F17266}"/>
              </a:ext>
            </a:extLst>
          </p:cNvPr>
          <p:cNvSpPr>
            <a:spLocks noGrp="1"/>
          </p:cNvSpPr>
          <p:nvPr>
            <p:ph type="body" idx="1"/>
          </p:nvPr>
        </p:nvSpPr>
        <p:spPr>
          <a:xfrm>
            <a:off x="298270" y="1681163"/>
            <a:ext cx="569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EFA7A5-554A-4742-9530-3B5D13B730CB}"/>
              </a:ext>
            </a:extLst>
          </p:cNvPr>
          <p:cNvSpPr>
            <a:spLocks noGrp="1"/>
          </p:cNvSpPr>
          <p:nvPr>
            <p:ph sz="half" idx="2"/>
          </p:nvPr>
        </p:nvSpPr>
        <p:spPr>
          <a:xfrm>
            <a:off x="298270" y="2505075"/>
            <a:ext cx="569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8C3110-3BEC-3C4E-9A79-E0EA5B0F4E5A}"/>
              </a:ext>
            </a:extLst>
          </p:cNvPr>
          <p:cNvSpPr>
            <a:spLocks noGrp="1"/>
          </p:cNvSpPr>
          <p:nvPr>
            <p:ph type="body" sz="quarter" idx="3"/>
          </p:nvPr>
        </p:nvSpPr>
        <p:spPr>
          <a:xfrm>
            <a:off x="6172199" y="1681163"/>
            <a:ext cx="58260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84A6B-DF4F-7945-9EB8-CC0A8E32FEA9}"/>
              </a:ext>
            </a:extLst>
          </p:cNvPr>
          <p:cNvSpPr>
            <a:spLocks noGrp="1"/>
          </p:cNvSpPr>
          <p:nvPr>
            <p:ph sz="quarter" idx="4"/>
          </p:nvPr>
        </p:nvSpPr>
        <p:spPr>
          <a:xfrm>
            <a:off x="6172199" y="2505075"/>
            <a:ext cx="582603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658939B7-D0E4-DF42-9092-66ABA172F7D3}"/>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11" name="Footer Placeholder 4">
            <a:extLst>
              <a:ext uri="{FF2B5EF4-FFF2-40B4-BE49-F238E27FC236}">
                <a16:creationId xmlns:a16="http://schemas.microsoft.com/office/drawing/2014/main" id="{D7A18720-D377-274E-BEE1-6AD6F30FE9AC}"/>
              </a:ext>
            </a:extLst>
          </p:cNvPr>
          <p:cNvSpPr>
            <a:spLocks noGrp="1"/>
          </p:cNvSpPr>
          <p:nvPr>
            <p:ph type="ftr" sz="quarter" idx="11"/>
          </p:nvPr>
        </p:nvSpPr>
        <p:spPr>
          <a:xfrm>
            <a:off x="3382192" y="6356350"/>
            <a:ext cx="5532120" cy="365125"/>
          </a:xfrm>
        </p:spPr>
        <p:txBody>
          <a:bodyPr/>
          <a:lstStyle/>
          <a:p>
            <a:endParaRPr lang="en-US"/>
          </a:p>
        </p:txBody>
      </p:sp>
      <p:sp>
        <p:nvSpPr>
          <p:cNvPr id="12" name="Slide Number Placeholder 5">
            <a:extLst>
              <a:ext uri="{FF2B5EF4-FFF2-40B4-BE49-F238E27FC236}">
                <a16:creationId xmlns:a16="http://schemas.microsoft.com/office/drawing/2014/main" id="{A6E2C532-C781-7F41-95B3-FC8ABA19DAA0}"/>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403757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60E9-583A-A94A-8F34-1F28891DAB4B}"/>
              </a:ext>
            </a:extLst>
          </p:cNvPr>
          <p:cNvSpPr>
            <a:spLocks noGrp="1"/>
          </p:cNvSpPr>
          <p:nvPr>
            <p:ph type="title"/>
          </p:nvPr>
        </p:nvSpPr>
        <p:spPr>
          <a:xfrm>
            <a:off x="298269" y="365125"/>
            <a:ext cx="11055531" cy="1325563"/>
          </a:xfrm>
        </p:spPr>
        <p:txBody>
          <a:bodyPr/>
          <a:lstStyle/>
          <a:p>
            <a:r>
              <a:rPr lang="en-US"/>
              <a:t>Click to edit Master title style</a:t>
            </a:r>
          </a:p>
        </p:txBody>
      </p:sp>
      <p:sp>
        <p:nvSpPr>
          <p:cNvPr id="6" name="Date Placeholder 3">
            <a:extLst>
              <a:ext uri="{FF2B5EF4-FFF2-40B4-BE49-F238E27FC236}">
                <a16:creationId xmlns:a16="http://schemas.microsoft.com/office/drawing/2014/main" id="{494F73E8-4937-5741-924F-A77640DCC36A}"/>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7" name="Footer Placeholder 4">
            <a:extLst>
              <a:ext uri="{FF2B5EF4-FFF2-40B4-BE49-F238E27FC236}">
                <a16:creationId xmlns:a16="http://schemas.microsoft.com/office/drawing/2014/main" id="{CAC3CAEE-817C-CF4F-8746-7294370503C8}"/>
              </a:ext>
            </a:extLst>
          </p:cNvPr>
          <p:cNvSpPr>
            <a:spLocks noGrp="1"/>
          </p:cNvSpPr>
          <p:nvPr>
            <p:ph type="ftr" sz="quarter" idx="11"/>
          </p:nvPr>
        </p:nvSpPr>
        <p:spPr>
          <a:xfrm>
            <a:off x="3382192" y="6356350"/>
            <a:ext cx="5532120" cy="365125"/>
          </a:xfrm>
        </p:spPr>
        <p:txBody>
          <a:bodyPr/>
          <a:lstStyle/>
          <a:p>
            <a:endParaRPr lang="en-US"/>
          </a:p>
        </p:txBody>
      </p:sp>
      <p:sp>
        <p:nvSpPr>
          <p:cNvPr id="8" name="Slide Number Placeholder 5">
            <a:extLst>
              <a:ext uri="{FF2B5EF4-FFF2-40B4-BE49-F238E27FC236}">
                <a16:creationId xmlns:a16="http://schemas.microsoft.com/office/drawing/2014/main" id="{C81C9645-02CB-B74E-A2D6-3235F44A9DC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2222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D7B5BF1-4C58-1F46-ADB6-43FC65DCA32E}"/>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6" name="Footer Placeholder 4">
            <a:extLst>
              <a:ext uri="{FF2B5EF4-FFF2-40B4-BE49-F238E27FC236}">
                <a16:creationId xmlns:a16="http://schemas.microsoft.com/office/drawing/2014/main" id="{AD115754-4E4E-F649-97BB-4A95C97B705C}"/>
              </a:ext>
            </a:extLst>
          </p:cNvPr>
          <p:cNvSpPr>
            <a:spLocks noGrp="1"/>
          </p:cNvSpPr>
          <p:nvPr>
            <p:ph type="ftr" sz="quarter" idx="11"/>
          </p:nvPr>
        </p:nvSpPr>
        <p:spPr>
          <a:xfrm>
            <a:off x="3382192" y="6356350"/>
            <a:ext cx="5532120" cy="365125"/>
          </a:xfrm>
        </p:spPr>
        <p:txBody>
          <a:bodyPr/>
          <a:lstStyle/>
          <a:p>
            <a:endParaRPr lang="en-US"/>
          </a:p>
        </p:txBody>
      </p:sp>
      <p:sp>
        <p:nvSpPr>
          <p:cNvPr id="7" name="Slide Number Placeholder 5">
            <a:extLst>
              <a:ext uri="{FF2B5EF4-FFF2-40B4-BE49-F238E27FC236}">
                <a16:creationId xmlns:a16="http://schemas.microsoft.com/office/drawing/2014/main" id="{D58A326D-9608-5048-9A73-698CE8286039}"/>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32639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8C1B-FFD8-E249-9326-01684FAC51C0}"/>
              </a:ext>
            </a:extLst>
          </p:cNvPr>
          <p:cNvSpPr>
            <a:spLocks noGrp="1"/>
          </p:cNvSpPr>
          <p:nvPr>
            <p:ph type="title"/>
          </p:nvPr>
        </p:nvSpPr>
        <p:spPr>
          <a:xfrm>
            <a:off x="298270" y="457200"/>
            <a:ext cx="447375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FB9FAC-EE58-7B4C-B385-72C75DD7DEF8}"/>
              </a:ext>
            </a:extLst>
          </p:cNvPr>
          <p:cNvSpPr>
            <a:spLocks noGrp="1"/>
          </p:cNvSpPr>
          <p:nvPr>
            <p:ph idx="1"/>
          </p:nvPr>
        </p:nvSpPr>
        <p:spPr>
          <a:xfrm>
            <a:off x="5183187" y="987425"/>
            <a:ext cx="68150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C66F0-2ED8-D14E-84DB-7E0081A0678E}"/>
              </a:ext>
            </a:extLst>
          </p:cNvPr>
          <p:cNvSpPr>
            <a:spLocks noGrp="1"/>
          </p:cNvSpPr>
          <p:nvPr>
            <p:ph type="body" sz="half" idx="2"/>
          </p:nvPr>
        </p:nvSpPr>
        <p:spPr>
          <a:xfrm>
            <a:off x="298270" y="2057400"/>
            <a:ext cx="447375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5E65FDDB-DEBC-4544-8D14-D101CEAF4C75}"/>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4/10/2021</a:t>
            </a:fld>
            <a:endParaRPr lang="en-US"/>
          </a:p>
        </p:txBody>
      </p:sp>
      <p:sp>
        <p:nvSpPr>
          <p:cNvPr id="9" name="Footer Placeholder 4">
            <a:extLst>
              <a:ext uri="{FF2B5EF4-FFF2-40B4-BE49-F238E27FC236}">
                <a16:creationId xmlns:a16="http://schemas.microsoft.com/office/drawing/2014/main" id="{83762809-E272-7940-84F6-B0DC76C41842}"/>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3B2D6514-5541-1248-9D7E-6CD43FBFCF12}"/>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52567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58787-AF5A-1B43-8C34-54745FAAC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DDC269-872A-634C-945D-3F78AE416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3E1326-0FED-D74A-BB87-59E11D9E8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7028DD9F-86D8-0B43-A22D-39CA093CC021}" type="datetimeFigureOut">
              <a:rPr lang="en-US" smtClean="0"/>
              <a:pPr/>
              <a:t>4/10/2021</a:t>
            </a:fld>
            <a:endParaRPr lang="en-US" dirty="0"/>
          </a:p>
        </p:txBody>
      </p:sp>
      <p:sp>
        <p:nvSpPr>
          <p:cNvPr id="5" name="Footer Placeholder 4">
            <a:extLst>
              <a:ext uri="{FF2B5EF4-FFF2-40B4-BE49-F238E27FC236}">
                <a16:creationId xmlns:a16="http://schemas.microsoft.com/office/drawing/2014/main" id="{6CF1FF3D-079C-3F4D-9D40-925EB15E8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20CE125C-EB09-B845-81F2-7176A8D4A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733A97FC-4CB6-104A-8E21-C20170C915B4}" type="slidenum">
              <a:rPr lang="en-US" smtClean="0"/>
              <a:pPr/>
              <a:t>‹#›</a:t>
            </a:fld>
            <a:endParaRPr lang="en-US" dirty="0"/>
          </a:p>
        </p:txBody>
      </p:sp>
    </p:spTree>
    <p:extLst>
      <p:ext uri="{BB962C8B-B14F-4D97-AF65-F5344CB8AC3E}">
        <p14:creationId xmlns:p14="http://schemas.microsoft.com/office/powerpoint/2010/main" val="3025542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hyperlink" Target="http://www.lohmander.com/PL_CAJESTI_20_2_MANUS.pdf" TargetMode="External"/><Relationship Id="rId2" Type="http://schemas.openxmlformats.org/officeDocument/2006/relationships/hyperlink" Target="http://www.cas-press.com/article_122566_c3544cd0c21d5c077f72e985a77d30e9.pdf" TargetMode="Externa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hyperlink" Target="http://www.lohmander.com/Information/Ref.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DCD882-66EE-E740-A699-89DE1D2C535D}"/>
              </a:ext>
            </a:extLst>
          </p:cNvPr>
          <p:cNvSpPr txBox="1">
            <a:spLocks/>
          </p:cNvSpPr>
          <p:nvPr/>
        </p:nvSpPr>
        <p:spPr>
          <a:xfrm>
            <a:off x="400594" y="1170613"/>
            <a:ext cx="9144000" cy="2059612"/>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14141"/>
                </a:solidFill>
                <a:effectLst/>
                <a:uLnTx/>
                <a:uFillTx/>
                <a:latin typeface="Helvetica Neue"/>
                <a:ea typeface="+mj-ea"/>
                <a:cs typeface="+mj-cs"/>
              </a:rPr>
              <a:t>Forest fire expansion under global warming conditions: multivariate estimation, function properties and predictions for 29 countries</a:t>
            </a:r>
            <a:endParaRPr kumimoji="0" lang="en-AT"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ubtitle 2">
            <a:extLst>
              <a:ext uri="{FF2B5EF4-FFF2-40B4-BE49-F238E27FC236}">
                <a16:creationId xmlns:a16="http://schemas.microsoft.com/office/drawing/2014/main" id="{6050AA58-2024-F442-BC5E-5E984399DEE9}"/>
              </a:ext>
            </a:extLst>
          </p:cNvPr>
          <p:cNvSpPr txBox="1">
            <a:spLocks/>
          </p:cNvSpPr>
          <p:nvPr/>
        </p:nvSpPr>
        <p:spPr>
          <a:xfrm>
            <a:off x="400594" y="3429000"/>
            <a:ext cx="11168554" cy="974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Lohmander, </a:t>
            </a:r>
            <a:r>
              <a:rPr kumimoji="0" lang="en-US" sz="2000" b="1"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Peter</a:t>
            </a:r>
            <a:r>
              <a:rPr kumimoji="0" lang="en-US" sz="2000" b="0" i="0" u="none" strike="noStrike" kern="1200" cap="none" spc="0" normalizeH="0" baseline="3000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AT"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T"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Subtitle 2">
            <a:extLst>
              <a:ext uri="{FF2B5EF4-FFF2-40B4-BE49-F238E27FC236}">
                <a16:creationId xmlns:a16="http://schemas.microsoft.com/office/drawing/2014/main" id="{076A3514-D946-3C4A-BCC9-45AB510AB8C9}"/>
              </a:ext>
            </a:extLst>
          </p:cNvPr>
          <p:cNvSpPr txBox="1">
            <a:spLocks/>
          </p:cNvSpPr>
          <p:nvPr/>
        </p:nvSpPr>
        <p:spPr>
          <a:xfrm>
            <a:off x="410571" y="3916064"/>
            <a:ext cx="4562023" cy="72648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eriod"/>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Optimal Solutions in cooperation with Linnaeus University, </a:t>
            </a:r>
            <a:r>
              <a:rPr kumimoji="0" lang="en-US" sz="16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Hoppets</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Grand 6, 903 34 Umea, Sweden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AT"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F4EE6A91-E821-463E-A85F-EB4B9A21ABAA}"/>
              </a:ext>
            </a:extLst>
          </p:cNvPr>
          <p:cNvSpPr txBox="1"/>
          <p:nvPr/>
        </p:nvSpPr>
        <p:spPr>
          <a:xfrm>
            <a:off x="5899216" y="3301246"/>
            <a:ext cx="5669565" cy="3139321"/>
          </a:xfrm>
          <a:prstGeom prst="rect">
            <a:avLst/>
          </a:prstGeom>
          <a:noFill/>
        </p:spPr>
        <p:txBody>
          <a:bodyPr wrap="none" rtlCol="0">
            <a:spAutoFit/>
          </a:bodyPr>
          <a:lstStyle/>
          <a:p>
            <a:r>
              <a:rPr lang="en-US" b="1" i="1" dirty="0">
                <a:solidFill>
                  <a:srgbClr val="0070C0"/>
                </a:solidFill>
              </a:rPr>
              <a:t>Problem:</a:t>
            </a:r>
            <a:r>
              <a:rPr lang="en-US" b="1" dirty="0">
                <a:solidFill>
                  <a:srgbClr val="0070C0"/>
                </a:solidFill>
              </a:rPr>
              <a:t> </a:t>
            </a:r>
          </a:p>
          <a:p>
            <a:r>
              <a:rPr lang="en-US" b="1" dirty="0">
                <a:solidFill>
                  <a:srgbClr val="FF0000"/>
                </a:solidFill>
              </a:rPr>
              <a:t>Forest fires create large economical and environmental </a:t>
            </a:r>
          </a:p>
          <a:p>
            <a:r>
              <a:rPr lang="en-US" b="1" dirty="0">
                <a:solidFill>
                  <a:srgbClr val="FF0000"/>
                </a:solidFill>
              </a:rPr>
              <a:t>problems in many countries.</a:t>
            </a:r>
          </a:p>
          <a:p>
            <a:endParaRPr lang="en-US" b="1" dirty="0">
              <a:solidFill>
                <a:srgbClr val="FF0000"/>
              </a:solidFill>
            </a:endParaRPr>
          </a:p>
          <a:p>
            <a:r>
              <a:rPr lang="en-US" b="1" i="1" dirty="0">
                <a:solidFill>
                  <a:srgbClr val="0070C0"/>
                </a:solidFill>
              </a:rPr>
              <a:t>Question:</a:t>
            </a:r>
          </a:p>
          <a:p>
            <a:r>
              <a:rPr lang="en-US" b="1" dirty="0">
                <a:solidFill>
                  <a:srgbClr val="FF0000"/>
                </a:solidFill>
              </a:rPr>
              <a:t>How will forest fires be affected by global warming </a:t>
            </a:r>
          </a:p>
          <a:p>
            <a:r>
              <a:rPr lang="en-US" b="1" dirty="0">
                <a:solidFill>
                  <a:srgbClr val="FF0000"/>
                </a:solidFill>
              </a:rPr>
              <a:t>in different countries?</a:t>
            </a:r>
          </a:p>
          <a:p>
            <a:endParaRPr lang="en-US" b="1" dirty="0">
              <a:solidFill>
                <a:srgbClr val="FF0000"/>
              </a:solidFill>
            </a:endParaRPr>
          </a:p>
          <a:p>
            <a:r>
              <a:rPr lang="en-US" b="1" i="1" dirty="0">
                <a:solidFill>
                  <a:srgbClr val="0070C0"/>
                </a:solidFill>
              </a:rPr>
              <a:t>Solution:</a:t>
            </a:r>
          </a:p>
          <a:p>
            <a:r>
              <a:rPr lang="en-US" b="1" dirty="0">
                <a:solidFill>
                  <a:srgbClr val="FF0000"/>
                </a:solidFill>
              </a:rPr>
              <a:t>A new prediction model has been developed and used.</a:t>
            </a:r>
          </a:p>
          <a:p>
            <a:endParaRPr lang="en-SE" dirty="0"/>
          </a:p>
        </p:txBody>
      </p:sp>
      <p:pic>
        <p:nvPicPr>
          <p:cNvPr id="7" name="Picture 6">
            <a:extLst>
              <a:ext uri="{FF2B5EF4-FFF2-40B4-BE49-F238E27FC236}">
                <a16:creationId xmlns:a16="http://schemas.microsoft.com/office/drawing/2014/main" id="{2212A9E5-A470-4FF4-930C-957C1E55B1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55" y="4279307"/>
            <a:ext cx="4410811" cy="2024511"/>
          </a:xfrm>
          <a:prstGeom prst="rect">
            <a:avLst/>
          </a:prstGeom>
          <a:noFill/>
          <a:ln>
            <a:noFill/>
          </a:ln>
        </p:spPr>
      </p:pic>
    </p:spTree>
    <p:extLst>
      <p:ext uri="{BB962C8B-B14F-4D97-AF65-F5344CB8AC3E}">
        <p14:creationId xmlns:p14="http://schemas.microsoft.com/office/powerpoint/2010/main" val="95362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C6C2-AADA-4D9D-BA72-CC6D84AAD885}"/>
              </a:ext>
            </a:extLst>
          </p:cNvPr>
          <p:cNvSpPr>
            <a:spLocks noGrp="1"/>
          </p:cNvSpPr>
          <p:nvPr>
            <p:ph type="title"/>
          </p:nvPr>
        </p:nvSpPr>
        <p:spPr/>
        <p:txBody>
          <a:bodyPr/>
          <a:lstStyle/>
          <a:p>
            <a:r>
              <a:rPr lang="en-US" dirty="0"/>
              <a:t>Slide 1: Results</a:t>
            </a:r>
            <a:endParaRPr lang="en-AT" dirty="0"/>
          </a:p>
        </p:txBody>
      </p:sp>
      <p:pic>
        <p:nvPicPr>
          <p:cNvPr id="4" name="Picture 3">
            <a:extLst>
              <a:ext uri="{FF2B5EF4-FFF2-40B4-BE49-F238E27FC236}">
                <a16:creationId xmlns:a16="http://schemas.microsoft.com/office/drawing/2014/main" id="{B89C90A4-C1FD-470B-BD6A-A21AC09EB37A}"/>
              </a:ext>
            </a:extLst>
          </p:cNvPr>
          <p:cNvPicPr>
            <a:picLocks noChangeAspect="1"/>
          </p:cNvPicPr>
          <p:nvPr/>
        </p:nvPicPr>
        <p:blipFill>
          <a:blip r:embed="rId3"/>
          <a:stretch>
            <a:fillRect/>
          </a:stretch>
        </p:blipFill>
        <p:spPr>
          <a:xfrm>
            <a:off x="6117101" y="365125"/>
            <a:ext cx="5776630" cy="3283909"/>
          </a:xfrm>
          <a:prstGeom prst="rect">
            <a:avLst/>
          </a:prstGeom>
        </p:spPr>
      </p:pic>
      <p:pic>
        <p:nvPicPr>
          <p:cNvPr id="6" name="Picture 5">
            <a:extLst>
              <a:ext uri="{FF2B5EF4-FFF2-40B4-BE49-F238E27FC236}">
                <a16:creationId xmlns:a16="http://schemas.microsoft.com/office/drawing/2014/main" id="{9A9F566E-1F34-4FB4-B80B-0E4A767A7FA2}"/>
              </a:ext>
            </a:extLst>
          </p:cNvPr>
          <p:cNvPicPr>
            <a:picLocks noChangeAspect="1"/>
          </p:cNvPicPr>
          <p:nvPr/>
        </p:nvPicPr>
        <p:blipFill>
          <a:blip r:embed="rId4"/>
          <a:stretch>
            <a:fillRect/>
          </a:stretch>
        </p:blipFill>
        <p:spPr>
          <a:xfrm>
            <a:off x="6117101" y="3691499"/>
            <a:ext cx="5776630" cy="2801376"/>
          </a:xfrm>
          <a:prstGeom prst="rect">
            <a:avLst/>
          </a:prstGeom>
        </p:spPr>
      </p:pic>
      <p:graphicFrame>
        <p:nvGraphicFramePr>
          <p:cNvPr id="5" name="Object 4">
            <a:extLst>
              <a:ext uri="{FF2B5EF4-FFF2-40B4-BE49-F238E27FC236}">
                <a16:creationId xmlns:a16="http://schemas.microsoft.com/office/drawing/2014/main" id="{A898E8AB-04C0-47FC-86B5-D01CE8DFDE65}"/>
              </a:ext>
            </a:extLst>
          </p:cNvPr>
          <p:cNvGraphicFramePr>
            <a:graphicFrameLocks noChangeAspect="1"/>
          </p:cNvGraphicFramePr>
          <p:nvPr>
            <p:extLst>
              <p:ext uri="{D42A27DB-BD31-4B8C-83A1-F6EECF244321}">
                <p14:modId xmlns:p14="http://schemas.microsoft.com/office/powerpoint/2010/main" val="1953225953"/>
              </p:ext>
            </p:extLst>
          </p:nvPr>
        </p:nvGraphicFramePr>
        <p:xfrm>
          <a:off x="319370" y="2810311"/>
          <a:ext cx="4954295" cy="930416"/>
        </p:xfrm>
        <a:graphic>
          <a:graphicData uri="http://schemas.openxmlformats.org/presentationml/2006/ole">
            <mc:AlternateContent xmlns:mc="http://schemas.openxmlformats.org/markup-compatibility/2006">
              <mc:Choice xmlns:v="urn:schemas-microsoft-com:vml" Requires="v">
                <p:oleObj name="Equation" r:id="rId5" imgW="1422400" imgH="266700" progId="Equation.DSMT4">
                  <p:embed/>
                </p:oleObj>
              </mc:Choice>
              <mc:Fallback>
                <p:oleObj name="Equation" r:id="rId5" imgW="1422400" imgH="266700" progId="Equation.DSMT4">
                  <p:embed/>
                  <p:pic>
                    <p:nvPicPr>
                      <p:cNvPr id="7" name="Object 6">
                        <a:extLst>
                          <a:ext uri="{FF2B5EF4-FFF2-40B4-BE49-F238E27FC236}">
                            <a16:creationId xmlns:a16="http://schemas.microsoft.com/office/drawing/2014/main" id="{0F27DECF-27A7-4572-9CD8-CF1D8F1B9B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70" y="2810311"/>
                        <a:ext cx="4954295" cy="930416"/>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97B3B8F7-EB86-481A-A84B-1C45A6189E5B}"/>
              </a:ext>
            </a:extLst>
          </p:cNvPr>
          <p:cNvSpPr txBox="1"/>
          <p:nvPr/>
        </p:nvSpPr>
        <p:spPr>
          <a:xfrm>
            <a:off x="298269" y="1524214"/>
            <a:ext cx="5589913" cy="1200329"/>
          </a:xfrm>
          <a:prstGeom prst="rect">
            <a:avLst/>
          </a:prstGeom>
          <a:noFill/>
        </p:spPr>
        <p:txBody>
          <a:bodyPr wrap="square">
            <a:spAutoFit/>
          </a:bodyPr>
          <a:lstStyle/>
          <a:p>
            <a:pPr marL="0" indent="0">
              <a:buNone/>
            </a:pPr>
            <a:r>
              <a:rPr lang="en-US" sz="1800" dirty="0"/>
              <a:t>The relative burned area (</a:t>
            </a:r>
            <a:r>
              <a:rPr lang="en-US" sz="1800" i="1" dirty="0"/>
              <a:t>B</a:t>
            </a:r>
            <a:r>
              <a:rPr lang="en-US" sz="1800" dirty="0"/>
              <a:t>,%) in a country (</a:t>
            </a:r>
            <a:r>
              <a:rPr lang="en-US" sz="1800" i="1" dirty="0" err="1"/>
              <a:t>i</a:t>
            </a:r>
            <a:r>
              <a:rPr lang="en-US" sz="1800" i="1" dirty="0"/>
              <a:t> </a:t>
            </a:r>
            <a:r>
              <a:rPr lang="en-US" sz="1800" dirty="0"/>
              <a:t>) is determined from the following equation. </a:t>
            </a:r>
            <a:r>
              <a:rPr lang="en-US" sz="1800" i="1" dirty="0"/>
              <a:t>T</a:t>
            </a:r>
            <a:r>
              <a:rPr lang="en-US" sz="1800" dirty="0"/>
              <a:t>  represents the average temperature. </a:t>
            </a:r>
            <a:r>
              <a:rPr lang="en-US" sz="1800" i="1" dirty="0"/>
              <a:t>P</a:t>
            </a:r>
            <a:r>
              <a:rPr lang="en-US" sz="1800" dirty="0"/>
              <a:t>  is the size of the population and </a:t>
            </a:r>
            <a:r>
              <a:rPr lang="en-US" sz="1800" i="1" dirty="0"/>
              <a:t>A</a:t>
            </a:r>
            <a:r>
              <a:rPr lang="en-US" sz="1800" dirty="0"/>
              <a:t>  is the total forest area in the country. </a:t>
            </a:r>
            <a:endParaRPr lang="en-AT" sz="1800" dirty="0"/>
          </a:p>
        </p:txBody>
      </p:sp>
      <p:pic>
        <p:nvPicPr>
          <p:cNvPr id="8" name="Picture 7">
            <a:extLst>
              <a:ext uri="{FF2B5EF4-FFF2-40B4-BE49-F238E27FC236}">
                <a16:creationId xmlns:a16="http://schemas.microsoft.com/office/drawing/2014/main" id="{37002575-B156-4E01-A3C6-7218207CBCA9}"/>
              </a:ext>
            </a:extLst>
          </p:cNvPr>
          <p:cNvPicPr>
            <a:picLocks noChangeAspect="1"/>
          </p:cNvPicPr>
          <p:nvPr/>
        </p:nvPicPr>
        <p:blipFill>
          <a:blip r:embed="rId7"/>
          <a:stretch>
            <a:fillRect/>
          </a:stretch>
        </p:blipFill>
        <p:spPr>
          <a:xfrm>
            <a:off x="319370" y="3691499"/>
            <a:ext cx="5797731" cy="2700481"/>
          </a:xfrm>
          <a:prstGeom prst="rect">
            <a:avLst/>
          </a:prstGeom>
        </p:spPr>
      </p:pic>
    </p:spTree>
    <p:extLst>
      <p:ext uri="{BB962C8B-B14F-4D97-AF65-F5344CB8AC3E}">
        <p14:creationId xmlns:p14="http://schemas.microsoft.com/office/powerpoint/2010/main" val="176949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C6C2-AADA-4D9D-BA72-CC6D84AAD885}"/>
              </a:ext>
            </a:extLst>
          </p:cNvPr>
          <p:cNvSpPr>
            <a:spLocks noGrp="1"/>
          </p:cNvSpPr>
          <p:nvPr>
            <p:ph type="title"/>
          </p:nvPr>
        </p:nvSpPr>
        <p:spPr/>
        <p:txBody>
          <a:bodyPr/>
          <a:lstStyle/>
          <a:p>
            <a:r>
              <a:rPr lang="en-US" dirty="0"/>
              <a:t>Slide 2: Main Conclusion and Articles</a:t>
            </a:r>
            <a:endParaRPr lang="en-AT" dirty="0"/>
          </a:p>
        </p:txBody>
      </p:sp>
      <p:sp>
        <p:nvSpPr>
          <p:cNvPr id="5" name="Content Placeholder 4">
            <a:extLst>
              <a:ext uri="{FF2B5EF4-FFF2-40B4-BE49-F238E27FC236}">
                <a16:creationId xmlns:a16="http://schemas.microsoft.com/office/drawing/2014/main" id="{44126763-960C-3343-866A-4B7EFE01EFB9}"/>
              </a:ext>
            </a:extLst>
          </p:cNvPr>
          <p:cNvSpPr>
            <a:spLocks noGrp="1"/>
          </p:cNvSpPr>
          <p:nvPr>
            <p:ph idx="1"/>
          </p:nvPr>
        </p:nvSpPr>
        <p:spPr>
          <a:xfrm>
            <a:off x="298269" y="1482436"/>
            <a:ext cx="10300458" cy="5010439"/>
          </a:xfrm>
        </p:spPr>
        <p:txBody>
          <a:bodyPr>
            <a:normAutofit fontScale="85000" lnSpcReduction="20000"/>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The estimated model predicts that global warming will increase the areas of forest fires. The future developments of expected forest fire areas in the different 29 countries have been predicted for alternative levels of global warming. </a:t>
            </a:r>
            <a:endParaRPr kumimoji="0" lang="en-SE" sz="2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1"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The published open access article (with some misprints):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Lohmander, P., Forest fire expansion under global warming conditions: multivariate estimation, function properties and predictions for 29 countries, Central Asian Journal of Environmental Science and Technology Innovation, Volume 1, Issue 5, 2020, 134-142. doi:10.22034/CAJESTI.2020.05.03. </a:t>
            </a:r>
            <a:r>
              <a:rPr kumimoji="0" lang="en-US" sz="17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http://www.cas-press.com/article_122566_c3544cd0c21d5c077f72e985a77d30e9.pdf</a:t>
            </a:r>
            <a:r>
              <a:rPr kumimoji="0" lang="en-US" sz="17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1" i="1"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The original version without misprints: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hlinkClick r:id="rId3"/>
              </a:rPr>
              <a:t>http://www.lohmander.com/PL_CAJESTI_20_2_MANUS.pdf</a:t>
            </a:r>
            <a:r>
              <a:rPr kumimoji="0" lang="en-US" sz="17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700" dirty="0">
              <a:solidFill>
                <a:srgbClr val="7030A0"/>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700" b="1" i="1" dirty="0">
                <a:solidFill>
                  <a:srgbClr val="0070C0"/>
                </a:solidFill>
                <a:ea typeface="Tahoma" panose="020B0604030504040204" pitchFamily="34" charset="0"/>
                <a:cs typeface="Tahoma" panose="020B0604030504040204" pitchFamily="34" charset="0"/>
              </a:rPr>
              <a:t>Related Research:</a:t>
            </a:r>
          </a:p>
          <a:p>
            <a:pPr marL="0" indent="0">
              <a:buNone/>
              <a:defRPr/>
            </a:pPr>
            <a:r>
              <a:rPr lang="en-US" sz="1700" dirty="0">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http://www.lohmander.com/Information/Ref.htm</a:t>
            </a:r>
            <a:r>
              <a:rPr lang="en-US" sz="1700" dirty="0">
                <a:latin typeface="Tahoma" panose="020B0604030504040204" pitchFamily="34" charset="0"/>
                <a:ea typeface="Tahoma" panose="020B0604030504040204" pitchFamily="34" charset="0"/>
                <a:cs typeface="Tahoma" panose="020B0604030504040204" pitchFamily="34" charset="0"/>
              </a:rPr>
              <a:t> </a:t>
            </a:r>
          </a:p>
          <a:p>
            <a:pPr marL="0" indent="0">
              <a:buNone/>
              <a:defRPr/>
            </a:pP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sz="1700" b="1" i="1" dirty="0">
                <a:solidFill>
                  <a:srgbClr val="0070C0"/>
                </a:solidFill>
                <a:latin typeface="Tahoma" panose="020B0604030504040204" pitchFamily="34" charset="0"/>
                <a:ea typeface="Tahoma" panose="020B0604030504040204" pitchFamily="34" charset="0"/>
                <a:cs typeface="Tahoma" panose="020B0604030504040204" pitchFamily="34" charset="0"/>
              </a:rPr>
              <a:t>Contact:</a:t>
            </a:r>
            <a:endParaRPr lang="en-AT" sz="17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sz="1700" dirty="0">
                <a:latin typeface="Tahoma" panose="020B0604030504040204" pitchFamily="34" charset="0"/>
                <a:ea typeface="Tahoma" panose="020B0604030504040204" pitchFamily="34" charset="0"/>
                <a:cs typeface="Tahoma" panose="020B0604030504040204" pitchFamily="34" charset="0"/>
              </a:rPr>
              <a:t>Peter@Lohmander.com</a:t>
            </a:r>
            <a:endParaRPr lang="en-AT" sz="17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AT" dirty="0"/>
          </a:p>
        </p:txBody>
      </p:sp>
      <p:pic>
        <p:nvPicPr>
          <p:cNvPr id="4" name="Bildobjekt 5">
            <a:extLst>
              <a:ext uri="{FF2B5EF4-FFF2-40B4-BE49-F238E27FC236}">
                <a16:creationId xmlns:a16="http://schemas.microsoft.com/office/drawing/2014/main" id="{F3FAE396-4D71-4545-ADEF-1FEFCE5A87C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534401" y="3865418"/>
            <a:ext cx="3234640" cy="2627457"/>
          </a:xfrm>
          <a:prstGeom prst="rect">
            <a:avLst/>
          </a:prstGeom>
        </p:spPr>
      </p:pic>
    </p:spTree>
    <p:extLst>
      <p:ext uri="{BB962C8B-B14F-4D97-AF65-F5344CB8AC3E}">
        <p14:creationId xmlns:p14="http://schemas.microsoft.com/office/powerpoint/2010/main" val="162363458"/>
      </p:ext>
    </p:extLst>
  </p:cSld>
  <p:clrMapOvr>
    <a:masterClrMapping/>
  </p:clrMapOvr>
</p:sld>
</file>

<file path=ppt/theme/theme1.xml><?xml version="1.0" encoding="utf-8"?>
<a:theme xmlns:a="http://schemas.openxmlformats.org/drawingml/2006/main" name="Office Theme">
  <a:themeElements>
    <a:clrScheme name="RC 1">
      <a:dk1>
        <a:srgbClr val="000000"/>
      </a:dk1>
      <a:lt1>
        <a:srgbClr val="FFFFFF"/>
      </a:lt1>
      <a:dk2>
        <a:srgbClr val="000000"/>
      </a:dk2>
      <a:lt2>
        <a:srgbClr val="E7E6E6"/>
      </a:lt2>
      <a:accent1>
        <a:srgbClr val="00589D"/>
      </a:accent1>
      <a:accent2>
        <a:srgbClr val="62C4C0"/>
      </a:accent2>
      <a:accent3>
        <a:srgbClr val="247F6E"/>
      </a:accent3>
      <a:accent4>
        <a:srgbClr val="FDBB40"/>
      </a:accent4>
      <a:accent5>
        <a:srgbClr val="EE696B"/>
      </a:accent5>
      <a:accent6>
        <a:srgbClr val="694C93"/>
      </a:accent6>
      <a:hlink>
        <a:srgbClr val="0D9BC0"/>
      </a:hlink>
      <a:folHlink>
        <a:srgbClr val="43AE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_presenation (revised)" id="{8827D9D7-420E-4789-8CE2-9F56CC90CB6B}" vid="{A43590C3-3E88-4C77-BA45-7A567535D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11031DE149B849A5FBDF365C41BE2E" ma:contentTypeVersion="12" ma:contentTypeDescription="Create a new document." ma:contentTypeScope="" ma:versionID="8512b538301325aa54b320add13ac038">
  <xsd:schema xmlns:xsd="http://www.w3.org/2001/XMLSchema" xmlns:xs="http://www.w3.org/2001/XMLSchema" xmlns:p="http://schemas.microsoft.com/office/2006/metadata/properties" xmlns:ns2="0075f7fd-1ac6-4525-a6b2-5514d6976995" xmlns:ns3="1529ed23-2750-4d62-8d09-abe1b87f3f36" targetNamespace="http://schemas.microsoft.com/office/2006/metadata/properties" ma:root="true" ma:fieldsID="b66980eb58bfdef8ded7bd3309fa4e90" ns2:_="" ns3:_="">
    <xsd:import namespace="0075f7fd-1ac6-4525-a6b2-5514d6976995"/>
    <xsd:import namespace="1529ed23-2750-4d62-8d09-abe1b87f3f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5f7fd-1ac6-4525-a6b2-5514d6976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29ed23-2750-4d62-8d09-abe1b87f3f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5361DE-0F23-4ED4-AA94-BBBA2736D8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5889330-1331-45F5-922D-95C57E236D18}">
  <ds:schemaRefs>
    <ds:schemaRef ds:uri="http://schemas.microsoft.com/sharepoint/v3/contenttype/forms"/>
  </ds:schemaRefs>
</ds:datastoreItem>
</file>

<file path=customXml/itemProps3.xml><?xml version="1.0" encoding="utf-8"?>
<ds:datastoreItem xmlns:ds="http://schemas.openxmlformats.org/officeDocument/2006/customXml" ds:itemID="{C2026BDD-66D0-4179-BB55-A10D40CDC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5f7fd-1ac6-4525-a6b2-5514d6976995"/>
    <ds:schemaRef ds:uri="1529ed23-2750-4d62-8d09-abe1b87f3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RC_presenation (revised)</Template>
  <TotalTime>89</TotalTime>
  <Words>296</Words>
  <Application>Microsoft Office PowerPoint</Application>
  <PresentationFormat>Widescreen</PresentationFormat>
  <Paragraphs>30</Paragraphs>
  <Slides>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0" baseType="lpstr">
      <vt:lpstr>Arial</vt:lpstr>
      <vt:lpstr>Calibri</vt:lpstr>
      <vt:lpstr>Helvetica Neue</vt:lpstr>
      <vt:lpstr>Tahoma</vt:lpstr>
      <vt:lpstr>Univers Condensed</vt:lpstr>
      <vt:lpstr>Office Theme</vt:lpstr>
      <vt:lpstr>Equation</vt:lpstr>
      <vt:lpstr>PowerPoint Presentation</vt:lpstr>
      <vt:lpstr>Slide 1: Results</vt:lpstr>
      <vt:lpstr>Slide 2: Main Conclusion and Articles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Analysis and the Americas</dc:title>
  <dc:creator>Danaher Tom</dc:creator>
  <cp:lastModifiedBy>Peter Lohmander</cp:lastModifiedBy>
  <cp:revision>20</cp:revision>
  <dcterms:created xsi:type="dcterms:W3CDTF">2019-05-29T09:13:30Z</dcterms:created>
  <dcterms:modified xsi:type="dcterms:W3CDTF">2021-04-10T15:53:49Z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0x0101002611031DE149B849A5FBDF365C41BE2E</vt:lpwstr>
  </property>
</Properties>
</file>