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414" r:id="rId4"/>
    <p:sldId id="399" r:id="rId5"/>
    <p:sldId id="415" r:id="rId6"/>
    <p:sldId id="416" r:id="rId7"/>
    <p:sldId id="400" r:id="rId8"/>
    <p:sldId id="401" r:id="rId9"/>
    <p:sldId id="402" r:id="rId10"/>
    <p:sldId id="417" r:id="rId11"/>
    <p:sldId id="403" r:id="rId12"/>
    <p:sldId id="418" r:id="rId13"/>
    <p:sldId id="404" r:id="rId14"/>
    <p:sldId id="421" r:id="rId15"/>
    <p:sldId id="419" r:id="rId16"/>
    <p:sldId id="420" r:id="rId17"/>
    <p:sldId id="451" r:id="rId18"/>
    <p:sldId id="452" r:id="rId19"/>
    <p:sldId id="453" r:id="rId20"/>
    <p:sldId id="454" r:id="rId21"/>
    <p:sldId id="460" r:id="rId22"/>
    <p:sldId id="456" r:id="rId23"/>
    <p:sldId id="458" r:id="rId24"/>
    <p:sldId id="459" r:id="rId25"/>
    <p:sldId id="405" r:id="rId26"/>
    <p:sldId id="406" r:id="rId27"/>
    <p:sldId id="407" r:id="rId28"/>
    <p:sldId id="408" r:id="rId29"/>
    <p:sldId id="461" r:id="rId30"/>
    <p:sldId id="409" r:id="rId31"/>
    <p:sldId id="410" r:id="rId32"/>
    <p:sldId id="411" r:id="rId33"/>
    <p:sldId id="412" r:id="rId34"/>
    <p:sldId id="462" r:id="rId35"/>
    <p:sldId id="413" r:id="rId36"/>
    <p:sldId id="423" r:id="rId37"/>
    <p:sldId id="424" r:id="rId38"/>
    <p:sldId id="426" r:id="rId39"/>
    <p:sldId id="433" r:id="rId40"/>
    <p:sldId id="434" r:id="rId41"/>
    <p:sldId id="435" r:id="rId42"/>
    <p:sldId id="436" r:id="rId43"/>
    <p:sldId id="437" r:id="rId44"/>
    <p:sldId id="446" r:id="rId45"/>
    <p:sldId id="447" r:id="rId46"/>
    <p:sldId id="440" r:id="rId47"/>
    <p:sldId id="441" r:id="rId48"/>
    <p:sldId id="443" r:id="rId49"/>
    <p:sldId id="444" r:id="rId50"/>
    <p:sldId id="463" r:id="rId51"/>
    <p:sldId id="445" r:id="rId52"/>
    <p:sldId id="438" r:id="rId53"/>
    <p:sldId id="439" r:id="rId54"/>
    <p:sldId id="428" r:id="rId55"/>
    <p:sldId id="449" r:id="rId56"/>
    <p:sldId id="429" r:id="rId57"/>
    <p:sldId id="427" r:id="rId58"/>
    <p:sldId id="468" r:id="rId59"/>
    <p:sldId id="470" r:id="rId60"/>
    <p:sldId id="469" r:id="rId61"/>
    <p:sldId id="464" r:id="rId62"/>
    <p:sldId id="465" r:id="rId63"/>
    <p:sldId id="356" r:id="rId64"/>
    <p:sldId id="357" r:id="rId65"/>
    <p:sldId id="358" r:id="rId66"/>
    <p:sldId id="359" r:id="rId67"/>
    <p:sldId id="360" r:id="rId68"/>
    <p:sldId id="471" r:id="rId69"/>
    <p:sldId id="361" r:id="rId70"/>
    <p:sldId id="362" r:id="rId71"/>
    <p:sldId id="467" r:id="rId72"/>
    <p:sldId id="466" r:id="rId7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D0D006"/>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6" y="2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2800" b="1" dirty="0" err="1">
                <a:solidFill>
                  <a:schemeClr val="tx1"/>
                </a:solidFill>
                <a:latin typeface="Times New Roman" panose="02020603050405020304" pitchFamily="18" charset="0"/>
                <a:cs typeface="Times New Roman" panose="02020603050405020304" pitchFamily="18" charset="0"/>
              </a:rPr>
              <a:t>Average</a:t>
            </a:r>
            <a:r>
              <a:rPr lang="sv-SE" sz="2800" b="1" dirty="0">
                <a:solidFill>
                  <a:schemeClr val="tx1"/>
                </a:solidFill>
                <a:latin typeface="Times New Roman" panose="02020603050405020304" pitchFamily="18" charset="0"/>
                <a:cs typeface="Times New Roman" panose="02020603050405020304" pitchFamily="18" charset="0"/>
              </a:rPr>
              <a:t> </a:t>
            </a:r>
            <a:r>
              <a:rPr lang="sv-SE" sz="2800" b="1" dirty="0" err="1">
                <a:solidFill>
                  <a:schemeClr val="tx1"/>
                </a:solidFill>
                <a:latin typeface="Times New Roman" panose="02020603050405020304" pitchFamily="18" charset="0"/>
                <a:cs typeface="Times New Roman" panose="02020603050405020304" pitchFamily="18" charset="0"/>
              </a:rPr>
              <a:t>prices</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a:solidFill>
                  <a:schemeClr val="tx1"/>
                </a:solidFill>
                <a:latin typeface="Times New Roman" panose="02020603050405020304" pitchFamily="18" charset="0"/>
                <a:cs typeface="Times New Roman" panose="02020603050405020304" pitchFamily="18" charset="0"/>
              </a:rPr>
              <a:t>of</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a:solidFill>
                  <a:schemeClr val="tx1"/>
                </a:solidFill>
                <a:latin typeface="Times New Roman" panose="02020603050405020304" pitchFamily="18" charset="0"/>
                <a:cs typeface="Times New Roman" panose="02020603050405020304" pitchFamily="18" charset="0"/>
              </a:rPr>
              <a:t>wood</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a:solidFill>
                  <a:schemeClr val="tx1"/>
                </a:solidFill>
                <a:latin typeface="Times New Roman" panose="02020603050405020304" pitchFamily="18" charset="0"/>
                <a:cs typeface="Times New Roman" panose="02020603050405020304" pitchFamily="18" charset="0"/>
              </a:rPr>
              <a:t>fuel</a:t>
            </a:r>
            <a:r>
              <a:rPr lang="sv-SE" sz="2800" b="1" baseline="0" dirty="0">
                <a:solidFill>
                  <a:schemeClr val="tx1"/>
                </a:solidFill>
                <a:latin typeface="Times New Roman" panose="02020603050405020304" pitchFamily="18" charset="0"/>
                <a:cs typeface="Times New Roman" panose="02020603050405020304" pitchFamily="18" charset="0"/>
              </a:rPr>
              <a:t> in Sweden, SEK per MWh, </a:t>
            </a:r>
            <a:r>
              <a:rPr lang="sv-SE" sz="2800" b="1" baseline="0" dirty="0" err="1">
                <a:solidFill>
                  <a:schemeClr val="tx1"/>
                </a:solidFill>
                <a:latin typeface="Times New Roman" panose="02020603050405020304" pitchFamily="18" charset="0"/>
                <a:cs typeface="Times New Roman" panose="02020603050405020304" pitchFamily="18" charset="0"/>
              </a:rPr>
              <a:t>current</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a:solidFill>
                  <a:schemeClr val="tx1"/>
                </a:solidFill>
                <a:latin typeface="Times New Roman" panose="02020603050405020304" pitchFamily="18" charset="0"/>
                <a:cs typeface="Times New Roman" panose="02020603050405020304" pitchFamily="18" charset="0"/>
              </a:rPr>
              <a:t>prices</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a:solidFill>
                  <a:schemeClr val="tx1"/>
                </a:solidFill>
                <a:latin typeface="Times New Roman" panose="02020603050405020304" pitchFamily="18" charset="0"/>
                <a:cs typeface="Times New Roman" panose="02020603050405020304" pitchFamily="18" charset="0"/>
              </a:rPr>
              <a:t>exclusive</a:t>
            </a:r>
            <a:r>
              <a:rPr lang="sv-SE" sz="2800" b="1" baseline="0" dirty="0">
                <a:solidFill>
                  <a:schemeClr val="tx1"/>
                </a:solidFill>
                <a:latin typeface="Times New Roman" panose="02020603050405020304" pitchFamily="18" charset="0"/>
                <a:cs typeface="Times New Roman" panose="02020603050405020304" pitchFamily="18" charset="0"/>
              </a:rPr>
              <a:t> </a:t>
            </a:r>
            <a:r>
              <a:rPr lang="sv-SE" sz="2800" b="1" baseline="0" dirty="0" err="1" smtClean="0">
                <a:solidFill>
                  <a:schemeClr val="tx1"/>
                </a:solidFill>
                <a:latin typeface="Times New Roman" panose="02020603050405020304" pitchFamily="18" charset="0"/>
                <a:cs typeface="Times New Roman" panose="02020603050405020304" pitchFamily="18" charset="0"/>
              </a:rPr>
              <a:t>taxes</a:t>
            </a:r>
            <a:r>
              <a:rPr lang="sv-SE" sz="2800" b="1" baseline="0" dirty="0" smtClean="0">
                <a:solidFill>
                  <a:schemeClr val="tx1"/>
                </a:solidFill>
                <a:latin typeface="Times New Roman" panose="02020603050405020304" pitchFamily="18" charset="0"/>
                <a:cs typeface="Times New Roman" panose="02020603050405020304" pitchFamily="18" charset="0"/>
              </a:rPr>
              <a:t> </a:t>
            </a:r>
          </a:p>
          <a:p>
            <a:pPr>
              <a:defRPr/>
            </a:pPr>
            <a:r>
              <a:rPr lang="sv-SE" sz="2800" b="1" baseline="0" dirty="0" smtClean="0">
                <a:solidFill>
                  <a:srgbClr val="00B050"/>
                </a:solidFill>
                <a:latin typeface="Times New Roman" panose="02020603050405020304" pitchFamily="18" charset="0"/>
                <a:cs typeface="Times New Roman" panose="02020603050405020304" pitchFamily="18" charset="0"/>
              </a:rPr>
              <a:t>(1 USD = 7 SEK)</a:t>
            </a:r>
            <a:endParaRPr lang="sv-SE" sz="2800" b="1" dirty="0">
              <a:solidFill>
                <a:srgbClr val="00B050"/>
              </a:solidFill>
              <a:latin typeface="Times New Roman" panose="02020603050405020304" pitchFamily="18" charset="0"/>
              <a:cs typeface="Times New Roman" panose="02020603050405020304" pitchFamily="18" charset="0"/>
            </a:endParaRPr>
          </a:p>
        </c:rich>
      </c:tx>
      <c:layout>
        <c:manualLayout>
          <c:xMode val="edge"/>
          <c:yMode val="edge"/>
          <c:x val="0.14598101289312143"/>
          <c:y val="2.03908186726379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lineMarker"/>
        <c:varyColors val="0"/>
        <c:ser>
          <c:idx val="0"/>
          <c:order val="0"/>
          <c:tx>
            <c:strRef>
              <c:f>'[13.07 Priser på trädbränsle och torv per MWh, fritt förbrukare, löpande priser exklusive skatt, 1993-.xls]13.8'!$H$52</c:f>
              <c:strCache>
                <c:ptCount val="1"/>
                <c:pt idx="0">
                  <c:v>Fuel chips to industry</c:v>
                </c:pt>
              </c:strCache>
            </c:strRef>
          </c:tx>
          <c:spPr>
            <a:ln w="76200" cap="rnd">
              <a:solidFill>
                <a:srgbClr val="0070C0"/>
              </a:solidFill>
              <a:round/>
            </a:ln>
            <a:effectLst/>
          </c:spPr>
          <c:marker>
            <c:symbol val="circle"/>
            <c:size val="5"/>
            <c:spPr>
              <a:solidFill>
                <a:schemeClr val="accent1"/>
              </a:solidFill>
              <a:ln w="76200">
                <a:solidFill>
                  <a:srgbClr val="0070C0"/>
                </a:solidFill>
              </a:ln>
              <a:effectLst/>
            </c:spPr>
          </c:marker>
          <c:xVal>
            <c:numRef>
              <c:f>'[13.07 Priser på trädbränsle och torv per MWh, fritt förbrukare, löpande priser exklusive skatt, 1993-.xls]13.8'!$G$53:$G$73</c:f>
              <c:numCache>
                <c:formatCode>General</c:formatCode>
                <c:ptCount val="2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numCache>
            </c:numRef>
          </c:xVal>
          <c:yVal>
            <c:numRef>
              <c:f>'[13.07 Priser på trädbränsle och torv per MWh, fritt förbrukare, löpande priser exklusive skatt, 1993-.xls]13.8'!$H$53:$H$73</c:f>
              <c:numCache>
                <c:formatCode>General</c:formatCode>
                <c:ptCount val="21"/>
                <c:pt idx="0">
                  <c:v>93</c:v>
                </c:pt>
                <c:pt idx="1">
                  <c:v>98</c:v>
                </c:pt>
                <c:pt idx="2">
                  <c:v>103</c:v>
                </c:pt>
                <c:pt idx="3">
                  <c:v>105</c:v>
                </c:pt>
                <c:pt idx="4">
                  <c:v>113</c:v>
                </c:pt>
                <c:pt idx="5">
                  <c:v>108</c:v>
                </c:pt>
                <c:pt idx="6">
                  <c:v>108</c:v>
                </c:pt>
                <c:pt idx="7">
                  <c:v>108</c:v>
                </c:pt>
                <c:pt idx="8">
                  <c:v>112</c:v>
                </c:pt>
                <c:pt idx="9">
                  <c:v>123</c:v>
                </c:pt>
                <c:pt idx="10">
                  <c:v>131</c:v>
                </c:pt>
                <c:pt idx="11">
                  <c:v>125</c:v>
                </c:pt>
                <c:pt idx="12">
                  <c:v>121</c:v>
                </c:pt>
                <c:pt idx="13">
                  <c:v>119</c:v>
                </c:pt>
                <c:pt idx="14">
                  <c:v>128</c:v>
                </c:pt>
                <c:pt idx="15">
                  <c:v>146</c:v>
                </c:pt>
                <c:pt idx="16">
                  <c:v>176</c:v>
                </c:pt>
                <c:pt idx="17">
                  <c:v>200</c:v>
                </c:pt>
                <c:pt idx="18">
                  <c:v>199</c:v>
                </c:pt>
                <c:pt idx="19">
                  <c:v>189</c:v>
                </c:pt>
                <c:pt idx="20">
                  <c:v>197</c:v>
                </c:pt>
              </c:numCache>
            </c:numRef>
          </c:yVal>
          <c:smooth val="0"/>
        </c:ser>
        <c:ser>
          <c:idx val="1"/>
          <c:order val="1"/>
          <c:tx>
            <c:strRef>
              <c:f>'[13.07 Priser på trädbränsle och torv per MWh, fritt förbrukare, löpande priser exklusive skatt, 1993-.xls]13.8'!$I$52</c:f>
              <c:strCache>
                <c:ptCount val="1"/>
                <c:pt idx="0">
                  <c:v>Fuel chips to thermal power station</c:v>
                </c:pt>
              </c:strCache>
            </c:strRef>
          </c:tx>
          <c:spPr>
            <a:ln w="76200" cap="rnd">
              <a:solidFill>
                <a:srgbClr val="FF0000"/>
              </a:solidFill>
              <a:round/>
            </a:ln>
            <a:effectLst/>
          </c:spPr>
          <c:marker>
            <c:symbol val="circle"/>
            <c:size val="5"/>
            <c:spPr>
              <a:solidFill>
                <a:schemeClr val="accent2"/>
              </a:solidFill>
              <a:ln w="76200">
                <a:solidFill>
                  <a:srgbClr val="FF0000"/>
                </a:solidFill>
              </a:ln>
              <a:effectLst/>
            </c:spPr>
          </c:marker>
          <c:xVal>
            <c:numRef>
              <c:f>'[13.07 Priser på trädbränsle och torv per MWh, fritt förbrukare, löpande priser exklusive skatt, 1993-.xls]13.8'!$G$53:$G$73</c:f>
              <c:numCache>
                <c:formatCode>General</c:formatCode>
                <c:ptCount val="21"/>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numCache>
            </c:numRef>
          </c:xVal>
          <c:yVal>
            <c:numRef>
              <c:f>'[13.07 Priser på trädbränsle och torv per MWh, fritt förbrukare, löpande priser exklusive skatt, 1993-.xls]13.8'!$I$53:$I$73</c:f>
              <c:numCache>
                <c:formatCode>General</c:formatCode>
                <c:ptCount val="21"/>
                <c:pt idx="0">
                  <c:v>119</c:v>
                </c:pt>
                <c:pt idx="1">
                  <c:v>109</c:v>
                </c:pt>
                <c:pt idx="2">
                  <c:v>109</c:v>
                </c:pt>
                <c:pt idx="3">
                  <c:v>112</c:v>
                </c:pt>
                <c:pt idx="4">
                  <c:v>113</c:v>
                </c:pt>
                <c:pt idx="5">
                  <c:v>115</c:v>
                </c:pt>
                <c:pt idx="6">
                  <c:v>115</c:v>
                </c:pt>
                <c:pt idx="7">
                  <c:v>112</c:v>
                </c:pt>
                <c:pt idx="8">
                  <c:v>109</c:v>
                </c:pt>
                <c:pt idx="9">
                  <c:v>124</c:v>
                </c:pt>
                <c:pt idx="10">
                  <c:v>126</c:v>
                </c:pt>
                <c:pt idx="11">
                  <c:v>138</c:v>
                </c:pt>
                <c:pt idx="12">
                  <c:v>137</c:v>
                </c:pt>
                <c:pt idx="13">
                  <c:v>146</c:v>
                </c:pt>
                <c:pt idx="14">
                  <c:v>158</c:v>
                </c:pt>
                <c:pt idx="15">
                  <c:v>167</c:v>
                </c:pt>
                <c:pt idx="16">
                  <c:v>181</c:v>
                </c:pt>
                <c:pt idx="17">
                  <c:v>197</c:v>
                </c:pt>
                <c:pt idx="18">
                  <c:v>214</c:v>
                </c:pt>
                <c:pt idx="19">
                  <c:v>209</c:v>
                </c:pt>
                <c:pt idx="20">
                  <c:v>199</c:v>
                </c:pt>
              </c:numCache>
            </c:numRef>
          </c:yVal>
          <c:smooth val="0"/>
        </c:ser>
        <c:dLbls>
          <c:showLegendKey val="0"/>
          <c:showVal val="0"/>
          <c:showCatName val="0"/>
          <c:showSerName val="0"/>
          <c:showPercent val="0"/>
          <c:showBubbleSize val="0"/>
        </c:dLbls>
        <c:axId val="169975248"/>
        <c:axId val="169979728"/>
      </c:scatterChart>
      <c:valAx>
        <c:axId val="169975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169979728"/>
        <c:crosses val="autoZero"/>
        <c:crossBetween val="midCat"/>
      </c:valAx>
      <c:valAx>
        <c:axId val="169979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crossAx val="16997524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984947770665245E-2"/>
          <c:y val="0.17514130268333294"/>
          <c:w val="0.89422227551805855"/>
          <c:h val="0.53830704547511499"/>
        </c:manualLayout>
      </c:layout>
      <c:lineChart>
        <c:grouping val="standard"/>
        <c:varyColors val="0"/>
        <c:ser>
          <c:idx val="0"/>
          <c:order val="0"/>
          <c:tx>
            <c:strRef>
              <c:f>'[13.01, 13.02 Reala prisutveckling på sågtimmer och massaved, 1967-.xls]Underlag 13.1,13.2'!$K$4</c:f>
              <c:strCache>
                <c:ptCount val="1"/>
                <c:pt idx="0">
                  <c:v>Tall</c:v>
                </c:pt>
              </c:strCache>
            </c:strRef>
          </c:tx>
          <c:spPr>
            <a:ln w="38100">
              <a:solidFill>
                <a:srgbClr val="990000"/>
              </a:solidFill>
              <a:prstDash val="solid"/>
            </a:ln>
          </c:spPr>
          <c:marker>
            <c:symbol val="none"/>
          </c:marker>
          <c:cat>
            <c:strRef>
              <c:f>'[13.01, 13.02 Reala prisutveckling på sågtimmer och massaved, 1967-.xls]Underlag 13.1,13.2'!$I$5:$I$53</c:f>
              <c:strCache>
                <c:ptCount val="49"/>
                <c:pt idx="0">
                  <c:v>1967/68</c:v>
                </c:pt>
                <c:pt idx="1">
                  <c:v>1968/69</c:v>
                </c:pt>
                <c:pt idx="2">
                  <c:v>1969/70</c:v>
                </c:pt>
                <c:pt idx="3">
                  <c:v>1970/71</c:v>
                </c:pt>
                <c:pt idx="4">
                  <c:v>1971/72</c:v>
                </c:pt>
                <c:pt idx="5">
                  <c:v>1972/73</c:v>
                </c:pt>
                <c:pt idx="6">
                  <c:v>1973/74</c:v>
                </c:pt>
                <c:pt idx="7">
                  <c:v>1974/75</c:v>
                </c:pt>
                <c:pt idx="8">
                  <c:v>1975/76</c:v>
                </c:pt>
                <c:pt idx="9">
                  <c:v>1976/77</c:v>
                </c:pt>
                <c:pt idx="10">
                  <c:v>1977/78</c:v>
                </c:pt>
                <c:pt idx="11">
                  <c:v>1978/79</c:v>
                </c:pt>
                <c:pt idx="12">
                  <c:v>1979/80</c:v>
                </c:pt>
                <c:pt idx="13">
                  <c:v>1980/81</c:v>
                </c:pt>
                <c:pt idx="14">
                  <c:v>1981/82</c:v>
                </c:pt>
                <c:pt idx="15">
                  <c:v>1982/83</c:v>
                </c:pt>
                <c:pt idx="16">
                  <c:v>1983/84</c:v>
                </c:pt>
                <c:pt idx="17">
                  <c:v>1984/85</c:v>
                </c:pt>
                <c:pt idx="18">
                  <c:v>1985/86</c:v>
                </c:pt>
                <c:pt idx="19">
                  <c:v>1986/87</c:v>
                </c:pt>
                <c:pt idx="20">
                  <c:v>1987/88</c:v>
                </c:pt>
                <c:pt idx="21">
                  <c:v>1988/89</c:v>
                </c:pt>
                <c:pt idx="22">
                  <c:v>1989/90</c:v>
                </c:pt>
                <c:pt idx="23">
                  <c:v>1990/91</c:v>
                </c:pt>
                <c:pt idx="24">
                  <c:v>1991/92</c:v>
                </c:pt>
                <c:pt idx="25">
                  <c:v>1992/93</c:v>
                </c:pt>
                <c:pt idx="26">
                  <c:v>1993/94</c:v>
                </c:pt>
                <c:pt idx="27">
                  <c:v>1994/95</c:v>
                </c:pt>
                <c:pt idx="28">
                  <c:v>1995/96</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strCache>
            </c:strRef>
          </c:cat>
          <c:val>
            <c:numRef>
              <c:f>'[13.01, 13.02 Reala prisutveckling på sågtimmer och massaved, 1967-.xls]Underlag 13.1,13.2'!$K$5:$K$53</c:f>
              <c:numCache>
                <c:formatCode>General</c:formatCode>
                <c:ptCount val="49"/>
                <c:pt idx="0">
                  <c:v>566.48116131562506</c:v>
                </c:pt>
                <c:pt idx="1">
                  <c:v>580.3639642022988</c:v>
                </c:pt>
                <c:pt idx="2">
                  <c:v>593.65194370749543</c:v>
                </c:pt>
                <c:pt idx="3">
                  <c:v>559.72338401358229</c:v>
                </c:pt>
                <c:pt idx="4">
                  <c:v>508.43422844784686</c:v>
                </c:pt>
                <c:pt idx="5">
                  <c:v>522.76153990507657</c:v>
                </c:pt>
                <c:pt idx="6">
                  <c:v>837.26305750415997</c:v>
                </c:pt>
                <c:pt idx="7">
                  <c:v>864.57958078787908</c:v>
                </c:pt>
                <c:pt idx="8">
                  <c:v>797.34180490075289</c:v>
                </c:pt>
                <c:pt idx="9">
                  <c:v>889.56353319484845</c:v>
                </c:pt>
                <c:pt idx="10">
                  <c:v>763.29634406059483</c:v>
                </c:pt>
                <c:pt idx="11">
                  <c:v>661.90627848626218</c:v>
                </c:pt>
                <c:pt idx="12">
                  <c:v>650.5714513588681</c:v>
                </c:pt>
                <c:pt idx="13">
                  <c:v>685.38295837579358</c:v>
                </c:pt>
                <c:pt idx="14">
                  <c:v>582.7779092139956</c:v>
                </c:pt>
                <c:pt idx="15">
                  <c:v>571.43046931407946</c:v>
                </c:pt>
                <c:pt idx="16">
                  <c:v>625.61752988047795</c:v>
                </c:pt>
                <c:pt idx="17">
                  <c:v>719.55964165733474</c:v>
                </c:pt>
                <c:pt idx="18">
                  <c:v>695.06309820340221</c:v>
                </c:pt>
                <c:pt idx="19">
                  <c:v>670.4741884361739</c:v>
                </c:pt>
                <c:pt idx="20">
                  <c:v>639.97477075348115</c:v>
                </c:pt>
                <c:pt idx="21">
                  <c:v>650.96698958142929</c:v>
                </c:pt>
                <c:pt idx="22">
                  <c:v>656.34384748700177</c:v>
                </c:pt>
                <c:pt idx="23">
                  <c:v>603.6160622354422</c:v>
                </c:pt>
                <c:pt idx="24">
                  <c:v>536.20554630367087</c:v>
                </c:pt>
                <c:pt idx="25">
                  <c:v>459.29419015934161</c:v>
                </c:pt>
                <c:pt idx="26">
                  <c:v>449.05313327449244</c:v>
                </c:pt>
                <c:pt idx="27">
                  <c:v>544.96232421164086</c:v>
                </c:pt>
                <c:pt idx="30">
                  <c:v>559.53294020950841</c:v>
                </c:pt>
                <c:pt idx="31">
                  <c:v>501.78138754010695</c:v>
                </c:pt>
                <c:pt idx="32">
                  <c:v>516.33419042298488</c:v>
                </c:pt>
                <c:pt idx="33">
                  <c:v>541.32318343541954</c:v>
                </c:pt>
                <c:pt idx="34">
                  <c:v>535.37610819411304</c:v>
                </c:pt>
                <c:pt idx="35">
                  <c:v>495.10087230244159</c:v>
                </c:pt>
                <c:pt idx="36">
                  <c:v>473.03586693184656</c:v>
                </c:pt>
                <c:pt idx="37">
                  <c:v>444.52806979765887</c:v>
                </c:pt>
                <c:pt idx="38">
                  <c:v>447.02156538931735</c:v>
                </c:pt>
                <c:pt idx="39">
                  <c:v>454.08504513873015</c:v>
                </c:pt>
                <c:pt idx="40">
                  <c:v>348.96670961805074</c:v>
                </c:pt>
                <c:pt idx="41">
                  <c:v>429.51331697143797</c:v>
                </c:pt>
                <c:pt idx="42">
                  <c:v>486.69558122270945</c:v>
                </c:pt>
                <c:pt idx="43">
                  <c:v>520.28169388909225</c:v>
                </c:pt>
                <c:pt idx="44">
                  <c:v>477.47671186953505</c:v>
                </c:pt>
                <c:pt idx="45">
                  <c:v>532.78713697425565</c:v>
                </c:pt>
                <c:pt idx="46">
                  <c:v>536.78580736048718</c:v>
                </c:pt>
                <c:pt idx="47">
                  <c:v>474.25613269247617</c:v>
                </c:pt>
                <c:pt idx="48">
                  <c:v>439.1859425432487</c:v>
                </c:pt>
              </c:numCache>
            </c:numRef>
          </c:val>
          <c:smooth val="0"/>
        </c:ser>
        <c:ser>
          <c:idx val="1"/>
          <c:order val="1"/>
          <c:tx>
            <c:strRef>
              <c:f>'[13.01, 13.02 Reala prisutveckling på sågtimmer och massaved, 1967-.xls]Underlag 13.1,13.2'!$L$4</c:f>
              <c:strCache>
                <c:ptCount val="1"/>
                <c:pt idx="0">
                  <c:v>Gran</c:v>
                </c:pt>
              </c:strCache>
            </c:strRef>
          </c:tx>
          <c:spPr>
            <a:ln w="38100" cmpd="sng">
              <a:solidFill>
                <a:srgbClr val="67A639"/>
              </a:solidFill>
              <a:prstDash val="solid"/>
            </a:ln>
          </c:spPr>
          <c:marker>
            <c:symbol val="none"/>
          </c:marker>
          <c:cat>
            <c:strRef>
              <c:f>'[13.01, 13.02 Reala prisutveckling på sågtimmer och massaved, 1967-.xls]Underlag 13.1,13.2'!$I$5:$I$53</c:f>
              <c:strCache>
                <c:ptCount val="49"/>
                <c:pt idx="0">
                  <c:v>1967/68</c:v>
                </c:pt>
                <c:pt idx="1">
                  <c:v>1968/69</c:v>
                </c:pt>
                <c:pt idx="2">
                  <c:v>1969/70</c:v>
                </c:pt>
                <c:pt idx="3">
                  <c:v>1970/71</c:v>
                </c:pt>
                <c:pt idx="4">
                  <c:v>1971/72</c:v>
                </c:pt>
                <c:pt idx="5">
                  <c:v>1972/73</c:v>
                </c:pt>
                <c:pt idx="6">
                  <c:v>1973/74</c:v>
                </c:pt>
                <c:pt idx="7">
                  <c:v>1974/75</c:v>
                </c:pt>
                <c:pt idx="8">
                  <c:v>1975/76</c:v>
                </c:pt>
                <c:pt idx="9">
                  <c:v>1976/77</c:v>
                </c:pt>
                <c:pt idx="10">
                  <c:v>1977/78</c:v>
                </c:pt>
                <c:pt idx="11">
                  <c:v>1978/79</c:v>
                </c:pt>
                <c:pt idx="12">
                  <c:v>1979/80</c:v>
                </c:pt>
                <c:pt idx="13">
                  <c:v>1980/81</c:v>
                </c:pt>
                <c:pt idx="14">
                  <c:v>1981/82</c:v>
                </c:pt>
                <c:pt idx="15">
                  <c:v>1982/83</c:v>
                </c:pt>
                <c:pt idx="16">
                  <c:v>1983/84</c:v>
                </c:pt>
                <c:pt idx="17">
                  <c:v>1984/85</c:v>
                </c:pt>
                <c:pt idx="18">
                  <c:v>1985/86</c:v>
                </c:pt>
                <c:pt idx="19">
                  <c:v>1986/87</c:v>
                </c:pt>
                <c:pt idx="20">
                  <c:v>1987/88</c:v>
                </c:pt>
                <c:pt idx="21">
                  <c:v>1988/89</c:v>
                </c:pt>
                <c:pt idx="22">
                  <c:v>1989/90</c:v>
                </c:pt>
                <c:pt idx="23">
                  <c:v>1990/91</c:v>
                </c:pt>
                <c:pt idx="24">
                  <c:v>1991/92</c:v>
                </c:pt>
                <c:pt idx="25">
                  <c:v>1992/93</c:v>
                </c:pt>
                <c:pt idx="26">
                  <c:v>1993/94</c:v>
                </c:pt>
                <c:pt idx="27">
                  <c:v>1994/95</c:v>
                </c:pt>
                <c:pt idx="28">
                  <c:v>1995/96</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strCache>
            </c:strRef>
          </c:cat>
          <c:val>
            <c:numRef>
              <c:f>'[13.01, 13.02 Reala prisutveckling på sågtimmer och massaved, 1967-.xls]Underlag 13.1,13.2'!$L$5:$L$53</c:f>
              <c:numCache>
                <c:formatCode>General</c:formatCode>
                <c:ptCount val="49"/>
                <c:pt idx="0">
                  <c:v>500.83020613125001</c:v>
                </c:pt>
                <c:pt idx="1">
                  <c:v>503.85057326896543</c:v>
                </c:pt>
                <c:pt idx="2">
                  <c:v>517.4882483451554</c:v>
                </c:pt>
                <c:pt idx="3">
                  <c:v>512.22727440407471</c:v>
                </c:pt>
                <c:pt idx="4">
                  <c:v>467.38607553684216</c:v>
                </c:pt>
                <c:pt idx="5">
                  <c:v>481.45516869209973</c:v>
                </c:pt>
                <c:pt idx="6">
                  <c:v>773.40906808652255</c:v>
                </c:pt>
                <c:pt idx="7">
                  <c:v>789.58776296969734</c:v>
                </c:pt>
                <c:pt idx="8">
                  <c:v>756.5909614236823</c:v>
                </c:pt>
                <c:pt idx="9">
                  <c:v>856.93130308267553</c:v>
                </c:pt>
                <c:pt idx="10">
                  <c:v>723.54132614077218</c:v>
                </c:pt>
                <c:pt idx="11">
                  <c:v>620.25824298600298</c:v>
                </c:pt>
                <c:pt idx="12">
                  <c:v>650.5714513588681</c:v>
                </c:pt>
                <c:pt idx="13">
                  <c:v>706.06261660264943</c:v>
                </c:pt>
                <c:pt idx="14">
                  <c:v>547.86494691085306</c:v>
                </c:pt>
                <c:pt idx="15">
                  <c:v>531.85086970790951</c:v>
                </c:pt>
                <c:pt idx="16">
                  <c:v>536.89358927924661</c:v>
                </c:pt>
                <c:pt idx="17">
                  <c:v>576.06974244120931</c:v>
                </c:pt>
                <c:pt idx="18">
                  <c:v>563.24078647517081</c:v>
                </c:pt>
                <c:pt idx="19">
                  <c:v>568.3617401973313</c:v>
                </c:pt>
                <c:pt idx="20">
                  <c:v>586.94828974819268</c:v>
                </c:pt>
                <c:pt idx="21">
                  <c:v>573.47091939316397</c:v>
                </c:pt>
                <c:pt idx="22">
                  <c:v>559.16672443674179</c:v>
                </c:pt>
                <c:pt idx="23">
                  <c:v>511.63647179956524</c:v>
                </c:pt>
                <c:pt idx="24">
                  <c:v>443.42697849540212</c:v>
                </c:pt>
                <c:pt idx="25">
                  <c:v>380.10553668359307</c:v>
                </c:pt>
                <c:pt idx="26">
                  <c:v>381.24738950370016</c:v>
                </c:pt>
                <c:pt idx="27">
                  <c:v>501.31545613977033</c:v>
                </c:pt>
                <c:pt idx="30">
                  <c:v>497.91036970185337</c:v>
                </c:pt>
                <c:pt idx="31">
                  <c:v>439.21207026737966</c:v>
                </c:pt>
                <c:pt idx="32">
                  <c:v>501.68641197126902</c:v>
                </c:pt>
                <c:pt idx="33">
                  <c:v>488.77939813581895</c:v>
                </c:pt>
                <c:pt idx="34">
                  <c:v>489.1390806682578</c:v>
                </c:pt>
                <c:pt idx="35">
                  <c:v>469.80374744027307</c:v>
                </c:pt>
                <c:pt idx="36">
                  <c:v>449.74245144052196</c:v>
                </c:pt>
                <c:pt idx="37">
                  <c:v>436.21254763285322</c:v>
                </c:pt>
                <c:pt idx="38">
                  <c:v>442.10682488765491</c:v>
                </c:pt>
                <c:pt idx="39">
                  <c:v>447.89981652745138</c:v>
                </c:pt>
                <c:pt idx="40">
                  <c:v>322.1295390399315</c:v>
                </c:pt>
                <c:pt idx="41">
                  <c:v>409.99925632294406</c:v>
                </c:pt>
                <c:pt idx="42">
                  <c:v>472.28934845323312</c:v>
                </c:pt>
                <c:pt idx="43">
                  <c:v>464.91034895712056</c:v>
                </c:pt>
                <c:pt idx="44">
                  <c:v>443.84519439672528</c:v>
                </c:pt>
                <c:pt idx="45">
                  <c:v>535.09646934896341</c:v>
                </c:pt>
                <c:pt idx="46">
                  <c:v>545.36471761922212</c:v>
                </c:pt>
                <c:pt idx="47">
                  <c:v>495.03163968303465</c:v>
                </c:pt>
                <c:pt idx="48">
                  <c:v>465.52392784910887</c:v>
                </c:pt>
              </c:numCache>
            </c:numRef>
          </c:val>
          <c:smooth val="0"/>
        </c:ser>
        <c:dLbls>
          <c:showLegendKey val="0"/>
          <c:showVal val="0"/>
          <c:showCatName val="0"/>
          <c:showSerName val="0"/>
          <c:showPercent val="0"/>
          <c:showBubbleSize val="0"/>
        </c:dLbls>
        <c:smooth val="0"/>
        <c:axId val="117382448"/>
        <c:axId val="176431200"/>
      </c:lineChart>
      <c:catAx>
        <c:axId val="117382448"/>
        <c:scaling>
          <c:orientation val="minMax"/>
        </c:scaling>
        <c:delete val="0"/>
        <c:axPos val="b"/>
        <c:majorGridlines>
          <c:spPr>
            <a:ln>
              <a:solidFill>
                <a:schemeClr val="bg1"/>
              </a:solidFill>
            </a:ln>
          </c:spPr>
        </c:majorGridlines>
        <c:title>
          <c:tx>
            <c:rich>
              <a:bodyPr/>
              <a:lstStyle/>
              <a:p>
                <a:pPr algn="l">
                  <a:defRPr sz="1000" b="0" i="0" u="none" strike="noStrike" baseline="0">
                    <a:solidFill>
                      <a:srgbClr val="000000"/>
                    </a:solidFill>
                    <a:latin typeface="Arial"/>
                    <a:ea typeface="Arial"/>
                    <a:cs typeface="Arial"/>
                  </a:defRPr>
                </a:pPr>
                <a:r>
                  <a:rPr lang="sv-SE" sz="1200" b="1" i="0" u="none" strike="noStrike" baseline="0">
                    <a:solidFill>
                      <a:srgbClr val="000000"/>
                    </a:solidFill>
                    <a:latin typeface="Gill Alt One MT"/>
                  </a:rPr>
                  <a:t>Avverkningsår/kalenderår</a:t>
                </a:r>
              </a:p>
              <a:p>
                <a:pPr algn="l">
                  <a:defRPr sz="1000" b="0" i="0" u="none" strike="noStrike" baseline="0">
                    <a:solidFill>
                      <a:srgbClr val="000000"/>
                    </a:solidFill>
                    <a:latin typeface="Arial"/>
                    <a:ea typeface="Arial"/>
                    <a:cs typeface="Arial"/>
                  </a:defRPr>
                </a:pPr>
                <a:r>
                  <a:rPr lang="sv-SE" sz="1200" b="0" i="0" u="none" strike="noStrike" baseline="0">
                    <a:solidFill>
                      <a:srgbClr val="800000"/>
                    </a:solidFill>
                    <a:latin typeface="Gill Alt One MT"/>
                  </a:rPr>
                  <a:t>Fellingyear/Calender</a:t>
                </a:r>
                <a:r>
                  <a:rPr lang="sv-SE" sz="1000" b="0" i="0" u="none" strike="noStrike" baseline="0">
                    <a:solidFill>
                      <a:srgbClr val="800000"/>
                    </a:solidFill>
                    <a:latin typeface="Arial"/>
                    <a:cs typeface="Arial"/>
                  </a:rPr>
                  <a:t> year</a:t>
                </a:r>
              </a:p>
            </c:rich>
          </c:tx>
          <c:layout>
            <c:manualLayout>
              <c:xMode val="edge"/>
              <c:yMode val="edge"/>
              <c:x val="0.7622197066714631"/>
              <c:y val="0.77467733622214852"/>
            </c:manualLayout>
          </c:layout>
          <c:overlay val="0"/>
          <c:spPr>
            <a:solidFill>
              <a:sysClr val="window" lastClr="FFFFFF"/>
            </a:solidFill>
          </c:spPr>
        </c:title>
        <c:numFmt formatCode="General" sourceLinked="1"/>
        <c:majorTickMark val="out"/>
        <c:minorTickMark val="none"/>
        <c:tickLblPos val="low"/>
        <c:spPr>
          <a:ln w="3175">
            <a:solidFill>
              <a:srgbClr val="000000"/>
            </a:solidFill>
            <a:prstDash val="solid"/>
          </a:ln>
        </c:spPr>
        <c:txPr>
          <a:bodyPr rot="-5400000" vert="horz"/>
          <a:lstStyle/>
          <a:p>
            <a:pPr>
              <a:defRPr sz="800" b="0" i="0" u="none" strike="noStrike" baseline="0">
                <a:solidFill>
                  <a:srgbClr val="000000"/>
                </a:solidFill>
                <a:latin typeface="Gill Alt One MT"/>
                <a:ea typeface="Gill Alt One MT"/>
                <a:cs typeface="Gill Alt One MT"/>
              </a:defRPr>
            </a:pPr>
            <a:endParaRPr lang="sv-SE"/>
          </a:p>
        </c:txPr>
        <c:crossAx val="176431200"/>
        <c:crossesAt val="200"/>
        <c:auto val="1"/>
        <c:lblAlgn val="ctr"/>
        <c:lblOffset val="100"/>
        <c:tickLblSkip val="1"/>
        <c:tickMarkSkip val="1"/>
        <c:noMultiLvlLbl val="0"/>
      </c:catAx>
      <c:valAx>
        <c:axId val="176431200"/>
        <c:scaling>
          <c:orientation val="minMax"/>
          <c:max val="900"/>
          <c:min val="250"/>
        </c:scaling>
        <c:delete val="0"/>
        <c:axPos val="l"/>
        <c:majorGridlines>
          <c:spPr>
            <a:ln w="9525">
              <a:solidFill>
                <a:srgbClr val="FFFFFF"/>
              </a:solidFill>
              <a:prstDash val="solid"/>
            </a:ln>
          </c:spPr>
        </c:majorGridlines>
        <c:numFmt formatCode="General" sourceLinked="1"/>
        <c:majorTickMark val="out"/>
        <c:minorTickMark val="none"/>
        <c:tickLblPos val="nextTo"/>
        <c:spPr>
          <a:ln w="6350">
            <a:solidFill>
              <a:srgbClr val="000000"/>
            </a:solidFill>
            <a:prstDash val="solid"/>
          </a:ln>
        </c:spPr>
        <c:txPr>
          <a:bodyPr rot="0" vert="horz"/>
          <a:lstStyle/>
          <a:p>
            <a:pPr>
              <a:defRPr sz="1100" b="0" i="0" u="none" strike="noStrike" baseline="0">
                <a:solidFill>
                  <a:srgbClr val="000000"/>
                </a:solidFill>
                <a:latin typeface="Gill Alt One MT"/>
                <a:ea typeface="Gill Alt One MT"/>
                <a:cs typeface="Gill Alt One MT"/>
              </a:defRPr>
            </a:pPr>
            <a:endParaRPr lang="sv-SE"/>
          </a:p>
        </c:txPr>
        <c:crossAx val="117382448"/>
        <c:crosses val="autoZero"/>
        <c:crossBetween val="midCat"/>
        <c:majorUnit val="50"/>
      </c:valAx>
      <c:spPr>
        <a:solidFill>
          <a:srgbClr val="F6DEC2"/>
        </a:solidFill>
        <a:ln w="6350">
          <a:solidFill>
            <a:schemeClr val="tx1"/>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sv-S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wmf"/></Relationships>
</file>

<file path=ppt/drawings/drawing1.xml><?xml version="1.0" encoding="utf-8"?>
<c:userShapes xmlns:c="http://schemas.openxmlformats.org/drawingml/2006/chart">
  <cdr:relSizeAnchor xmlns:cdr="http://schemas.openxmlformats.org/drawingml/2006/chartDrawing">
    <cdr:from>
      <cdr:x>0.58689</cdr:x>
      <cdr:y>0.46268</cdr:y>
    </cdr:from>
    <cdr:to>
      <cdr:x>0.6192</cdr:x>
      <cdr:y>0.46319</cdr:y>
    </cdr:to>
    <cdr:sp macro="" textlink="">
      <cdr:nvSpPr>
        <cdr:cNvPr id="35842" name="Line 2"/>
        <cdr:cNvSpPr>
          <a:spLocks xmlns:a="http://schemas.openxmlformats.org/drawingml/2006/main" noChangeShapeType="1"/>
        </cdr:cNvSpPr>
      </cdr:nvSpPr>
      <cdr:spPr bwMode="auto">
        <a:xfrm xmlns:a="http://schemas.openxmlformats.org/drawingml/2006/main" flipH="1">
          <a:off x="5448950" y="2822249"/>
          <a:ext cx="299981" cy="311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sv-SE"/>
        </a:p>
      </cdr:txBody>
    </cdr:sp>
  </cdr:relSizeAnchor>
  <cdr:relSizeAnchor xmlns:cdr="http://schemas.openxmlformats.org/drawingml/2006/chartDrawing">
    <cdr:from>
      <cdr:x>0.61421</cdr:x>
      <cdr:y>0.46178</cdr:y>
    </cdr:from>
    <cdr:to>
      <cdr:x>0.6429</cdr:x>
      <cdr:y>0.46343</cdr:y>
    </cdr:to>
    <cdr:sp macro="" textlink="">
      <cdr:nvSpPr>
        <cdr:cNvPr id="35843" name="Line 3"/>
        <cdr:cNvSpPr>
          <a:spLocks xmlns:a="http://schemas.openxmlformats.org/drawingml/2006/main" noChangeShapeType="1"/>
        </cdr:cNvSpPr>
      </cdr:nvSpPr>
      <cdr:spPr bwMode="auto">
        <a:xfrm xmlns:a="http://schemas.openxmlformats.org/drawingml/2006/main" flipV="1">
          <a:off x="5702573" y="2816817"/>
          <a:ext cx="266371" cy="10065"/>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type="triangle" w="med" len="med"/>
        </a:ln>
      </cdr:spPr>
      <cdr:txBody>
        <a:bodyPr xmlns:a="http://schemas.openxmlformats.org/drawingml/2006/main"/>
        <a:lstStyle xmlns:a="http://schemas.openxmlformats.org/drawingml/2006/main"/>
        <a:p xmlns:a="http://schemas.openxmlformats.org/drawingml/2006/main">
          <a:endParaRPr lang="sv-SE"/>
        </a:p>
      </cdr:txBody>
    </cdr:sp>
  </cdr:relSizeAnchor>
  <cdr:relSizeAnchor xmlns:cdr="http://schemas.openxmlformats.org/drawingml/2006/chartDrawing">
    <cdr:from>
      <cdr:x>0.51379</cdr:x>
      <cdr:y>0.36806</cdr:y>
    </cdr:from>
    <cdr:to>
      <cdr:x>0.6179</cdr:x>
      <cdr:y>0.42637</cdr:y>
    </cdr:to>
    <cdr:sp macro="" textlink="">
      <cdr:nvSpPr>
        <cdr:cNvPr id="35844" name="Text Box 4"/>
        <cdr:cNvSpPr txBox="1">
          <a:spLocks xmlns:a="http://schemas.openxmlformats.org/drawingml/2006/main" noChangeArrowheads="1"/>
        </cdr:cNvSpPr>
      </cdr:nvSpPr>
      <cdr:spPr bwMode="auto">
        <a:xfrm xmlns:a="http://schemas.openxmlformats.org/drawingml/2006/main">
          <a:off x="4770297" y="2245135"/>
          <a:ext cx="966606" cy="355682"/>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22860" rIns="18288" bIns="22860" anchor="t" upright="1">
          <a:noAutofit/>
        </a:bodyPr>
        <a:lstStyle xmlns:a="http://schemas.openxmlformats.org/drawingml/2006/main"/>
        <a:p xmlns:a="http://schemas.openxmlformats.org/drawingml/2006/main">
          <a:pPr algn="l" rtl="0">
            <a:defRPr sz="1000"/>
          </a:pPr>
          <a:r>
            <a:rPr lang="sv-SE" sz="1100" b="0" i="0" strike="noStrike">
              <a:solidFill>
                <a:srgbClr val="000000"/>
              </a:solidFill>
              <a:latin typeface="Gill Alt One MT" pitchFamily="34" charset="0"/>
              <a:cs typeface="Arial"/>
            </a:rPr>
            <a:t>Äldre serie¹</a:t>
          </a:r>
        </a:p>
        <a:p xmlns:a="http://schemas.openxmlformats.org/drawingml/2006/main">
          <a:pPr algn="l" rtl="0">
            <a:defRPr sz="1000"/>
          </a:pPr>
          <a:r>
            <a:rPr lang="sv-SE" sz="1100" b="0" i="1" strike="noStrike">
              <a:solidFill>
                <a:srgbClr val="990000"/>
              </a:solidFill>
              <a:latin typeface="Gill Alt One MT" pitchFamily="34" charset="0"/>
              <a:cs typeface="Arial"/>
            </a:rPr>
            <a:t>Older series</a:t>
          </a:r>
          <a:r>
            <a:rPr lang="sv-SE" sz="1100" b="0" i="1" strike="noStrike" baseline="30000">
              <a:solidFill>
                <a:srgbClr val="990000"/>
              </a:solidFill>
              <a:latin typeface="Gill Alt One MT" pitchFamily="34" charset="0"/>
              <a:cs typeface="Arial"/>
            </a:rPr>
            <a:t>1</a:t>
          </a:r>
        </a:p>
      </cdr:txBody>
    </cdr:sp>
  </cdr:relSizeAnchor>
  <cdr:relSizeAnchor xmlns:cdr="http://schemas.openxmlformats.org/drawingml/2006/chartDrawing">
    <cdr:from>
      <cdr:x>0.68408</cdr:x>
      <cdr:y>0.36378</cdr:y>
    </cdr:from>
    <cdr:to>
      <cdr:x>0.78472</cdr:x>
      <cdr:y>0.43337</cdr:y>
    </cdr:to>
    <cdr:sp macro="" textlink="">
      <cdr:nvSpPr>
        <cdr:cNvPr id="35845" name="Text Box 5"/>
        <cdr:cNvSpPr txBox="1">
          <a:spLocks xmlns:a="http://schemas.openxmlformats.org/drawingml/2006/main" noChangeArrowheads="1"/>
        </cdr:cNvSpPr>
      </cdr:nvSpPr>
      <cdr:spPr bwMode="auto">
        <a:xfrm xmlns:a="http://schemas.openxmlformats.org/drawingml/2006/main">
          <a:off x="6351358" y="2218978"/>
          <a:ext cx="934389" cy="424488"/>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22860" rIns="18288" bIns="22860" anchor="t" upright="1">
          <a:noAutofit/>
        </a:bodyPr>
        <a:lstStyle xmlns:a="http://schemas.openxmlformats.org/drawingml/2006/main"/>
        <a:p xmlns:a="http://schemas.openxmlformats.org/drawingml/2006/main">
          <a:pPr algn="l" rtl="0">
            <a:defRPr sz="1000"/>
          </a:pPr>
          <a:r>
            <a:rPr lang="sv-SE" sz="1100" b="0" i="0" strike="noStrike">
              <a:solidFill>
                <a:srgbClr val="000000"/>
              </a:solidFill>
              <a:latin typeface="Gill Alt One MT" pitchFamily="34" charset="0"/>
              <a:cs typeface="Arial"/>
            </a:rPr>
            <a:t>Ny serie¹</a:t>
          </a:r>
        </a:p>
        <a:p xmlns:a="http://schemas.openxmlformats.org/drawingml/2006/main">
          <a:pPr algn="l" rtl="0">
            <a:defRPr sz="1000"/>
          </a:pPr>
          <a:r>
            <a:rPr lang="sv-SE" sz="1100" b="0" i="1" strike="noStrike">
              <a:solidFill>
                <a:srgbClr val="990000"/>
              </a:solidFill>
              <a:latin typeface="Gill Alt One MT" pitchFamily="34" charset="0"/>
              <a:cs typeface="Arial"/>
            </a:rPr>
            <a:t>New series</a:t>
          </a:r>
          <a:r>
            <a:rPr lang="sv-SE" sz="1100" b="0" i="1" strike="noStrike" baseline="30000">
              <a:solidFill>
                <a:srgbClr val="990000"/>
              </a:solidFill>
              <a:latin typeface="Gill Alt One MT" pitchFamily="34" charset="0"/>
              <a:cs typeface="Arial"/>
            </a:rPr>
            <a:t>1</a:t>
          </a:r>
        </a:p>
      </cdr:txBody>
    </cdr:sp>
  </cdr:relSizeAnchor>
  <cdr:relSizeAnchor xmlns:cdr="http://schemas.openxmlformats.org/drawingml/2006/chartDrawing">
    <cdr:from>
      <cdr:x>0.03709</cdr:x>
      <cdr:y>0.03299</cdr:y>
    </cdr:from>
    <cdr:to>
      <cdr:x>0.27196</cdr:x>
      <cdr:y>0.29838</cdr:y>
    </cdr:to>
    <cdr:sp macro="" textlink="">
      <cdr:nvSpPr>
        <cdr:cNvPr id="9" name="textruta 8"/>
        <cdr:cNvSpPr txBox="1"/>
      </cdr:nvSpPr>
      <cdr:spPr>
        <a:xfrm xmlns:a="http://schemas.openxmlformats.org/drawingml/2006/main">
          <a:off x="321488" y="200479"/>
          <a:ext cx="2035794" cy="161276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sv-SE" sz="1200" b="1">
              <a:latin typeface="Gill Alt One MT" pitchFamily="34" charset="0"/>
            </a:rPr>
            <a:t>Figur</a:t>
          </a:r>
          <a:r>
            <a:rPr lang="sv-SE" sz="1200" b="1" baseline="0">
              <a:latin typeface="Gill Alt One MT" pitchFamily="34" charset="0"/>
            </a:rPr>
            <a:t> 13.1 Prisutveckling på sågtimmer av tall och gran (leveransvirke) i 2013 års prisnivå (justerat med KPI)</a:t>
          </a:r>
        </a:p>
        <a:p xmlns:a="http://schemas.openxmlformats.org/drawingml/2006/main">
          <a:r>
            <a:rPr lang="sv-SE" sz="1200" b="1" baseline="0">
              <a:latin typeface="Gill Alt One MT" pitchFamily="34" charset="0"/>
            </a:rPr>
            <a:t>                  </a:t>
          </a:r>
          <a:r>
            <a:rPr lang="sv-SE" sz="1200" b="0" i="1" baseline="0">
              <a:solidFill>
                <a:srgbClr val="990000"/>
              </a:solidFill>
              <a:latin typeface="Gill Alt One MT" pitchFamily="34" charset="0"/>
            </a:rPr>
            <a:t>Price trends for sawlogs of Scots pine and Norway spruce, delivery logs, in the price level of 2013 (deflated with CPI)</a:t>
          </a:r>
        </a:p>
        <a:p xmlns:a="http://schemas.openxmlformats.org/drawingml/2006/main">
          <a:endParaRPr lang="sv-SE" sz="1200" b="1" i="0" baseline="0">
            <a:solidFill>
              <a:sysClr val="windowText" lastClr="000000"/>
            </a:solidFill>
            <a:latin typeface="Gill Alt One MT" pitchFamily="34" charset="0"/>
          </a:endParaRPr>
        </a:p>
        <a:p xmlns:a="http://schemas.openxmlformats.org/drawingml/2006/main">
          <a:r>
            <a:rPr lang="sv-SE" sz="1100" b="1" i="0" baseline="0">
              <a:solidFill>
                <a:sysClr val="windowText" lastClr="000000"/>
              </a:solidFill>
              <a:latin typeface="Gill Alt One MT" pitchFamily="34" charset="0"/>
            </a:rPr>
            <a:t>Kr/m³fub</a:t>
          </a:r>
          <a:endParaRPr lang="sv-SE" sz="1100" b="1" i="0">
            <a:solidFill>
              <a:sysClr val="windowText" lastClr="000000"/>
            </a:solidFill>
            <a:latin typeface="Gill Alt One MT" pitchFamily="34" charset="0"/>
          </a:endParaRPr>
        </a:p>
      </cdr:txBody>
    </cdr:sp>
  </cdr:relSizeAnchor>
  <cdr:relSizeAnchor xmlns:cdr="http://schemas.openxmlformats.org/drawingml/2006/chartDrawing">
    <cdr:from>
      <cdr:x>0</cdr:x>
      <cdr:y>0.08425</cdr:y>
    </cdr:from>
    <cdr:to>
      <cdr:x>0</cdr:x>
      <cdr:y>0.09276</cdr:y>
    </cdr:to>
    <cdr:sp macro="" textlink="">
      <cdr:nvSpPr>
        <cdr:cNvPr id="10" name="textruta 9"/>
        <cdr:cNvSpPr txBox="1"/>
      </cdr:nvSpPr>
      <cdr:spPr>
        <a:xfrm xmlns:a="http://schemas.openxmlformats.org/drawingml/2006/main">
          <a:off x="-21166" y="43391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sv-SE" sz="1100">
              <a:latin typeface="Gill Alt One MT" pitchFamily="34" charset="0"/>
            </a:rPr>
            <a:t>SEK/m³f</a:t>
          </a:r>
          <a:r>
            <a:rPr lang="sv-SE" sz="1100" baseline="0">
              <a:latin typeface="Gill Alt One MT" pitchFamily="34" charset="0"/>
            </a:rPr>
            <a:t> ub</a:t>
          </a:r>
          <a:endParaRPr lang="sv-SE" sz="1100">
            <a:latin typeface="Gill Alt One MT" pitchFamily="34" charset="0"/>
          </a:endParaRPr>
        </a:p>
      </cdr:txBody>
    </cdr:sp>
  </cdr:relSizeAnchor>
  <cdr:relSizeAnchor xmlns:cdr="http://schemas.openxmlformats.org/drawingml/2006/chartDrawing">
    <cdr:from>
      <cdr:x>0</cdr:x>
      <cdr:y>1</cdr:y>
    </cdr:from>
    <cdr:to>
      <cdr:x>0</cdr:x>
      <cdr:y>1</cdr:y>
    </cdr:to>
    <cdr:sp macro="" textlink="">
      <cdr:nvSpPr>
        <cdr:cNvPr id="11" name="textruta 10"/>
        <cdr:cNvSpPr txBox="1"/>
      </cdr:nvSpPr>
      <cdr:spPr>
        <a:xfrm xmlns:a="http://schemas.openxmlformats.org/drawingml/2006/main">
          <a:off x="0" y="4963583"/>
          <a:ext cx="914400" cy="53974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sv-SE" sz="900">
              <a:latin typeface="Gill Alt One MT" pitchFamily="34" charset="0"/>
            </a:rPr>
            <a:t>1.</a:t>
          </a:r>
          <a:r>
            <a:rPr lang="sv-SE" sz="900" baseline="0">
              <a:latin typeface="Gill Alt One MT" pitchFamily="34" charset="0"/>
            </a:rPr>
            <a:t> Se kapiteltexten. </a:t>
          </a:r>
          <a:r>
            <a:rPr lang="sv-SE" sz="900" i="1" baseline="0">
              <a:solidFill>
                <a:srgbClr val="990000"/>
              </a:solidFill>
              <a:latin typeface="Gill Alt One MT" pitchFamily="34" charset="0"/>
            </a:rPr>
            <a:t>See the chapter text.</a:t>
          </a:r>
        </a:p>
        <a:p xmlns:a="http://schemas.openxmlformats.org/drawingml/2006/main">
          <a:endParaRPr lang="sv-SE" sz="500" baseline="0">
            <a:solidFill>
              <a:srgbClr val="990000"/>
            </a:solidFill>
            <a:latin typeface="Gill Alt One MT" pitchFamily="34" charset="0"/>
          </a:endParaRPr>
        </a:p>
        <a:p xmlns:a="http://schemas.openxmlformats.org/drawingml/2006/main">
          <a:r>
            <a:rPr lang="sv-SE" sz="900" baseline="0">
              <a:solidFill>
                <a:sysClr val="windowText" lastClr="000000"/>
              </a:solidFill>
              <a:latin typeface="Gill Alt One MT" pitchFamily="34" charset="0"/>
            </a:rPr>
            <a:t>Källa: SDC; Skogsstyrelsen, analysenehten</a:t>
          </a:r>
        </a:p>
        <a:p xmlns:a="http://schemas.openxmlformats.org/drawingml/2006/main">
          <a:r>
            <a:rPr lang="sv-SE" sz="900" i="1" baseline="0">
              <a:solidFill>
                <a:srgbClr val="990000"/>
              </a:solidFill>
              <a:latin typeface="Gill Alt One MT" pitchFamily="34" charset="0"/>
            </a:rPr>
            <a:t>Source: SDC; Swedish Forest Agency, Analysis Department</a:t>
          </a:r>
          <a:endParaRPr lang="sv-SE" sz="900" i="1">
            <a:solidFill>
              <a:srgbClr val="990000"/>
            </a:solidFill>
            <a:latin typeface="Gill Alt One MT" pitchFamily="34" charset="0"/>
          </a:endParaRPr>
        </a:p>
      </cdr:txBody>
    </cdr:sp>
  </cdr:relSizeAnchor>
  <cdr:relSizeAnchor xmlns:cdr="http://schemas.openxmlformats.org/drawingml/2006/chartDrawing">
    <cdr:from>
      <cdr:x>1</cdr:x>
      <cdr:y>0.349</cdr:y>
    </cdr:from>
    <cdr:to>
      <cdr:x>1</cdr:x>
      <cdr:y>0.36992</cdr:y>
    </cdr:to>
    <cdr:sp macro="" textlink="">
      <cdr:nvSpPr>
        <cdr:cNvPr id="12" name="textruta 11"/>
        <cdr:cNvSpPr txBox="1"/>
      </cdr:nvSpPr>
      <cdr:spPr>
        <a:xfrm xmlns:a="http://schemas.openxmlformats.org/drawingml/2006/main">
          <a:off x="8267700" y="12573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sv-SE"/>
        </a:p>
      </cdr:txBody>
    </cdr:sp>
  </cdr:relSizeAnchor>
  <cdr:relSizeAnchor xmlns:cdr="http://schemas.openxmlformats.org/drawingml/2006/chartDrawing">
    <cdr:from>
      <cdr:x>0.60286</cdr:x>
      <cdr:y>0.32595</cdr:y>
    </cdr:from>
    <cdr:to>
      <cdr:x>0.72752</cdr:x>
      <cdr:y>0.36304</cdr:y>
    </cdr:to>
    <cdr:sp macro="" textlink="">
      <cdr:nvSpPr>
        <cdr:cNvPr id="15" name="textruta 14"/>
        <cdr:cNvSpPr txBox="1"/>
      </cdr:nvSpPr>
      <cdr:spPr>
        <a:xfrm xmlns:a="http://schemas.openxmlformats.org/drawingml/2006/main">
          <a:off x="5257800" y="1190625"/>
          <a:ext cx="1419225" cy="62865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sv-SE"/>
        </a:p>
      </cdr:txBody>
    </cdr:sp>
  </cdr:relSizeAnchor>
  <cdr:relSizeAnchor xmlns:cdr="http://schemas.openxmlformats.org/drawingml/2006/chartDrawing">
    <cdr:from>
      <cdr:x>0</cdr:x>
      <cdr:y>0.1845</cdr:y>
    </cdr:from>
    <cdr:to>
      <cdr:x>0</cdr:x>
      <cdr:y>0.19136</cdr:y>
    </cdr:to>
    <cdr:sp macro="" textlink="">
      <cdr:nvSpPr>
        <cdr:cNvPr id="16" name="textruta 9"/>
        <cdr:cNvSpPr txBox="1"/>
      </cdr:nvSpPr>
      <cdr:spPr>
        <a:xfrm xmlns:a="http://schemas.openxmlformats.org/drawingml/2006/main">
          <a:off x="-21166" y="433916"/>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sv-SE" sz="1100">
              <a:latin typeface="Gill Alt One MT" pitchFamily="34" charset="0"/>
            </a:rPr>
            <a:t>SEK/m³f</a:t>
          </a:r>
          <a:r>
            <a:rPr lang="sv-SE" sz="1100" baseline="0">
              <a:latin typeface="Gill Alt One MT" pitchFamily="34" charset="0"/>
            </a:rPr>
            <a:t> ub</a:t>
          </a:r>
          <a:endParaRPr lang="sv-SE" sz="1100">
            <a:latin typeface="Gill Alt One MT" pitchFamily="34" charset="0"/>
          </a:endParaRPr>
        </a:p>
      </cdr:txBody>
    </cdr:sp>
  </cdr:relSizeAnchor>
  <cdr:relSizeAnchor xmlns:cdr="http://schemas.openxmlformats.org/drawingml/2006/chartDrawing">
    <cdr:from>
      <cdr:x>0</cdr:x>
      <cdr:y>1</cdr:y>
    </cdr:from>
    <cdr:to>
      <cdr:x>0</cdr:x>
      <cdr:y>1</cdr:y>
    </cdr:to>
    <cdr:sp macro="" textlink="">
      <cdr:nvSpPr>
        <cdr:cNvPr id="17" name="textruta 10"/>
        <cdr:cNvSpPr txBox="1"/>
      </cdr:nvSpPr>
      <cdr:spPr>
        <a:xfrm xmlns:a="http://schemas.openxmlformats.org/drawingml/2006/main">
          <a:off x="0" y="4963583"/>
          <a:ext cx="914400" cy="53974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sv-SE" sz="900">
              <a:latin typeface="Gill Alt One MT" pitchFamily="34" charset="0"/>
            </a:rPr>
            <a:t>1.</a:t>
          </a:r>
          <a:r>
            <a:rPr lang="sv-SE" sz="900" baseline="0">
              <a:latin typeface="Gill Alt One MT" pitchFamily="34" charset="0"/>
            </a:rPr>
            <a:t> Se kapiteltexten. </a:t>
          </a:r>
          <a:r>
            <a:rPr lang="sv-SE" sz="900" i="1" baseline="0">
              <a:solidFill>
                <a:srgbClr val="990000"/>
              </a:solidFill>
              <a:latin typeface="Gill Alt One MT" pitchFamily="34" charset="0"/>
            </a:rPr>
            <a:t>See the chapter text.</a:t>
          </a:r>
        </a:p>
        <a:p xmlns:a="http://schemas.openxmlformats.org/drawingml/2006/main">
          <a:endParaRPr lang="sv-SE" sz="500" baseline="0">
            <a:solidFill>
              <a:srgbClr val="990000"/>
            </a:solidFill>
            <a:latin typeface="Gill Alt One MT" pitchFamily="34" charset="0"/>
          </a:endParaRPr>
        </a:p>
        <a:p xmlns:a="http://schemas.openxmlformats.org/drawingml/2006/main">
          <a:r>
            <a:rPr lang="sv-SE" sz="900" baseline="0">
              <a:solidFill>
                <a:sysClr val="windowText" lastClr="000000"/>
              </a:solidFill>
              <a:latin typeface="Gill Alt One MT" pitchFamily="34" charset="0"/>
            </a:rPr>
            <a:t>Källa: SDC; Skogsstyrelsen, analysenehten</a:t>
          </a:r>
        </a:p>
        <a:p xmlns:a="http://schemas.openxmlformats.org/drawingml/2006/main">
          <a:r>
            <a:rPr lang="sv-SE" sz="900" i="1" baseline="0">
              <a:solidFill>
                <a:srgbClr val="990000"/>
              </a:solidFill>
              <a:latin typeface="Gill Alt One MT" pitchFamily="34" charset="0"/>
            </a:rPr>
            <a:t>Source: SDC; Swedish Forest Agency, Analysis Department</a:t>
          </a:r>
          <a:endParaRPr lang="sv-SE" sz="900" i="1">
            <a:solidFill>
              <a:srgbClr val="990000"/>
            </a:solidFill>
            <a:latin typeface="Gill Alt One MT" pitchFamily="34" charset="0"/>
          </a:endParaRPr>
        </a:p>
      </cdr:txBody>
    </cdr:sp>
  </cdr:relSizeAnchor>
  <cdr:relSizeAnchor xmlns:cdr="http://schemas.openxmlformats.org/drawingml/2006/chartDrawing">
    <cdr:from>
      <cdr:x>0.86517</cdr:x>
      <cdr:y>0.24249</cdr:y>
    </cdr:from>
    <cdr:to>
      <cdr:x>0.94891</cdr:x>
      <cdr:y>0.30772</cdr:y>
    </cdr:to>
    <cdr:sp macro="" textlink="">
      <cdr:nvSpPr>
        <cdr:cNvPr id="18" name="textruta 11"/>
        <cdr:cNvSpPr txBox="1"/>
      </cdr:nvSpPr>
      <cdr:spPr>
        <a:xfrm xmlns:a="http://schemas.openxmlformats.org/drawingml/2006/main">
          <a:off x="7941609" y="1239651"/>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sv-SE"/>
        </a:p>
      </cdr:txBody>
    </cdr:sp>
  </cdr:relSizeAnchor>
  <cdr:relSizeAnchor xmlns:cdr="http://schemas.openxmlformats.org/drawingml/2006/chartDrawing">
    <cdr:from>
      <cdr:x>0.04303</cdr:x>
      <cdr:y>0.86543</cdr:y>
    </cdr:from>
    <cdr:to>
      <cdr:x>0.39405</cdr:x>
      <cdr:y>0.97844</cdr:y>
    </cdr:to>
    <cdr:sp macro="" textlink="">
      <cdr:nvSpPr>
        <cdr:cNvPr id="24" name="textruta 23"/>
        <cdr:cNvSpPr txBox="1"/>
      </cdr:nvSpPr>
      <cdr:spPr>
        <a:xfrm xmlns:a="http://schemas.openxmlformats.org/drawingml/2006/main">
          <a:off x="372974" y="5259173"/>
          <a:ext cx="3042556" cy="686735"/>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none" rtlCol="0"/>
        <a:lstStyle xmlns:a="http://schemas.openxmlformats.org/drawingml/2006/main"/>
        <a:p xmlns:a="http://schemas.openxmlformats.org/drawingml/2006/main">
          <a:r>
            <a:rPr lang="sv-SE" sz="700" baseline="30000">
              <a:latin typeface="Gill Alt One MT" pitchFamily="34" charset="0"/>
            </a:rPr>
            <a:t>1</a:t>
          </a:r>
          <a:r>
            <a:rPr lang="sv-SE" sz="700">
              <a:latin typeface="Gill Alt One MT" pitchFamily="34" charset="0"/>
            </a:rPr>
            <a:t>Se kapiteltexten</a:t>
          </a:r>
          <a:r>
            <a:rPr lang="sv-SE" sz="700" baseline="0">
              <a:latin typeface="Gill Alt One MT" pitchFamily="34" charset="0"/>
            </a:rPr>
            <a:t> </a:t>
          </a:r>
          <a:br>
            <a:rPr lang="sv-SE" sz="700" baseline="0">
              <a:latin typeface="Gill Alt One MT" pitchFamily="34" charset="0"/>
            </a:rPr>
          </a:br>
          <a:r>
            <a:rPr lang="sv-SE" sz="700" i="1" baseline="0">
              <a:solidFill>
                <a:srgbClr val="990000"/>
              </a:solidFill>
              <a:latin typeface="Gill Alt One MT" pitchFamily="34" charset="0"/>
            </a:rPr>
            <a:t>See the chapter text.</a:t>
          </a:r>
          <a:endParaRPr lang="sv-SE" sz="700" i="1" baseline="0">
            <a:solidFill>
              <a:srgbClr val="990000"/>
            </a:solidFill>
            <a:latin typeface="+mn-lt"/>
            <a:ea typeface="+mn-ea"/>
            <a:cs typeface="+mn-cs"/>
          </a:endParaRPr>
        </a:p>
        <a:p xmlns:a="http://schemas.openxmlformats.org/drawingml/2006/main">
          <a:endParaRPr lang="sv-SE" sz="700" baseline="0">
            <a:latin typeface="Gill Alt One MT" pitchFamily="34" charset="0"/>
            <a:ea typeface="+mn-ea"/>
            <a:cs typeface="+mn-cs"/>
          </a:endParaRPr>
        </a:p>
        <a:p xmlns:a="http://schemas.openxmlformats.org/drawingml/2006/main">
          <a:r>
            <a:rPr lang="sv-SE" sz="700" baseline="0">
              <a:latin typeface="Gill Alt One MT" pitchFamily="34" charset="0"/>
              <a:ea typeface="+mn-ea"/>
              <a:cs typeface="+mn-cs"/>
            </a:rPr>
            <a:t>Källa: SDC; Skogsstyrelsen, Enehten för policy och analys</a:t>
          </a:r>
          <a:endParaRPr lang="sv-SE" sz="700">
            <a:latin typeface="Gill Alt One MT" pitchFamily="34" charset="0"/>
          </a:endParaRPr>
        </a:p>
        <a:p xmlns:a="http://schemas.openxmlformats.org/drawingml/2006/main">
          <a:r>
            <a:rPr lang="sv-SE" sz="700" i="1" baseline="0">
              <a:solidFill>
                <a:srgbClr val="990000"/>
              </a:solidFill>
              <a:latin typeface="Gill Alt One MT" pitchFamily="34" charset="0"/>
              <a:ea typeface="+mn-ea"/>
              <a:cs typeface="+mn-cs"/>
            </a:rPr>
            <a:t>Source: SDC; Swedish Forest Agency, Policy and Analysis Division</a:t>
          </a:r>
          <a:endParaRPr lang="sv-SE" sz="700">
            <a:solidFill>
              <a:srgbClr val="990000"/>
            </a:solidFill>
            <a:latin typeface="Gill Alt One MT" pitchFamily="34" charset="0"/>
          </a:endParaRPr>
        </a:p>
      </cdr:txBody>
    </cdr:sp>
  </cdr:relSizeAnchor>
  <cdr:relSizeAnchor xmlns:cdr="http://schemas.openxmlformats.org/drawingml/2006/chartDrawing">
    <cdr:from>
      <cdr:x>0.07992</cdr:x>
      <cdr:y>0.81153</cdr:y>
    </cdr:from>
    <cdr:to>
      <cdr:x>0.12765</cdr:x>
      <cdr:y>0.82011</cdr:y>
    </cdr:to>
    <cdr:sp macro="" textlink="">
      <cdr:nvSpPr>
        <cdr:cNvPr id="21" name="textruta 20"/>
        <cdr:cNvSpPr txBox="1"/>
      </cdr:nvSpPr>
      <cdr:spPr>
        <a:xfrm xmlns:a="http://schemas.openxmlformats.org/drawingml/2006/main">
          <a:off x="692727" y="4931641"/>
          <a:ext cx="413713" cy="52147"/>
        </a:xfrm>
        <a:prstGeom xmlns:a="http://schemas.openxmlformats.org/drawingml/2006/main" prst="rect">
          <a:avLst/>
        </a:prstGeom>
        <a:solidFill xmlns:a="http://schemas.openxmlformats.org/drawingml/2006/main">
          <a:srgbClr val="990000"/>
        </a:solidFill>
      </cdr:spPr>
      <cdr:txBody>
        <a:bodyPr xmlns:a="http://schemas.openxmlformats.org/drawingml/2006/main" vertOverflow="clip" wrap="none" rtlCol="0"/>
        <a:lstStyle xmlns:a="http://schemas.openxmlformats.org/drawingml/2006/main"/>
        <a:p xmlns:a="http://schemas.openxmlformats.org/drawingml/2006/main">
          <a:endParaRPr lang="sv-SE"/>
        </a:p>
      </cdr:txBody>
    </cdr:sp>
  </cdr:relSizeAnchor>
  <cdr:relSizeAnchor xmlns:cdr="http://schemas.openxmlformats.org/drawingml/2006/chartDrawing">
    <cdr:from>
      <cdr:x>0.22644</cdr:x>
      <cdr:y>0.8122</cdr:y>
    </cdr:from>
    <cdr:to>
      <cdr:x>0.27417</cdr:x>
      <cdr:y>0.82078</cdr:y>
    </cdr:to>
    <cdr:sp macro="" textlink="">
      <cdr:nvSpPr>
        <cdr:cNvPr id="22" name="textruta 1"/>
        <cdr:cNvSpPr txBox="1"/>
      </cdr:nvSpPr>
      <cdr:spPr>
        <a:xfrm xmlns:a="http://schemas.openxmlformats.org/drawingml/2006/main">
          <a:off x="1962727" y="4935682"/>
          <a:ext cx="413713" cy="52147"/>
        </a:xfrm>
        <a:prstGeom xmlns:a="http://schemas.openxmlformats.org/drawingml/2006/main" prst="rect">
          <a:avLst/>
        </a:prstGeom>
        <a:solidFill xmlns:a="http://schemas.openxmlformats.org/drawingml/2006/main">
          <a:srgbClr val="67A639"/>
        </a:solidFill>
      </cdr:spPr>
      <cdr:txBody>
        <a:bodyPr xmlns:a="http://schemas.openxmlformats.org/drawingml/2006/main" wrap="none" rtlCol="0"/>
        <a:lstStyle xmlns:a="http://schemas.openxmlformats.org/drawingml/2006/main"/>
        <a:p xmlns:a="http://schemas.openxmlformats.org/drawingml/2006/main">
          <a:endParaRPr lang="sv-SE"/>
        </a:p>
      </cdr:txBody>
    </cdr:sp>
  </cdr:relSizeAnchor>
  <cdr:relSizeAnchor xmlns:cdr="http://schemas.openxmlformats.org/drawingml/2006/chartDrawing">
    <cdr:from>
      <cdr:x>0.12432</cdr:x>
      <cdr:y>0.79795</cdr:y>
    </cdr:from>
    <cdr:to>
      <cdr:x>0.22089</cdr:x>
      <cdr:y>0.87236</cdr:y>
    </cdr:to>
    <cdr:sp macro="" textlink="">
      <cdr:nvSpPr>
        <cdr:cNvPr id="23" name="textruta 22"/>
        <cdr:cNvSpPr txBox="1"/>
      </cdr:nvSpPr>
      <cdr:spPr>
        <a:xfrm xmlns:a="http://schemas.openxmlformats.org/drawingml/2006/main">
          <a:off x="1077575" y="4849091"/>
          <a:ext cx="837045" cy="45219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sv-SE" sz="1100">
              <a:latin typeface="Gill Alt One MT" pitchFamily="34" charset="0"/>
            </a:rPr>
            <a:t>Tall</a:t>
          </a:r>
        </a:p>
        <a:p xmlns:a="http://schemas.openxmlformats.org/drawingml/2006/main">
          <a:r>
            <a:rPr lang="sv-SE" sz="1100" i="1">
              <a:solidFill>
                <a:srgbClr val="990000"/>
              </a:solidFill>
              <a:latin typeface="Gill Alt One MT" pitchFamily="34" charset="0"/>
            </a:rPr>
            <a:t>Scots pine</a:t>
          </a:r>
        </a:p>
      </cdr:txBody>
    </cdr:sp>
  </cdr:relSizeAnchor>
  <cdr:relSizeAnchor xmlns:cdr="http://schemas.openxmlformats.org/drawingml/2006/chartDrawing">
    <cdr:from>
      <cdr:x>0.27639</cdr:x>
      <cdr:y>0.79636</cdr:y>
    </cdr:from>
    <cdr:to>
      <cdr:x>0.39183</cdr:x>
      <cdr:y>0.86919</cdr:y>
    </cdr:to>
    <cdr:sp macro="" textlink="">
      <cdr:nvSpPr>
        <cdr:cNvPr id="25" name="textruta 1"/>
        <cdr:cNvSpPr txBox="1"/>
      </cdr:nvSpPr>
      <cdr:spPr>
        <a:xfrm xmlns:a="http://schemas.openxmlformats.org/drawingml/2006/main">
          <a:off x="2395682" y="4839470"/>
          <a:ext cx="1000606" cy="44257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100">
              <a:latin typeface="Gill Alt One MT" pitchFamily="34" charset="0"/>
            </a:rPr>
            <a:t>Gran</a:t>
          </a:r>
        </a:p>
        <a:p xmlns:a="http://schemas.openxmlformats.org/drawingml/2006/main">
          <a:r>
            <a:rPr lang="sv-SE" sz="1100" i="1">
              <a:solidFill>
                <a:srgbClr val="990000"/>
              </a:solidFill>
              <a:latin typeface="Gill Alt One MT" pitchFamily="34" charset="0"/>
            </a:rPr>
            <a:t>Norway spruce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F044D-E9A0-4E43-8837-3AD4D834CF25}" type="datetimeFigureOut">
              <a:rPr lang="sv-SE" smtClean="0"/>
              <a:t>2014-09-10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B3E71-8619-419C-829D-81361AE97C8F}" type="slidenum">
              <a:rPr lang="sv-SE" smtClean="0"/>
              <a:t>‹#›</a:t>
            </a:fld>
            <a:endParaRPr lang="sv-SE"/>
          </a:p>
        </p:txBody>
      </p:sp>
    </p:spTree>
    <p:extLst>
      <p:ext uri="{BB962C8B-B14F-4D97-AF65-F5344CB8AC3E}">
        <p14:creationId xmlns:p14="http://schemas.microsoft.com/office/powerpoint/2010/main" val="34116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2</a:t>
            </a:fld>
            <a:endParaRPr lang="sv-SE"/>
          </a:p>
        </p:txBody>
      </p:sp>
    </p:spTree>
    <p:extLst>
      <p:ext uri="{BB962C8B-B14F-4D97-AF65-F5344CB8AC3E}">
        <p14:creationId xmlns:p14="http://schemas.microsoft.com/office/powerpoint/2010/main" val="173599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3F3B3E71-8619-419C-829D-81361AE97C8F}" type="slidenum">
              <a:rPr lang="sv-SE" smtClean="0"/>
              <a:t>71</a:t>
            </a:fld>
            <a:endParaRPr lang="sv-SE"/>
          </a:p>
        </p:txBody>
      </p:sp>
    </p:spTree>
    <p:extLst>
      <p:ext uri="{BB962C8B-B14F-4D97-AF65-F5344CB8AC3E}">
        <p14:creationId xmlns:p14="http://schemas.microsoft.com/office/powerpoint/2010/main" val="277986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CED491B-AF72-4D86-B21E-67FC90CB535E}" type="datetime1">
              <a:rPr lang="sv-SE" smtClean="0"/>
              <a:t>2014-09-10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70370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1C50FC4-8EAA-40D3-B7CF-5702B1D739EF}" type="datetime1">
              <a:rPr lang="sv-SE" smtClean="0"/>
              <a:t>2014-09-10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94657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8FBF395-88E5-47A7-8542-877239F18C32}" type="datetime1">
              <a:rPr lang="sv-SE" smtClean="0"/>
              <a:t>2014-09-10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3173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6D2AAC3-1D5D-4C63-8313-AFFA2A1EB24D}" type="datetime1">
              <a:rPr lang="sv-SE" smtClean="0"/>
              <a:t>2014-09-10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50009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ADE34C7-9513-4CE0-B439-96B92D774B1B}" type="datetime1">
              <a:rPr lang="sv-SE" smtClean="0"/>
              <a:t>2014-09-10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160566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76929C6-A6FC-498A-A296-0582F21E6294}" type="datetime1">
              <a:rPr lang="sv-SE" smtClean="0"/>
              <a:t>2014-09-10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472822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B3E7FAE-AA71-4C59-869D-C0ACC13911BD}" type="datetime1">
              <a:rPr lang="sv-SE" smtClean="0"/>
              <a:t>2014-09-10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34364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9DC8937-9845-4681-A57B-EA1A6A66E7C5}" type="datetime1">
              <a:rPr lang="sv-SE" smtClean="0"/>
              <a:t>2014-09-10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596803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11F8532-B481-49C4-AE6E-888673EA4F63}" type="datetime1">
              <a:rPr lang="sv-SE" smtClean="0"/>
              <a:t>2014-09-10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01881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FD2E878-72ED-4780-88E6-5376DF6CC71F}" type="datetime1">
              <a:rPr lang="sv-SE" smtClean="0"/>
              <a:t>2014-09-10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2828184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C3B4CBA-9B07-4EB2-8094-EDD3B100A261}" type="datetime1">
              <a:rPr lang="sv-SE" smtClean="0"/>
              <a:t>2014-09-10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F7C3FE0-6EB4-418C-82E7-2F09A4F41151}" type="slidenum">
              <a:rPr lang="sv-SE" smtClean="0"/>
              <a:t>‹#›</a:t>
            </a:fld>
            <a:endParaRPr lang="sv-SE"/>
          </a:p>
        </p:txBody>
      </p:sp>
    </p:spTree>
    <p:extLst>
      <p:ext uri="{BB962C8B-B14F-4D97-AF65-F5344CB8AC3E}">
        <p14:creationId xmlns:p14="http://schemas.microsoft.com/office/powerpoint/2010/main" val="3844479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9E67-FA8A-4D8A-B569-56C0E195BEB3}" type="datetime1">
              <a:rPr lang="sv-SE" smtClean="0"/>
              <a:t>2014-09-10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C3FE0-6EB4-418C-82E7-2F09A4F41151}" type="slidenum">
              <a:rPr lang="sv-SE" smtClean="0"/>
              <a:t>‹#›</a:t>
            </a:fld>
            <a:endParaRPr lang="sv-SE"/>
          </a:p>
        </p:txBody>
      </p:sp>
    </p:spTree>
    <p:extLst>
      <p:ext uri="{BB962C8B-B14F-4D97-AF65-F5344CB8AC3E}">
        <p14:creationId xmlns:p14="http://schemas.microsoft.com/office/powerpoint/2010/main" val="712011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hyperlink" Target="http://www.lohmander.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iiasa.ac.at/Research/FOR/forest_cdrom/english/for_fund_en.html" TargetMode="External"/><Relationship Id="rId2" Type="http://schemas.openxmlformats.org/officeDocument/2006/relationships/hyperlink" Target="http://www.lohmander.com/RuMa09/Lohmander_Presentation.pp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iiasa.ac.at/Research/FOR/forest_cdrom/english/for_fund_en.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Peter@Lohmander.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eia.gov/countries/cab.cfm?fips=ch"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www.conversion-website.com/energy/British-thermal-unit-IT-to-terawatt-hour.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epp.eurostat.ec.europa.eu/statistics_explained/index.php/Glossary:Tonnes_of_oil_equivalent" TargetMode="External"/><Relationship Id="rId2" Type="http://schemas.openxmlformats.org/officeDocument/2006/relationships/hyperlink" Target="http://epp.eurostat.ec.europa.eu/statistics_explained/index.php/Glossary:Gross_inland_energy_consumption" TargetMode="External"/><Relationship Id="rId1" Type="http://schemas.openxmlformats.org/officeDocument/2006/relationships/slideLayout" Target="../slideLayouts/slideLayout2.xml"/><Relationship Id="rId5" Type="http://schemas.openxmlformats.org/officeDocument/2006/relationships/hyperlink" Target="http://www.conversion-website.com/energy/ton-of-oil-equivalent-to-terawatt-hour.html" TargetMode="External"/><Relationship Id="rId4" Type="http://schemas.openxmlformats.org/officeDocument/2006/relationships/hyperlink" Target="http://epp.eurostat.ec.europa.eu/statistics_explained/index.php/Consumption_of_energ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ccfm.org/ci/rprt2005/English/pdf/5.3a.pdf"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anadaforests.nrcan.gc.ca/articletopic/1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2.wmf"/></Relationships>
</file>

<file path=ppt/slides/_rels/slide5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lohmander.com/PL_Handbook2007.pdf" TargetMode="External"/><Relationship Id="rId7" Type="http://schemas.openxmlformats.org/officeDocument/2006/relationships/hyperlink" Target="http://www.lohmander.com/LiLoOb2010.pdf" TargetMode="External"/><Relationship Id="rId2" Type="http://schemas.openxmlformats.org/officeDocument/2006/relationships/hyperlink" Target="http://www.amazon.ca/gp/reader/0387718141/ref=sib_dp_pt/701-0734992-1741115#reader-link" TargetMode="External"/><Relationship Id="rId1" Type="http://schemas.openxmlformats.org/officeDocument/2006/relationships/slideLayout" Target="../slideLayouts/slideLayout2.xml"/><Relationship Id="rId6" Type="http://schemas.openxmlformats.org/officeDocument/2006/relationships/hyperlink" Target="http://www.lohmander.com/Lu_Lohmander_2009.pdf" TargetMode="External"/><Relationship Id="rId5" Type="http://schemas.openxmlformats.org/officeDocument/2006/relationships/hyperlink" Target="http://www.lohmander.com/LoMoOCC.pdf" TargetMode="External"/><Relationship Id="rId4" Type="http://schemas.openxmlformats.org/officeDocument/2006/relationships/hyperlink" Target="http://ansijournals.com/jas/2008/1995-2007.pdf"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hyperlink" Target="http://www.lohmander.com/London09.pdf" TargetMode="External"/><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hyperlink" Target="http://www.lohmander.com/London09/London_Lohmander_09.ppt" TargetMode="External"/><Relationship Id="rId5" Type="http://schemas.openxmlformats.org/officeDocument/2006/relationships/image" Target="../media/image50.emf"/><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hyperlink" Target="http://www.lohmander.com/"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hyperlink" Target="http://www.lohmander.com/Schedule_China_2012.pdf" TargetMode="External"/><Relationship Id="rId7" Type="http://schemas.openxmlformats.org/officeDocument/2006/relationships/hyperlink" Target="http://www.lohmander.com/PLWCBE12.ppt" TargetMode="External"/><Relationship Id="rId2" Type="http://schemas.openxmlformats.org/officeDocument/2006/relationships/hyperlink" Target="http://www.lohmander.com/Information/Ref.htm" TargetMode="External"/><Relationship Id="rId1" Type="http://schemas.openxmlformats.org/officeDocument/2006/relationships/slideLayout" Target="../slideLayouts/slideLayout7.xml"/><Relationship Id="rId6" Type="http://schemas.openxmlformats.org/officeDocument/2006/relationships/hyperlink" Target="http://www.lohmander.com/WorldCongress12_PL.doc" TargetMode="External"/><Relationship Id="rId5" Type="http://schemas.openxmlformats.org/officeDocument/2006/relationships/hyperlink" Target="http://www.lohmander.com/WorldCongress12_PL.pdf" TargetMode="External"/><Relationship Id="rId4" Type="http://schemas.openxmlformats.org/officeDocument/2006/relationships/hyperlink" Target="http://www.lohmander.com/PLWCBE12intro.pp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bitlifesciences.com/wcbe2011/fullprogram_track5.asp" TargetMode="External"/><Relationship Id="rId7" Type="http://schemas.openxmlformats.org/officeDocument/2006/relationships/hyperlink" Target="http://www.lohmander.com/ChinaPic11/LohmanderTalk.ppt" TargetMode="External"/><Relationship Id="rId2" Type="http://schemas.openxmlformats.org/officeDocument/2006/relationships/hyperlink" Target="http://www.lohmander.com/PLJinan12.ppt" TargetMode="External"/><Relationship Id="rId1" Type="http://schemas.openxmlformats.org/officeDocument/2006/relationships/slideLayout" Target="../slideLayouts/slideLayout7.xml"/><Relationship Id="rId6" Type="http://schemas.openxmlformats.org/officeDocument/2006/relationships/hyperlink" Target="http://www.lohmander.com/PRChina11/WorldCongress11_PL.pdf" TargetMode="External"/><Relationship Id="rId5" Type="http://schemas.openxmlformats.org/officeDocument/2006/relationships/hyperlink" Target="http://www.lohmander.com/ChinaPic11/Track5.ppt" TargetMode="External"/><Relationship Id="rId4" Type="http://schemas.openxmlformats.org/officeDocument/2006/relationships/hyperlink" Target="http://www.lohmander.com/PRChina11/Track_WorldCongress11_PL.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lohmander.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Peter@Lohmander.co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mailto:Peter@Lohmander.com" TargetMode="External"/><Relationship Id="rId2" Type="http://schemas.openxmlformats.org/officeDocument/2006/relationships/hyperlink" Target="http://www.lohmander.com/"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8507" y="0"/>
            <a:ext cx="11620500" cy="2616200"/>
          </a:xfrm>
        </p:spPr>
        <p:txBody>
          <a:bodyPr>
            <a:normAutofit/>
          </a:bodyPr>
          <a:lstStyle/>
          <a:p>
            <a:r>
              <a:rPr lang="sv-SE" sz="5400" b="1" dirty="0" err="1">
                <a:latin typeface="Times New Roman" panose="02020603050405020304" pitchFamily="18" charset="0"/>
                <a:cs typeface="Times New Roman" panose="02020603050405020304" pitchFamily="18" charset="0"/>
              </a:rPr>
              <a:t>Bioenergy</a:t>
            </a:r>
            <a:r>
              <a:rPr lang="sv-SE" sz="5400" b="1" dirty="0">
                <a:latin typeface="Times New Roman" panose="02020603050405020304" pitchFamily="18" charset="0"/>
                <a:cs typeface="Times New Roman" panose="02020603050405020304" pitchFamily="18" charset="0"/>
              </a:rPr>
              <a:t> </a:t>
            </a:r>
            <a:r>
              <a:rPr lang="sv-SE" sz="5400" b="1" dirty="0" err="1">
                <a:latin typeface="Times New Roman" panose="02020603050405020304" pitchFamily="18" charset="0"/>
                <a:cs typeface="Times New Roman" panose="02020603050405020304" pitchFamily="18" charset="0"/>
              </a:rPr>
              <a:t>feedstock</a:t>
            </a:r>
            <a:r>
              <a:rPr lang="sv-SE" sz="5400" b="1" dirty="0">
                <a:latin typeface="Times New Roman" panose="02020603050405020304" pitchFamily="18" charset="0"/>
                <a:cs typeface="Times New Roman" panose="02020603050405020304" pitchFamily="18" charset="0"/>
              </a:rPr>
              <a:t> from </a:t>
            </a:r>
            <a:r>
              <a:rPr lang="sv-SE" sz="5400" b="1" dirty="0" err="1">
                <a:latin typeface="Times New Roman" panose="02020603050405020304" pitchFamily="18" charset="0"/>
                <a:cs typeface="Times New Roman" panose="02020603050405020304" pitchFamily="18" charset="0"/>
              </a:rPr>
              <a:t>forests</a:t>
            </a:r>
            <a:r>
              <a:rPr lang="sv-SE" sz="5400" b="1" dirty="0">
                <a:latin typeface="Times New Roman" panose="02020603050405020304" pitchFamily="18" charset="0"/>
                <a:cs typeface="Times New Roman" panose="02020603050405020304" pitchFamily="18" charset="0"/>
              </a:rPr>
              <a:t>:</a:t>
            </a:r>
            <a:br>
              <a:rPr lang="sv-SE"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Optimal dynamic supply under </a:t>
            </a:r>
            <a:r>
              <a:rPr lang="en-US" sz="5400" b="1" dirty="0" smtClean="0">
                <a:latin typeface="Times New Roman" panose="02020603050405020304" pitchFamily="18" charset="0"/>
                <a:cs typeface="Times New Roman" panose="02020603050405020304" pitchFamily="18" charset="0"/>
              </a:rPr>
              <a:t>constraints and </a:t>
            </a:r>
            <a:r>
              <a:rPr lang="sv-SE" sz="5400" b="1" dirty="0" smtClean="0">
                <a:latin typeface="Times New Roman" panose="02020603050405020304" pitchFamily="18" charset="0"/>
                <a:cs typeface="Times New Roman" panose="02020603050405020304" pitchFamily="18" charset="0"/>
              </a:rPr>
              <a:t>risk</a:t>
            </a:r>
            <a:endParaRPr lang="sv-SE" sz="5400" b="1"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a:xfrm>
            <a:off x="444500" y="3045619"/>
            <a:ext cx="7315200" cy="3532981"/>
          </a:xfrm>
        </p:spPr>
        <p:txBody>
          <a:bodyPr>
            <a:normAutofit/>
          </a:bodyPr>
          <a:lstStyle/>
          <a:p>
            <a:r>
              <a:rPr lang="en-GB" b="1" dirty="0" smtClean="0">
                <a:solidFill>
                  <a:srgbClr val="181512"/>
                </a:solidFill>
                <a:effectLst/>
                <a:latin typeface="Times New Roman" panose="02020603050405020304" pitchFamily="18" charset="0"/>
                <a:ea typeface="Times New Roman" panose="02020603050405020304" pitchFamily="18" charset="0"/>
              </a:rPr>
              <a:t>Professor </a:t>
            </a:r>
            <a:r>
              <a:rPr lang="en-GB" b="1" dirty="0" smtClean="0">
                <a:solidFill>
                  <a:srgbClr val="000000"/>
                </a:solidFill>
                <a:effectLst/>
                <a:latin typeface="Times New Roman" panose="02020603050405020304" pitchFamily="18" charset="0"/>
                <a:ea typeface="Times New Roman" panose="02020603050405020304" pitchFamily="18" charset="0"/>
              </a:rPr>
              <a:t>Dr Peter Lohmander </a:t>
            </a:r>
          </a:p>
          <a:p>
            <a:r>
              <a:rPr lang="en-GB" dirty="0" smtClean="0">
                <a:solidFill>
                  <a:srgbClr val="000000"/>
                </a:solidFill>
                <a:effectLst/>
                <a:latin typeface="Times New Roman" panose="02020603050405020304" pitchFamily="18" charset="0"/>
                <a:ea typeface="Times New Roman" panose="02020603050405020304" pitchFamily="18" charset="0"/>
              </a:rPr>
              <a:t>SLU, Sweden, </a:t>
            </a:r>
            <a:r>
              <a:rPr lang="en-GB" u="sng" dirty="0" smtClean="0">
                <a:solidFill>
                  <a:srgbClr val="000000"/>
                </a:solidFill>
                <a:effectLst/>
                <a:latin typeface="Times New Roman" panose="02020603050405020304" pitchFamily="18" charset="0"/>
                <a:ea typeface="Times New Roman" panose="02020603050405020304" pitchFamily="18" charset="0"/>
                <a:hlinkClick r:id="rId2"/>
              </a:rPr>
              <a:t>http://www.Lohmander.com</a:t>
            </a:r>
            <a:r>
              <a:rPr lang="en-GB" dirty="0" smtClean="0">
                <a:solidFill>
                  <a:srgbClr val="000000"/>
                </a:solidFill>
                <a:effectLst/>
                <a:latin typeface="Times New Roman" panose="02020603050405020304" pitchFamily="18" charset="0"/>
                <a:ea typeface="Times New Roman" panose="02020603050405020304" pitchFamily="18" charset="0"/>
              </a:rPr>
              <a:t> </a:t>
            </a:r>
          </a:p>
          <a:p>
            <a:r>
              <a:rPr lang="en-GB" dirty="0" smtClean="0">
                <a:solidFill>
                  <a:srgbClr val="000000"/>
                </a:solidFill>
                <a:latin typeface="Times New Roman" panose="02020603050405020304" pitchFamily="18" charset="0"/>
                <a:ea typeface="Times New Roman" panose="02020603050405020304" pitchFamily="18" charset="0"/>
                <a:hlinkClick r:id="rId3"/>
              </a:rPr>
              <a:t>Peter@Lohmander.com</a:t>
            </a:r>
            <a:r>
              <a:rPr lang="en-GB" dirty="0" smtClean="0">
                <a:solidFill>
                  <a:srgbClr val="000000"/>
                </a:solidFill>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GB" dirty="0" smtClean="0">
                <a:solidFill>
                  <a:srgbClr val="000000"/>
                </a:solidFill>
                <a:effectLst/>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US" b="1" dirty="0">
                <a:solidFill>
                  <a:srgbClr val="002060"/>
                </a:solidFill>
                <a:latin typeface="Times New Roman" panose="02020603050405020304" pitchFamily="18" charset="0"/>
                <a:ea typeface="Times New Roman" panose="02020603050405020304" pitchFamily="18" charset="0"/>
              </a:rPr>
              <a:t>BIT’s 4th Annual World Congress </a:t>
            </a:r>
            <a:r>
              <a:rPr lang="en-US" b="1" dirty="0" smtClean="0">
                <a:solidFill>
                  <a:srgbClr val="002060"/>
                </a:solidFill>
                <a:latin typeface="Times New Roman" panose="02020603050405020304" pitchFamily="18" charset="0"/>
                <a:ea typeface="Times New Roman" panose="02020603050405020304" pitchFamily="18" charset="0"/>
              </a:rPr>
              <a:t>of Bioenergy</a:t>
            </a:r>
            <a:endParaRPr lang="en-US" b="1" dirty="0">
              <a:solidFill>
                <a:srgbClr val="002060"/>
              </a:solidFill>
              <a:latin typeface="Times New Roman" panose="02020603050405020304" pitchFamily="18" charset="0"/>
              <a:ea typeface="Times New Roman" panose="02020603050405020304" pitchFamily="18" charset="0"/>
            </a:endParaRPr>
          </a:p>
          <a:p>
            <a:r>
              <a:rPr lang="en-US" sz="1900" dirty="0" smtClean="0">
                <a:solidFill>
                  <a:srgbClr val="002060"/>
                </a:solidFill>
                <a:latin typeface="Times New Roman" panose="02020603050405020304" pitchFamily="18" charset="0"/>
                <a:ea typeface="Times New Roman" panose="02020603050405020304" pitchFamily="18" charset="0"/>
              </a:rPr>
              <a:t>Theme</a:t>
            </a:r>
            <a:r>
              <a:rPr lang="en-US" sz="1900" dirty="0">
                <a:solidFill>
                  <a:srgbClr val="002060"/>
                </a:solidFill>
                <a:latin typeface="Times New Roman" panose="02020603050405020304" pitchFamily="18" charset="0"/>
                <a:ea typeface="Times New Roman" panose="02020603050405020304" pitchFamily="18" charset="0"/>
              </a:rPr>
              <a:t>: Roadmap Toward 2020</a:t>
            </a:r>
          </a:p>
          <a:p>
            <a:r>
              <a:rPr lang="en-US" sz="1900" dirty="0" smtClean="0">
                <a:solidFill>
                  <a:srgbClr val="002060"/>
                </a:solidFill>
                <a:latin typeface="Times New Roman" panose="02020603050405020304" pitchFamily="18" charset="0"/>
                <a:ea typeface="Times New Roman" panose="02020603050405020304" pitchFamily="18" charset="0"/>
              </a:rPr>
              <a:t>September </a:t>
            </a:r>
            <a:r>
              <a:rPr lang="en-US" sz="1900" dirty="0">
                <a:solidFill>
                  <a:srgbClr val="002060"/>
                </a:solidFill>
                <a:latin typeface="Times New Roman" panose="02020603050405020304" pitchFamily="18" charset="0"/>
                <a:ea typeface="Times New Roman" panose="02020603050405020304" pitchFamily="18" charset="0"/>
              </a:rPr>
              <a:t>21-23</a:t>
            </a:r>
          </a:p>
          <a:p>
            <a:r>
              <a:rPr lang="en-US" sz="1900" dirty="0" smtClean="0">
                <a:solidFill>
                  <a:srgbClr val="002060"/>
                </a:solidFill>
                <a:latin typeface="Times New Roman" panose="02020603050405020304" pitchFamily="18" charset="0"/>
                <a:ea typeface="Times New Roman" panose="02020603050405020304" pitchFamily="18" charset="0"/>
              </a:rPr>
              <a:t>Qingdao </a:t>
            </a:r>
            <a:r>
              <a:rPr lang="en-US" sz="1900" dirty="0">
                <a:solidFill>
                  <a:srgbClr val="002060"/>
                </a:solidFill>
                <a:latin typeface="Times New Roman" panose="02020603050405020304" pitchFamily="18" charset="0"/>
                <a:ea typeface="Times New Roman" panose="02020603050405020304" pitchFamily="18" charset="0"/>
              </a:rPr>
              <a:t>International Convention Center, Qingdao, China</a:t>
            </a:r>
            <a:endParaRPr lang="en-GB" sz="1900" dirty="0" smtClean="0">
              <a:solidFill>
                <a:srgbClr val="002060"/>
              </a:solidFill>
              <a:effectLst/>
              <a:latin typeface="Times New Roman" panose="02020603050405020304" pitchFamily="18" charset="0"/>
              <a:ea typeface="Times New Roman" panose="02020603050405020304" pitchFamily="18" charset="0"/>
            </a:endParaRPr>
          </a:p>
          <a:p>
            <a:endParaRPr lang="sv-SE" dirty="0" smtClean="0">
              <a:effectLst/>
              <a:latin typeface="Times New Roman" panose="02020603050405020304" pitchFamily="18" charset="0"/>
              <a:ea typeface="Times New Roman" panose="02020603050405020304" pitchFamily="18" charset="0"/>
            </a:endParaRPr>
          </a:p>
          <a:p>
            <a:endParaRPr lang="sv-SE" dirty="0"/>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463" y="2743200"/>
            <a:ext cx="3750538" cy="4114800"/>
          </a:xfrm>
          <a:prstGeom prst="rect">
            <a:avLst/>
          </a:prstGeom>
        </p:spPr>
      </p:pic>
      <p:sp>
        <p:nvSpPr>
          <p:cNvPr id="5" name="Platshållare för bildnummer 4"/>
          <p:cNvSpPr>
            <a:spLocks noGrp="1"/>
          </p:cNvSpPr>
          <p:nvPr>
            <p:ph type="sldNum" sz="quarter" idx="12"/>
          </p:nvPr>
        </p:nvSpPr>
        <p:spPr/>
        <p:txBody>
          <a:bodyPr/>
          <a:lstStyle/>
          <a:p>
            <a:fld id="{CF7C3FE0-6EB4-418C-82E7-2F09A4F41151}" type="slidenum">
              <a:rPr lang="sv-SE" smtClean="0"/>
              <a:t>1</a:t>
            </a:fld>
            <a:endParaRPr lang="sv-SE"/>
          </a:p>
        </p:txBody>
      </p:sp>
    </p:spTree>
    <p:extLst>
      <p:ext uri="{BB962C8B-B14F-4D97-AF65-F5344CB8AC3E}">
        <p14:creationId xmlns:p14="http://schemas.microsoft.com/office/powerpoint/2010/main" val="2529202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a:xfrm>
            <a:off x="8610600" y="6314147"/>
            <a:ext cx="2743200" cy="365125"/>
          </a:xfrm>
        </p:spPr>
        <p:txBody>
          <a:bodyPr/>
          <a:lstStyle/>
          <a:p>
            <a:fld id="{507DFD4A-DA0E-4A90-A9D9-64B2421F51F0}" type="slidenum">
              <a:rPr lang="sv-SE" altLang="sv-SE"/>
              <a:pPr/>
              <a:t>10</a:t>
            </a:fld>
            <a:endParaRPr lang="sv-SE" altLang="sv-SE" dirty="0"/>
          </a:p>
        </p:txBody>
      </p:sp>
      <p:sp>
        <p:nvSpPr>
          <p:cNvPr id="10242" name="Rectangle 2"/>
          <p:cNvSpPr>
            <a:spLocks noGrp="1" noChangeArrowheads="1"/>
          </p:cNvSpPr>
          <p:nvPr>
            <p:ph type="title"/>
          </p:nvPr>
        </p:nvSpPr>
        <p:spPr>
          <a:xfrm>
            <a:off x="576775" y="698949"/>
            <a:ext cx="10515600" cy="1325563"/>
          </a:xfrm>
        </p:spPr>
        <p:txBody>
          <a:bodyPr/>
          <a:lstStyle/>
          <a:p>
            <a:r>
              <a:rPr lang="en-GB" altLang="sv-SE" b="1" i="1" dirty="0">
                <a:solidFill>
                  <a:srgbClr val="00B050"/>
                </a:solidFill>
                <a:latin typeface="Times New Roman" panose="02020603050405020304" pitchFamily="18" charset="0"/>
                <a:cs typeface="Times New Roman" panose="02020603050405020304" pitchFamily="18" charset="0"/>
              </a:rPr>
              <a:t>Forest area </a:t>
            </a:r>
            <a:r>
              <a:rPr lang="en-GB" altLang="sv-SE" b="1" i="1" dirty="0" smtClean="0">
                <a:solidFill>
                  <a:srgbClr val="00B050"/>
                </a:solidFill>
                <a:latin typeface="Times New Roman" panose="02020603050405020304" pitchFamily="18" charset="0"/>
                <a:cs typeface="Times New Roman" panose="02020603050405020304" pitchFamily="18" charset="0"/>
              </a:rPr>
              <a:t>(million hectares</a:t>
            </a:r>
            <a:r>
              <a:rPr lang="en-GB" altLang="sv-SE" b="1" i="1" dirty="0">
                <a:solidFill>
                  <a:srgbClr val="00B050"/>
                </a:solidFill>
                <a:latin typeface="Times New Roman" panose="02020603050405020304" pitchFamily="18" charset="0"/>
                <a:cs typeface="Times New Roman" panose="02020603050405020304" pitchFamily="18" charset="0"/>
              </a:rPr>
              <a:t>):</a:t>
            </a:r>
            <a:endParaRPr lang="sv-SE" altLang="sv-SE" b="1" i="1" dirty="0">
              <a:solidFill>
                <a:srgbClr val="00B050"/>
              </a:solidFill>
              <a:latin typeface="Times New Roman" panose="02020603050405020304" pitchFamily="18" charset="0"/>
              <a:cs typeface="Times New Roman" panose="02020603050405020304" pitchFamily="18" charset="0"/>
            </a:endParaRPr>
          </a:p>
        </p:txBody>
      </p:sp>
      <p:sp>
        <p:nvSpPr>
          <p:cNvPr id="10243" name="Rectangle 3"/>
          <p:cNvSpPr>
            <a:spLocks noGrp="1" noChangeArrowheads="1"/>
          </p:cNvSpPr>
          <p:nvPr>
            <p:ph type="body" idx="1"/>
          </p:nvPr>
        </p:nvSpPr>
        <p:spPr>
          <a:xfrm>
            <a:off x="576775" y="2306278"/>
            <a:ext cx="11078307" cy="3444337"/>
          </a:xfrm>
        </p:spPr>
        <p:txBody>
          <a:bodyPr>
            <a:normAutofit/>
          </a:bodyPr>
          <a:lstStyle/>
          <a:p>
            <a:pPr marL="0" indent="0">
              <a:buNone/>
            </a:pPr>
            <a:r>
              <a:rPr lang="en-GB" altLang="sv-SE" sz="3600" b="1" dirty="0" smtClean="0">
                <a:latin typeface="Times New Roman" panose="02020603050405020304" pitchFamily="18" charset="0"/>
                <a:cs typeface="Times New Roman" panose="02020603050405020304" pitchFamily="18" charset="0"/>
              </a:rPr>
              <a:t>                                                                                </a:t>
            </a:r>
            <a:r>
              <a:rPr lang="en-GB" altLang="sv-SE" sz="3600" b="1" dirty="0" smtClean="0">
                <a:solidFill>
                  <a:srgbClr val="FF0000"/>
                </a:solidFill>
                <a:latin typeface="Times New Roman" panose="02020603050405020304" pitchFamily="18" charset="0"/>
                <a:cs typeface="Times New Roman" panose="02020603050405020304" pitchFamily="18" charset="0"/>
              </a:rPr>
              <a:t>REL</a:t>
            </a:r>
          </a:p>
          <a:p>
            <a:pPr marL="0" indent="0">
              <a:buNone/>
            </a:pPr>
            <a:r>
              <a:rPr lang="en-GB" altLang="sv-SE" sz="3600" b="1" dirty="0" smtClean="0">
                <a:latin typeface="Times New Roman" panose="02020603050405020304" pitchFamily="18" charset="0"/>
                <a:cs typeface="Times New Roman" panose="02020603050405020304" pitchFamily="18" charset="0"/>
              </a:rPr>
              <a:t>Sweden</a:t>
            </a:r>
            <a:r>
              <a:rPr lang="en-GB" altLang="sv-SE" sz="3600" b="1" dirty="0">
                <a:latin typeface="Times New Roman" panose="02020603050405020304" pitchFamily="18" charset="0"/>
                <a:cs typeface="Times New Roman" panose="02020603050405020304" pitchFamily="18" charset="0"/>
              </a:rPr>
              <a:t>: 		      </a:t>
            </a:r>
            <a:r>
              <a:rPr lang="en-GB" altLang="sv-SE" sz="3600" b="1" dirty="0" smtClean="0">
                <a:latin typeface="Times New Roman" panose="02020603050405020304" pitchFamily="18" charset="0"/>
                <a:cs typeface="Times New Roman" panose="02020603050405020304" pitchFamily="18" charset="0"/>
              </a:rPr>
              <a:t>         23.000   (</a:t>
            </a:r>
            <a:r>
              <a:rPr lang="en-GB" altLang="sv-SE" sz="3600" b="1" dirty="0">
                <a:latin typeface="Times New Roman" panose="02020603050405020304" pitchFamily="18" charset="0"/>
                <a:cs typeface="Times New Roman" panose="02020603050405020304" pitchFamily="18" charset="0"/>
              </a:rPr>
              <a:t>SVO, 2009</a:t>
            </a:r>
            <a:r>
              <a:rPr lang="en-GB" altLang="sv-SE" sz="3600" b="1" dirty="0" smtClean="0">
                <a:latin typeface="Times New Roman" panose="02020603050405020304" pitchFamily="18" charset="0"/>
                <a:cs typeface="Times New Roman" panose="02020603050405020304" pitchFamily="18" charset="0"/>
              </a:rPr>
              <a:t>)       </a:t>
            </a:r>
            <a:r>
              <a:rPr lang="en-GB" altLang="sv-SE" sz="3600" b="1" dirty="0" smtClean="0">
                <a:solidFill>
                  <a:srgbClr val="FF0000"/>
                </a:solidFill>
                <a:latin typeface="Times New Roman" panose="02020603050405020304" pitchFamily="18" charset="0"/>
                <a:cs typeface="Times New Roman" panose="02020603050405020304" pitchFamily="18" charset="0"/>
              </a:rPr>
              <a:t>(1.0)</a:t>
            </a:r>
            <a:endParaRPr lang="en-GB" altLang="sv-SE" sz="3600" b="1" dirty="0">
              <a:solidFill>
                <a:srgbClr val="FF0000"/>
              </a:solidFill>
              <a:latin typeface="Times New Roman" panose="02020603050405020304" pitchFamily="18" charset="0"/>
              <a:cs typeface="Times New Roman" panose="02020603050405020304" pitchFamily="18" charset="0"/>
            </a:endParaRPr>
          </a:p>
          <a:p>
            <a:pPr marL="0" indent="0">
              <a:buNone/>
            </a:pPr>
            <a:r>
              <a:rPr lang="en-GB" altLang="sv-SE" sz="3600" b="1" dirty="0">
                <a:latin typeface="Times New Roman" panose="02020603050405020304" pitchFamily="18" charset="0"/>
                <a:cs typeface="Times New Roman" panose="02020603050405020304" pitchFamily="18" charset="0"/>
              </a:rPr>
              <a:t>Russian Federation: </a:t>
            </a:r>
            <a:r>
              <a:rPr lang="en-GB" altLang="sv-SE" sz="3600" b="1" dirty="0" smtClean="0">
                <a:latin typeface="Times New Roman" panose="02020603050405020304" pitchFamily="18" charset="0"/>
                <a:cs typeface="Times New Roman" panose="02020603050405020304" pitchFamily="18" charset="0"/>
              </a:rPr>
              <a:t>  808.790   (</a:t>
            </a:r>
            <a:r>
              <a:rPr lang="en-GB" altLang="sv-SE" sz="3600" b="1" dirty="0">
                <a:latin typeface="Times New Roman" panose="02020603050405020304" pitchFamily="18" charset="0"/>
                <a:cs typeface="Times New Roman" panose="02020603050405020304" pitchFamily="18" charset="0"/>
              </a:rPr>
              <a:t>FAO, 2005</a:t>
            </a:r>
            <a:r>
              <a:rPr lang="en-GB" altLang="sv-SE" sz="3600" b="1" dirty="0" smtClean="0">
                <a:latin typeface="Times New Roman" panose="02020603050405020304" pitchFamily="18" charset="0"/>
                <a:cs typeface="Times New Roman" panose="02020603050405020304" pitchFamily="18" charset="0"/>
              </a:rPr>
              <a:t>)     </a:t>
            </a:r>
            <a:r>
              <a:rPr lang="en-GB" altLang="sv-SE" sz="3600" b="1" dirty="0" smtClean="0">
                <a:solidFill>
                  <a:srgbClr val="FF0000"/>
                </a:solidFill>
                <a:latin typeface="Times New Roman" panose="02020603050405020304" pitchFamily="18" charset="0"/>
                <a:cs typeface="Times New Roman" panose="02020603050405020304" pitchFamily="18" charset="0"/>
              </a:rPr>
              <a:t>(35.2) </a:t>
            </a:r>
            <a:endParaRPr lang="en-GB" altLang="sv-SE" sz="3600" b="1" dirty="0">
              <a:solidFill>
                <a:srgbClr val="FF0000"/>
              </a:solidFill>
              <a:latin typeface="Times New Roman" panose="02020603050405020304" pitchFamily="18" charset="0"/>
              <a:cs typeface="Times New Roman" panose="02020603050405020304" pitchFamily="18" charset="0"/>
            </a:endParaRPr>
          </a:p>
          <a:p>
            <a:pPr marL="0" indent="0">
              <a:buNone/>
            </a:pPr>
            <a:r>
              <a:rPr lang="en-GB" altLang="sv-SE" sz="3600" b="1" dirty="0" smtClean="0">
                <a:latin typeface="Times New Roman" panose="02020603050405020304" pitchFamily="18" charset="0"/>
                <a:cs typeface="Times New Roman" panose="02020603050405020304" pitchFamily="18" charset="0"/>
              </a:rPr>
              <a:t>Canada (non </a:t>
            </a:r>
            <a:r>
              <a:rPr lang="en-GB" altLang="sv-SE" sz="3600" b="1" dirty="0">
                <a:latin typeface="Times New Roman" panose="02020603050405020304" pitchFamily="18" charset="0"/>
                <a:cs typeface="Times New Roman" panose="02020603050405020304" pitchFamily="18" charset="0"/>
              </a:rPr>
              <a:t>res</a:t>
            </a:r>
            <a:r>
              <a:rPr lang="en-GB" altLang="sv-SE" sz="3600" b="1" dirty="0" smtClean="0">
                <a:latin typeface="Times New Roman" panose="02020603050405020304" pitchFamily="18" charset="0"/>
                <a:cs typeface="Times New Roman" panose="02020603050405020304" pitchFamily="18" charset="0"/>
              </a:rPr>
              <a:t>.):      260.643   (</a:t>
            </a:r>
            <a:r>
              <a:rPr lang="en-GB" altLang="sv-SE" sz="3600" b="1" dirty="0" err="1" smtClean="0">
                <a:latin typeface="Times New Roman" panose="02020603050405020304" pitchFamily="18" charset="0"/>
                <a:cs typeface="Times New Roman" panose="02020603050405020304" pitchFamily="18" charset="0"/>
              </a:rPr>
              <a:t>Canfi</a:t>
            </a:r>
            <a:r>
              <a:rPr lang="en-GB" altLang="sv-SE" sz="3600" b="1" dirty="0" smtClean="0">
                <a:latin typeface="Times New Roman" panose="02020603050405020304" pitchFamily="18" charset="0"/>
                <a:cs typeface="Times New Roman" panose="02020603050405020304" pitchFamily="18" charset="0"/>
              </a:rPr>
              <a:t> </a:t>
            </a:r>
            <a:r>
              <a:rPr lang="en-GB" altLang="sv-SE" sz="3600" b="1" dirty="0">
                <a:latin typeface="Times New Roman" panose="02020603050405020304" pitchFamily="18" charset="0"/>
                <a:cs typeface="Times New Roman" panose="02020603050405020304" pitchFamily="18" charset="0"/>
              </a:rPr>
              <a:t>2001</a:t>
            </a:r>
            <a:r>
              <a:rPr lang="en-GB" altLang="sv-SE" sz="3600" b="1" dirty="0" smtClean="0">
                <a:latin typeface="Times New Roman" panose="02020603050405020304" pitchFamily="18" charset="0"/>
                <a:cs typeface="Times New Roman" panose="02020603050405020304" pitchFamily="18" charset="0"/>
              </a:rPr>
              <a:t>)     </a:t>
            </a:r>
            <a:r>
              <a:rPr lang="en-GB" altLang="sv-SE" sz="3600" b="1" dirty="0" smtClean="0">
                <a:solidFill>
                  <a:srgbClr val="FF0000"/>
                </a:solidFill>
                <a:latin typeface="Times New Roman" panose="02020603050405020304" pitchFamily="18" charset="0"/>
                <a:cs typeface="Times New Roman" panose="02020603050405020304" pitchFamily="18" charset="0"/>
              </a:rPr>
              <a:t>(11.3)</a:t>
            </a:r>
            <a:endParaRPr lang="sv-SE" altLang="sv-SE"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208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E243AD1E-50CB-4152-8B7F-9BAFBEAEC23E}" type="slidenum">
              <a:rPr lang="sv-SE" altLang="sv-SE"/>
              <a:pPr/>
              <a:t>11</a:t>
            </a:fld>
            <a:endParaRPr lang="sv-SE" altLang="sv-SE"/>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Line 3"/>
          <p:cNvSpPr>
            <a:spLocks noChangeShapeType="1"/>
          </p:cNvSpPr>
          <p:nvPr/>
        </p:nvSpPr>
        <p:spPr bwMode="auto">
          <a:xfrm flipH="1">
            <a:off x="7747000" y="914400"/>
            <a:ext cx="1625600" cy="9271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68" name="Line 4"/>
          <p:cNvSpPr>
            <a:spLocks noChangeShapeType="1"/>
          </p:cNvSpPr>
          <p:nvPr/>
        </p:nvSpPr>
        <p:spPr bwMode="auto">
          <a:xfrm>
            <a:off x="3238500" y="1409700"/>
            <a:ext cx="1714500" cy="3429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69" name="Line 5"/>
          <p:cNvSpPr>
            <a:spLocks noChangeShapeType="1"/>
          </p:cNvSpPr>
          <p:nvPr/>
        </p:nvSpPr>
        <p:spPr bwMode="auto">
          <a:xfrm flipV="1">
            <a:off x="4657725" y="5435600"/>
            <a:ext cx="1828800" cy="3810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1270" name="WordArt 6"/>
          <p:cNvSpPr>
            <a:spLocks noChangeArrowheads="1" noChangeShapeType="1" noTextEdit="1"/>
          </p:cNvSpPr>
          <p:nvPr/>
        </p:nvSpPr>
        <p:spPr bwMode="auto">
          <a:xfrm>
            <a:off x="2038350" y="5562600"/>
            <a:ext cx="2400300" cy="736600"/>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29.4 or 33</a:t>
            </a:r>
          </a:p>
        </p:txBody>
      </p:sp>
      <p:sp>
        <p:nvSpPr>
          <p:cNvPr id="11271" name="WordArt 7"/>
          <p:cNvSpPr>
            <a:spLocks noChangeArrowheads="1" noChangeShapeType="1" noTextEdit="1"/>
          </p:cNvSpPr>
          <p:nvPr/>
        </p:nvSpPr>
        <p:spPr bwMode="auto">
          <a:xfrm>
            <a:off x="1917700" y="393698"/>
            <a:ext cx="1587500" cy="762001"/>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80.5</a:t>
            </a:r>
          </a:p>
        </p:txBody>
      </p:sp>
      <p:sp>
        <p:nvSpPr>
          <p:cNvPr id="11272" name="WordArt 8"/>
          <p:cNvSpPr>
            <a:spLocks noChangeArrowheads="1" noChangeShapeType="1" noTextEdit="1"/>
          </p:cNvSpPr>
          <p:nvPr/>
        </p:nvSpPr>
        <p:spPr bwMode="auto">
          <a:xfrm>
            <a:off x="8451850" y="209549"/>
            <a:ext cx="15621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3.2</a:t>
            </a:r>
          </a:p>
        </p:txBody>
      </p:sp>
      <p:sp>
        <p:nvSpPr>
          <p:cNvPr id="11273" name="WordArt 9"/>
          <p:cNvSpPr>
            <a:spLocks noChangeArrowheads="1" noChangeShapeType="1" noTextEdit="1"/>
          </p:cNvSpPr>
          <p:nvPr/>
        </p:nvSpPr>
        <p:spPr bwMode="auto">
          <a:xfrm>
            <a:off x="8328025" y="5930900"/>
            <a:ext cx="1809750" cy="685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latin typeface="Arial Black" panose="020B0A04020102020204" pitchFamily="34" charset="0"/>
              </a:rPr>
              <a:t>   Stock </a:t>
            </a:r>
          </a:p>
          <a:p>
            <a:pPr algn="ctr"/>
            <a:r>
              <a:rPr lang="sv-SE" sz="3600" i="1" kern="10" dirty="0">
                <a:ln w="9525">
                  <a:solidFill>
                    <a:srgbClr val="000000"/>
                  </a:solidFill>
                  <a:round/>
                  <a:headEnd/>
                  <a:tailEnd/>
                </a:ln>
                <a:solidFill>
                  <a:srgbClr val="FFFFFF"/>
                </a:solidFill>
                <a:latin typeface="Arial Black" panose="020B0A04020102020204" pitchFamily="34" charset="0"/>
              </a:rPr>
              <a:t>(Billion m3)</a:t>
            </a:r>
          </a:p>
        </p:txBody>
      </p:sp>
    </p:spTree>
    <p:extLst>
      <p:ext uri="{BB962C8B-B14F-4D97-AF65-F5344CB8AC3E}">
        <p14:creationId xmlns:p14="http://schemas.microsoft.com/office/powerpoint/2010/main" val="27357022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p:txBody>
          <a:bodyPr/>
          <a:lstStyle/>
          <a:p>
            <a:fld id="{3C99F2B1-2126-4888-B304-6411C68024D2}" type="slidenum">
              <a:rPr lang="sv-SE" altLang="sv-SE"/>
              <a:pPr/>
              <a:t>12</a:t>
            </a:fld>
            <a:endParaRPr lang="sv-SE" altLang="sv-SE"/>
          </a:p>
        </p:txBody>
      </p:sp>
      <p:sp>
        <p:nvSpPr>
          <p:cNvPr id="12290" name="Rectangle 2"/>
          <p:cNvSpPr>
            <a:spLocks noGrp="1" noChangeArrowheads="1"/>
          </p:cNvSpPr>
          <p:nvPr>
            <p:ph type="ctrTitle"/>
          </p:nvPr>
        </p:nvSpPr>
        <p:spPr>
          <a:xfrm>
            <a:off x="703385" y="381000"/>
            <a:ext cx="9278815" cy="2209800"/>
          </a:xfrm>
        </p:spPr>
        <p:txBody>
          <a:bodyPr anchor="ctr"/>
          <a:lstStyle/>
          <a:p>
            <a:r>
              <a:rPr lang="en-GB" altLang="sv-SE" sz="4400" b="1" i="1" dirty="0">
                <a:solidFill>
                  <a:srgbClr val="00B050"/>
                </a:solidFill>
                <a:latin typeface="Times New Roman" panose="02020603050405020304" pitchFamily="18" charset="0"/>
                <a:cs typeface="Times New Roman" panose="02020603050405020304" pitchFamily="18" charset="0"/>
              </a:rPr>
              <a:t>Forest stock (million cubic metres):</a:t>
            </a:r>
            <a:endParaRPr lang="sv-SE" altLang="sv-SE" sz="4400" b="1" i="1" dirty="0">
              <a:solidFill>
                <a:srgbClr val="00B050"/>
              </a:solidFill>
              <a:latin typeface="Times New Roman" panose="02020603050405020304" pitchFamily="18" charset="0"/>
              <a:cs typeface="Times New Roman" panose="02020603050405020304" pitchFamily="18" charset="0"/>
            </a:endParaRPr>
          </a:p>
        </p:txBody>
      </p:sp>
      <p:sp>
        <p:nvSpPr>
          <p:cNvPr id="12291" name="Rectangle 3"/>
          <p:cNvSpPr>
            <a:spLocks noGrp="1" noChangeArrowheads="1"/>
          </p:cNvSpPr>
          <p:nvPr>
            <p:ph type="subTitle" idx="1"/>
          </p:nvPr>
        </p:nvSpPr>
        <p:spPr>
          <a:xfrm>
            <a:off x="703385" y="2745544"/>
            <a:ext cx="10156874" cy="3048000"/>
          </a:xfrm>
        </p:spPr>
        <p:txBody>
          <a:bodyPr>
            <a:noAutofit/>
          </a:bodyPr>
          <a:lstStyle/>
          <a:p>
            <a:pPr algn="l">
              <a:lnSpc>
                <a:spcPct val="80000"/>
              </a:lnSpc>
            </a:pP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REL</a:t>
            </a:r>
          </a:p>
          <a:p>
            <a:pPr algn="l">
              <a:lnSpc>
                <a:spcPct val="80000"/>
              </a:lnSpc>
            </a:pPr>
            <a:r>
              <a:rPr lang="en-GB" altLang="sv-SE" sz="3200" b="1" dirty="0" smtClean="0">
                <a:latin typeface="Times New Roman" panose="02020603050405020304" pitchFamily="18" charset="0"/>
                <a:cs typeface="Times New Roman" panose="02020603050405020304" pitchFamily="18" charset="0"/>
              </a:rPr>
              <a:t>Sweden</a:t>
            </a:r>
            <a:r>
              <a:rPr lang="en-GB" altLang="sv-SE" sz="3200" b="1" dirty="0">
                <a:latin typeface="Times New Roman" panose="02020603050405020304" pitchFamily="18" charset="0"/>
                <a:cs typeface="Times New Roman" panose="02020603050405020304" pitchFamily="18" charset="0"/>
              </a:rPr>
              <a:t>: 			  3 155 	(SVO, 2008</a:t>
            </a: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 (1.0)</a:t>
            </a:r>
            <a:endParaRPr lang="en-GB" altLang="sv-SE" sz="3200" b="1" dirty="0">
              <a:solidFill>
                <a:srgbClr val="FF0000"/>
              </a:solidFill>
              <a:latin typeface="Times New Roman" panose="02020603050405020304" pitchFamily="18" charset="0"/>
              <a:cs typeface="Times New Roman" panose="02020603050405020304" pitchFamily="18" charset="0"/>
            </a:endParaRPr>
          </a:p>
          <a:p>
            <a:pPr algn="l">
              <a:lnSpc>
                <a:spcPct val="80000"/>
              </a:lnSpc>
            </a:pPr>
            <a:r>
              <a:rPr lang="en-GB" altLang="sv-SE" sz="3200" b="1" dirty="0">
                <a:latin typeface="Times New Roman" panose="02020603050405020304" pitchFamily="18" charset="0"/>
                <a:cs typeface="Times New Roman" panose="02020603050405020304" pitchFamily="18" charset="0"/>
              </a:rPr>
              <a:t>Russian Federation: 	80 479  	(FAO, 2005) </a:t>
            </a: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(25.5)</a:t>
            </a:r>
            <a:endParaRPr lang="en-GB" altLang="sv-SE" sz="3200" b="1" dirty="0">
              <a:solidFill>
                <a:srgbClr val="FF0000"/>
              </a:solidFill>
              <a:latin typeface="Times New Roman" panose="02020603050405020304" pitchFamily="18" charset="0"/>
              <a:cs typeface="Times New Roman" panose="02020603050405020304" pitchFamily="18" charset="0"/>
            </a:endParaRPr>
          </a:p>
          <a:p>
            <a:pPr algn="l">
              <a:lnSpc>
                <a:spcPct val="80000"/>
              </a:lnSpc>
            </a:pPr>
            <a:r>
              <a:rPr lang="en-GB" altLang="sv-SE" sz="3200" b="1" dirty="0">
                <a:latin typeface="Times New Roman" panose="02020603050405020304" pitchFamily="18" charset="0"/>
                <a:cs typeface="Times New Roman" panose="02020603050405020304" pitchFamily="18" charset="0"/>
              </a:rPr>
              <a:t>Canada: 			29 384 	(</a:t>
            </a:r>
            <a:r>
              <a:rPr lang="en-GB" altLang="sv-SE" sz="3200" b="1" dirty="0" err="1">
                <a:latin typeface="Times New Roman" panose="02020603050405020304" pitchFamily="18" charset="0"/>
                <a:cs typeface="Times New Roman" panose="02020603050405020304" pitchFamily="18" charset="0"/>
              </a:rPr>
              <a:t>Canfi</a:t>
            </a:r>
            <a:r>
              <a:rPr lang="en-GB" altLang="sv-SE" sz="3200" b="1" dirty="0">
                <a:latin typeface="Times New Roman" panose="02020603050405020304" pitchFamily="18" charset="0"/>
                <a:cs typeface="Times New Roman" panose="02020603050405020304" pitchFamily="18" charset="0"/>
              </a:rPr>
              <a:t> 2001</a:t>
            </a: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(9.3)</a:t>
            </a:r>
            <a:endParaRPr lang="en-GB" altLang="sv-SE" sz="3200" b="1" dirty="0">
              <a:solidFill>
                <a:srgbClr val="FF0000"/>
              </a:solidFill>
              <a:latin typeface="Times New Roman" panose="02020603050405020304" pitchFamily="18" charset="0"/>
              <a:cs typeface="Times New Roman" panose="02020603050405020304" pitchFamily="18" charset="0"/>
            </a:endParaRPr>
          </a:p>
          <a:p>
            <a:pPr algn="l">
              <a:lnSpc>
                <a:spcPct val="80000"/>
              </a:lnSpc>
            </a:pPr>
            <a:r>
              <a:rPr lang="sv-SE" altLang="sv-SE" sz="3200" b="1" dirty="0">
                <a:latin typeface="Times New Roman" panose="02020603050405020304" pitchFamily="18" charset="0"/>
                <a:cs typeface="Times New Roman" panose="02020603050405020304" pitchFamily="18" charset="0"/>
              </a:rPr>
              <a:t>Canada 			32 983	(FAO 2005</a:t>
            </a:r>
            <a:r>
              <a:rPr lang="sv-SE" altLang="sv-SE" sz="3200" b="1" dirty="0" smtClean="0">
                <a:latin typeface="Times New Roman" panose="02020603050405020304" pitchFamily="18" charset="0"/>
                <a:cs typeface="Times New Roman" panose="02020603050405020304" pitchFamily="18" charset="0"/>
              </a:rPr>
              <a:t>)       </a:t>
            </a:r>
            <a:r>
              <a:rPr lang="sv-SE" altLang="sv-SE" sz="3200" b="1" dirty="0" smtClean="0">
                <a:solidFill>
                  <a:srgbClr val="FF0000"/>
                </a:solidFill>
                <a:latin typeface="Times New Roman" panose="02020603050405020304" pitchFamily="18" charset="0"/>
                <a:cs typeface="Times New Roman" panose="02020603050405020304" pitchFamily="18" charset="0"/>
              </a:rPr>
              <a:t>(10.5)</a:t>
            </a:r>
            <a:endParaRPr lang="sv-SE" altLang="sv-SE"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9941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F0A3F8D3-634F-4CE2-B804-5FC0C94B6A45}" type="slidenum">
              <a:rPr lang="sv-SE" altLang="sv-SE"/>
              <a:pPr/>
              <a:t>13</a:t>
            </a:fld>
            <a:endParaRPr lang="sv-SE" altLang="sv-S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Line 3"/>
          <p:cNvSpPr>
            <a:spLocks noChangeShapeType="1"/>
          </p:cNvSpPr>
          <p:nvPr/>
        </p:nvSpPr>
        <p:spPr bwMode="auto">
          <a:xfrm flipH="1">
            <a:off x="7772400" y="9144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0" name="Line 4"/>
          <p:cNvSpPr>
            <a:spLocks noChangeShapeType="1"/>
          </p:cNvSpPr>
          <p:nvPr/>
        </p:nvSpPr>
        <p:spPr bwMode="auto">
          <a:xfrm>
            <a:off x="3505200" y="1143000"/>
            <a:ext cx="1447800" cy="609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1" name="Line 5"/>
          <p:cNvSpPr>
            <a:spLocks noChangeShapeType="1"/>
          </p:cNvSpPr>
          <p:nvPr/>
        </p:nvSpPr>
        <p:spPr bwMode="auto">
          <a:xfrm flipV="1">
            <a:off x="3505200" y="5562600"/>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14342" name="WordArt 6"/>
          <p:cNvSpPr>
            <a:spLocks noChangeArrowheads="1" noChangeShapeType="1" noTextEdit="1"/>
          </p:cNvSpPr>
          <p:nvPr/>
        </p:nvSpPr>
        <p:spPr bwMode="auto">
          <a:xfrm>
            <a:off x="1892300" y="5700712"/>
            <a:ext cx="1460500" cy="776288"/>
          </a:xfrm>
          <a:prstGeom prst="rect">
            <a:avLst/>
          </a:prstGeom>
        </p:spPr>
        <p:txBody>
          <a:bodyPr wrap="none" fromWordArt="1">
            <a:prstTxWarp prst="textPlain">
              <a:avLst>
                <a:gd name="adj" fmla="val 50000"/>
              </a:avLst>
            </a:prstTxWarp>
          </a:bodyPr>
          <a:lstStyle/>
          <a:p>
            <a:pPr algn="ctr"/>
            <a:r>
              <a:rPr lang="sv-SE" sz="3600" i="1" kern="10" dirty="0" smtClean="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156</a:t>
            </a:r>
            <a:endPar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14343" name="WordArt 7"/>
          <p:cNvSpPr>
            <a:spLocks noChangeArrowheads="1" noChangeShapeType="1" noTextEdit="1"/>
          </p:cNvSpPr>
          <p:nvPr/>
        </p:nvSpPr>
        <p:spPr bwMode="auto">
          <a:xfrm>
            <a:off x="2108200" y="228600"/>
            <a:ext cx="2835276" cy="800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smtClean="0">
                <a:ln w="9525">
                  <a:solidFill>
                    <a:srgbClr val="000000"/>
                  </a:solidFill>
                  <a:round/>
                  <a:headEnd/>
                  <a:tailEnd/>
                </a:ln>
                <a:solidFill>
                  <a:srgbClr val="FFFFFF"/>
                </a:solidFill>
                <a:latin typeface="Arial Black" panose="020B0A04020102020204" pitchFamily="34" charset="0"/>
              </a:rPr>
              <a:t>181</a:t>
            </a:r>
            <a:endParaRPr lang="sv-SE" sz="3600" kern="10" dirty="0">
              <a:ln w="9525">
                <a:solidFill>
                  <a:srgbClr val="000000"/>
                </a:solidFill>
                <a:round/>
                <a:headEnd/>
                <a:tailEnd/>
              </a:ln>
              <a:solidFill>
                <a:srgbClr val="FFFFFF"/>
              </a:solidFill>
              <a:latin typeface="Arial Black" panose="020B0A04020102020204" pitchFamily="34" charset="0"/>
            </a:endParaRPr>
          </a:p>
        </p:txBody>
      </p:sp>
      <p:sp>
        <p:nvSpPr>
          <p:cNvPr id="14344" name="WordArt 8"/>
          <p:cNvSpPr>
            <a:spLocks noChangeArrowheads="1" noChangeShapeType="1" noTextEdit="1"/>
          </p:cNvSpPr>
          <p:nvPr/>
        </p:nvSpPr>
        <p:spPr bwMode="auto">
          <a:xfrm>
            <a:off x="8458200" y="228600"/>
            <a:ext cx="1574800" cy="51434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smtClean="0">
                <a:ln w="9525">
                  <a:solidFill>
                    <a:srgbClr val="000000"/>
                  </a:solidFill>
                  <a:round/>
                  <a:headEnd/>
                  <a:tailEnd/>
                </a:ln>
                <a:solidFill>
                  <a:srgbClr val="FFFFFF"/>
                </a:solidFill>
                <a:latin typeface="Arial Black" panose="020B0A04020102020204" pitchFamily="34" charset="0"/>
              </a:rPr>
              <a:t>69</a:t>
            </a:r>
            <a:endParaRPr lang="sv-SE" sz="3600" kern="10" dirty="0">
              <a:ln w="9525">
                <a:solidFill>
                  <a:srgbClr val="000000"/>
                </a:solidFill>
                <a:round/>
                <a:headEnd/>
                <a:tailEnd/>
              </a:ln>
              <a:solidFill>
                <a:srgbClr val="FFFFFF"/>
              </a:solidFill>
              <a:latin typeface="Arial Black" panose="020B0A04020102020204" pitchFamily="34" charset="0"/>
            </a:endParaRPr>
          </a:p>
        </p:txBody>
      </p:sp>
      <p:sp>
        <p:nvSpPr>
          <p:cNvPr id="14345" name="WordArt 9"/>
          <p:cNvSpPr>
            <a:spLocks noChangeArrowheads="1" noChangeShapeType="1" noTextEdit="1"/>
          </p:cNvSpPr>
          <p:nvPr/>
        </p:nvSpPr>
        <p:spPr bwMode="auto">
          <a:xfrm>
            <a:off x="8458200" y="6184899"/>
            <a:ext cx="2345788"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5400" kern="10" dirty="0" err="1" smtClean="0">
                <a:ln w="9525">
                  <a:solidFill>
                    <a:srgbClr val="000000"/>
                  </a:solidFill>
                  <a:round/>
                  <a:headEnd/>
                  <a:tailEnd/>
                </a:ln>
                <a:solidFill>
                  <a:srgbClr val="FFFFFF"/>
                </a:solidFill>
                <a:latin typeface="Arial Black" panose="020B0A04020102020204" pitchFamily="34" charset="0"/>
              </a:rPr>
              <a:t>Harvest</a:t>
            </a:r>
            <a:r>
              <a:rPr lang="sv-SE" sz="5400" kern="10" dirty="0" smtClean="0">
                <a:ln w="9525">
                  <a:solidFill>
                    <a:srgbClr val="000000"/>
                  </a:solidFill>
                  <a:round/>
                  <a:headEnd/>
                  <a:tailEnd/>
                </a:ln>
                <a:solidFill>
                  <a:srgbClr val="FFFFFF"/>
                </a:solidFill>
                <a:latin typeface="Arial Black" panose="020B0A04020102020204" pitchFamily="34" charset="0"/>
              </a:rPr>
              <a:t> </a:t>
            </a:r>
            <a:r>
              <a:rPr lang="sv-SE" sz="5400" kern="10" dirty="0" smtClean="0">
                <a:ln w="9525">
                  <a:solidFill>
                    <a:srgbClr val="000000"/>
                  </a:solidFill>
                  <a:round/>
                  <a:headEnd/>
                  <a:tailEnd/>
                </a:ln>
                <a:solidFill>
                  <a:schemeClr val="bg1"/>
                </a:solidFill>
                <a:latin typeface="Arial Black" panose="020B0A04020102020204" pitchFamily="34" charset="0"/>
              </a:rPr>
              <a:t>Mm3</a:t>
            </a:r>
            <a:r>
              <a:rPr lang="sv-SE" sz="5400" kern="10" dirty="0" smtClean="0">
                <a:ln w="9525">
                  <a:solidFill>
                    <a:srgbClr val="000000"/>
                  </a:solidFill>
                  <a:round/>
                  <a:headEnd/>
                  <a:tailEnd/>
                </a:ln>
                <a:solidFill>
                  <a:srgbClr val="FFFF00"/>
                </a:solidFill>
                <a:latin typeface="Arial Black" panose="020B0A04020102020204" pitchFamily="34" charset="0"/>
              </a:rPr>
              <a:t> </a:t>
            </a:r>
            <a:r>
              <a:rPr lang="sv-SE" sz="5400" kern="10" dirty="0" err="1" smtClean="0">
                <a:ln w="9525">
                  <a:solidFill>
                    <a:srgbClr val="000000"/>
                  </a:solidFill>
                  <a:round/>
                  <a:headEnd/>
                  <a:tailEnd/>
                </a:ln>
                <a:solidFill>
                  <a:srgbClr val="FFFF00"/>
                </a:solidFill>
                <a:latin typeface="Arial Black" panose="020B0A04020102020204" pitchFamily="34" charset="0"/>
              </a:rPr>
              <a:t>ub</a:t>
            </a:r>
            <a:r>
              <a:rPr lang="sv-SE" sz="5400" kern="10" dirty="0" smtClean="0">
                <a:ln w="9525">
                  <a:solidFill>
                    <a:srgbClr val="000000"/>
                  </a:solidFill>
                  <a:round/>
                  <a:headEnd/>
                  <a:tailEnd/>
                </a:ln>
                <a:solidFill>
                  <a:srgbClr val="FFFF00"/>
                </a:solidFill>
                <a:latin typeface="Arial Black" panose="020B0A04020102020204" pitchFamily="34" charset="0"/>
              </a:rPr>
              <a:t>, 2008</a:t>
            </a:r>
            <a:r>
              <a:rPr lang="sv-SE" sz="1100" kern="10" dirty="0" smtClean="0">
                <a:ln w="9525">
                  <a:solidFill>
                    <a:srgbClr val="000000"/>
                  </a:solidFill>
                  <a:round/>
                  <a:headEnd/>
                  <a:tailEnd/>
                </a:ln>
                <a:solidFill>
                  <a:srgbClr val="FFFF00"/>
                </a:solidFill>
                <a:latin typeface="Arial Black" panose="020B0A04020102020204" pitchFamily="34" charset="0"/>
              </a:rPr>
              <a:t>M (ubm3</a:t>
            </a:r>
            <a:endParaRPr lang="sv-SE" sz="1100" kern="10" dirty="0">
              <a:ln w="9525">
                <a:solidFill>
                  <a:srgbClr val="000000"/>
                </a:solidFill>
                <a:round/>
                <a:headEnd/>
                <a:tailEnd/>
              </a:ln>
              <a:solidFill>
                <a:srgbClr val="FFFF00"/>
              </a:solidFill>
              <a:latin typeface="Arial Black" panose="020B0A04020102020204" pitchFamily="34" charset="0"/>
            </a:endParaRPr>
          </a:p>
        </p:txBody>
      </p:sp>
    </p:spTree>
    <p:extLst>
      <p:ext uri="{BB962C8B-B14F-4D97-AF65-F5344CB8AC3E}">
        <p14:creationId xmlns:p14="http://schemas.microsoft.com/office/powerpoint/2010/main" val="34461132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p:txBody>
          <a:bodyPr/>
          <a:lstStyle/>
          <a:p>
            <a:fld id="{3C99F2B1-2126-4888-B304-6411C68024D2}" type="slidenum">
              <a:rPr lang="sv-SE" altLang="sv-SE"/>
              <a:pPr/>
              <a:t>14</a:t>
            </a:fld>
            <a:endParaRPr lang="sv-SE" altLang="sv-SE" dirty="0"/>
          </a:p>
        </p:txBody>
      </p:sp>
      <p:sp>
        <p:nvSpPr>
          <p:cNvPr id="12290" name="Rectangle 2"/>
          <p:cNvSpPr>
            <a:spLocks noGrp="1" noChangeArrowheads="1"/>
          </p:cNvSpPr>
          <p:nvPr>
            <p:ph type="ctrTitle"/>
          </p:nvPr>
        </p:nvSpPr>
        <p:spPr>
          <a:xfrm>
            <a:off x="703385" y="381000"/>
            <a:ext cx="10650415" cy="2209800"/>
          </a:xfrm>
        </p:spPr>
        <p:txBody>
          <a:bodyPr anchor="ctr"/>
          <a:lstStyle/>
          <a:p>
            <a:r>
              <a:rPr lang="en-GB" altLang="sv-SE" sz="4400" b="1" i="1" dirty="0">
                <a:solidFill>
                  <a:srgbClr val="00B050"/>
                </a:solidFill>
                <a:latin typeface="Times New Roman" panose="02020603050405020304" pitchFamily="18" charset="0"/>
                <a:cs typeface="Times New Roman" panose="02020603050405020304" pitchFamily="18" charset="0"/>
              </a:rPr>
              <a:t>Forest </a:t>
            </a:r>
            <a:r>
              <a:rPr lang="en-GB" altLang="sv-SE" sz="4400" b="1" i="1" dirty="0" smtClean="0">
                <a:solidFill>
                  <a:srgbClr val="00B050"/>
                </a:solidFill>
                <a:latin typeface="Times New Roman" panose="02020603050405020304" pitchFamily="18" charset="0"/>
                <a:cs typeface="Times New Roman" panose="02020603050405020304" pitchFamily="18" charset="0"/>
              </a:rPr>
              <a:t>harvest </a:t>
            </a:r>
            <a:r>
              <a:rPr lang="en-GB" altLang="sv-SE" sz="4400" b="1" i="1" dirty="0">
                <a:solidFill>
                  <a:srgbClr val="00B050"/>
                </a:solidFill>
                <a:latin typeface="Times New Roman" panose="02020603050405020304" pitchFamily="18" charset="0"/>
                <a:cs typeface="Times New Roman" panose="02020603050405020304" pitchFamily="18" charset="0"/>
              </a:rPr>
              <a:t>(million cubic </a:t>
            </a:r>
            <a:r>
              <a:rPr lang="en-GB" altLang="sv-SE" sz="4400" b="1" i="1" dirty="0" smtClean="0">
                <a:solidFill>
                  <a:srgbClr val="00B050"/>
                </a:solidFill>
                <a:latin typeface="Times New Roman" panose="02020603050405020304" pitchFamily="18" charset="0"/>
                <a:cs typeface="Times New Roman" panose="02020603050405020304" pitchFamily="18" charset="0"/>
              </a:rPr>
              <a:t>metres, 2008):</a:t>
            </a:r>
            <a:endParaRPr lang="sv-SE" altLang="sv-SE" sz="4400" b="1" i="1" dirty="0">
              <a:solidFill>
                <a:srgbClr val="00B050"/>
              </a:solidFill>
              <a:latin typeface="Times New Roman" panose="02020603050405020304" pitchFamily="18" charset="0"/>
              <a:cs typeface="Times New Roman" panose="02020603050405020304" pitchFamily="18" charset="0"/>
            </a:endParaRPr>
          </a:p>
        </p:txBody>
      </p:sp>
      <p:sp>
        <p:nvSpPr>
          <p:cNvPr id="12291" name="Rectangle 3"/>
          <p:cNvSpPr>
            <a:spLocks noGrp="1" noChangeArrowheads="1"/>
          </p:cNvSpPr>
          <p:nvPr>
            <p:ph type="subTitle" idx="1"/>
          </p:nvPr>
        </p:nvSpPr>
        <p:spPr>
          <a:xfrm>
            <a:off x="703385" y="2745544"/>
            <a:ext cx="10156874" cy="3048000"/>
          </a:xfrm>
        </p:spPr>
        <p:txBody>
          <a:bodyPr>
            <a:noAutofit/>
          </a:bodyPr>
          <a:lstStyle/>
          <a:p>
            <a:pPr algn="l">
              <a:lnSpc>
                <a:spcPct val="80000"/>
              </a:lnSpc>
            </a:pP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REL</a:t>
            </a:r>
          </a:p>
          <a:p>
            <a:pPr algn="l">
              <a:lnSpc>
                <a:spcPct val="80000"/>
              </a:lnSpc>
            </a:pPr>
            <a:r>
              <a:rPr lang="en-GB" altLang="sv-SE" sz="3200" b="1" dirty="0" smtClean="0">
                <a:latin typeface="Times New Roman" panose="02020603050405020304" pitchFamily="18" charset="0"/>
                <a:cs typeface="Times New Roman" panose="02020603050405020304" pitchFamily="18" charset="0"/>
              </a:rPr>
              <a:t>Sweden</a:t>
            </a:r>
            <a:r>
              <a:rPr lang="en-GB" altLang="sv-SE" sz="3200" b="1" dirty="0">
                <a:latin typeface="Times New Roman" panose="02020603050405020304" pitchFamily="18" charset="0"/>
                <a:cs typeface="Times New Roman" panose="02020603050405020304" pitchFamily="18" charset="0"/>
              </a:rPr>
              <a:t>: 			</a:t>
            </a:r>
            <a:r>
              <a:rPr lang="en-GB" altLang="sv-SE" sz="3200" b="1" dirty="0" smtClean="0">
                <a:latin typeface="Times New Roman" panose="02020603050405020304" pitchFamily="18" charset="0"/>
                <a:cs typeface="Times New Roman" panose="02020603050405020304" pitchFamily="18" charset="0"/>
              </a:rPr>
              <a:t>  69.0 (FAO, 2008)</a:t>
            </a:r>
            <a:r>
              <a:rPr lang="en-GB" altLang="sv-SE" sz="3200" b="1" dirty="0" smtClean="0">
                <a:solidFill>
                  <a:srgbClr val="FF0000"/>
                </a:solidFill>
                <a:latin typeface="Times New Roman" panose="02020603050405020304" pitchFamily="18" charset="0"/>
                <a:cs typeface="Times New Roman" panose="02020603050405020304" pitchFamily="18" charset="0"/>
              </a:rPr>
              <a:t>		(1.0)</a:t>
            </a:r>
            <a:endParaRPr lang="en-GB" altLang="sv-SE" sz="3200" b="1" dirty="0">
              <a:solidFill>
                <a:srgbClr val="FF0000"/>
              </a:solidFill>
              <a:latin typeface="Times New Roman" panose="02020603050405020304" pitchFamily="18" charset="0"/>
              <a:cs typeface="Times New Roman" panose="02020603050405020304" pitchFamily="18" charset="0"/>
            </a:endParaRPr>
          </a:p>
          <a:p>
            <a:pPr algn="l">
              <a:lnSpc>
                <a:spcPct val="80000"/>
              </a:lnSpc>
            </a:pPr>
            <a:r>
              <a:rPr lang="en-GB" altLang="sv-SE" sz="3200" b="1" dirty="0">
                <a:latin typeface="Times New Roman" panose="02020603050405020304" pitchFamily="18" charset="0"/>
                <a:cs typeface="Times New Roman" panose="02020603050405020304" pitchFamily="18" charset="0"/>
              </a:rPr>
              <a:t>Russian Federation: 	181.4 (FAO, 2008</a:t>
            </a: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(2.6)</a:t>
            </a:r>
            <a:endParaRPr lang="en-GB" altLang="sv-SE" sz="3200" b="1" dirty="0">
              <a:solidFill>
                <a:srgbClr val="FF0000"/>
              </a:solidFill>
              <a:latin typeface="Times New Roman" panose="02020603050405020304" pitchFamily="18" charset="0"/>
              <a:cs typeface="Times New Roman" panose="02020603050405020304" pitchFamily="18" charset="0"/>
            </a:endParaRPr>
          </a:p>
          <a:p>
            <a:pPr algn="l">
              <a:lnSpc>
                <a:spcPct val="80000"/>
              </a:lnSpc>
            </a:pPr>
            <a:r>
              <a:rPr lang="en-GB" altLang="sv-SE" sz="3200" b="1" dirty="0">
                <a:latin typeface="Times New Roman" panose="02020603050405020304" pitchFamily="18" charset="0"/>
                <a:cs typeface="Times New Roman" panose="02020603050405020304" pitchFamily="18" charset="0"/>
              </a:rPr>
              <a:t>Canada: 			155.5 (FAO, 2008</a:t>
            </a:r>
            <a:r>
              <a:rPr lang="en-GB" altLang="sv-SE" sz="3200" b="1" dirty="0" smtClean="0">
                <a:latin typeface="Times New Roman" panose="02020603050405020304" pitchFamily="18" charset="0"/>
                <a:cs typeface="Times New Roman" panose="02020603050405020304" pitchFamily="18" charset="0"/>
              </a:rPr>
              <a:t>)		</a:t>
            </a:r>
            <a:r>
              <a:rPr lang="en-GB" altLang="sv-SE" sz="3200" b="1" dirty="0" smtClean="0">
                <a:solidFill>
                  <a:srgbClr val="FF0000"/>
                </a:solidFill>
                <a:latin typeface="Times New Roman" panose="02020603050405020304" pitchFamily="18" charset="0"/>
                <a:cs typeface="Times New Roman" panose="02020603050405020304" pitchFamily="18" charset="0"/>
              </a:rPr>
              <a:t>(2.3)</a:t>
            </a:r>
            <a:endParaRPr lang="en-GB" altLang="sv-SE"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979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99ED710-FF7A-4945-B3B9-76C5B9CAEA6B}" type="slidenum">
              <a:rPr lang="sv-SE" altLang="sv-SE"/>
              <a:pPr/>
              <a:t>15</a:t>
            </a:fld>
            <a:endParaRPr lang="sv-SE" altLang="sv-SE"/>
          </a:p>
        </p:txBody>
      </p:sp>
      <p:graphicFrame>
        <p:nvGraphicFramePr>
          <p:cNvPr id="118788" name="Object 4"/>
          <p:cNvGraphicFramePr>
            <a:graphicFrameLocks noChangeAspect="1"/>
          </p:cNvGraphicFramePr>
          <p:nvPr/>
        </p:nvGraphicFramePr>
        <p:xfrm>
          <a:off x="1524000" y="228601"/>
          <a:ext cx="9144000" cy="5826125"/>
        </p:xfrm>
        <a:graphic>
          <a:graphicData uri="http://schemas.openxmlformats.org/presentationml/2006/ole">
            <mc:AlternateContent xmlns:mc="http://schemas.openxmlformats.org/markup-compatibility/2006">
              <mc:Choice xmlns:v="urn:schemas-microsoft-com:vml" Requires="v">
                <p:oleObj spid="_x0000_s1080" name="Chart" r:id="rId3" imgW="7819834" imgH="4981766" progId="Excel.Chart.8">
                  <p:embed/>
                </p:oleObj>
              </mc:Choice>
              <mc:Fallback>
                <p:oleObj name="Chart" r:id="rId3" imgW="7819834" imgH="4981766"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8601"/>
                        <a:ext cx="9144000" cy="582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89" name="Rectangle 5"/>
          <p:cNvSpPr>
            <a:spLocks noChangeArrowheads="1"/>
          </p:cNvSpPr>
          <p:nvPr/>
        </p:nvSpPr>
        <p:spPr bwMode="auto">
          <a:xfrm>
            <a:off x="1752600" y="6248400"/>
            <a:ext cx="9429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tLang="sv-SE" sz="1200" b="1">
                <a:solidFill>
                  <a:schemeClr val="hlink"/>
                </a:solidFill>
              </a:rPr>
              <a:t>Source: FAOSTAT</a:t>
            </a:r>
            <a:endParaRPr lang="sv-SE" altLang="sv-SE" sz="1200">
              <a:solidFill>
                <a:schemeClr val="hlink"/>
              </a:solidFill>
            </a:endParaRPr>
          </a:p>
          <a:p>
            <a:r>
              <a:rPr lang="sv-SE" altLang="sv-SE" sz="1200" b="1">
                <a:solidFill>
                  <a:schemeClr val="hlink"/>
                </a:solidFill>
              </a:rPr>
              <a:t>Adaptions by Peter Lohmander.</a:t>
            </a:r>
          </a:p>
        </p:txBody>
      </p:sp>
    </p:spTree>
    <p:extLst>
      <p:ext uri="{BB962C8B-B14F-4D97-AF65-F5344CB8AC3E}">
        <p14:creationId xmlns:p14="http://schemas.microsoft.com/office/powerpoint/2010/main" val="593981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3"/>
          <p:cNvSpPr>
            <a:spLocks noGrp="1"/>
          </p:cNvSpPr>
          <p:nvPr>
            <p:ph type="sldNum" sz="quarter" idx="12"/>
          </p:nvPr>
        </p:nvSpPr>
        <p:spPr/>
        <p:txBody>
          <a:bodyPr/>
          <a:lstStyle/>
          <a:p>
            <a:fld id="{2AEE015F-0799-4A6E-A551-875B1D305320}" type="slidenum">
              <a:rPr lang="sv-SE" altLang="sv-SE"/>
              <a:pPr/>
              <a:t>16</a:t>
            </a:fld>
            <a:endParaRPr lang="sv-SE" altLang="sv-SE"/>
          </a:p>
        </p:txBody>
      </p:sp>
      <p:pic>
        <p:nvPicPr>
          <p:cNvPr id="1167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17" y="114845"/>
            <a:ext cx="10818156" cy="611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657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p:txBody>
          <a:bodyPr/>
          <a:lstStyle/>
          <a:p>
            <a:fld id="{86072B0B-93A1-4905-A2FD-2945F6922C82}" type="slidenum">
              <a:rPr lang="sv-SE" altLang="sv-SE"/>
              <a:pPr/>
              <a:t>17</a:t>
            </a:fld>
            <a:endParaRPr lang="sv-SE" altLang="sv-SE"/>
          </a:p>
        </p:txBody>
      </p:sp>
      <p:sp>
        <p:nvSpPr>
          <p:cNvPr id="432130" name="Rectangle 2"/>
          <p:cNvSpPr>
            <a:spLocks noGrp="1" noChangeArrowheads="1"/>
          </p:cNvSpPr>
          <p:nvPr>
            <p:ph type="title"/>
          </p:nvPr>
        </p:nvSpPr>
        <p:spPr>
          <a:xfrm>
            <a:off x="1981200" y="1270001"/>
            <a:ext cx="8229600" cy="2468563"/>
          </a:xfrm>
        </p:spPr>
        <p:txBody>
          <a:bodyPr>
            <a:normAutofit fontScale="90000"/>
          </a:bodyPr>
          <a:lstStyle/>
          <a:p>
            <a:r>
              <a:rPr lang="sv-SE" altLang="sv-SE" sz="4000" b="1" dirty="0" smtClean="0">
                <a:latin typeface="Times New Roman" panose="02020603050405020304" pitchFamily="18" charset="0"/>
                <a:cs typeface="Times New Roman" panose="02020603050405020304" pitchFamily="18" charset="0"/>
              </a:rPr>
              <a:t>A simple </a:t>
            </a:r>
            <a:r>
              <a:rPr lang="sv-SE" altLang="sv-SE" sz="4000" b="1" dirty="0" err="1" smtClean="0">
                <a:latin typeface="Times New Roman" panose="02020603050405020304" pitchFamily="18" charset="0"/>
                <a:cs typeface="Times New Roman" panose="02020603050405020304" pitchFamily="18" charset="0"/>
              </a:rPr>
              <a:t>calculation</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based</a:t>
            </a:r>
            <a:r>
              <a:rPr lang="sv-SE" altLang="sv-SE" sz="4000" b="1" dirty="0" smtClean="0">
                <a:latin typeface="Times New Roman" panose="02020603050405020304" pitchFamily="18" charset="0"/>
                <a:cs typeface="Times New Roman" panose="02020603050405020304" pitchFamily="18" charset="0"/>
              </a:rPr>
              <a:t> on </a:t>
            </a:r>
            <a:r>
              <a:rPr lang="sv-SE" altLang="sv-SE" sz="4000" b="1" dirty="0" err="1" smtClean="0">
                <a:latin typeface="Times New Roman" panose="02020603050405020304" pitchFamily="18" charset="0"/>
                <a:cs typeface="Times New Roman" panose="02020603050405020304" pitchFamily="18" charset="0"/>
              </a:rPr>
              <a:t>official</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statistics</a:t>
            </a:r>
            <a:r>
              <a:rPr lang="sv-SE" altLang="sv-SE" sz="4000" b="1" dirty="0" smtClean="0">
                <a:latin typeface="Times New Roman" panose="02020603050405020304" pitchFamily="18" charset="0"/>
                <a:cs typeface="Times New Roman" panose="02020603050405020304" pitchFamily="18" charset="0"/>
              </a:rPr>
              <a:t> shows </a:t>
            </a:r>
            <a:r>
              <a:rPr lang="sv-SE" altLang="sv-SE" sz="4000" b="1" dirty="0" err="1" smtClean="0">
                <a:latin typeface="Times New Roman" panose="02020603050405020304" pitchFamily="18" charset="0"/>
                <a:cs typeface="Times New Roman" panose="02020603050405020304" pitchFamily="18" charset="0"/>
              </a:rPr>
              <a:t>that</a:t>
            </a:r>
            <a:r>
              <a:rPr lang="sv-SE" altLang="sv-SE" sz="4000" b="1" dirty="0" smtClean="0">
                <a:latin typeface="Times New Roman" panose="02020603050405020304" pitchFamily="18" charset="0"/>
                <a:cs typeface="Times New Roman" panose="02020603050405020304" pitchFamily="18" charset="0"/>
              </a:rPr>
              <a:t> the </a:t>
            </a:r>
            <a:r>
              <a:rPr lang="sv-SE" altLang="sv-SE" sz="4000" b="1" dirty="0" err="1" smtClean="0">
                <a:latin typeface="Times New Roman" panose="02020603050405020304" pitchFamily="18" charset="0"/>
                <a:cs typeface="Times New Roman" panose="02020603050405020304" pitchFamily="18" charset="0"/>
              </a:rPr>
              <a:t>sustainable</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forest</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solidFill>
                  <a:srgbClr val="FF0000"/>
                </a:solidFill>
                <a:latin typeface="Times New Roman" panose="02020603050405020304" pitchFamily="18" charset="0"/>
                <a:cs typeface="Times New Roman" panose="02020603050405020304" pitchFamily="18" charset="0"/>
              </a:rPr>
              <a:t>production</a:t>
            </a:r>
            <a:r>
              <a:rPr lang="sv-SE" altLang="sv-SE" sz="4000" b="1" dirty="0" smtClean="0">
                <a:solidFill>
                  <a:srgbClr val="FF0000"/>
                </a:solidFill>
                <a:latin typeface="Times New Roman" panose="02020603050405020304" pitchFamily="18" charset="0"/>
                <a:cs typeface="Times New Roman" panose="02020603050405020304" pitchFamily="18" charset="0"/>
              </a:rPr>
              <a:t> potential </a:t>
            </a:r>
            <a:r>
              <a:rPr lang="sv-SE" altLang="sv-SE" sz="4000" b="1" dirty="0" smtClean="0">
                <a:latin typeface="Times New Roman" panose="02020603050405020304" pitchFamily="18" charset="0"/>
                <a:cs typeface="Times New Roman" panose="02020603050405020304" pitchFamily="18" charset="0"/>
              </a:rPr>
              <a:t>in </a:t>
            </a:r>
            <a:r>
              <a:rPr lang="sv-SE" altLang="sv-SE" sz="4000" b="1" dirty="0" err="1" smtClean="0">
                <a:latin typeface="Times New Roman" panose="02020603050405020304" pitchFamily="18" charset="0"/>
                <a:cs typeface="Times New Roman" panose="02020603050405020304" pitchFamily="18" charset="0"/>
              </a:rPr>
              <a:t>Russian</a:t>
            </a:r>
            <a:r>
              <a:rPr lang="sv-SE" altLang="sv-SE" sz="4000" b="1" dirty="0" smtClean="0">
                <a:latin typeface="Times New Roman" panose="02020603050405020304" pitchFamily="18" charset="0"/>
                <a:cs typeface="Times New Roman" panose="02020603050405020304" pitchFamily="18" charset="0"/>
              </a:rPr>
              <a:t> Federation is </a:t>
            </a:r>
            <a:r>
              <a:rPr lang="sv-SE" altLang="sv-SE" sz="4000" b="1" dirty="0" err="1" smtClean="0">
                <a:latin typeface="Times New Roman" panose="02020603050405020304" pitchFamily="18" charset="0"/>
                <a:cs typeface="Times New Roman" panose="02020603050405020304" pitchFamily="18" charset="0"/>
              </a:rPr>
              <a:t>more</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than</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smtClean="0">
                <a:solidFill>
                  <a:srgbClr val="FF0000"/>
                </a:solidFill>
                <a:latin typeface="Times New Roman" panose="02020603050405020304" pitchFamily="18" charset="0"/>
                <a:cs typeface="Times New Roman" panose="02020603050405020304" pitchFamily="18" charset="0"/>
              </a:rPr>
              <a:t>2900 million </a:t>
            </a:r>
            <a:r>
              <a:rPr lang="sv-SE" altLang="sv-SE" sz="4000" b="1" dirty="0" err="1" smtClean="0">
                <a:latin typeface="Times New Roman" panose="02020603050405020304" pitchFamily="18" charset="0"/>
                <a:cs typeface="Times New Roman" panose="02020603050405020304" pitchFamily="18" charset="0"/>
              </a:rPr>
              <a:t>cubic</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metres</a:t>
            </a:r>
            <a:r>
              <a:rPr lang="sv-SE" altLang="sv-SE" sz="4000" b="1" dirty="0" smtClean="0">
                <a:latin typeface="Times New Roman" panose="02020603050405020304" pitchFamily="18" charset="0"/>
                <a:cs typeface="Times New Roman" panose="02020603050405020304" pitchFamily="18" charset="0"/>
              </a:rPr>
              <a:t> (over bark) per </a:t>
            </a:r>
            <a:r>
              <a:rPr lang="sv-SE" altLang="sv-SE" sz="4000" b="1" dirty="0" err="1" smtClean="0">
                <a:latin typeface="Times New Roman" panose="02020603050405020304" pitchFamily="18" charset="0"/>
                <a:cs typeface="Times New Roman" panose="02020603050405020304" pitchFamily="18" charset="0"/>
              </a:rPr>
              <a:t>year</a:t>
            </a:r>
            <a:r>
              <a:rPr lang="sv-SE" altLang="sv-SE" sz="4000" b="1" dirty="0" smtClean="0">
                <a:latin typeface="Times New Roman" panose="02020603050405020304" pitchFamily="18" charset="0"/>
                <a:cs typeface="Times New Roman" panose="02020603050405020304" pitchFamily="18" charset="0"/>
              </a:rPr>
              <a:t>.</a:t>
            </a:r>
            <a:br>
              <a:rPr lang="sv-SE" altLang="sv-SE" sz="4000" b="1" dirty="0" smtClean="0">
                <a:latin typeface="Times New Roman" panose="02020603050405020304" pitchFamily="18" charset="0"/>
                <a:cs typeface="Times New Roman" panose="02020603050405020304" pitchFamily="18" charset="0"/>
              </a:rPr>
            </a:br>
            <a:r>
              <a:rPr lang="sv-SE" altLang="sv-SE" sz="4000" b="1" dirty="0">
                <a:latin typeface="Times New Roman" panose="02020603050405020304" pitchFamily="18" charset="0"/>
                <a:cs typeface="Times New Roman" panose="02020603050405020304" pitchFamily="18" charset="0"/>
              </a:rPr>
              <a:t/>
            </a:r>
            <a:br>
              <a:rPr lang="sv-SE" altLang="sv-SE" sz="4000" b="1" dirty="0">
                <a:latin typeface="Times New Roman" panose="02020603050405020304" pitchFamily="18" charset="0"/>
                <a:cs typeface="Times New Roman" panose="02020603050405020304" pitchFamily="18" charset="0"/>
              </a:rPr>
            </a:br>
            <a:r>
              <a:rPr lang="sv-SE" altLang="sv-SE" sz="4000" b="1" dirty="0" smtClean="0">
                <a:solidFill>
                  <a:srgbClr val="FF0000"/>
                </a:solidFill>
                <a:latin typeface="Times New Roman" panose="02020603050405020304" pitchFamily="18" charset="0"/>
                <a:cs typeface="Times New Roman" panose="02020603050405020304" pitchFamily="18" charset="0"/>
              </a:rPr>
              <a:t>The </a:t>
            </a:r>
            <a:r>
              <a:rPr lang="sv-SE" altLang="sv-SE" sz="4000" b="1" dirty="0" err="1" smtClean="0">
                <a:solidFill>
                  <a:srgbClr val="FF0000"/>
                </a:solidFill>
                <a:latin typeface="Times New Roman" panose="02020603050405020304" pitchFamily="18" charset="0"/>
                <a:cs typeface="Times New Roman" panose="02020603050405020304" pitchFamily="18" charset="0"/>
              </a:rPr>
              <a:t>harvest</a:t>
            </a:r>
            <a:r>
              <a:rPr lang="sv-SE" altLang="sv-SE" sz="4000" b="1" dirty="0" smtClean="0">
                <a:solidFill>
                  <a:srgbClr val="FF0000"/>
                </a:solidFill>
                <a:latin typeface="Times New Roman" panose="02020603050405020304" pitchFamily="18" charset="0"/>
                <a:cs typeface="Times New Roman" panose="02020603050405020304" pitchFamily="18" charset="0"/>
              </a:rPr>
              <a:t> </a:t>
            </a:r>
            <a:r>
              <a:rPr lang="sv-SE" altLang="sv-SE" sz="4000" b="1" dirty="0" smtClean="0">
                <a:latin typeface="Times New Roman" panose="02020603050405020304" pitchFamily="18" charset="0"/>
                <a:cs typeface="Times New Roman" panose="02020603050405020304" pitchFamily="18" charset="0"/>
              </a:rPr>
              <a:t>(</a:t>
            </a:r>
            <a:r>
              <a:rPr lang="sv-SE" altLang="sv-SE" sz="4000" b="1" dirty="0" err="1" smtClean="0">
                <a:latin typeface="Times New Roman" panose="02020603050405020304" pitchFamily="18" charset="0"/>
                <a:cs typeface="Times New Roman" panose="02020603050405020304" pitchFamily="18" charset="0"/>
              </a:rPr>
              <a:t>year</a:t>
            </a:r>
            <a:r>
              <a:rPr lang="sv-SE" altLang="sv-SE" sz="4000" b="1" dirty="0" smtClean="0">
                <a:latin typeface="Times New Roman" panose="02020603050405020304" pitchFamily="18" charset="0"/>
                <a:cs typeface="Times New Roman" panose="02020603050405020304" pitchFamily="18" charset="0"/>
              </a:rPr>
              <a:t> 2008) </a:t>
            </a:r>
            <a:r>
              <a:rPr lang="sv-SE" altLang="sv-SE" sz="4000" b="1" dirty="0" err="1" smtClean="0">
                <a:latin typeface="Times New Roman" panose="02020603050405020304" pitchFamily="18" charset="0"/>
                <a:cs typeface="Times New Roman" panose="02020603050405020304" pitchFamily="18" charset="0"/>
              </a:rPr>
              <a:t>was</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only</a:t>
            </a:r>
            <a:r>
              <a:rPr lang="sv-SE" altLang="sv-SE" sz="4000" b="1" dirty="0" smtClean="0">
                <a:latin typeface="Times New Roman" panose="02020603050405020304" pitchFamily="18" charset="0"/>
                <a:cs typeface="Times New Roman" panose="02020603050405020304" pitchFamily="18" charset="0"/>
              </a:rPr>
              <a:t> </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solidFill>
                  <a:srgbClr val="FF0000"/>
                </a:solidFill>
                <a:latin typeface="Times New Roman" panose="02020603050405020304" pitchFamily="18" charset="0"/>
                <a:cs typeface="Times New Roman" panose="02020603050405020304" pitchFamily="18" charset="0"/>
              </a:rPr>
              <a:t>181 million </a:t>
            </a:r>
            <a:r>
              <a:rPr lang="sv-SE" altLang="sv-SE" sz="4000" b="1" dirty="0" err="1" smtClean="0">
                <a:latin typeface="Times New Roman" panose="02020603050405020304" pitchFamily="18" charset="0"/>
                <a:cs typeface="Times New Roman" panose="02020603050405020304" pitchFamily="18" charset="0"/>
              </a:rPr>
              <a:t>cubic</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metres</a:t>
            </a:r>
            <a:r>
              <a:rPr lang="sv-SE" altLang="sv-SE" sz="4000" b="1" dirty="0" smtClean="0">
                <a:latin typeface="Times New Roman" panose="02020603050405020304" pitchFamily="18" charset="0"/>
                <a:cs typeface="Times New Roman" panose="02020603050405020304" pitchFamily="18" charset="0"/>
              </a:rPr>
              <a:t> (under bark).</a:t>
            </a:r>
            <a:endParaRPr lang="sv-SE" altLang="sv-SE" sz="4000" b="1" dirty="0">
              <a:latin typeface="Times New Roman" panose="02020603050405020304" pitchFamily="18" charset="0"/>
              <a:cs typeface="Times New Roman" panose="02020603050405020304" pitchFamily="18" charset="0"/>
            </a:endParaRPr>
          </a:p>
        </p:txBody>
      </p:sp>
      <p:sp>
        <p:nvSpPr>
          <p:cNvPr id="432131" name="Rectangle 3"/>
          <p:cNvSpPr>
            <a:spLocks noGrp="1" noChangeArrowheads="1"/>
          </p:cNvSpPr>
          <p:nvPr>
            <p:ph type="body" idx="1"/>
          </p:nvPr>
        </p:nvSpPr>
        <p:spPr>
          <a:xfrm>
            <a:off x="1981200" y="4832349"/>
            <a:ext cx="8229600" cy="1706563"/>
          </a:xfrm>
        </p:spPr>
        <p:txBody>
          <a:bodyPr/>
          <a:lstStyle/>
          <a:p>
            <a:pPr marL="0" indent="0">
              <a:lnSpc>
                <a:spcPct val="80000"/>
              </a:lnSpc>
              <a:buNone/>
            </a:pPr>
            <a:endParaRPr lang="en-GB" altLang="sv-SE" sz="2000" b="1" i="1" dirty="0"/>
          </a:p>
          <a:p>
            <a:pPr>
              <a:lnSpc>
                <a:spcPct val="80000"/>
              </a:lnSpc>
            </a:pPr>
            <a:r>
              <a:rPr lang="sv-SE" altLang="sv-SE" sz="1400" b="1" i="1" dirty="0">
                <a:hlinkClick r:id="rId2"/>
              </a:rPr>
              <a:t>http://www.lohmander.com/RuMa09/Lohmander_Presentation.ppt</a:t>
            </a:r>
            <a:r>
              <a:rPr lang="sv-SE" altLang="sv-SE" sz="1400" b="1" i="1" dirty="0"/>
              <a:t> </a:t>
            </a:r>
          </a:p>
          <a:p>
            <a:pPr>
              <a:lnSpc>
                <a:spcPct val="80000"/>
              </a:lnSpc>
            </a:pPr>
            <a:r>
              <a:rPr lang="sv-SE" altLang="sv-SE" sz="1400" b="1" dirty="0">
                <a:hlinkClick r:id="rId3"/>
              </a:rPr>
              <a:t>http://www.iiasa.ac.at/Research/FOR/forest_cdrom/english/for_fund_en.html</a:t>
            </a:r>
            <a:endParaRPr lang="sv-SE" altLang="sv-SE" sz="1400" b="1" dirty="0"/>
          </a:p>
        </p:txBody>
      </p:sp>
    </p:spTree>
    <p:extLst>
      <p:ext uri="{BB962C8B-B14F-4D97-AF65-F5344CB8AC3E}">
        <p14:creationId xmlns:p14="http://schemas.microsoft.com/office/powerpoint/2010/main" val="3420210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69F3A0B9-7175-4119-82AF-3F2D5A870F77}" type="slidenum">
              <a:rPr lang="sv-SE" altLang="sv-SE"/>
              <a:pPr/>
              <a:t>18</a:t>
            </a:fld>
            <a:endParaRPr lang="sv-SE" altLang="sv-SE"/>
          </a:p>
        </p:txBody>
      </p:sp>
      <p:pic>
        <p:nvPicPr>
          <p:cNvPr id="439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5189538"/>
          </a:xfrm>
          <a:prstGeom prst="rect">
            <a:avLst/>
          </a:prstGeom>
          <a:noFill/>
          <a:extLst>
            <a:ext uri="{909E8E84-426E-40DD-AFC4-6F175D3DCCD1}">
              <a14:hiddenFill xmlns:a14="http://schemas.microsoft.com/office/drawing/2010/main">
                <a:solidFill>
                  <a:srgbClr val="FFFFFF"/>
                </a:solidFill>
              </a14:hiddenFill>
            </a:ext>
          </a:extLst>
        </p:spPr>
      </p:pic>
      <p:sp>
        <p:nvSpPr>
          <p:cNvPr id="439299" name="Text Box 3"/>
          <p:cNvSpPr txBox="1">
            <a:spLocks noChangeArrowheads="1"/>
          </p:cNvSpPr>
          <p:nvPr/>
        </p:nvSpPr>
        <p:spPr bwMode="auto">
          <a:xfrm>
            <a:off x="1889125" y="5764214"/>
            <a:ext cx="713265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v-SE" altLang="sv-SE" sz="1700" i="1"/>
              <a:t>Source:</a:t>
            </a:r>
          </a:p>
          <a:p>
            <a:r>
              <a:rPr lang="sv-SE" altLang="sv-SE" sz="1700">
                <a:hlinkClick r:id="rId3"/>
              </a:rPr>
              <a:t>http://www.iiasa.ac.at/Research/FOR/forest_cdrom/english/for_fund_en.html</a:t>
            </a:r>
            <a:endParaRPr lang="sv-SE" altLang="sv-SE" sz="1700"/>
          </a:p>
          <a:p>
            <a:r>
              <a:rPr lang="sv-SE" altLang="sv-SE" sz="1700"/>
              <a:t>(From Roslesinforg, 2003, VNIILM, 2003)</a:t>
            </a:r>
          </a:p>
        </p:txBody>
      </p:sp>
    </p:spTree>
    <p:extLst>
      <p:ext uri="{BB962C8B-B14F-4D97-AF65-F5344CB8AC3E}">
        <p14:creationId xmlns:p14="http://schemas.microsoft.com/office/powerpoint/2010/main" val="2302724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86F56F1-7F34-44C1-9256-330E694855DE}" type="slidenum">
              <a:rPr lang="sv-SE" altLang="sv-SE"/>
              <a:pPr/>
              <a:t>19</a:t>
            </a:fld>
            <a:endParaRPr lang="sv-SE" altLang="sv-SE"/>
          </a:p>
        </p:txBody>
      </p:sp>
      <p:pic>
        <p:nvPicPr>
          <p:cNvPr id="440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763000" cy="6840538"/>
          </a:xfrm>
          <a:prstGeom prst="rect">
            <a:avLst/>
          </a:prstGeom>
          <a:noFill/>
          <a:extLst>
            <a:ext uri="{909E8E84-426E-40DD-AFC4-6F175D3DCCD1}">
              <a14:hiddenFill xmlns:a14="http://schemas.microsoft.com/office/drawing/2010/main">
                <a:solidFill>
                  <a:srgbClr val="FFFFFF"/>
                </a:solidFill>
              </a14:hiddenFill>
            </a:ext>
          </a:extLst>
        </p:spPr>
      </p:pic>
      <p:sp>
        <p:nvSpPr>
          <p:cNvPr id="440323" name="Text Box 3"/>
          <p:cNvSpPr txBox="1">
            <a:spLocks noChangeArrowheads="1"/>
          </p:cNvSpPr>
          <p:nvPr/>
        </p:nvSpPr>
        <p:spPr bwMode="auto">
          <a:xfrm>
            <a:off x="2133600" y="228601"/>
            <a:ext cx="7543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2000" b="1">
                <a:solidFill>
                  <a:srgbClr val="FF0000"/>
                </a:solidFill>
              </a:rPr>
              <a:t>Calculation of the long run sustainable production level</a:t>
            </a:r>
          </a:p>
        </p:txBody>
      </p:sp>
    </p:spTree>
    <p:extLst>
      <p:ext uri="{BB962C8B-B14F-4D97-AF65-F5344CB8AC3E}">
        <p14:creationId xmlns:p14="http://schemas.microsoft.com/office/powerpoint/2010/main" val="4031488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fontScale="90000"/>
          </a:bodyPr>
          <a:lstStyle/>
          <a:p>
            <a:r>
              <a:rPr lang="en-US" sz="2400" b="1" dirty="0">
                <a:solidFill>
                  <a:srgbClr val="06082C"/>
                </a:solidFill>
                <a:latin typeface="Times-Bold"/>
              </a:rPr>
              <a:t>Bioenergy feedstock from forests:</a:t>
            </a:r>
            <a:br>
              <a:rPr lang="en-US" sz="2400" b="1" dirty="0">
                <a:solidFill>
                  <a:srgbClr val="06082C"/>
                </a:solidFill>
                <a:latin typeface="Times-Bold"/>
              </a:rPr>
            </a:br>
            <a:r>
              <a:rPr lang="en-US" sz="2400" b="1" dirty="0">
                <a:solidFill>
                  <a:srgbClr val="06082C"/>
                </a:solidFill>
                <a:latin typeface="Times-Bold"/>
              </a:rPr>
              <a:t>Optimal dynamic supply under constraints </a:t>
            </a:r>
            <a:r>
              <a:rPr lang="en-US" sz="2400" b="1" dirty="0" smtClean="0">
                <a:solidFill>
                  <a:srgbClr val="06082C"/>
                </a:solidFill>
                <a:latin typeface="Times-Bold"/>
              </a:rPr>
              <a:t>and risk</a:t>
            </a:r>
            <a:br>
              <a:rPr lang="en-US" sz="2400" b="1" dirty="0" smtClean="0">
                <a:solidFill>
                  <a:srgbClr val="06082C"/>
                </a:solidFill>
                <a:latin typeface="Times-Bold"/>
              </a:rPr>
            </a:br>
            <a:r>
              <a:rPr lang="sv-SE" sz="2400" b="1" dirty="0" smtClean="0">
                <a:solidFill>
                  <a:srgbClr val="06082C"/>
                </a:solidFill>
                <a:latin typeface="Times-Bold"/>
              </a:rPr>
              <a:t/>
            </a:r>
            <a:br>
              <a:rPr lang="sv-SE" sz="2400" b="1" dirty="0" smtClean="0">
                <a:solidFill>
                  <a:srgbClr val="06082C"/>
                </a:solidFill>
                <a:latin typeface="Times-Bold"/>
              </a:rPr>
            </a:br>
            <a:r>
              <a:rPr lang="en-GB" sz="2400" dirty="0">
                <a:solidFill>
                  <a:srgbClr val="181512"/>
                </a:solidFill>
                <a:latin typeface="Times New Roman" panose="02020603050405020304" pitchFamily="18" charset="0"/>
                <a:ea typeface="Times New Roman" panose="02020603050405020304" pitchFamily="18" charset="0"/>
              </a:rPr>
              <a:t>Professor </a:t>
            </a:r>
            <a:r>
              <a:rPr lang="en-GB" sz="2400" dirty="0" err="1">
                <a:solidFill>
                  <a:srgbClr val="000000"/>
                </a:solidFill>
                <a:latin typeface="Times New Roman" panose="02020603050405020304" pitchFamily="18" charset="0"/>
                <a:ea typeface="Times New Roman" panose="02020603050405020304" pitchFamily="18" charset="0"/>
              </a:rPr>
              <a:t>Dr.</a:t>
            </a:r>
            <a:r>
              <a:rPr lang="en-GB" sz="2400" dirty="0">
                <a:solidFill>
                  <a:srgbClr val="000000"/>
                </a:solidFill>
                <a:latin typeface="Times New Roman" panose="02020603050405020304" pitchFamily="18" charset="0"/>
                <a:ea typeface="Times New Roman" panose="02020603050405020304" pitchFamily="18" charset="0"/>
              </a:rPr>
              <a:t> Peter Lohmander, SLU, Sweden, </a:t>
            </a:r>
            <a:r>
              <a:rPr lang="en-GB" sz="2400" u="sng" dirty="0">
                <a:solidFill>
                  <a:srgbClr val="000000"/>
                </a:solidFill>
                <a:latin typeface="Times New Roman" panose="02020603050405020304" pitchFamily="18" charset="0"/>
                <a:ea typeface="Times New Roman" panose="02020603050405020304" pitchFamily="18" charset="0"/>
                <a:hlinkClick r:id="rId3"/>
              </a:rPr>
              <a:t>http://www.Lohmander.com</a:t>
            </a:r>
            <a:r>
              <a:rPr lang="en-GB" sz="2400" u="sng"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hlinkClick r:id="rId4"/>
              </a:rPr>
              <a:t>Peter@Lohmander.com</a:t>
            </a:r>
            <a:r>
              <a:rPr lang="en-GB" sz="2400" dirty="0">
                <a:solidFill>
                  <a:srgbClr val="000000"/>
                </a:solidFill>
                <a:latin typeface="Times New Roman" panose="02020603050405020304" pitchFamily="18" charset="0"/>
                <a:ea typeface="Times New Roman" panose="02020603050405020304" pitchFamily="18" charset="0"/>
              </a:rPr>
              <a:t> </a:t>
            </a:r>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35742" y="2006600"/>
            <a:ext cx="10515600" cy="4714875"/>
          </a:xfrm>
        </p:spPr>
        <p:txBody>
          <a:bodyPr>
            <a:normAutofit fontScale="62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r>
              <a:rPr lang="en-US" dirty="0" smtClean="0"/>
              <a:t>The </a:t>
            </a:r>
            <a:r>
              <a:rPr lang="en-US" dirty="0"/>
              <a:t>forests of the world represent a very important and large bioenergy feedstock. Only marginal fractions of </a:t>
            </a:r>
            <a:r>
              <a:rPr lang="en-US" dirty="0" smtClean="0"/>
              <a:t>the huge </a:t>
            </a:r>
            <a:r>
              <a:rPr lang="en-US" dirty="0"/>
              <a:t>potential bioenergy supply from the forests have been used until now.</a:t>
            </a:r>
          </a:p>
          <a:p>
            <a:r>
              <a:rPr lang="en-US" dirty="0"/>
              <a:t>The optimal sustainable utilization of the forest feedstock over time cannot be determined without </a:t>
            </a:r>
            <a:r>
              <a:rPr lang="en-US" dirty="0" smtClean="0"/>
              <a:t>explicit consideration </a:t>
            </a:r>
            <a:r>
              <a:rPr lang="en-US" dirty="0"/>
              <a:t>of different levels of infrastructure investments, alternative harvesting methods, joint production </a:t>
            </a:r>
            <a:r>
              <a:rPr lang="en-US" dirty="0" smtClean="0"/>
              <a:t>of several </a:t>
            </a:r>
            <a:r>
              <a:rPr lang="en-US" dirty="0"/>
              <a:t>forest products and environmental effects.</a:t>
            </a:r>
          </a:p>
          <a:p>
            <a:r>
              <a:rPr lang="en-US" i="1" dirty="0"/>
              <a:t>The present utilization of forests for energy is much lower than optimal because of several reasons such as:</a:t>
            </a:r>
          </a:p>
          <a:p>
            <a:r>
              <a:rPr lang="en-US" dirty="0"/>
              <a:t>1. Forest laws and regulations are often historical compromises and are irrational with respect to </a:t>
            </a:r>
            <a:r>
              <a:rPr lang="en-US" dirty="0" smtClean="0"/>
              <a:t>present and </a:t>
            </a:r>
            <a:r>
              <a:rPr lang="en-US" dirty="0"/>
              <a:t>future forest production economics. Since technology and prices change over time, earlier laws </a:t>
            </a:r>
            <a:r>
              <a:rPr lang="en-US" dirty="0" smtClean="0"/>
              <a:t>and regulations </a:t>
            </a:r>
            <a:r>
              <a:rPr lang="en-US" dirty="0"/>
              <a:t>are presently almost never economically rational.</a:t>
            </a:r>
          </a:p>
          <a:p>
            <a:r>
              <a:rPr lang="en-US" dirty="0"/>
              <a:t>2. Forest laws and regulations are often irrational with respect to environmental effects.</a:t>
            </a:r>
          </a:p>
          <a:p>
            <a:r>
              <a:rPr lang="en-US" dirty="0"/>
              <a:t>3. Forestry, infrastructure, logistics, energy plants and forest products industries must be </a:t>
            </a:r>
            <a:r>
              <a:rPr lang="en-US" dirty="0" smtClean="0"/>
              <a:t>simultaneously optimized </a:t>
            </a:r>
            <a:r>
              <a:rPr lang="en-US" dirty="0"/>
              <a:t>in order to find the global optimum. However, since the strong interdependencies are </a:t>
            </a:r>
            <a:r>
              <a:rPr lang="en-US" dirty="0" smtClean="0"/>
              <a:t>often neglected </a:t>
            </a:r>
            <a:r>
              <a:rPr lang="en-US" dirty="0"/>
              <a:t>and partial analyses are used, the truly best solution is usually not obtained.</a:t>
            </a:r>
          </a:p>
          <a:p>
            <a:r>
              <a:rPr lang="en-US" dirty="0"/>
              <a:t>General functions for the optimal dynamic forest feedstock utilization under constraints and risk should </a:t>
            </a:r>
            <a:r>
              <a:rPr lang="en-US" dirty="0" smtClean="0"/>
              <a:t>be determined </a:t>
            </a:r>
            <a:r>
              <a:rPr lang="en-US" dirty="0"/>
              <a:t>with analytical methods. Alternative versions of such problems are solved and the </a:t>
            </a:r>
            <a:r>
              <a:rPr lang="en-US" dirty="0" smtClean="0"/>
              <a:t>empirical relevance </a:t>
            </a:r>
            <a:r>
              <a:rPr lang="en-US" dirty="0"/>
              <a:t>is demonstrated using statistical information in local, regional and global scales.</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2</a:t>
            </a:fld>
            <a:endParaRPr lang="sv-SE"/>
          </a:p>
        </p:txBody>
      </p:sp>
    </p:spTree>
    <p:extLst>
      <p:ext uri="{BB962C8B-B14F-4D97-AF65-F5344CB8AC3E}">
        <p14:creationId xmlns:p14="http://schemas.microsoft.com/office/powerpoint/2010/main" val="4028537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5"/>
          <p:cNvSpPr>
            <a:spLocks noGrp="1"/>
          </p:cNvSpPr>
          <p:nvPr>
            <p:ph type="sldNum" sz="quarter" idx="12"/>
          </p:nvPr>
        </p:nvSpPr>
        <p:spPr/>
        <p:txBody>
          <a:bodyPr/>
          <a:lstStyle/>
          <a:p>
            <a:fld id="{86072B0B-93A1-4905-A2FD-2945F6922C82}" type="slidenum">
              <a:rPr lang="sv-SE" altLang="sv-SE"/>
              <a:pPr/>
              <a:t>20</a:t>
            </a:fld>
            <a:endParaRPr lang="sv-SE" altLang="sv-SE"/>
          </a:p>
        </p:txBody>
      </p:sp>
      <p:sp>
        <p:nvSpPr>
          <p:cNvPr id="432130" name="Rectangle 2"/>
          <p:cNvSpPr>
            <a:spLocks noGrp="1" noChangeArrowheads="1"/>
          </p:cNvSpPr>
          <p:nvPr>
            <p:ph type="title"/>
          </p:nvPr>
        </p:nvSpPr>
        <p:spPr>
          <a:xfrm>
            <a:off x="1930400" y="2781301"/>
            <a:ext cx="8229600" cy="2468563"/>
          </a:xfrm>
        </p:spPr>
        <p:txBody>
          <a:bodyPr>
            <a:normAutofit fontScale="90000"/>
          </a:bodyPr>
          <a:lstStyle/>
          <a:p>
            <a:r>
              <a:rPr lang="sv-SE" altLang="sv-SE" sz="4000" b="1" i="1" dirty="0" err="1" smtClean="0">
                <a:solidFill>
                  <a:srgbClr val="FF0000"/>
                </a:solidFill>
                <a:latin typeface="Times New Roman" panose="02020603050405020304" pitchFamily="18" charset="0"/>
                <a:cs typeface="Times New Roman" panose="02020603050405020304" pitchFamily="18" charset="0"/>
              </a:rPr>
              <a:t>Rough</a:t>
            </a:r>
            <a:r>
              <a:rPr lang="sv-SE" altLang="sv-SE" sz="4000" b="1" i="1" dirty="0" smtClean="0">
                <a:solidFill>
                  <a:srgbClr val="FF0000"/>
                </a:solidFill>
                <a:latin typeface="Times New Roman" panose="02020603050405020304" pitchFamily="18" charset="0"/>
                <a:cs typeface="Times New Roman" panose="02020603050405020304" pitchFamily="18" charset="0"/>
              </a:rPr>
              <a:t> approximation:</a:t>
            </a:r>
            <a:br>
              <a:rPr lang="sv-SE" altLang="sv-SE" sz="4000" b="1" i="1" dirty="0" smtClean="0">
                <a:solidFill>
                  <a:srgbClr val="FF0000"/>
                </a:solidFill>
                <a:latin typeface="Times New Roman" panose="02020603050405020304" pitchFamily="18" charset="0"/>
                <a:cs typeface="Times New Roman" panose="02020603050405020304" pitchFamily="18" charset="0"/>
              </a:rPr>
            </a:br>
            <a:r>
              <a:rPr lang="sv-SE" altLang="sv-SE" sz="4000" b="1" dirty="0" smtClean="0">
                <a:latin typeface="Times New Roman" panose="02020603050405020304" pitchFamily="18" charset="0"/>
                <a:cs typeface="Times New Roman" panose="02020603050405020304" pitchFamily="18" charset="0"/>
              </a:rPr>
              <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latin typeface="Times New Roman" panose="02020603050405020304" pitchFamily="18" charset="0"/>
                <a:cs typeface="Times New Roman" panose="02020603050405020304" pitchFamily="18" charset="0"/>
              </a:rPr>
              <a:t>All </a:t>
            </a:r>
            <a:r>
              <a:rPr lang="sv-SE" altLang="sv-SE" sz="4000" b="1" dirty="0" err="1" smtClean="0">
                <a:latin typeface="Times New Roman" panose="02020603050405020304" pitchFamily="18" charset="0"/>
                <a:cs typeface="Times New Roman" panose="02020603050405020304" pitchFamily="18" charset="0"/>
              </a:rPr>
              <a:t>of</a:t>
            </a:r>
            <a:r>
              <a:rPr lang="sv-SE" altLang="sv-SE" sz="4000" b="1" dirty="0" smtClean="0">
                <a:latin typeface="Times New Roman" panose="02020603050405020304" pitchFamily="18" charset="0"/>
                <a:cs typeface="Times New Roman" panose="02020603050405020304" pitchFamily="18" charset="0"/>
              </a:rPr>
              <a:t> the </a:t>
            </a:r>
            <a:r>
              <a:rPr lang="sv-SE" altLang="sv-SE" sz="4000" b="1" dirty="0" err="1" smtClean="0">
                <a:latin typeface="Times New Roman" panose="02020603050405020304" pitchFamily="18" charset="0"/>
                <a:cs typeface="Times New Roman" panose="02020603050405020304" pitchFamily="18" charset="0"/>
              </a:rPr>
              <a:t>sustainable</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forest</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production</a:t>
            </a:r>
            <a:r>
              <a:rPr lang="sv-SE" altLang="sv-SE" sz="4000" b="1" dirty="0" smtClean="0">
                <a:latin typeface="Times New Roman" panose="02020603050405020304" pitchFamily="18" charset="0"/>
                <a:cs typeface="Times New Roman" panose="02020603050405020304" pitchFamily="18" charset="0"/>
              </a:rPr>
              <a:t> potential in </a:t>
            </a:r>
            <a:r>
              <a:rPr lang="sv-SE" altLang="sv-SE" sz="4000" b="1" dirty="0" err="1" smtClean="0">
                <a:latin typeface="Times New Roman" panose="02020603050405020304" pitchFamily="18" charset="0"/>
                <a:cs typeface="Times New Roman" panose="02020603050405020304" pitchFamily="18" charset="0"/>
              </a:rPr>
              <a:t>Russian</a:t>
            </a:r>
            <a:r>
              <a:rPr lang="sv-SE" altLang="sv-SE" sz="4000" b="1" dirty="0" smtClean="0">
                <a:latin typeface="Times New Roman" panose="02020603050405020304" pitchFamily="18" charset="0"/>
                <a:cs typeface="Times New Roman" panose="02020603050405020304" pitchFamily="18" charset="0"/>
              </a:rPr>
              <a:t> Federation </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latin typeface="Times New Roman" panose="02020603050405020304" pitchFamily="18" charset="0"/>
                <a:cs typeface="Times New Roman" panose="02020603050405020304" pitchFamily="18" charset="0"/>
              </a:rPr>
              <a:t>(2900 million </a:t>
            </a:r>
            <a:r>
              <a:rPr lang="sv-SE" altLang="sv-SE" sz="4000" b="1" dirty="0" err="1" smtClean="0">
                <a:latin typeface="Times New Roman" panose="02020603050405020304" pitchFamily="18" charset="0"/>
                <a:cs typeface="Times New Roman" panose="02020603050405020304" pitchFamily="18" charset="0"/>
              </a:rPr>
              <a:t>cubic</a:t>
            </a:r>
            <a:r>
              <a:rPr lang="sv-SE" altLang="sv-SE" sz="4000" b="1" dirty="0" smtClean="0">
                <a:latin typeface="Times New Roman" panose="02020603050405020304" pitchFamily="18" charset="0"/>
                <a:cs typeface="Times New Roman" panose="02020603050405020304" pitchFamily="18" charset="0"/>
              </a:rPr>
              <a:t> </a:t>
            </a:r>
            <a:r>
              <a:rPr lang="sv-SE" altLang="sv-SE" sz="4000" b="1" dirty="0" err="1" smtClean="0">
                <a:latin typeface="Times New Roman" panose="02020603050405020304" pitchFamily="18" charset="0"/>
                <a:cs typeface="Times New Roman" panose="02020603050405020304" pitchFamily="18" charset="0"/>
              </a:rPr>
              <a:t>metres</a:t>
            </a:r>
            <a:r>
              <a:rPr lang="sv-SE" altLang="sv-SE" sz="4000" b="1" dirty="0" smtClean="0">
                <a:latin typeface="Times New Roman" panose="02020603050405020304" pitchFamily="18" charset="0"/>
                <a:cs typeface="Times New Roman" panose="02020603050405020304" pitchFamily="18" charset="0"/>
              </a:rPr>
              <a:t>, over bark, per </a:t>
            </a:r>
            <a:r>
              <a:rPr lang="sv-SE" altLang="sv-SE" sz="4000" b="1" dirty="0" err="1" smtClean="0">
                <a:latin typeface="Times New Roman" panose="02020603050405020304" pitchFamily="18" charset="0"/>
                <a:cs typeface="Times New Roman" panose="02020603050405020304" pitchFamily="18" charset="0"/>
              </a:rPr>
              <a:t>year</a:t>
            </a:r>
            <a:r>
              <a:rPr lang="sv-SE" altLang="sv-SE" sz="4000" b="1" dirty="0" smtClean="0">
                <a:latin typeface="Times New Roman" panose="02020603050405020304" pitchFamily="18" charset="0"/>
                <a:cs typeface="Times New Roman" panose="02020603050405020304" pitchFamily="18" charset="0"/>
              </a:rPr>
              <a:t>) is </a:t>
            </a:r>
            <a:r>
              <a:rPr lang="sv-SE" altLang="sv-SE" sz="4000" b="1" dirty="0" err="1" smtClean="0">
                <a:latin typeface="Times New Roman" panose="02020603050405020304" pitchFamily="18" charset="0"/>
                <a:cs typeface="Times New Roman" panose="02020603050405020304" pitchFamily="18" charset="0"/>
              </a:rPr>
              <a:t>transformed</a:t>
            </a:r>
            <a:r>
              <a:rPr lang="sv-SE" altLang="sv-SE" sz="4000" b="1" dirty="0" smtClean="0">
                <a:latin typeface="Times New Roman" panose="02020603050405020304" pitchFamily="18" charset="0"/>
                <a:cs typeface="Times New Roman" panose="02020603050405020304" pitchFamily="18" charset="0"/>
              </a:rPr>
              <a:t> to </a:t>
            </a:r>
            <a:r>
              <a:rPr lang="sv-SE" altLang="sv-SE" sz="4000" b="1" dirty="0" err="1" smtClean="0">
                <a:latin typeface="Times New Roman" panose="02020603050405020304" pitchFamily="18" charset="0"/>
                <a:cs typeface="Times New Roman" panose="02020603050405020304" pitchFamily="18" charset="0"/>
              </a:rPr>
              <a:t>energy</a:t>
            </a:r>
            <a:r>
              <a:rPr lang="sv-SE" altLang="sv-SE" sz="4000" b="1" dirty="0" smtClean="0">
                <a:latin typeface="Times New Roman" panose="02020603050405020304" pitchFamily="18" charset="0"/>
                <a:cs typeface="Times New Roman" panose="02020603050405020304" pitchFamily="18" charset="0"/>
              </a:rPr>
              <a:t>. </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solidFill>
                  <a:srgbClr val="00B0F0"/>
                </a:solidFill>
                <a:latin typeface="Times New Roman" panose="02020603050405020304" pitchFamily="18" charset="0"/>
                <a:cs typeface="Times New Roman" panose="02020603050405020304" pitchFamily="18" charset="0"/>
              </a:rPr>
              <a:t>(In </a:t>
            </a:r>
            <a:r>
              <a:rPr lang="sv-SE" altLang="sv-SE" sz="4000" b="1" dirty="0" err="1" smtClean="0">
                <a:solidFill>
                  <a:srgbClr val="00B0F0"/>
                </a:solidFill>
                <a:latin typeface="Times New Roman" panose="02020603050405020304" pitchFamily="18" charset="0"/>
                <a:cs typeface="Times New Roman" panose="02020603050405020304" pitchFamily="18" charset="0"/>
              </a:rPr>
              <a:t>reality</a:t>
            </a:r>
            <a:r>
              <a:rPr lang="sv-SE" altLang="sv-SE" sz="4000" b="1" dirty="0" smtClean="0">
                <a:solidFill>
                  <a:srgbClr val="00B0F0"/>
                </a:solidFill>
                <a:latin typeface="Times New Roman" panose="02020603050405020304" pitchFamily="18" charset="0"/>
                <a:cs typeface="Times New Roman" panose="02020603050405020304" pitchFamily="18" charset="0"/>
              </a:rPr>
              <a:t>, </a:t>
            </a:r>
            <a:r>
              <a:rPr lang="sv-SE" altLang="sv-SE" sz="4000" b="1" dirty="0" err="1" smtClean="0">
                <a:solidFill>
                  <a:srgbClr val="00B0F0"/>
                </a:solidFill>
                <a:latin typeface="Times New Roman" panose="02020603050405020304" pitchFamily="18" charset="0"/>
                <a:cs typeface="Times New Roman" panose="02020603050405020304" pitchFamily="18" charset="0"/>
              </a:rPr>
              <a:t>some</a:t>
            </a:r>
            <a:r>
              <a:rPr lang="sv-SE" altLang="sv-SE" sz="4000" b="1" dirty="0" smtClean="0">
                <a:solidFill>
                  <a:srgbClr val="00B0F0"/>
                </a:solidFill>
                <a:latin typeface="Times New Roman" panose="02020603050405020304" pitchFamily="18" charset="0"/>
                <a:cs typeface="Times New Roman" panose="02020603050405020304" pitchFamily="18" charset="0"/>
              </a:rPr>
              <a:t> </a:t>
            </a:r>
            <a:r>
              <a:rPr lang="sv-SE" altLang="sv-SE" sz="4000" b="1" dirty="0" err="1" smtClean="0">
                <a:solidFill>
                  <a:srgbClr val="00B0F0"/>
                </a:solidFill>
                <a:latin typeface="Times New Roman" panose="02020603050405020304" pitchFamily="18" charset="0"/>
                <a:cs typeface="Times New Roman" panose="02020603050405020304" pitchFamily="18" charset="0"/>
              </a:rPr>
              <a:t>fraction</a:t>
            </a:r>
            <a:r>
              <a:rPr lang="sv-SE" altLang="sv-SE" sz="4000" b="1" dirty="0" smtClean="0">
                <a:solidFill>
                  <a:srgbClr val="00B0F0"/>
                </a:solidFill>
                <a:latin typeface="Times New Roman" panose="02020603050405020304" pitchFamily="18" charset="0"/>
                <a:cs typeface="Times New Roman" panose="02020603050405020304" pitchFamily="18" charset="0"/>
              </a:rPr>
              <a:t> </a:t>
            </a:r>
            <a:r>
              <a:rPr lang="sv-SE" altLang="sv-SE" sz="4000" b="1" dirty="0" err="1" smtClean="0">
                <a:solidFill>
                  <a:srgbClr val="00B0F0"/>
                </a:solidFill>
                <a:latin typeface="Times New Roman" panose="02020603050405020304" pitchFamily="18" charset="0"/>
                <a:cs typeface="Times New Roman" panose="02020603050405020304" pitchFamily="18" charset="0"/>
              </a:rPr>
              <a:t>will</a:t>
            </a:r>
            <a:r>
              <a:rPr lang="sv-SE" altLang="sv-SE" sz="4000" b="1" dirty="0" smtClean="0">
                <a:solidFill>
                  <a:srgbClr val="00B0F0"/>
                </a:solidFill>
                <a:latin typeface="Times New Roman" panose="02020603050405020304" pitchFamily="18" charset="0"/>
                <a:cs typeface="Times New Roman" panose="02020603050405020304" pitchFamily="18" charset="0"/>
              </a:rPr>
              <a:t> </a:t>
            </a:r>
            <a:r>
              <a:rPr lang="sv-SE" altLang="sv-SE" sz="4000" b="1" dirty="0" err="1" smtClean="0">
                <a:solidFill>
                  <a:srgbClr val="00B0F0"/>
                </a:solidFill>
                <a:latin typeface="Times New Roman" panose="02020603050405020304" pitchFamily="18" charset="0"/>
                <a:cs typeface="Times New Roman" panose="02020603050405020304" pitchFamily="18" charset="0"/>
              </a:rPr>
              <a:t>probably</a:t>
            </a:r>
            <a:r>
              <a:rPr lang="sv-SE" altLang="sv-SE" sz="4000" b="1" dirty="0" smtClean="0">
                <a:solidFill>
                  <a:srgbClr val="00B0F0"/>
                </a:solidFill>
                <a:latin typeface="Times New Roman" panose="02020603050405020304" pitchFamily="18" charset="0"/>
                <a:cs typeface="Times New Roman" panose="02020603050405020304" pitchFamily="18" charset="0"/>
              </a:rPr>
              <a:t> be </a:t>
            </a:r>
            <a:r>
              <a:rPr lang="sv-SE" altLang="sv-SE" sz="4000" b="1" dirty="0" err="1" smtClean="0">
                <a:solidFill>
                  <a:srgbClr val="00B0F0"/>
                </a:solidFill>
                <a:latin typeface="Times New Roman" panose="02020603050405020304" pitchFamily="18" charset="0"/>
                <a:cs typeface="Times New Roman" panose="02020603050405020304" pitchFamily="18" charset="0"/>
              </a:rPr>
              <a:t>used</a:t>
            </a:r>
            <a:r>
              <a:rPr lang="sv-SE" altLang="sv-SE" sz="4000" b="1" dirty="0" smtClean="0">
                <a:solidFill>
                  <a:srgbClr val="00B0F0"/>
                </a:solidFill>
                <a:latin typeface="Times New Roman" panose="02020603050405020304" pitchFamily="18" charset="0"/>
                <a:cs typeface="Times New Roman" panose="02020603050405020304" pitchFamily="18" charset="0"/>
              </a:rPr>
              <a:t> for </a:t>
            </a:r>
            <a:r>
              <a:rPr lang="sv-SE" altLang="sv-SE" sz="4000" b="1" dirty="0" err="1" smtClean="0">
                <a:solidFill>
                  <a:srgbClr val="00B0F0"/>
                </a:solidFill>
                <a:latin typeface="Times New Roman" panose="02020603050405020304" pitchFamily="18" charset="0"/>
                <a:cs typeface="Times New Roman" panose="02020603050405020304" pitchFamily="18" charset="0"/>
              </a:rPr>
              <a:t>other</a:t>
            </a:r>
            <a:r>
              <a:rPr lang="sv-SE" altLang="sv-SE" sz="4000" b="1" dirty="0" smtClean="0">
                <a:solidFill>
                  <a:srgbClr val="00B0F0"/>
                </a:solidFill>
                <a:latin typeface="Times New Roman" panose="02020603050405020304" pitchFamily="18" charset="0"/>
                <a:cs typeface="Times New Roman" panose="02020603050405020304" pitchFamily="18" charset="0"/>
              </a:rPr>
              <a:t> purposes.)</a:t>
            </a:r>
            <a:br>
              <a:rPr lang="sv-SE" altLang="sv-SE" sz="4000" b="1" dirty="0" smtClean="0">
                <a:solidFill>
                  <a:srgbClr val="00B0F0"/>
                </a:solidFill>
                <a:latin typeface="Times New Roman" panose="02020603050405020304" pitchFamily="18" charset="0"/>
                <a:cs typeface="Times New Roman" panose="02020603050405020304" pitchFamily="18" charset="0"/>
              </a:rPr>
            </a:br>
            <a:r>
              <a:rPr lang="sv-SE" altLang="sv-SE" sz="4000" b="1" dirty="0">
                <a:latin typeface="Times New Roman" panose="02020603050405020304" pitchFamily="18" charset="0"/>
                <a:cs typeface="Times New Roman" panose="02020603050405020304" pitchFamily="18" charset="0"/>
              </a:rPr>
              <a:t/>
            </a:r>
            <a:br>
              <a:rPr lang="sv-SE" altLang="sv-SE" sz="4000" b="1" dirty="0">
                <a:latin typeface="Times New Roman" panose="02020603050405020304" pitchFamily="18" charset="0"/>
                <a:cs typeface="Times New Roman" panose="02020603050405020304" pitchFamily="18" charset="0"/>
              </a:rPr>
            </a:br>
            <a:r>
              <a:rPr lang="sv-SE" altLang="sv-SE" sz="4000" b="1" dirty="0" err="1" smtClean="0">
                <a:latin typeface="Times New Roman" panose="02020603050405020304" pitchFamily="18" charset="0"/>
                <a:cs typeface="Times New Roman" panose="02020603050405020304" pitchFamily="18" charset="0"/>
              </a:rPr>
              <a:t>With</a:t>
            </a:r>
            <a:r>
              <a:rPr lang="sv-SE" altLang="sv-SE" sz="4000" b="1" dirty="0" smtClean="0">
                <a:latin typeface="Times New Roman" panose="02020603050405020304" pitchFamily="18" charset="0"/>
                <a:cs typeface="Times New Roman" panose="02020603050405020304" pitchFamily="18" charset="0"/>
              </a:rPr>
              <a:t> 2 TWh/Mm3, </a:t>
            </a:r>
            <a:r>
              <a:rPr lang="sv-SE" altLang="sv-SE" sz="4000" b="1" dirty="0" err="1" smtClean="0">
                <a:latin typeface="Times New Roman" panose="02020603050405020304" pitchFamily="18" charset="0"/>
                <a:cs typeface="Times New Roman" panose="02020603050405020304" pitchFamily="18" charset="0"/>
              </a:rPr>
              <a:t>we</a:t>
            </a:r>
            <a:r>
              <a:rPr lang="sv-SE" altLang="sv-SE" sz="4000" b="1" dirty="0" smtClean="0">
                <a:latin typeface="Times New Roman" panose="02020603050405020304" pitchFamily="18" charset="0"/>
                <a:cs typeface="Times New Roman" panose="02020603050405020304" pitchFamily="18" charset="0"/>
              </a:rPr>
              <a:t> get:</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latin typeface="Times New Roman" panose="02020603050405020304" pitchFamily="18" charset="0"/>
                <a:cs typeface="Times New Roman" panose="02020603050405020304" pitchFamily="18" charset="0"/>
              </a:rPr>
              <a:t> </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solidFill>
                  <a:srgbClr val="FF0000"/>
                </a:solidFill>
                <a:latin typeface="Times New Roman" panose="02020603050405020304" pitchFamily="18" charset="0"/>
                <a:cs typeface="Times New Roman" panose="02020603050405020304" pitchFamily="18" charset="0"/>
              </a:rPr>
              <a:t>5 800 TWh/</a:t>
            </a:r>
            <a:r>
              <a:rPr lang="sv-SE" altLang="sv-SE" sz="4000" b="1" dirty="0" err="1" smtClean="0">
                <a:solidFill>
                  <a:srgbClr val="FF0000"/>
                </a:solidFill>
                <a:latin typeface="Times New Roman" panose="02020603050405020304" pitchFamily="18" charset="0"/>
                <a:cs typeface="Times New Roman" panose="02020603050405020304" pitchFamily="18" charset="0"/>
              </a:rPr>
              <a:t>year</a:t>
            </a:r>
            <a:r>
              <a:rPr lang="sv-SE" altLang="sv-SE" sz="4000" b="1" dirty="0" smtClean="0">
                <a:latin typeface="Times New Roman" panose="02020603050405020304" pitchFamily="18" charset="0"/>
                <a:cs typeface="Times New Roman" panose="02020603050405020304" pitchFamily="18" charset="0"/>
              </a:rPr>
              <a:t>.</a:t>
            </a:r>
            <a:br>
              <a:rPr lang="sv-SE" altLang="sv-SE" sz="4000" b="1" dirty="0" smtClean="0">
                <a:latin typeface="Times New Roman" panose="02020603050405020304" pitchFamily="18" charset="0"/>
                <a:cs typeface="Times New Roman" panose="02020603050405020304" pitchFamily="18" charset="0"/>
              </a:rPr>
            </a:br>
            <a:r>
              <a:rPr lang="sv-SE" altLang="sv-SE" sz="4000" b="1" dirty="0" smtClean="0">
                <a:latin typeface="Times New Roman" panose="02020603050405020304" pitchFamily="18" charset="0"/>
                <a:cs typeface="Times New Roman" panose="02020603050405020304" pitchFamily="18" charset="0"/>
              </a:rPr>
              <a:t/>
            </a:r>
            <a:br>
              <a:rPr lang="sv-SE" altLang="sv-SE" sz="4000" b="1" dirty="0" smtClean="0">
                <a:latin typeface="Times New Roman" panose="02020603050405020304" pitchFamily="18" charset="0"/>
                <a:cs typeface="Times New Roman" panose="02020603050405020304" pitchFamily="18" charset="0"/>
              </a:rPr>
            </a:br>
            <a:r>
              <a:rPr lang="sv-SE" altLang="sv-SE" sz="4000" b="1" dirty="0">
                <a:latin typeface="Times New Roman" panose="02020603050405020304" pitchFamily="18" charset="0"/>
                <a:cs typeface="Times New Roman" panose="02020603050405020304" pitchFamily="18" charset="0"/>
              </a:rPr>
              <a:t/>
            </a:r>
            <a:br>
              <a:rPr lang="sv-SE" altLang="sv-SE" sz="4000" b="1" dirty="0">
                <a:latin typeface="Times New Roman" panose="02020603050405020304" pitchFamily="18" charset="0"/>
                <a:cs typeface="Times New Roman" panose="02020603050405020304" pitchFamily="18" charset="0"/>
              </a:rPr>
            </a:br>
            <a:endParaRPr lang="sv-SE" altLang="sv-SE"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1813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21</a:t>
            </a:fld>
            <a:endParaRPr lang="sv-SE"/>
          </a:p>
        </p:txBody>
      </p:sp>
      <p:pic>
        <p:nvPicPr>
          <p:cNvPr id="2050" name="Picture 2" descr="http://www.eia.gov/countries/analysisbriefs/China/images/primary_energy_consump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13" y="92883"/>
            <a:ext cx="8670925" cy="5868482"/>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698500" y="5961365"/>
            <a:ext cx="4643964" cy="369332"/>
          </a:xfrm>
          <a:prstGeom prst="rect">
            <a:avLst/>
          </a:prstGeom>
          <a:noFill/>
        </p:spPr>
        <p:txBody>
          <a:bodyPr wrap="none" rtlCol="0">
            <a:spAutoFit/>
          </a:bodyPr>
          <a:lstStyle/>
          <a:p>
            <a:r>
              <a:rPr lang="sv-SE" dirty="0">
                <a:hlinkClick r:id="rId3"/>
              </a:rPr>
              <a:t>http://</a:t>
            </a:r>
            <a:r>
              <a:rPr lang="sv-SE" dirty="0" smtClean="0">
                <a:hlinkClick r:id="rId3"/>
              </a:rPr>
              <a:t>www.eia.gov/countries/cab.cfm?fips=ch</a:t>
            </a:r>
            <a:r>
              <a:rPr lang="sv-SE" dirty="0" smtClean="0"/>
              <a:t> </a:t>
            </a:r>
            <a:endParaRPr lang="sv-SE" dirty="0"/>
          </a:p>
        </p:txBody>
      </p:sp>
      <p:sp>
        <p:nvSpPr>
          <p:cNvPr id="4" name="textruta 3"/>
          <p:cNvSpPr txBox="1"/>
          <p:nvPr/>
        </p:nvSpPr>
        <p:spPr>
          <a:xfrm>
            <a:off x="9208438" y="355600"/>
            <a:ext cx="2783775" cy="6617196"/>
          </a:xfrm>
          <a:prstGeom prst="rect">
            <a:avLst/>
          </a:prstGeom>
          <a:noFill/>
        </p:spPr>
        <p:txBody>
          <a:bodyPr wrap="none" rtlCol="0">
            <a:spAutoFit/>
          </a:bodyPr>
          <a:lstStyle/>
          <a:p>
            <a:r>
              <a:rPr lang="sv-SE" sz="2800" b="1" dirty="0" smtClean="0">
                <a:solidFill>
                  <a:srgbClr val="FF0000"/>
                </a:solidFill>
                <a:latin typeface="Times New Roman" panose="02020603050405020304" pitchFamily="18" charset="0"/>
                <a:cs typeface="Times New Roman" panose="02020603050405020304" pitchFamily="18" charset="0"/>
              </a:rPr>
              <a:t>Observations:</a:t>
            </a:r>
          </a:p>
          <a:p>
            <a:r>
              <a:rPr lang="sv-SE" b="1" dirty="0" smtClean="0">
                <a:latin typeface="Times New Roman" panose="02020603050405020304" pitchFamily="18" charset="0"/>
                <a:cs typeface="Times New Roman" panose="02020603050405020304" pitchFamily="18" charset="0"/>
              </a:rPr>
              <a:t>100 </a:t>
            </a:r>
            <a:r>
              <a:rPr lang="sv-SE" b="1" dirty="0" err="1" smtClean="0">
                <a:latin typeface="Times New Roman" panose="02020603050405020304" pitchFamily="18" charset="0"/>
                <a:cs typeface="Times New Roman" panose="02020603050405020304" pitchFamily="18" charset="0"/>
              </a:rPr>
              <a:t>quadrillion</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british</a:t>
            </a:r>
            <a:r>
              <a:rPr lang="sv-SE" b="1" dirty="0" smtClean="0">
                <a:latin typeface="Times New Roman" panose="02020603050405020304" pitchFamily="18" charset="0"/>
                <a:cs typeface="Times New Roman" panose="02020603050405020304" pitchFamily="18" charset="0"/>
              </a:rPr>
              <a:t> </a:t>
            </a:r>
          </a:p>
          <a:p>
            <a:r>
              <a:rPr lang="sv-SE" b="1" dirty="0" err="1" smtClean="0">
                <a:latin typeface="Times New Roman" panose="02020603050405020304" pitchFamily="18" charset="0"/>
                <a:cs typeface="Times New Roman" panose="02020603050405020304" pitchFamily="18" charset="0"/>
              </a:rPr>
              <a:t>thermal</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corresponds</a:t>
            </a:r>
            <a:r>
              <a:rPr lang="sv-SE" b="1" dirty="0" smtClean="0">
                <a:latin typeface="Times New Roman" panose="02020603050405020304" pitchFamily="18" charset="0"/>
                <a:cs typeface="Times New Roman" panose="02020603050405020304" pitchFamily="18" charset="0"/>
              </a:rPr>
              <a:t> to </a:t>
            </a:r>
          </a:p>
          <a:p>
            <a:r>
              <a:rPr lang="sv-SE" b="1" dirty="0" smtClean="0">
                <a:latin typeface="Times New Roman" panose="02020603050405020304" pitchFamily="18" charset="0"/>
                <a:cs typeface="Times New Roman" panose="02020603050405020304" pitchFamily="18" charset="0"/>
              </a:rPr>
              <a:t>29 300 TWh.</a:t>
            </a:r>
          </a:p>
          <a:p>
            <a:endParaRPr lang="sv-SE" b="1" dirty="0">
              <a:solidFill>
                <a:srgbClr val="FF0000"/>
              </a:solidFill>
              <a:latin typeface="Times New Roman" panose="02020603050405020304" pitchFamily="18" charset="0"/>
              <a:cs typeface="Times New Roman" panose="02020603050405020304" pitchFamily="18" charset="0"/>
            </a:endParaRPr>
          </a:p>
          <a:p>
            <a:r>
              <a:rPr lang="sv-SE" b="1" dirty="0" smtClean="0">
                <a:latin typeface="Times New Roman" panose="02020603050405020304" pitchFamily="18" charset="0"/>
                <a:cs typeface="Times New Roman" panose="02020603050405020304" pitchFamily="18" charset="0"/>
              </a:rPr>
              <a:t>In 2014, </a:t>
            </a:r>
            <a:r>
              <a:rPr lang="sv-SE" b="1" dirty="0" err="1" smtClean="0">
                <a:latin typeface="Times New Roman" panose="02020603050405020304" pitchFamily="18" charset="0"/>
                <a:cs typeface="Times New Roman" panose="02020603050405020304" pitchFamily="18" charset="0"/>
              </a:rPr>
              <a:t>according</a:t>
            </a:r>
            <a:r>
              <a:rPr lang="sv-SE" b="1" dirty="0" smtClean="0">
                <a:latin typeface="Times New Roman" panose="02020603050405020304" pitchFamily="18" charset="0"/>
                <a:cs typeface="Times New Roman" panose="02020603050405020304" pitchFamily="18" charset="0"/>
              </a:rPr>
              <a:t> to </a:t>
            </a:r>
          </a:p>
          <a:p>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graph</a:t>
            </a:r>
            <a:r>
              <a:rPr lang="sv-SE" b="1" dirty="0" smtClean="0">
                <a:latin typeface="Times New Roman" panose="02020603050405020304" pitchFamily="18" charset="0"/>
                <a:cs typeface="Times New Roman" panose="02020603050405020304" pitchFamily="18" charset="0"/>
              </a:rPr>
              <a:t>,</a:t>
            </a:r>
            <a:r>
              <a:rPr lang="sv-SE" b="1" dirty="0" smtClean="0">
                <a:solidFill>
                  <a:srgbClr val="FF0000"/>
                </a:solidFill>
                <a:latin typeface="Times New Roman" panose="02020603050405020304" pitchFamily="18" charset="0"/>
                <a:cs typeface="Times New Roman" panose="02020603050405020304" pitchFamily="18" charset="0"/>
              </a:rPr>
              <a:t> the global</a:t>
            </a:r>
          </a:p>
          <a:p>
            <a:r>
              <a:rPr lang="sv-SE" b="1" dirty="0" err="1" smtClean="0">
                <a:solidFill>
                  <a:srgbClr val="FF0000"/>
                </a:solidFill>
                <a:latin typeface="Times New Roman" panose="02020603050405020304" pitchFamily="18" charset="0"/>
                <a:cs typeface="Times New Roman" panose="02020603050405020304" pitchFamily="18" charset="0"/>
              </a:rPr>
              <a:t>primary</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energy</a:t>
            </a:r>
            <a:r>
              <a:rPr lang="sv-SE" b="1" dirty="0" smtClean="0">
                <a:solidFill>
                  <a:srgbClr val="FF0000"/>
                </a:solidFill>
                <a:latin typeface="Times New Roman" panose="02020603050405020304" pitchFamily="18" charset="0"/>
                <a:cs typeface="Times New Roman" panose="02020603050405020304" pitchFamily="18" charset="0"/>
              </a:rPr>
              <a:t> </a:t>
            </a:r>
          </a:p>
          <a:p>
            <a:r>
              <a:rPr lang="sv-SE" b="1" dirty="0" err="1" smtClean="0">
                <a:solidFill>
                  <a:srgbClr val="FF0000"/>
                </a:solidFill>
                <a:latin typeface="Times New Roman" panose="02020603050405020304" pitchFamily="18" charset="0"/>
                <a:cs typeface="Times New Roman" panose="02020603050405020304" pitchFamily="18" charset="0"/>
              </a:rPr>
              <a:t>consumption</a:t>
            </a:r>
            <a:r>
              <a:rPr lang="sv-SE" b="1" dirty="0" smtClean="0">
                <a:solidFill>
                  <a:srgbClr val="FF0000"/>
                </a:solidFill>
                <a:latin typeface="Times New Roman" panose="02020603050405020304" pitchFamily="18" charset="0"/>
                <a:cs typeface="Times New Roman" panose="02020603050405020304" pitchFamily="18" charset="0"/>
              </a:rPr>
              <a:t> is</a:t>
            </a:r>
          </a:p>
          <a:p>
            <a:r>
              <a:rPr lang="sv-SE" b="1" dirty="0" smtClean="0">
                <a:solidFill>
                  <a:srgbClr val="FF0000"/>
                </a:solidFill>
                <a:latin typeface="Times New Roman" panose="02020603050405020304" pitchFamily="18" charset="0"/>
                <a:cs typeface="Times New Roman" panose="02020603050405020304" pitchFamily="18" charset="0"/>
              </a:rPr>
              <a:t>160 000 TWh.</a:t>
            </a:r>
          </a:p>
          <a:p>
            <a:endParaRPr lang="sv-SE" b="1" dirty="0" smtClean="0">
              <a:solidFill>
                <a:srgbClr val="FF0000"/>
              </a:solidFill>
              <a:latin typeface="Times New Roman" panose="02020603050405020304" pitchFamily="18" charset="0"/>
              <a:cs typeface="Times New Roman" panose="02020603050405020304" pitchFamily="18" charset="0"/>
            </a:endParaRPr>
          </a:p>
          <a:p>
            <a:r>
              <a:rPr lang="sv-SE" b="1" dirty="0" smtClean="0">
                <a:solidFill>
                  <a:srgbClr val="FF0000"/>
                </a:solidFill>
                <a:latin typeface="Times New Roman" panose="02020603050405020304" pitchFamily="18" charset="0"/>
                <a:cs typeface="Times New Roman" panose="02020603050405020304" pitchFamily="18" charset="0"/>
              </a:rPr>
              <a:t>The potential </a:t>
            </a:r>
            <a:r>
              <a:rPr lang="sv-SE" b="1" dirty="0" err="1" smtClean="0">
                <a:solidFill>
                  <a:srgbClr val="FF0000"/>
                </a:solidFill>
                <a:latin typeface="Times New Roman" panose="02020603050405020304" pitchFamily="18" charset="0"/>
                <a:cs typeface="Times New Roman" panose="02020603050405020304" pitchFamily="18" charset="0"/>
              </a:rPr>
              <a:t>energy</a:t>
            </a:r>
            <a:endParaRPr lang="sv-SE" b="1" dirty="0" smtClean="0">
              <a:solidFill>
                <a:srgbClr val="FF0000"/>
              </a:solidFill>
              <a:latin typeface="Times New Roman" panose="02020603050405020304" pitchFamily="18" charset="0"/>
              <a:cs typeface="Times New Roman" panose="02020603050405020304" pitchFamily="18" charset="0"/>
            </a:endParaRPr>
          </a:p>
          <a:p>
            <a:r>
              <a:rPr lang="sv-SE" b="1" dirty="0" err="1" smtClean="0">
                <a:solidFill>
                  <a:srgbClr val="FF0000"/>
                </a:solidFill>
                <a:latin typeface="Times New Roman" panose="02020603050405020304" pitchFamily="18" charset="0"/>
                <a:cs typeface="Times New Roman" panose="02020603050405020304" pitchFamily="18" charset="0"/>
              </a:rPr>
              <a:t>production</a:t>
            </a:r>
            <a:r>
              <a:rPr lang="sv-SE" b="1" dirty="0" smtClean="0">
                <a:solidFill>
                  <a:srgbClr val="FF0000"/>
                </a:solidFill>
                <a:latin typeface="Times New Roman" panose="02020603050405020304" pitchFamily="18" charset="0"/>
                <a:cs typeface="Times New Roman" panose="02020603050405020304" pitchFamily="18" charset="0"/>
              </a:rPr>
              <a:t> in the </a:t>
            </a:r>
            <a:r>
              <a:rPr lang="sv-SE" b="1" dirty="0" err="1" smtClean="0">
                <a:solidFill>
                  <a:srgbClr val="FF0000"/>
                </a:solidFill>
                <a:latin typeface="Times New Roman" panose="02020603050405020304" pitchFamily="18" charset="0"/>
                <a:cs typeface="Times New Roman" panose="02020603050405020304" pitchFamily="18" charset="0"/>
              </a:rPr>
              <a:t>Russian</a:t>
            </a:r>
            <a:r>
              <a:rPr lang="sv-SE" b="1" dirty="0" smtClean="0">
                <a:solidFill>
                  <a:srgbClr val="FF0000"/>
                </a:solidFill>
                <a:latin typeface="Times New Roman" panose="02020603050405020304" pitchFamily="18" charset="0"/>
                <a:cs typeface="Times New Roman" panose="02020603050405020304" pitchFamily="18" charset="0"/>
              </a:rPr>
              <a:t> </a:t>
            </a:r>
          </a:p>
          <a:p>
            <a:r>
              <a:rPr lang="sv-SE" b="1" dirty="0" err="1" smtClean="0">
                <a:solidFill>
                  <a:srgbClr val="FF0000"/>
                </a:solidFill>
                <a:latin typeface="Times New Roman" panose="02020603050405020304" pitchFamily="18" charset="0"/>
                <a:cs typeface="Times New Roman" panose="02020603050405020304" pitchFamily="18" charset="0"/>
              </a:rPr>
              <a:t>forests</a:t>
            </a:r>
            <a:r>
              <a:rPr lang="sv-SE" b="1" dirty="0" smtClean="0">
                <a:solidFill>
                  <a:srgbClr val="FF0000"/>
                </a:solidFill>
                <a:latin typeface="Times New Roman" panose="02020603050405020304" pitchFamily="18" charset="0"/>
                <a:cs typeface="Times New Roman" panose="02020603050405020304" pitchFamily="18" charset="0"/>
              </a:rPr>
              <a:t> ( 5 800 TWh) is </a:t>
            </a:r>
          </a:p>
          <a:p>
            <a:r>
              <a:rPr lang="sv-SE" b="1" dirty="0" smtClean="0">
                <a:solidFill>
                  <a:srgbClr val="FF0000"/>
                </a:solidFill>
                <a:latin typeface="Times New Roman" panose="02020603050405020304" pitchFamily="18" charset="0"/>
                <a:cs typeface="Times New Roman" panose="02020603050405020304" pitchFamily="18" charset="0"/>
              </a:rPr>
              <a:t>3.6%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the global </a:t>
            </a:r>
          </a:p>
          <a:p>
            <a:r>
              <a:rPr lang="sv-SE" b="1" dirty="0" err="1" smtClean="0">
                <a:solidFill>
                  <a:srgbClr val="FF0000"/>
                </a:solidFill>
                <a:latin typeface="Times New Roman" panose="02020603050405020304" pitchFamily="18" charset="0"/>
                <a:cs typeface="Times New Roman" panose="02020603050405020304" pitchFamily="18" charset="0"/>
              </a:rPr>
              <a:t>primary</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energy</a:t>
            </a:r>
            <a:endParaRPr lang="sv-SE" b="1" dirty="0" smtClean="0">
              <a:solidFill>
                <a:srgbClr val="FF0000"/>
              </a:solidFill>
              <a:latin typeface="Times New Roman" panose="02020603050405020304" pitchFamily="18" charset="0"/>
              <a:cs typeface="Times New Roman" panose="02020603050405020304" pitchFamily="18" charset="0"/>
            </a:endParaRPr>
          </a:p>
          <a:p>
            <a:r>
              <a:rPr lang="sv-SE" b="1" dirty="0" err="1" smtClean="0">
                <a:solidFill>
                  <a:srgbClr val="FF0000"/>
                </a:solidFill>
                <a:latin typeface="Times New Roman" panose="02020603050405020304" pitchFamily="18" charset="0"/>
                <a:cs typeface="Times New Roman" panose="02020603050405020304" pitchFamily="18" charset="0"/>
              </a:rPr>
              <a:t>consumption</a:t>
            </a:r>
            <a:r>
              <a:rPr lang="sv-SE" b="1" dirty="0" smtClean="0">
                <a:solidFill>
                  <a:srgbClr val="FF0000"/>
                </a:solidFill>
                <a:latin typeface="Times New Roman" panose="02020603050405020304" pitchFamily="18" charset="0"/>
                <a:cs typeface="Times New Roman" panose="02020603050405020304" pitchFamily="18" charset="0"/>
              </a:rPr>
              <a:t> in 2014,</a:t>
            </a:r>
          </a:p>
          <a:p>
            <a:r>
              <a:rPr lang="sv-SE" b="1" dirty="0" smtClean="0">
                <a:solidFill>
                  <a:srgbClr val="FF0000"/>
                </a:solidFill>
                <a:latin typeface="Times New Roman" panose="02020603050405020304" pitchFamily="18" charset="0"/>
                <a:cs typeface="Times New Roman" panose="02020603050405020304" pitchFamily="18" charset="0"/>
              </a:rPr>
              <a:t>or 20%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the </a:t>
            </a:r>
            <a:r>
              <a:rPr lang="sv-SE" b="1" dirty="0" err="1" smtClean="0">
                <a:solidFill>
                  <a:srgbClr val="FF0000"/>
                </a:solidFill>
                <a:latin typeface="Times New Roman" panose="02020603050405020304" pitchFamily="18" charset="0"/>
                <a:cs typeface="Times New Roman" panose="02020603050405020304" pitchFamily="18" charset="0"/>
              </a:rPr>
              <a:t>primary</a:t>
            </a:r>
            <a:r>
              <a:rPr lang="sv-SE" b="1" dirty="0" smtClean="0">
                <a:solidFill>
                  <a:srgbClr val="FF0000"/>
                </a:solidFill>
                <a:latin typeface="Times New Roman" panose="02020603050405020304" pitchFamily="18" charset="0"/>
                <a:cs typeface="Times New Roman" panose="02020603050405020304" pitchFamily="18" charset="0"/>
              </a:rPr>
              <a:t> </a:t>
            </a:r>
          </a:p>
          <a:p>
            <a:r>
              <a:rPr lang="sv-SE" b="1" dirty="0" err="1" smtClean="0">
                <a:solidFill>
                  <a:srgbClr val="FF0000"/>
                </a:solidFill>
                <a:latin typeface="Times New Roman" panose="02020603050405020304" pitchFamily="18" charset="0"/>
                <a:cs typeface="Times New Roman" panose="02020603050405020304" pitchFamily="18" charset="0"/>
              </a:rPr>
              <a:t>energy</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cnsumption</a:t>
            </a:r>
            <a:r>
              <a:rPr lang="sv-SE" b="1" dirty="0" smtClean="0">
                <a:solidFill>
                  <a:srgbClr val="FF0000"/>
                </a:solidFill>
                <a:latin typeface="Times New Roman" panose="02020603050405020304" pitchFamily="18" charset="0"/>
                <a:cs typeface="Times New Roman" panose="02020603050405020304" pitchFamily="18" charset="0"/>
              </a:rPr>
              <a:t> in </a:t>
            </a:r>
          </a:p>
          <a:p>
            <a:r>
              <a:rPr lang="sv-SE" b="1" dirty="0" smtClean="0">
                <a:solidFill>
                  <a:srgbClr val="FF0000"/>
                </a:solidFill>
                <a:latin typeface="Times New Roman" panose="02020603050405020304" pitchFamily="18" charset="0"/>
                <a:cs typeface="Times New Roman" panose="02020603050405020304" pitchFamily="18" charset="0"/>
              </a:rPr>
              <a:t>China in 2014.</a:t>
            </a:r>
          </a:p>
          <a:p>
            <a:endParaRPr lang="sv-SE" b="1" dirty="0" smtClean="0">
              <a:solidFill>
                <a:srgbClr val="FF0000"/>
              </a:solidFill>
              <a:latin typeface="Times New Roman" panose="02020603050405020304" pitchFamily="18" charset="0"/>
              <a:cs typeface="Times New Roman" panose="02020603050405020304" pitchFamily="18" charset="0"/>
            </a:endParaRPr>
          </a:p>
          <a:p>
            <a:endParaRPr lang="sv-SE" b="1" dirty="0">
              <a:solidFill>
                <a:srgbClr val="FF0000"/>
              </a:solidFill>
              <a:latin typeface="Times New Roman" panose="02020603050405020304" pitchFamily="18" charset="0"/>
              <a:cs typeface="Times New Roman" panose="02020603050405020304" pitchFamily="18" charset="0"/>
            </a:endParaRPr>
          </a:p>
          <a:p>
            <a:endParaRPr lang="sv-SE" b="1" dirty="0">
              <a:solidFill>
                <a:srgbClr val="FF0000"/>
              </a:solidFill>
              <a:latin typeface="Times New Roman" panose="02020603050405020304" pitchFamily="18" charset="0"/>
              <a:cs typeface="Times New Roman" panose="02020603050405020304" pitchFamily="18" charset="0"/>
            </a:endParaRPr>
          </a:p>
        </p:txBody>
      </p:sp>
      <p:sp>
        <p:nvSpPr>
          <p:cNvPr id="5" name="textruta 4"/>
          <p:cNvSpPr txBox="1"/>
          <p:nvPr/>
        </p:nvSpPr>
        <p:spPr>
          <a:xfrm>
            <a:off x="3149600" y="6423580"/>
            <a:ext cx="8669489" cy="369332"/>
          </a:xfrm>
          <a:prstGeom prst="rect">
            <a:avLst/>
          </a:prstGeom>
          <a:noFill/>
        </p:spPr>
        <p:txBody>
          <a:bodyPr wrap="none" rtlCol="0">
            <a:spAutoFit/>
          </a:bodyPr>
          <a:lstStyle/>
          <a:p>
            <a:r>
              <a:rPr lang="sv-SE" dirty="0">
                <a:hlinkClick r:id="rId4"/>
              </a:rPr>
              <a:t>http://</a:t>
            </a:r>
            <a:r>
              <a:rPr lang="sv-SE" dirty="0" smtClean="0">
                <a:hlinkClick r:id="rId4"/>
              </a:rPr>
              <a:t>www.conversion-website.com/energy/British-thermal-unit-IT-to-terawatt-hour.html</a:t>
            </a:r>
            <a:r>
              <a:rPr lang="sv-SE" dirty="0" smtClean="0"/>
              <a:t> </a:t>
            </a:r>
            <a:endParaRPr lang="sv-SE" dirty="0"/>
          </a:p>
        </p:txBody>
      </p:sp>
    </p:spTree>
    <p:extLst>
      <p:ext uri="{BB962C8B-B14F-4D97-AF65-F5344CB8AC3E}">
        <p14:creationId xmlns:p14="http://schemas.microsoft.com/office/powerpoint/2010/main" val="1656825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1" dirty="0" smtClean="0">
                <a:solidFill>
                  <a:srgbClr val="FF0000"/>
                </a:solidFill>
                <a:latin typeface="Times New Roman" panose="02020603050405020304" pitchFamily="18" charset="0"/>
                <a:cs typeface="Times New Roman" panose="02020603050405020304" pitchFamily="18" charset="0"/>
              </a:rPr>
              <a:t>Energy </a:t>
            </a:r>
            <a:r>
              <a:rPr lang="sv-SE" b="1" dirty="0" err="1" smtClean="0">
                <a:solidFill>
                  <a:srgbClr val="FF0000"/>
                </a:solidFill>
                <a:latin typeface="Times New Roman" panose="02020603050405020304" pitchFamily="18" charset="0"/>
                <a:cs typeface="Times New Roman" panose="02020603050405020304" pitchFamily="18" charset="0"/>
              </a:rPr>
              <a:t>consumption</a:t>
            </a:r>
            <a:r>
              <a:rPr lang="sv-SE" b="1" dirty="0" smtClean="0">
                <a:solidFill>
                  <a:srgbClr val="FF0000"/>
                </a:solidFill>
                <a:latin typeface="Times New Roman" panose="02020603050405020304" pitchFamily="18" charset="0"/>
                <a:cs typeface="Times New Roman" panose="02020603050405020304" pitchFamily="18" charset="0"/>
              </a:rPr>
              <a:t> in EU</a:t>
            </a:r>
            <a:endParaRPr lang="sv-SE" b="1" dirty="0">
              <a:solidFill>
                <a:srgbClr val="FF0000"/>
              </a:solidFill>
              <a:latin typeface="Times New Roman" panose="02020603050405020304" pitchFamily="18" charset="0"/>
              <a:cs typeface="Times New Roman" panose="02020603050405020304" pitchFamily="18" charset="0"/>
            </a:endParaRPr>
          </a:p>
        </p:txBody>
      </p:sp>
      <p:sp>
        <p:nvSpPr>
          <p:cNvPr id="3" name="Platshållare för innehåll 2"/>
          <p:cNvSpPr>
            <a:spLocks noGrp="1"/>
          </p:cNvSpPr>
          <p:nvPr>
            <p:ph idx="1"/>
          </p:nvPr>
        </p:nvSpPr>
        <p:spPr/>
        <p:txBody>
          <a:bodyPr>
            <a:normAutofit fontScale="92500" lnSpcReduction="10000"/>
          </a:bodyPr>
          <a:lstStyle/>
          <a:p>
            <a:pPr marL="0" indent="0">
              <a:buNone/>
            </a:pPr>
            <a:r>
              <a:rPr lang="en-US" b="1" dirty="0">
                <a:latin typeface="Times New Roman" panose="02020603050405020304" pitchFamily="18" charset="0"/>
                <a:cs typeface="Times New Roman" panose="02020603050405020304" pitchFamily="18" charset="0"/>
                <a:hlinkClick r:id="rId2" tooltip="Glossary:Gross inland energy consumption"/>
              </a:rPr>
              <a:t>Gross inland consumption</a:t>
            </a:r>
            <a:r>
              <a:rPr lang="en-US" b="1" dirty="0">
                <a:latin typeface="Times New Roman" panose="02020603050405020304" pitchFamily="18" charset="0"/>
                <a:cs typeface="Times New Roman" panose="02020603050405020304" pitchFamily="18" charset="0"/>
              </a:rPr>
              <a:t> of energy within the EU-28 in 2012 was 1 683 million </a:t>
            </a:r>
            <a:r>
              <a:rPr lang="en-US" b="1" dirty="0" err="1">
                <a:latin typeface="Times New Roman" panose="02020603050405020304" pitchFamily="18" charset="0"/>
                <a:cs typeface="Times New Roman" panose="02020603050405020304" pitchFamily="18" charset="0"/>
                <a:hlinkClick r:id="rId3" tooltip="Glossary:Tonnes of oil equivalent"/>
              </a:rPr>
              <a:t>tonnes</a:t>
            </a:r>
            <a:r>
              <a:rPr lang="en-US" b="1" dirty="0">
                <a:latin typeface="Times New Roman" panose="02020603050405020304" pitchFamily="18" charset="0"/>
                <a:cs typeface="Times New Roman" panose="02020603050405020304" pitchFamily="18" charset="0"/>
                <a:hlinkClick r:id="rId3" tooltip="Glossary:Tonnes of oil equivalent"/>
              </a:rPr>
              <a:t> of oil equivalent</a:t>
            </a:r>
            <a:r>
              <a:rPr lang="en-US" b="1" dirty="0">
                <a:latin typeface="Times New Roman" panose="02020603050405020304" pitchFamily="18" charset="0"/>
                <a:cs typeface="Times New Roman" panose="02020603050405020304" pitchFamily="18" charset="0"/>
              </a:rPr>
              <a:t> (toe</a:t>
            </a:r>
            <a:r>
              <a:rPr lang="en-US" b="1" dirty="0" smtClean="0">
                <a:latin typeface="Times New Roman" panose="02020603050405020304" pitchFamily="18" charset="0"/>
                <a:cs typeface="Times New Roman" panose="02020603050405020304" pitchFamily="18" charset="0"/>
              </a:rPr>
              <a:t>). </a:t>
            </a:r>
          </a:p>
          <a:p>
            <a:r>
              <a:rPr lang="sv-SE" sz="1700" b="1" dirty="0" smtClean="0">
                <a:latin typeface="Times New Roman" panose="02020603050405020304" pitchFamily="18" charset="0"/>
                <a:cs typeface="Times New Roman" panose="02020603050405020304" pitchFamily="18" charset="0"/>
                <a:hlinkClick r:id="rId4"/>
              </a:rPr>
              <a:t>http</a:t>
            </a:r>
            <a:r>
              <a:rPr lang="sv-SE" sz="1700" b="1" dirty="0">
                <a:latin typeface="Times New Roman" panose="02020603050405020304" pitchFamily="18" charset="0"/>
                <a:cs typeface="Times New Roman" panose="02020603050405020304" pitchFamily="18" charset="0"/>
                <a:hlinkClick r:id="rId4"/>
              </a:rPr>
              <a:t>://</a:t>
            </a:r>
            <a:r>
              <a:rPr lang="sv-SE" sz="1700" b="1" dirty="0" smtClean="0">
                <a:latin typeface="Times New Roman" panose="02020603050405020304" pitchFamily="18" charset="0"/>
                <a:cs typeface="Times New Roman" panose="02020603050405020304" pitchFamily="18" charset="0"/>
                <a:hlinkClick r:id="rId4"/>
              </a:rPr>
              <a:t>epp.eurostat.ec.europa.eu/statistics_explained/index.php/Consumption_of_energy</a:t>
            </a:r>
            <a:r>
              <a:rPr lang="sv-SE" sz="1700" b="1" dirty="0" smtClean="0">
                <a:latin typeface="Times New Roman" panose="02020603050405020304" pitchFamily="18" charset="0"/>
                <a:cs typeface="Times New Roman" panose="02020603050405020304" pitchFamily="18" charset="0"/>
              </a:rPr>
              <a:t> </a:t>
            </a:r>
          </a:p>
          <a:p>
            <a:endParaRPr lang="sv-SE" b="1" dirty="0" smtClean="0">
              <a:latin typeface="Times New Roman" panose="02020603050405020304" pitchFamily="18" charset="0"/>
              <a:cs typeface="Times New Roman" panose="02020603050405020304" pitchFamily="18" charset="0"/>
            </a:endParaRPr>
          </a:p>
          <a:p>
            <a:r>
              <a:rPr lang="sv-SE" b="1" dirty="0" err="1" smtClean="0">
                <a:latin typeface="Times New Roman" panose="02020603050405020304" pitchFamily="18" charset="0"/>
                <a:cs typeface="Times New Roman" panose="02020603050405020304" pitchFamily="18" charset="0"/>
              </a:rPr>
              <a:t>This</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corresponds</a:t>
            </a:r>
            <a:r>
              <a:rPr lang="sv-SE" b="1" dirty="0" smtClean="0">
                <a:latin typeface="Times New Roman" panose="02020603050405020304" pitchFamily="18" charset="0"/>
                <a:cs typeface="Times New Roman" panose="02020603050405020304" pitchFamily="18" charset="0"/>
              </a:rPr>
              <a:t> to: </a:t>
            </a:r>
            <a:r>
              <a:rPr lang="sv-SE" sz="4000" b="1" dirty="0" smtClean="0">
                <a:solidFill>
                  <a:srgbClr val="FF0000"/>
                </a:solidFill>
                <a:latin typeface="Times New Roman" panose="02020603050405020304" pitchFamily="18" charset="0"/>
                <a:cs typeface="Times New Roman" panose="02020603050405020304" pitchFamily="18" charset="0"/>
              </a:rPr>
              <a:t>19 </a:t>
            </a:r>
            <a:r>
              <a:rPr lang="sv-SE" sz="4000" b="1" dirty="0">
                <a:solidFill>
                  <a:srgbClr val="FF0000"/>
                </a:solidFill>
                <a:latin typeface="Times New Roman" panose="02020603050405020304" pitchFamily="18" charset="0"/>
                <a:cs typeface="Times New Roman" panose="02020603050405020304" pitchFamily="18" charset="0"/>
              </a:rPr>
              <a:t>573 </a:t>
            </a:r>
            <a:r>
              <a:rPr lang="sv-SE" sz="4000" b="1" dirty="0" smtClean="0">
                <a:solidFill>
                  <a:srgbClr val="FF0000"/>
                </a:solidFill>
                <a:latin typeface="Times New Roman" panose="02020603050405020304" pitchFamily="18" charset="0"/>
                <a:cs typeface="Times New Roman" panose="02020603050405020304" pitchFamily="18" charset="0"/>
              </a:rPr>
              <a:t>TWh</a:t>
            </a:r>
          </a:p>
          <a:p>
            <a:pPr marL="0" indent="0">
              <a:buNone/>
            </a:pPr>
            <a:r>
              <a:rPr lang="sv-SE" sz="4000" b="1" i="1" dirty="0" smtClean="0">
                <a:solidFill>
                  <a:srgbClr val="00B050"/>
                </a:solidFill>
                <a:latin typeface="Times New Roman" panose="02020603050405020304" pitchFamily="18" charset="0"/>
                <a:cs typeface="Times New Roman" panose="02020603050405020304" pitchFamily="18" charset="0"/>
              </a:rPr>
              <a:t>(= 3.4 </a:t>
            </a:r>
            <a:r>
              <a:rPr lang="sv-SE" sz="4000" b="1" i="1" dirty="0" err="1" smtClean="0">
                <a:solidFill>
                  <a:srgbClr val="00B050"/>
                </a:solidFill>
                <a:latin typeface="Times New Roman" panose="02020603050405020304" pitchFamily="18" charset="0"/>
                <a:cs typeface="Times New Roman" panose="02020603050405020304" pitchFamily="18" charset="0"/>
              </a:rPr>
              <a:t>times</a:t>
            </a:r>
            <a:r>
              <a:rPr lang="sv-SE" sz="4000" b="1" i="1" dirty="0" smtClean="0">
                <a:solidFill>
                  <a:srgbClr val="00B050"/>
                </a:solidFill>
                <a:latin typeface="Times New Roman" panose="02020603050405020304" pitchFamily="18" charset="0"/>
                <a:cs typeface="Times New Roman" panose="02020603050405020304" pitchFamily="18" charset="0"/>
              </a:rPr>
              <a:t> the </a:t>
            </a:r>
            <a:r>
              <a:rPr lang="sv-SE" sz="4000" b="1" i="1" dirty="0" err="1" smtClean="0">
                <a:solidFill>
                  <a:srgbClr val="00B050"/>
                </a:solidFill>
                <a:latin typeface="Times New Roman" panose="02020603050405020304" pitchFamily="18" charset="0"/>
                <a:cs typeface="Times New Roman" panose="02020603050405020304" pitchFamily="18" charset="0"/>
              </a:rPr>
              <a:t>forest</a:t>
            </a:r>
            <a:r>
              <a:rPr lang="sv-SE" sz="4000" b="1" i="1" dirty="0" smtClean="0">
                <a:solidFill>
                  <a:srgbClr val="00B050"/>
                </a:solidFill>
                <a:latin typeface="Times New Roman" panose="02020603050405020304" pitchFamily="18" charset="0"/>
                <a:cs typeface="Times New Roman" panose="02020603050405020304" pitchFamily="18" charset="0"/>
              </a:rPr>
              <a:t> </a:t>
            </a:r>
            <a:r>
              <a:rPr lang="sv-SE" sz="4000" b="1" i="1" dirty="0" err="1" smtClean="0">
                <a:solidFill>
                  <a:srgbClr val="00B050"/>
                </a:solidFill>
                <a:latin typeface="Times New Roman" panose="02020603050405020304" pitchFamily="18" charset="0"/>
                <a:cs typeface="Times New Roman" panose="02020603050405020304" pitchFamily="18" charset="0"/>
              </a:rPr>
              <a:t>energy</a:t>
            </a:r>
            <a:r>
              <a:rPr lang="sv-SE" sz="4000" b="1" i="1" dirty="0" smtClean="0">
                <a:solidFill>
                  <a:srgbClr val="00B050"/>
                </a:solidFill>
                <a:latin typeface="Times New Roman" panose="02020603050405020304" pitchFamily="18" charset="0"/>
                <a:cs typeface="Times New Roman" panose="02020603050405020304" pitchFamily="18" charset="0"/>
              </a:rPr>
              <a:t> potential in </a:t>
            </a:r>
            <a:r>
              <a:rPr lang="sv-SE" sz="4000" b="1" i="1" dirty="0" err="1" smtClean="0">
                <a:solidFill>
                  <a:srgbClr val="00B050"/>
                </a:solidFill>
                <a:latin typeface="Times New Roman" panose="02020603050405020304" pitchFamily="18" charset="0"/>
                <a:cs typeface="Times New Roman" panose="02020603050405020304" pitchFamily="18" charset="0"/>
              </a:rPr>
              <a:t>Russian</a:t>
            </a:r>
            <a:r>
              <a:rPr lang="sv-SE" sz="4000" b="1" i="1" dirty="0" smtClean="0">
                <a:solidFill>
                  <a:srgbClr val="00B050"/>
                </a:solidFill>
                <a:latin typeface="Times New Roman" panose="02020603050405020304" pitchFamily="18" charset="0"/>
                <a:cs typeface="Times New Roman" panose="02020603050405020304" pitchFamily="18" charset="0"/>
              </a:rPr>
              <a:t> Federation)</a:t>
            </a:r>
            <a:endParaRPr lang="sv-SE" sz="4000" b="1" i="1" dirty="0">
              <a:solidFill>
                <a:srgbClr val="00B050"/>
              </a:solidFill>
              <a:latin typeface="Times New Roman" panose="02020603050405020304" pitchFamily="18" charset="0"/>
              <a:cs typeface="Times New Roman" panose="02020603050405020304" pitchFamily="18" charset="0"/>
            </a:endParaRPr>
          </a:p>
          <a:p>
            <a:endParaRPr lang="sv-SE" b="1" dirty="0" smtClean="0">
              <a:latin typeface="Times New Roman" panose="02020603050405020304" pitchFamily="18" charset="0"/>
              <a:cs typeface="Times New Roman" panose="02020603050405020304" pitchFamily="18" charset="0"/>
            </a:endParaRPr>
          </a:p>
          <a:p>
            <a:pPr marL="0" indent="0">
              <a:buNone/>
            </a:pPr>
            <a:r>
              <a:rPr lang="en-US" sz="1500" b="1" dirty="0">
                <a:latin typeface="Times New Roman" panose="02020603050405020304" pitchFamily="18" charset="0"/>
                <a:cs typeface="Times New Roman" panose="02020603050405020304" pitchFamily="18" charset="0"/>
              </a:rPr>
              <a:t>1 terawatt hour (</a:t>
            </a:r>
            <a:r>
              <a:rPr lang="en-US" sz="1500" b="1" dirty="0" err="1">
                <a:latin typeface="Times New Roman" panose="02020603050405020304" pitchFamily="18" charset="0"/>
                <a:cs typeface="Times New Roman" panose="02020603050405020304" pitchFamily="18" charset="0"/>
              </a:rPr>
              <a:t>TWh</a:t>
            </a:r>
            <a:r>
              <a:rPr lang="en-US" sz="1500" b="1" dirty="0">
                <a:latin typeface="Times New Roman" panose="02020603050405020304" pitchFamily="18" charset="0"/>
                <a:cs typeface="Times New Roman" panose="02020603050405020304" pitchFamily="18" charset="0"/>
              </a:rPr>
              <a:t>) is equal to 85984.522785899 ton of oil equivalent (TOE)</a:t>
            </a:r>
          </a:p>
          <a:p>
            <a:r>
              <a:rPr lang="sv-SE" sz="1600" b="1" dirty="0" smtClean="0">
                <a:latin typeface="Times New Roman" panose="02020603050405020304" pitchFamily="18" charset="0"/>
                <a:cs typeface="Times New Roman" panose="02020603050405020304" pitchFamily="18" charset="0"/>
                <a:hlinkClick r:id="rId5"/>
              </a:rPr>
              <a:t>http</a:t>
            </a:r>
            <a:r>
              <a:rPr lang="sv-SE" sz="1600" b="1" dirty="0">
                <a:latin typeface="Times New Roman" panose="02020603050405020304" pitchFamily="18" charset="0"/>
                <a:cs typeface="Times New Roman" panose="02020603050405020304" pitchFamily="18" charset="0"/>
                <a:hlinkClick r:id="rId5"/>
              </a:rPr>
              <a:t>://</a:t>
            </a:r>
            <a:r>
              <a:rPr lang="sv-SE" sz="1600" b="1" dirty="0" smtClean="0">
                <a:latin typeface="Times New Roman" panose="02020603050405020304" pitchFamily="18" charset="0"/>
                <a:cs typeface="Times New Roman" panose="02020603050405020304" pitchFamily="18" charset="0"/>
                <a:hlinkClick r:id="rId5"/>
              </a:rPr>
              <a:t>www.conversion-website.com/energy/ton-of-oil-equivalent-to-terawatt-hour.html</a:t>
            </a:r>
            <a:endParaRPr lang="sv-SE" sz="1600" b="1" dirty="0" smtClean="0">
              <a:latin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22</a:t>
            </a:fld>
            <a:endParaRPr lang="sv-SE"/>
          </a:p>
        </p:txBody>
      </p:sp>
    </p:spTree>
    <p:extLst>
      <p:ext uri="{BB962C8B-B14F-4D97-AF65-F5344CB8AC3E}">
        <p14:creationId xmlns:p14="http://schemas.microsoft.com/office/powerpoint/2010/main" val="500189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66800" y="762001"/>
            <a:ext cx="10299700" cy="1892300"/>
          </a:xfrm>
        </p:spPr>
        <p:txBody>
          <a:bodyPr/>
          <a:lstStyle/>
          <a:p>
            <a:pPr marL="0" indent="0">
              <a:buNone/>
            </a:pPr>
            <a:r>
              <a:rPr lang="en-US" sz="3200" b="1" dirty="0">
                <a:solidFill>
                  <a:srgbClr val="FF0000"/>
                </a:solidFill>
              </a:rPr>
              <a:t>China</a:t>
            </a:r>
            <a:r>
              <a:rPr lang="en-US" dirty="0"/>
              <a:t> is the world's largest power generator, surpassing the United States in 2011. </a:t>
            </a:r>
            <a:endParaRPr lang="en-US" dirty="0" smtClean="0"/>
          </a:p>
          <a:p>
            <a:pPr marL="0" indent="0">
              <a:buNone/>
            </a:pPr>
            <a:r>
              <a:rPr lang="en-US" dirty="0" smtClean="0"/>
              <a:t>Net power </a:t>
            </a:r>
            <a:r>
              <a:rPr lang="en-US" dirty="0"/>
              <a:t>generation was an estimated </a:t>
            </a:r>
            <a:r>
              <a:rPr lang="en-US" b="1" dirty="0" smtClean="0">
                <a:solidFill>
                  <a:srgbClr val="FF0000"/>
                </a:solidFill>
              </a:rPr>
              <a:t>4,476 </a:t>
            </a:r>
            <a:r>
              <a:rPr lang="en-US" b="1" dirty="0" err="1" smtClean="0">
                <a:solidFill>
                  <a:srgbClr val="FF0000"/>
                </a:solidFill>
              </a:rPr>
              <a:t>TWh</a:t>
            </a:r>
            <a:r>
              <a:rPr lang="en-US" dirty="0" smtClean="0"/>
              <a:t> </a:t>
            </a:r>
            <a:r>
              <a:rPr lang="en-US" dirty="0"/>
              <a:t>in </a:t>
            </a:r>
            <a:r>
              <a:rPr lang="en-US" dirty="0" smtClean="0"/>
              <a:t>2011.</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23</a:t>
            </a:fld>
            <a:endParaRPr lang="sv-SE"/>
          </a:p>
        </p:txBody>
      </p:sp>
      <p:pic>
        <p:nvPicPr>
          <p:cNvPr id="5" name="Bildobjekt 4"/>
          <p:cNvPicPr>
            <a:picLocks noChangeAspect="1"/>
          </p:cNvPicPr>
          <p:nvPr/>
        </p:nvPicPr>
        <p:blipFill>
          <a:blip r:embed="rId2"/>
          <a:stretch>
            <a:fillRect/>
          </a:stretch>
        </p:blipFill>
        <p:spPr>
          <a:xfrm>
            <a:off x="6502399" y="4066331"/>
            <a:ext cx="3822701" cy="2283064"/>
          </a:xfrm>
          <a:prstGeom prst="rect">
            <a:avLst/>
          </a:prstGeom>
        </p:spPr>
      </p:pic>
    </p:spTree>
    <p:extLst>
      <p:ext uri="{BB962C8B-B14F-4D97-AF65-F5344CB8AC3E}">
        <p14:creationId xmlns:p14="http://schemas.microsoft.com/office/powerpoint/2010/main" val="858515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24</a:t>
            </a:fld>
            <a:endParaRPr lang="sv-SE"/>
          </a:p>
        </p:txBody>
      </p:sp>
      <p:pic>
        <p:nvPicPr>
          <p:cNvPr id="3" name="Bildobjekt 2"/>
          <p:cNvPicPr>
            <a:picLocks noChangeAspect="1"/>
          </p:cNvPicPr>
          <p:nvPr/>
        </p:nvPicPr>
        <p:blipFill>
          <a:blip r:embed="rId2"/>
          <a:stretch>
            <a:fillRect/>
          </a:stretch>
        </p:blipFill>
        <p:spPr>
          <a:xfrm>
            <a:off x="177800" y="0"/>
            <a:ext cx="7887629" cy="6777877"/>
          </a:xfrm>
          <a:prstGeom prst="rect">
            <a:avLst/>
          </a:prstGeom>
        </p:spPr>
      </p:pic>
      <p:sp>
        <p:nvSpPr>
          <p:cNvPr id="4" name="textruta 3"/>
          <p:cNvSpPr txBox="1"/>
          <p:nvPr/>
        </p:nvSpPr>
        <p:spPr>
          <a:xfrm>
            <a:off x="8610600" y="1282700"/>
            <a:ext cx="2909771" cy="2554545"/>
          </a:xfrm>
          <a:prstGeom prst="rect">
            <a:avLst/>
          </a:prstGeom>
          <a:noFill/>
        </p:spPr>
        <p:txBody>
          <a:bodyPr wrap="none" rtlCol="0">
            <a:spAutoFit/>
          </a:bodyPr>
          <a:lstStyle/>
          <a:p>
            <a:r>
              <a:rPr lang="sv-SE" sz="3200" b="1" dirty="0" smtClean="0">
                <a:solidFill>
                  <a:srgbClr val="FF0000"/>
                </a:solidFill>
                <a:latin typeface="Times New Roman" panose="02020603050405020304" pitchFamily="18" charset="0"/>
                <a:cs typeface="Times New Roman" panose="02020603050405020304" pitchFamily="18" charset="0"/>
              </a:rPr>
              <a:t>Observation:</a:t>
            </a:r>
          </a:p>
          <a:p>
            <a:endParaRPr lang="sv-SE" sz="3200" b="1" dirty="0" smtClean="0">
              <a:solidFill>
                <a:srgbClr val="FF0000"/>
              </a:solidFill>
              <a:latin typeface="Times New Roman" panose="02020603050405020304" pitchFamily="18" charset="0"/>
              <a:cs typeface="Times New Roman" panose="02020603050405020304" pitchFamily="18" charset="0"/>
            </a:endParaRPr>
          </a:p>
          <a:p>
            <a:r>
              <a:rPr lang="sv-SE" sz="3200" b="1" i="1" dirty="0" smtClean="0">
                <a:solidFill>
                  <a:srgbClr val="FF0000"/>
                </a:solidFill>
                <a:latin typeface="Times New Roman" panose="02020603050405020304" pitchFamily="18" charset="0"/>
                <a:cs typeface="Times New Roman" panose="02020603050405020304" pitchFamily="18" charset="0"/>
              </a:rPr>
              <a:t>The </a:t>
            </a:r>
            <a:r>
              <a:rPr lang="sv-SE" sz="3200" b="1" i="1" dirty="0" err="1" smtClean="0">
                <a:solidFill>
                  <a:srgbClr val="FF0000"/>
                </a:solidFill>
                <a:latin typeface="Times New Roman" panose="02020603050405020304" pitchFamily="18" charset="0"/>
                <a:cs typeface="Times New Roman" panose="02020603050405020304" pitchFamily="18" charset="0"/>
              </a:rPr>
              <a:t>graph</a:t>
            </a:r>
            <a:r>
              <a:rPr lang="sv-SE" sz="3200" b="1" i="1" dirty="0" smtClean="0">
                <a:solidFill>
                  <a:srgbClr val="FF0000"/>
                </a:solidFill>
                <a:latin typeface="Times New Roman" panose="02020603050405020304" pitchFamily="18" charset="0"/>
                <a:cs typeface="Times New Roman" panose="02020603050405020304" pitchFamily="18" charset="0"/>
              </a:rPr>
              <a:t> </a:t>
            </a:r>
            <a:r>
              <a:rPr lang="sv-SE" sz="3200" b="1" i="1" dirty="0" err="1" smtClean="0">
                <a:solidFill>
                  <a:srgbClr val="FF0000"/>
                </a:solidFill>
                <a:latin typeface="Times New Roman" panose="02020603050405020304" pitchFamily="18" charset="0"/>
                <a:cs typeface="Times New Roman" panose="02020603050405020304" pitchFamily="18" charset="0"/>
              </a:rPr>
              <a:t>does</a:t>
            </a:r>
            <a:r>
              <a:rPr lang="sv-SE" sz="3200" b="1" i="1" dirty="0" smtClean="0">
                <a:solidFill>
                  <a:srgbClr val="FF0000"/>
                </a:solidFill>
                <a:latin typeface="Times New Roman" panose="02020603050405020304" pitchFamily="18" charset="0"/>
                <a:cs typeface="Times New Roman" panose="02020603050405020304" pitchFamily="18" charset="0"/>
              </a:rPr>
              <a:t> </a:t>
            </a:r>
          </a:p>
          <a:p>
            <a:r>
              <a:rPr lang="sv-SE" sz="3200" b="1" i="1" dirty="0" smtClean="0">
                <a:solidFill>
                  <a:srgbClr val="FF0000"/>
                </a:solidFill>
                <a:latin typeface="Times New Roman" panose="02020603050405020304" pitchFamily="18" charset="0"/>
                <a:cs typeface="Times New Roman" panose="02020603050405020304" pitchFamily="18" charset="0"/>
              </a:rPr>
              <a:t>not </a:t>
            </a:r>
            <a:r>
              <a:rPr lang="sv-SE" sz="3200" b="1" i="1" dirty="0" err="1" smtClean="0">
                <a:solidFill>
                  <a:srgbClr val="FF0000"/>
                </a:solidFill>
                <a:latin typeface="Times New Roman" panose="02020603050405020304" pitchFamily="18" charset="0"/>
                <a:cs typeface="Times New Roman" panose="02020603050405020304" pitchFamily="18" charset="0"/>
              </a:rPr>
              <a:t>include</a:t>
            </a:r>
            <a:r>
              <a:rPr lang="sv-SE" sz="3200" b="1" i="1" dirty="0" smtClean="0">
                <a:solidFill>
                  <a:srgbClr val="FF0000"/>
                </a:solidFill>
                <a:latin typeface="Times New Roman" panose="02020603050405020304" pitchFamily="18" charset="0"/>
                <a:cs typeface="Times New Roman" panose="02020603050405020304" pitchFamily="18" charset="0"/>
              </a:rPr>
              <a:t> </a:t>
            </a:r>
            <a:r>
              <a:rPr lang="sv-SE" sz="3200" b="1" i="1" dirty="0" err="1" smtClean="0">
                <a:solidFill>
                  <a:srgbClr val="FF0000"/>
                </a:solidFill>
                <a:latin typeface="Times New Roman" panose="02020603050405020304" pitchFamily="18" charset="0"/>
                <a:cs typeface="Times New Roman" panose="02020603050405020304" pitchFamily="18" charset="0"/>
              </a:rPr>
              <a:t>any</a:t>
            </a:r>
            <a:r>
              <a:rPr lang="sv-SE" sz="3200" b="1" i="1" dirty="0" smtClean="0">
                <a:solidFill>
                  <a:srgbClr val="FF0000"/>
                </a:solidFill>
                <a:latin typeface="Times New Roman" panose="02020603050405020304" pitchFamily="18" charset="0"/>
                <a:cs typeface="Times New Roman" panose="02020603050405020304" pitchFamily="18" charset="0"/>
              </a:rPr>
              <a:t> </a:t>
            </a:r>
          </a:p>
          <a:p>
            <a:r>
              <a:rPr lang="sv-SE" sz="3200" b="1" i="1" dirty="0" err="1" smtClean="0">
                <a:solidFill>
                  <a:srgbClr val="FF0000"/>
                </a:solidFill>
                <a:latin typeface="Times New Roman" panose="02020603050405020304" pitchFamily="18" charset="0"/>
                <a:cs typeface="Times New Roman" panose="02020603050405020304" pitchFamily="18" charset="0"/>
              </a:rPr>
              <a:t>forest</a:t>
            </a:r>
            <a:r>
              <a:rPr lang="sv-SE" sz="3200" b="1" i="1" dirty="0" smtClean="0">
                <a:solidFill>
                  <a:srgbClr val="FF0000"/>
                </a:solidFill>
                <a:latin typeface="Times New Roman" panose="02020603050405020304" pitchFamily="18" charset="0"/>
                <a:cs typeface="Times New Roman" panose="02020603050405020304" pitchFamily="18" charset="0"/>
              </a:rPr>
              <a:t> </a:t>
            </a:r>
            <a:r>
              <a:rPr lang="sv-SE" sz="3200" b="1" i="1" dirty="0" err="1" smtClean="0">
                <a:solidFill>
                  <a:srgbClr val="FF0000"/>
                </a:solidFill>
                <a:latin typeface="Times New Roman" panose="02020603050405020304" pitchFamily="18" charset="0"/>
                <a:cs typeface="Times New Roman" panose="02020603050405020304" pitchFamily="18" charset="0"/>
              </a:rPr>
              <a:t>fuels</a:t>
            </a:r>
            <a:r>
              <a:rPr lang="sv-SE" sz="3200" b="1" i="1" dirty="0" smtClean="0">
                <a:solidFill>
                  <a:srgbClr val="FF0000"/>
                </a:solidFill>
                <a:latin typeface="Times New Roman" panose="02020603050405020304" pitchFamily="18" charset="0"/>
                <a:cs typeface="Times New Roman" panose="02020603050405020304" pitchFamily="18" charset="0"/>
              </a:rPr>
              <a:t>.</a:t>
            </a:r>
            <a:endParaRPr lang="sv-SE"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98911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25</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0" y="-12700"/>
            <a:ext cx="10346420" cy="6857999"/>
          </a:xfrm>
          <a:prstGeom prst="rect">
            <a:avLst/>
          </a:prstGeom>
        </p:spPr>
      </p:pic>
      <p:sp>
        <p:nvSpPr>
          <p:cNvPr id="4" name="textruta 3"/>
          <p:cNvSpPr txBox="1"/>
          <p:nvPr/>
        </p:nvSpPr>
        <p:spPr>
          <a:xfrm>
            <a:off x="1222105" y="1282700"/>
            <a:ext cx="9450921" cy="1938992"/>
          </a:xfrm>
          <a:prstGeom prst="rect">
            <a:avLst/>
          </a:prstGeom>
          <a:noFill/>
        </p:spPr>
        <p:txBody>
          <a:bodyPr wrap="none" rtlCol="0">
            <a:spAutoFit/>
          </a:bodyPr>
          <a:lstStyle/>
          <a:p>
            <a:pPr algn="ctr"/>
            <a:r>
              <a:rPr lang="sv-SE" sz="4000" b="1" dirty="0" smtClean="0">
                <a:solidFill>
                  <a:srgbClr val="FFFF00"/>
                </a:solidFill>
              </a:rPr>
              <a:t>Saint Petersburg Forest </a:t>
            </a:r>
            <a:r>
              <a:rPr lang="sv-SE" sz="4000" b="1" dirty="0" err="1" smtClean="0">
                <a:solidFill>
                  <a:srgbClr val="FFFF00"/>
                </a:solidFill>
              </a:rPr>
              <a:t>Technical</a:t>
            </a:r>
            <a:r>
              <a:rPr lang="sv-SE" sz="4000" b="1" dirty="0" smtClean="0">
                <a:solidFill>
                  <a:srgbClr val="FFFF00"/>
                </a:solidFill>
              </a:rPr>
              <a:t> University</a:t>
            </a:r>
          </a:p>
          <a:p>
            <a:pPr algn="ctr"/>
            <a:r>
              <a:rPr lang="sv-SE" sz="4000" b="1" dirty="0" smtClean="0">
                <a:solidFill>
                  <a:srgbClr val="FFFF00"/>
                </a:solidFill>
              </a:rPr>
              <a:t>(Former </a:t>
            </a:r>
            <a:r>
              <a:rPr lang="sv-SE" sz="4000" b="1" dirty="0" err="1" smtClean="0">
                <a:solidFill>
                  <a:srgbClr val="FFFF00"/>
                </a:solidFill>
              </a:rPr>
              <a:t>name</a:t>
            </a:r>
            <a:r>
              <a:rPr lang="sv-SE" sz="4000" b="1" dirty="0" smtClean="0">
                <a:solidFill>
                  <a:srgbClr val="FFFF00"/>
                </a:solidFill>
              </a:rPr>
              <a:t> ”</a:t>
            </a:r>
            <a:r>
              <a:rPr lang="sv-SE" sz="4000" b="1" dirty="0" err="1" smtClean="0">
                <a:solidFill>
                  <a:srgbClr val="FFFF00"/>
                </a:solidFill>
              </a:rPr>
              <a:t>SPbFTA</a:t>
            </a:r>
            <a:r>
              <a:rPr lang="sv-SE" sz="4000" b="1" dirty="0" smtClean="0">
                <a:solidFill>
                  <a:srgbClr val="FFFF00"/>
                </a:solidFill>
              </a:rPr>
              <a:t>”) </a:t>
            </a:r>
          </a:p>
          <a:p>
            <a:pPr algn="ctr"/>
            <a:r>
              <a:rPr lang="sv-SE" sz="4000" b="1" dirty="0" smtClean="0">
                <a:solidFill>
                  <a:srgbClr val="FFFF00"/>
                </a:solidFill>
              </a:rPr>
              <a:t>April 12, 2012 </a:t>
            </a:r>
            <a:endParaRPr lang="sv-SE" sz="4000" b="1" dirty="0">
              <a:solidFill>
                <a:srgbClr val="FFFF00"/>
              </a:solidFill>
            </a:endParaRPr>
          </a:p>
        </p:txBody>
      </p:sp>
    </p:spTree>
    <p:extLst>
      <p:ext uri="{BB962C8B-B14F-4D97-AF65-F5344CB8AC3E}">
        <p14:creationId xmlns:p14="http://schemas.microsoft.com/office/powerpoint/2010/main" val="3752689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26</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11" y="0"/>
            <a:ext cx="10356979" cy="6858000"/>
          </a:xfrm>
          <a:prstGeom prst="rect">
            <a:avLst/>
          </a:prstGeom>
        </p:spPr>
      </p:pic>
    </p:spTree>
    <p:extLst>
      <p:ext uri="{BB962C8B-B14F-4D97-AF65-F5344CB8AC3E}">
        <p14:creationId xmlns:p14="http://schemas.microsoft.com/office/powerpoint/2010/main" val="38824758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27</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90" y="1"/>
            <a:ext cx="10346422" cy="6858000"/>
          </a:xfrm>
          <a:prstGeom prst="rect">
            <a:avLst/>
          </a:prstGeom>
        </p:spPr>
      </p:pic>
      <p:sp>
        <p:nvSpPr>
          <p:cNvPr id="4" name="textruta 3"/>
          <p:cNvSpPr txBox="1"/>
          <p:nvPr/>
        </p:nvSpPr>
        <p:spPr>
          <a:xfrm>
            <a:off x="4119508" y="4540468"/>
            <a:ext cx="3591752" cy="1815882"/>
          </a:xfrm>
          <a:prstGeom prst="rect">
            <a:avLst/>
          </a:prstGeom>
          <a:noFill/>
        </p:spPr>
        <p:txBody>
          <a:bodyPr wrap="none" rtlCol="0">
            <a:spAutoFit/>
          </a:bodyPr>
          <a:lstStyle/>
          <a:p>
            <a:r>
              <a:rPr lang="en-GB" sz="2800" b="1" dirty="0" err="1" smtClean="0">
                <a:solidFill>
                  <a:srgbClr val="FFFF00"/>
                </a:solidFill>
                <a:latin typeface="Times New Roman" panose="02020603050405020304" pitchFamily="18" charset="0"/>
                <a:cs typeface="Times New Roman" panose="02020603050405020304" pitchFamily="18" charset="0"/>
              </a:rPr>
              <a:t>Dr.</a:t>
            </a:r>
            <a:r>
              <a:rPr lang="en-GB" sz="2800" b="1" dirty="0" smtClean="0">
                <a:solidFill>
                  <a:srgbClr val="FFFF00"/>
                </a:solidFill>
                <a:latin typeface="Times New Roman" panose="02020603050405020304" pitchFamily="18" charset="0"/>
                <a:cs typeface="Times New Roman" panose="02020603050405020304" pitchFamily="18" charset="0"/>
              </a:rPr>
              <a:t> </a:t>
            </a:r>
            <a:r>
              <a:rPr lang="en-GB" sz="2800" b="1" dirty="0" err="1" smtClean="0">
                <a:solidFill>
                  <a:srgbClr val="FFFF00"/>
                </a:solidFill>
                <a:latin typeface="Times New Roman" panose="02020603050405020304" pitchFamily="18" charset="0"/>
                <a:cs typeface="Times New Roman" panose="02020603050405020304" pitchFamily="18" charset="0"/>
              </a:rPr>
              <a:t>Evgeny</a:t>
            </a:r>
            <a:r>
              <a:rPr lang="en-GB" sz="2800" b="1" dirty="0" smtClean="0">
                <a:solidFill>
                  <a:srgbClr val="FFFF00"/>
                </a:solidFill>
                <a:latin typeface="Times New Roman" panose="02020603050405020304" pitchFamily="18" charset="0"/>
                <a:cs typeface="Times New Roman" panose="02020603050405020304" pitchFamily="18" charset="0"/>
              </a:rPr>
              <a:t> </a:t>
            </a:r>
            <a:r>
              <a:rPr lang="en-GB" sz="2800" b="1" dirty="0" err="1">
                <a:solidFill>
                  <a:srgbClr val="FFFF00"/>
                </a:solidFill>
                <a:latin typeface="Times New Roman" panose="02020603050405020304" pitchFamily="18" charset="0"/>
                <a:cs typeface="Times New Roman" panose="02020603050405020304" pitchFamily="18" charset="0"/>
              </a:rPr>
              <a:t>Kuznetsov</a:t>
            </a:r>
            <a:endParaRPr lang="sv-SE" sz="2800" b="1" dirty="0">
              <a:solidFill>
                <a:srgbClr val="FFFF00"/>
              </a:solidFill>
              <a:latin typeface="Times New Roman" panose="02020603050405020304" pitchFamily="18" charset="0"/>
              <a:cs typeface="Times New Roman" panose="02020603050405020304" pitchFamily="18" charset="0"/>
            </a:endParaRPr>
          </a:p>
          <a:p>
            <a:r>
              <a:rPr lang="en-GB" sz="2800" b="1" dirty="0">
                <a:solidFill>
                  <a:srgbClr val="FFFF00"/>
                </a:solidFill>
                <a:latin typeface="Times New Roman" panose="02020603050405020304" pitchFamily="18" charset="0"/>
                <a:cs typeface="Times New Roman" panose="02020603050405020304" pitchFamily="18" charset="0"/>
              </a:rPr>
              <a:t>Ass. </a:t>
            </a:r>
            <a:r>
              <a:rPr lang="en-GB" sz="2800" b="1" dirty="0" smtClean="0">
                <a:solidFill>
                  <a:srgbClr val="FFFF00"/>
                </a:solidFill>
                <a:latin typeface="Times New Roman" panose="02020603050405020304" pitchFamily="18" charset="0"/>
                <a:cs typeface="Times New Roman" panose="02020603050405020304" pitchFamily="18" charset="0"/>
              </a:rPr>
              <a:t>Professor, </a:t>
            </a:r>
          </a:p>
          <a:p>
            <a:r>
              <a:rPr lang="en-GB" sz="2800" b="1" dirty="0" smtClean="0">
                <a:solidFill>
                  <a:srgbClr val="FFFF00"/>
                </a:solidFill>
                <a:latin typeface="Times New Roman" panose="02020603050405020304" pitchFamily="18" charset="0"/>
                <a:cs typeface="Times New Roman" panose="02020603050405020304" pitchFamily="18" charset="0"/>
              </a:rPr>
              <a:t>Forestry </a:t>
            </a:r>
            <a:r>
              <a:rPr lang="en-GB" sz="2800" b="1" dirty="0">
                <a:solidFill>
                  <a:srgbClr val="FFFF00"/>
                </a:solidFill>
                <a:latin typeface="Times New Roman" panose="02020603050405020304" pitchFamily="18" charset="0"/>
                <a:cs typeface="Times New Roman" panose="02020603050405020304" pitchFamily="18" charset="0"/>
              </a:rPr>
              <a:t>Department</a:t>
            </a:r>
            <a:r>
              <a:rPr lang="en-GB" sz="2800" b="1" dirty="0" smtClean="0">
                <a:solidFill>
                  <a:srgbClr val="FFFF00"/>
                </a:solidFill>
                <a:latin typeface="Times New Roman" panose="02020603050405020304" pitchFamily="18" charset="0"/>
                <a:cs typeface="Times New Roman" panose="02020603050405020304" pitchFamily="18" charset="0"/>
              </a:rPr>
              <a:t>,</a:t>
            </a:r>
          </a:p>
          <a:p>
            <a:r>
              <a:rPr lang="en-GB" sz="2800" b="1" dirty="0" smtClean="0">
                <a:solidFill>
                  <a:srgbClr val="FFFF00"/>
                </a:solidFill>
                <a:latin typeface="Times New Roman" panose="02020603050405020304" pitchFamily="18" charset="0"/>
                <a:cs typeface="Times New Roman" panose="02020603050405020304" pitchFamily="18" charset="0"/>
              </a:rPr>
              <a:t>FTU</a:t>
            </a:r>
            <a:endParaRPr lang="sv-SE"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80692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28</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824" y="3048"/>
            <a:ext cx="8150352" cy="6851904"/>
          </a:xfrm>
          <a:prstGeom prst="rect">
            <a:avLst/>
          </a:prstGeom>
        </p:spPr>
      </p:pic>
    </p:spTree>
    <p:extLst>
      <p:ext uri="{BB962C8B-B14F-4D97-AF65-F5344CB8AC3E}">
        <p14:creationId xmlns:p14="http://schemas.microsoft.com/office/powerpoint/2010/main" val="2508905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660400"/>
            <a:ext cx="10515600" cy="5695949"/>
          </a:xfrm>
        </p:spPr>
        <p:txBody>
          <a:bodyPr>
            <a:normAutofit fontScale="92500" lnSpcReduction="20000"/>
          </a:bodyPr>
          <a:lstStyle/>
          <a:p>
            <a:pPr marL="0" indent="0" algn="ctr">
              <a:buNone/>
            </a:pPr>
            <a:r>
              <a:rPr lang="sv-SE" sz="4000" b="1" i="1" dirty="0" err="1" smtClean="0">
                <a:solidFill>
                  <a:srgbClr val="FF0000"/>
                </a:solidFill>
                <a:latin typeface="Times New Roman" panose="02020603050405020304" pitchFamily="18" charset="0"/>
                <a:cs typeface="Times New Roman" panose="02020603050405020304" pitchFamily="18" charset="0"/>
              </a:rPr>
              <a:t>Furthermore</a:t>
            </a:r>
            <a:r>
              <a:rPr lang="sv-SE" sz="4000" b="1" i="1" dirty="0" smtClean="0">
                <a:solidFill>
                  <a:srgbClr val="FF0000"/>
                </a:solidFill>
                <a:latin typeface="Times New Roman" panose="02020603050405020304" pitchFamily="18" charset="0"/>
                <a:cs typeface="Times New Roman" panose="02020603050405020304" pitchFamily="18" charset="0"/>
              </a:rPr>
              <a:t>, </a:t>
            </a:r>
          </a:p>
          <a:p>
            <a:pPr marL="0" indent="0" algn="ctr">
              <a:buNone/>
            </a:pPr>
            <a:r>
              <a:rPr lang="sv-SE" sz="4000" b="1" i="1" dirty="0" smtClean="0">
                <a:solidFill>
                  <a:srgbClr val="FF0000"/>
                </a:solidFill>
                <a:latin typeface="Times New Roman" panose="02020603050405020304" pitchFamily="18" charset="0"/>
                <a:cs typeface="Times New Roman" panose="02020603050405020304" pitchFamily="18" charset="0"/>
              </a:rPr>
              <a:t>the ”</a:t>
            </a:r>
            <a:r>
              <a:rPr lang="sv-SE" sz="4000" b="1" i="1" dirty="0" err="1" smtClean="0">
                <a:solidFill>
                  <a:srgbClr val="FF0000"/>
                </a:solidFill>
                <a:latin typeface="Times New Roman" panose="02020603050405020304" pitchFamily="18" charset="0"/>
                <a:cs typeface="Times New Roman" panose="02020603050405020304" pitchFamily="18" charset="0"/>
              </a:rPr>
              <a:t>Annual</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Allowable</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Cut</a:t>
            </a:r>
            <a:r>
              <a:rPr lang="sv-SE" sz="4000" b="1" i="1" dirty="0" smtClean="0">
                <a:solidFill>
                  <a:srgbClr val="FF0000"/>
                </a:solidFill>
                <a:latin typeface="Times New Roman" panose="02020603050405020304" pitchFamily="18" charset="0"/>
                <a:cs typeface="Times New Roman" panose="02020603050405020304" pitchFamily="18" charset="0"/>
              </a:rPr>
              <a:t>”</a:t>
            </a:r>
            <a:endParaRPr lang="sv-SE" sz="4000" b="1" i="1" dirty="0">
              <a:solidFill>
                <a:srgbClr val="FF0000"/>
              </a:solidFill>
              <a:latin typeface="Times New Roman" panose="02020603050405020304" pitchFamily="18" charset="0"/>
              <a:cs typeface="Times New Roman" panose="02020603050405020304" pitchFamily="18" charset="0"/>
            </a:endParaRPr>
          </a:p>
          <a:p>
            <a:pPr marL="0" indent="0" algn="ctr">
              <a:buNone/>
            </a:pPr>
            <a:r>
              <a:rPr lang="sv-SE" sz="4000" b="1" i="1" dirty="0" smtClean="0">
                <a:solidFill>
                  <a:srgbClr val="FF0000"/>
                </a:solidFill>
                <a:latin typeface="Times New Roman" panose="02020603050405020304" pitchFamily="18" charset="0"/>
                <a:cs typeface="Times New Roman" panose="02020603050405020304" pitchFamily="18" charset="0"/>
              </a:rPr>
              <a:t>in </a:t>
            </a:r>
            <a:r>
              <a:rPr lang="sv-SE" sz="4000" b="1" i="1" dirty="0" err="1" smtClean="0">
                <a:solidFill>
                  <a:srgbClr val="FF0000"/>
                </a:solidFill>
                <a:latin typeface="Times New Roman" panose="02020603050405020304" pitchFamily="18" charset="0"/>
                <a:cs typeface="Times New Roman" panose="02020603050405020304" pitchFamily="18" charset="0"/>
              </a:rPr>
              <a:t>Russian</a:t>
            </a:r>
            <a:r>
              <a:rPr lang="sv-SE" sz="4000" b="1" i="1" dirty="0" smtClean="0">
                <a:solidFill>
                  <a:srgbClr val="FF0000"/>
                </a:solidFill>
                <a:latin typeface="Times New Roman" panose="02020603050405020304" pitchFamily="18" charset="0"/>
                <a:cs typeface="Times New Roman" panose="02020603050405020304" pitchFamily="18" charset="0"/>
              </a:rPr>
              <a:t> Federation</a:t>
            </a:r>
          </a:p>
          <a:p>
            <a:pPr marL="0" indent="0" algn="ctr">
              <a:buNone/>
            </a:pPr>
            <a:r>
              <a:rPr lang="sv-SE" sz="4000" b="1" i="1" dirty="0" smtClean="0">
                <a:solidFill>
                  <a:srgbClr val="FF0000"/>
                </a:solidFill>
                <a:latin typeface="Times New Roman" panose="02020603050405020304" pitchFamily="18" charset="0"/>
                <a:cs typeface="Times New Roman" panose="02020603050405020304" pitchFamily="18" charset="0"/>
              </a:rPr>
              <a:t> is </a:t>
            </a:r>
            <a:r>
              <a:rPr lang="sv-SE" sz="4000" b="1" i="1" dirty="0" err="1" smtClean="0">
                <a:solidFill>
                  <a:srgbClr val="FF0000"/>
                </a:solidFill>
                <a:latin typeface="Times New Roman" panose="02020603050405020304" pitchFamily="18" charset="0"/>
                <a:cs typeface="Times New Roman" panose="02020603050405020304" pitchFamily="18" charset="0"/>
              </a:rPr>
              <a:t>much</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lower</a:t>
            </a:r>
            <a:r>
              <a:rPr lang="sv-SE" sz="4000" b="1" i="1" dirty="0" smtClean="0">
                <a:solidFill>
                  <a:srgbClr val="FF0000"/>
                </a:solidFill>
                <a:latin typeface="Times New Roman" panose="02020603050405020304" pitchFamily="18" charset="0"/>
                <a:cs typeface="Times New Roman" panose="02020603050405020304" pitchFamily="18" charset="0"/>
              </a:rPr>
              <a:t> </a:t>
            </a:r>
          </a:p>
          <a:p>
            <a:pPr marL="0" indent="0" algn="ctr">
              <a:buNone/>
            </a:pPr>
            <a:r>
              <a:rPr lang="sv-SE" sz="4000" b="1" i="1" dirty="0" err="1" smtClean="0">
                <a:solidFill>
                  <a:srgbClr val="FF0000"/>
                </a:solidFill>
                <a:latin typeface="Times New Roman" panose="02020603050405020304" pitchFamily="18" charset="0"/>
                <a:cs typeface="Times New Roman" panose="02020603050405020304" pitchFamily="18" charset="0"/>
              </a:rPr>
              <a:t>than</a:t>
            </a:r>
            <a:r>
              <a:rPr lang="sv-SE" sz="4000" b="1" i="1" dirty="0" smtClean="0">
                <a:solidFill>
                  <a:srgbClr val="FF0000"/>
                </a:solidFill>
                <a:latin typeface="Times New Roman" panose="02020603050405020304" pitchFamily="18" charset="0"/>
                <a:cs typeface="Times New Roman" panose="02020603050405020304" pitchFamily="18" charset="0"/>
              </a:rPr>
              <a:t> the </a:t>
            </a:r>
            <a:r>
              <a:rPr lang="sv-SE" sz="4000" b="1" i="1" dirty="0" err="1" smtClean="0">
                <a:solidFill>
                  <a:srgbClr val="FF0000"/>
                </a:solidFill>
                <a:latin typeface="Times New Roman" panose="02020603050405020304" pitchFamily="18" charset="0"/>
                <a:cs typeface="Times New Roman" panose="02020603050405020304" pitchFamily="18" charset="0"/>
              </a:rPr>
              <a:t>production</a:t>
            </a:r>
            <a:r>
              <a:rPr lang="sv-SE" sz="4000" b="1" i="1" dirty="0" smtClean="0">
                <a:solidFill>
                  <a:srgbClr val="FF0000"/>
                </a:solidFill>
                <a:latin typeface="Times New Roman" panose="02020603050405020304" pitchFamily="18" charset="0"/>
                <a:cs typeface="Times New Roman" panose="02020603050405020304" pitchFamily="18" charset="0"/>
              </a:rPr>
              <a:t> potential.</a:t>
            </a:r>
          </a:p>
          <a:p>
            <a:pPr marL="0" indent="0" algn="ctr">
              <a:buNone/>
            </a:pPr>
            <a:endParaRPr lang="sv-SE" sz="4000" b="1" i="1" dirty="0">
              <a:solidFill>
                <a:srgbClr val="FF0000"/>
              </a:solidFill>
              <a:latin typeface="Times New Roman" panose="02020603050405020304" pitchFamily="18" charset="0"/>
              <a:cs typeface="Times New Roman" panose="02020603050405020304" pitchFamily="18" charset="0"/>
            </a:endParaRPr>
          </a:p>
          <a:p>
            <a:pPr marL="0" indent="0" algn="ctr">
              <a:buNone/>
            </a:pPr>
            <a:r>
              <a:rPr lang="sv-SE" sz="4000" b="1" i="1" dirty="0" err="1" smtClean="0">
                <a:solidFill>
                  <a:srgbClr val="0070C0"/>
                </a:solidFill>
                <a:latin typeface="Times New Roman" panose="02020603050405020304" pitchFamily="18" charset="0"/>
                <a:cs typeface="Times New Roman" panose="02020603050405020304" pitchFamily="18" charset="0"/>
              </a:rPr>
              <a:t>Hence</a:t>
            </a:r>
            <a:r>
              <a:rPr lang="sv-SE" sz="4000" b="1" i="1" dirty="0" smtClean="0">
                <a:solidFill>
                  <a:srgbClr val="0070C0"/>
                </a:solidFill>
                <a:latin typeface="Times New Roman" panose="02020603050405020304" pitchFamily="18" charset="0"/>
                <a:cs typeface="Times New Roman" panose="02020603050405020304" pitchFamily="18" charset="0"/>
              </a:rPr>
              <a:t>, the </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a:t>
            </a:r>
            <a:r>
              <a:rPr lang="sv-SE" sz="4000" b="1" i="1" dirty="0" err="1" smtClean="0">
                <a:solidFill>
                  <a:srgbClr val="0070C0"/>
                </a:solidFill>
                <a:latin typeface="Times New Roman" panose="02020603050405020304" pitchFamily="18" charset="0"/>
                <a:cs typeface="Times New Roman" panose="02020603050405020304" pitchFamily="18" charset="0"/>
              </a:rPr>
              <a:t>Production</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possibility</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Utilization</a:t>
            </a:r>
            <a:r>
              <a:rPr lang="sv-SE" sz="4000" b="1" i="1" dirty="0" smtClean="0">
                <a:solidFill>
                  <a:srgbClr val="0070C0"/>
                </a:solidFill>
                <a:latin typeface="Times New Roman" panose="02020603050405020304" pitchFamily="18" charset="0"/>
                <a:cs typeface="Times New Roman" panose="02020603050405020304" pitchFamily="18" charset="0"/>
              </a:rPr>
              <a:t> Rate”</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is </a:t>
            </a:r>
            <a:r>
              <a:rPr lang="sv-SE" sz="4000" b="1" i="1" dirty="0" err="1" smtClean="0">
                <a:solidFill>
                  <a:srgbClr val="0070C0"/>
                </a:solidFill>
                <a:latin typeface="Times New Roman" panose="02020603050405020304" pitchFamily="18" charset="0"/>
                <a:cs typeface="Times New Roman" panose="02020603050405020304" pitchFamily="18" charset="0"/>
              </a:rPr>
              <a:t>much</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lower</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than</a:t>
            </a:r>
            <a:r>
              <a:rPr lang="sv-SE" sz="4000" b="1" i="1" dirty="0" smtClean="0">
                <a:solidFill>
                  <a:srgbClr val="0070C0"/>
                </a:solidFill>
                <a:latin typeface="Times New Roman" panose="02020603050405020304" pitchFamily="18" charset="0"/>
                <a:cs typeface="Times New Roman" panose="02020603050405020304" pitchFamily="18" charset="0"/>
              </a:rPr>
              <a:t> the </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a:t>
            </a:r>
            <a:r>
              <a:rPr lang="sv-SE" sz="4000" b="1" i="1" dirty="0" err="1" smtClean="0">
                <a:solidFill>
                  <a:srgbClr val="0070C0"/>
                </a:solidFill>
                <a:latin typeface="Times New Roman" panose="02020603050405020304" pitchFamily="18" charset="0"/>
                <a:cs typeface="Times New Roman" panose="02020603050405020304" pitchFamily="18" charset="0"/>
              </a:rPr>
              <a:t>Annual</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Allowable</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Cut</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Utilization</a:t>
            </a:r>
            <a:r>
              <a:rPr lang="sv-SE" sz="4000" b="1" i="1" dirty="0" smtClean="0">
                <a:solidFill>
                  <a:srgbClr val="0070C0"/>
                </a:solidFill>
                <a:latin typeface="Times New Roman" panose="02020603050405020304" pitchFamily="18" charset="0"/>
                <a:cs typeface="Times New Roman" panose="02020603050405020304" pitchFamily="18" charset="0"/>
              </a:rPr>
              <a:t> Rate”.</a:t>
            </a:r>
            <a:endParaRPr lang="sv-SE" sz="4000" b="1" i="1" dirty="0">
              <a:solidFill>
                <a:srgbClr val="0070C0"/>
              </a:solidFill>
              <a:latin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29</a:t>
            </a:fld>
            <a:endParaRPr lang="sv-SE"/>
          </a:p>
        </p:txBody>
      </p:sp>
    </p:spTree>
    <p:extLst>
      <p:ext uri="{BB962C8B-B14F-4D97-AF65-F5344CB8AC3E}">
        <p14:creationId xmlns:p14="http://schemas.microsoft.com/office/powerpoint/2010/main" val="38905836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5643" y="2601888"/>
            <a:ext cx="10515600" cy="1325563"/>
          </a:xfrm>
        </p:spPr>
        <p:txBody>
          <a:bodyPr>
            <a:normAutofit fontScale="90000"/>
          </a:bodyPr>
          <a:lstStyle/>
          <a:p>
            <a:r>
              <a:rPr lang="en-US" b="1" dirty="0">
                <a:latin typeface="Times New Roman" panose="02020603050405020304" pitchFamily="18" charset="0"/>
                <a:cs typeface="Times New Roman" panose="02020603050405020304" pitchFamily="18" charset="0"/>
              </a:rPr>
              <a:t>The forests of the world represent a very important and large bioenergy feedstock. </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Only </a:t>
            </a:r>
            <a:r>
              <a:rPr lang="en-US" b="1" dirty="0">
                <a:solidFill>
                  <a:srgbClr val="FF0000"/>
                </a:solidFill>
                <a:latin typeface="Times New Roman" panose="02020603050405020304" pitchFamily="18" charset="0"/>
                <a:cs typeface="Times New Roman" panose="02020603050405020304" pitchFamily="18" charset="0"/>
              </a:rPr>
              <a:t>marginal fractions of the huge potential bioenergy supply from the forests have been used until now.</a:t>
            </a:r>
            <a:r>
              <a:rPr lang="en-US" dirty="0">
                <a:solidFill>
                  <a:srgbClr val="FF0000"/>
                </a:solidFill>
              </a:rPr>
              <a:t/>
            </a:r>
            <a:br>
              <a:rPr lang="en-US" dirty="0">
                <a:solidFill>
                  <a:srgbClr val="FF0000"/>
                </a:solidFill>
              </a:rPr>
            </a:br>
            <a:endParaRPr lang="sv-SE" dirty="0">
              <a:solidFill>
                <a:srgbClr val="FF0000"/>
              </a:solidFill>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3</a:t>
            </a:fld>
            <a:endParaRPr lang="sv-SE"/>
          </a:p>
        </p:txBody>
      </p:sp>
    </p:spTree>
    <p:extLst>
      <p:ext uri="{BB962C8B-B14F-4D97-AF65-F5344CB8AC3E}">
        <p14:creationId xmlns:p14="http://schemas.microsoft.com/office/powerpoint/2010/main" val="3806177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3967724"/>
          </a:xfrm>
        </p:spPr>
        <p:txBody>
          <a:bodyPr>
            <a:normAutofit/>
          </a:bodyPr>
          <a:lstStyle/>
          <a:p>
            <a:r>
              <a:rPr lang="sv-SE" b="1" dirty="0" err="1" smtClean="0">
                <a:solidFill>
                  <a:srgbClr val="FF0000"/>
                </a:solidFill>
                <a:latin typeface="Times New Roman" panose="02020603050405020304" pitchFamily="18" charset="0"/>
                <a:cs typeface="Times New Roman" panose="02020603050405020304" pitchFamily="18" charset="0"/>
              </a:rPr>
              <a:t>Conclusion</a:t>
            </a:r>
            <a:r>
              <a:rPr lang="sv-SE" b="1" dirty="0" smtClean="0">
                <a:solidFill>
                  <a:srgbClr val="FF0000"/>
                </a:solidFill>
                <a:latin typeface="Times New Roman" panose="02020603050405020304" pitchFamily="18" charset="0"/>
                <a:cs typeface="Times New Roman" panose="02020603050405020304" pitchFamily="18" charset="0"/>
              </a:rPr>
              <a:t>:</a:t>
            </a:r>
            <a:br>
              <a:rPr lang="sv-SE" b="1" dirty="0" smtClean="0">
                <a:solidFill>
                  <a:srgbClr val="FF0000"/>
                </a:solidFill>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sustainable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bioenergy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supply</a:t>
            </a:r>
            <a:r>
              <a:rPr lang="sv-SE" b="1" dirty="0" smtClean="0">
                <a:latin typeface="Times New Roman" panose="02020603050405020304" pitchFamily="18" charset="0"/>
                <a:cs typeface="Times New Roman" panose="02020603050405020304" pitchFamily="18" charset="0"/>
              </a:rPr>
              <a:t> from the </a:t>
            </a:r>
            <a:r>
              <a:rPr lang="sv-SE" b="1" dirty="0" err="1" smtClean="0">
                <a:latin typeface="Times New Roman" panose="02020603050405020304" pitchFamily="18" charset="0"/>
                <a:cs typeface="Times New Roman" panose="02020603050405020304" pitchFamily="18" charset="0"/>
              </a:rPr>
              <a:t>forests</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Russian</a:t>
            </a:r>
            <a:r>
              <a:rPr lang="sv-SE" b="1" dirty="0" smtClean="0">
                <a:latin typeface="Times New Roman" panose="02020603050405020304" pitchFamily="18" charset="0"/>
                <a:cs typeface="Times New Roman" panose="02020603050405020304" pitchFamily="18" charset="0"/>
              </a:rPr>
              <a:t> Federation </a:t>
            </a:r>
            <a:r>
              <a:rPr lang="sv-SE" b="1" dirty="0" err="1" smtClean="0">
                <a:latin typeface="Times New Roman" panose="02020603050405020304" pitchFamily="18" charset="0"/>
                <a:cs typeface="Times New Roman" panose="02020603050405020304" pitchFamily="18" charset="0"/>
              </a:rPr>
              <a:t>can</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increase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very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much</a:t>
            </a:r>
            <a:r>
              <a:rPr lang="sv-SE" b="1" dirty="0" smtClean="0">
                <a:latin typeface="Times New Roman" panose="02020603050405020304" pitchFamily="18" charset="0"/>
                <a:cs typeface="Times New Roman" panose="02020603050405020304" pitchFamily="18" charset="0"/>
              </a:rPr>
              <a:t>.</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30</a:t>
            </a:fld>
            <a:endParaRPr lang="sv-SE"/>
          </a:p>
        </p:txBody>
      </p:sp>
    </p:spTree>
    <p:extLst>
      <p:ext uri="{BB962C8B-B14F-4D97-AF65-F5344CB8AC3E}">
        <p14:creationId xmlns:p14="http://schemas.microsoft.com/office/powerpoint/2010/main" val="51405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5"/>
          <p:cNvSpPr>
            <a:spLocks noGrp="1"/>
          </p:cNvSpPr>
          <p:nvPr>
            <p:ph type="sldNum" sz="quarter" idx="12"/>
          </p:nvPr>
        </p:nvSpPr>
        <p:spPr/>
        <p:txBody>
          <a:bodyPr/>
          <a:lstStyle/>
          <a:p>
            <a:fld id="{2A4DF439-ABB7-47B8-85D9-06713B8E69A4}" type="slidenum">
              <a:rPr lang="sv-SE" altLang="sv-SE"/>
              <a:pPr/>
              <a:t>31</a:t>
            </a:fld>
            <a:endParaRPr lang="sv-SE" altLang="sv-SE"/>
          </a:p>
        </p:txBody>
      </p:sp>
      <p:sp>
        <p:nvSpPr>
          <p:cNvPr id="88066" name="Rectangle 2"/>
          <p:cNvSpPr>
            <a:spLocks noGrp="1" noChangeArrowheads="1"/>
          </p:cNvSpPr>
          <p:nvPr>
            <p:ph type="body" idx="1"/>
          </p:nvPr>
        </p:nvSpPr>
        <p:spPr>
          <a:xfrm>
            <a:off x="1981200" y="304800"/>
            <a:ext cx="8229600" cy="6248400"/>
          </a:xfrm>
        </p:spPr>
        <p:txBody>
          <a:bodyPr/>
          <a:lstStyle/>
          <a:p>
            <a:pPr>
              <a:buFontTx/>
              <a:buNone/>
            </a:pPr>
            <a:endParaRPr lang="en-GB" altLang="sv-SE" sz="4000" i="1" dirty="0"/>
          </a:p>
          <a:p>
            <a:pPr algn="ctr">
              <a:buFontTx/>
              <a:buNone/>
            </a:pPr>
            <a:r>
              <a:rPr lang="en-GB" altLang="sv-SE" sz="5400" b="1" i="1" dirty="0">
                <a:solidFill>
                  <a:srgbClr val="FF3300"/>
                </a:solidFill>
                <a:latin typeface="Times New Roman" panose="02020603050405020304" pitchFamily="18" charset="0"/>
                <a:cs typeface="Times New Roman" panose="02020603050405020304" pitchFamily="18" charset="0"/>
              </a:rPr>
              <a:t>Focus on Canada</a:t>
            </a:r>
          </a:p>
          <a:p>
            <a:endParaRPr lang="en-GB" altLang="sv-SE" b="1" dirty="0">
              <a:solidFill>
                <a:srgbClr val="FF3300"/>
              </a:solidFill>
            </a:endParaRPr>
          </a:p>
        </p:txBody>
      </p:sp>
    </p:spTree>
    <p:extLst>
      <p:ext uri="{BB962C8B-B14F-4D97-AF65-F5344CB8AC3E}">
        <p14:creationId xmlns:p14="http://schemas.microsoft.com/office/powerpoint/2010/main" val="213918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1683CE6-2A06-4453-BD13-671EE375A5FB}" type="slidenum">
              <a:rPr lang="sv-SE" altLang="sv-SE"/>
              <a:pPr/>
              <a:t>32</a:t>
            </a:fld>
            <a:endParaRPr lang="sv-SE" altLang="sv-SE"/>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8915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ChangeArrowheads="1"/>
          </p:cNvSpPr>
          <p:nvPr/>
        </p:nvSpPr>
        <p:spPr bwMode="auto">
          <a:xfrm>
            <a:off x="4648200" y="6491288"/>
            <a:ext cx="548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sv-SE">
                <a:hlinkClick r:id="rId3"/>
              </a:rPr>
              <a:t>http://www.ccfm.org/ci/rprt2005/English/pdf/5.3a.pdf</a:t>
            </a:r>
            <a:r>
              <a:rPr lang="sv-SE" altLang="sv-SE"/>
              <a:t> </a:t>
            </a:r>
          </a:p>
        </p:txBody>
      </p:sp>
    </p:spTree>
    <p:extLst>
      <p:ext uri="{BB962C8B-B14F-4D97-AF65-F5344CB8AC3E}">
        <p14:creationId xmlns:p14="http://schemas.microsoft.com/office/powerpoint/2010/main" val="8682868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5"/>
          <p:cNvSpPr>
            <a:spLocks noGrp="1"/>
          </p:cNvSpPr>
          <p:nvPr>
            <p:ph type="sldNum" sz="quarter" idx="12"/>
          </p:nvPr>
        </p:nvSpPr>
        <p:spPr/>
        <p:txBody>
          <a:bodyPr/>
          <a:lstStyle/>
          <a:p>
            <a:fld id="{0BA0269D-B649-4CAB-8E89-B7739DAB9FD6}" type="slidenum">
              <a:rPr lang="sv-SE" altLang="sv-SE"/>
              <a:pPr/>
              <a:t>33</a:t>
            </a:fld>
            <a:endParaRPr lang="sv-SE" altLang="sv-SE"/>
          </a:p>
        </p:txBody>
      </p:sp>
      <p:sp>
        <p:nvSpPr>
          <p:cNvPr id="24578" name="Rectangle 2"/>
          <p:cNvSpPr>
            <a:spLocks noGrp="1" noChangeArrowheads="1"/>
          </p:cNvSpPr>
          <p:nvPr>
            <p:ph type="body" idx="1"/>
          </p:nvPr>
        </p:nvSpPr>
        <p:spPr/>
        <p:txBody>
          <a:bodyPr/>
          <a:lstStyle/>
          <a:p>
            <a:pPr>
              <a:buFontTx/>
              <a:buNone/>
            </a:pPr>
            <a:r>
              <a:rPr lang="sv-SE" altLang="sv-SE" sz="2400">
                <a:hlinkClick r:id="rId2"/>
              </a:rPr>
              <a:t>http://www.canadaforests.nrcan.gc.ca/articletopic/14</a:t>
            </a:r>
            <a:endParaRPr lang="sv-SE" altLang="sv-SE" sz="2400"/>
          </a:p>
        </p:txBody>
      </p:sp>
      <p:pic>
        <p:nvPicPr>
          <p:cNvPr id="24579" name="Picture 3"/>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981200" y="609601"/>
            <a:ext cx="8324850" cy="44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0" name="Rectangle 4"/>
          <p:cNvSpPr>
            <a:spLocks noChangeArrowheads="1"/>
          </p:cNvSpPr>
          <p:nvPr/>
        </p:nvSpPr>
        <p:spPr bwMode="auto">
          <a:xfrm>
            <a:off x="1752600" y="2211389"/>
            <a:ext cx="7315200" cy="421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GB" altLang="sv-SE" b="1"/>
              <a:t>A global endowment</a:t>
            </a:r>
            <a:endParaRPr lang="sv-SE" altLang="sv-SE" b="1"/>
          </a:p>
          <a:p>
            <a:r>
              <a:rPr lang="en-GB" altLang="sv-SE"/>
              <a:t>Article Date: 2005-09-01</a:t>
            </a:r>
          </a:p>
          <a:p>
            <a:endParaRPr lang="en-GB" altLang="sv-SE" b="1"/>
          </a:p>
          <a:p>
            <a:r>
              <a:rPr lang="en-GB" altLang="sv-SE" b="1"/>
              <a:t>About 750 000 hectares—or 0.2 percent of the total boreal forest</a:t>
            </a:r>
          </a:p>
          <a:p>
            <a:pPr algn="ctr"/>
            <a:r>
              <a:rPr lang="en-GB" altLang="sv-SE" b="1"/>
              <a:t>—are harvested each year.</a:t>
            </a:r>
            <a:r>
              <a:rPr lang="sv-SE" altLang="sv-SE"/>
              <a:t> </a:t>
            </a:r>
            <a:endParaRPr lang="en-GB" altLang="sv-SE" b="1"/>
          </a:p>
          <a:p>
            <a:endParaRPr lang="en-GB" altLang="sv-SE" b="1"/>
          </a:p>
          <a:p>
            <a:r>
              <a:rPr lang="en-GB" altLang="sv-SE" b="1"/>
              <a:t>The part not managed for timber production is either </a:t>
            </a:r>
          </a:p>
          <a:p>
            <a:r>
              <a:rPr lang="en-GB" altLang="sv-SE" b="1"/>
              <a:t>unavailable because it has been designated as </a:t>
            </a:r>
          </a:p>
          <a:p>
            <a:r>
              <a:rPr lang="en-GB" altLang="sv-SE" b="1"/>
              <a:t>protected areas and reserves, </a:t>
            </a:r>
          </a:p>
          <a:p>
            <a:r>
              <a:rPr lang="en-GB" altLang="sv-SE" b="1"/>
              <a:t>or currently considered inaccessible. </a:t>
            </a:r>
          </a:p>
          <a:p>
            <a:endParaRPr lang="en-GB" altLang="sv-SE" b="1"/>
          </a:p>
          <a:p>
            <a:r>
              <a:rPr lang="en-GB" altLang="sv-SE" b="1"/>
              <a:t>Unlike the forests of the United States, Scandinavia and the </a:t>
            </a:r>
          </a:p>
          <a:p>
            <a:r>
              <a:rPr lang="en-GB" altLang="sv-SE" b="1"/>
              <a:t>majority of other nations, </a:t>
            </a:r>
          </a:p>
          <a:p>
            <a:r>
              <a:rPr lang="en-GB" altLang="sv-SE" b="1"/>
              <a:t>most of Canada's forests (93 percent) are publicly owned. </a:t>
            </a:r>
          </a:p>
          <a:p>
            <a:r>
              <a:rPr lang="sv-SE" altLang="sv-SE" b="1"/>
              <a:t>The remaining 7 percent are held by private owners. </a:t>
            </a:r>
          </a:p>
        </p:txBody>
      </p:sp>
      <p:sp>
        <p:nvSpPr>
          <p:cNvPr id="2" name="5-udd 1"/>
          <p:cNvSpPr/>
          <p:nvPr/>
        </p:nvSpPr>
        <p:spPr>
          <a:xfrm>
            <a:off x="9067800" y="2667000"/>
            <a:ext cx="1416050" cy="1193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0000"/>
              </a:solidFill>
            </a:endParaRPr>
          </a:p>
        </p:txBody>
      </p:sp>
      <p:sp>
        <p:nvSpPr>
          <p:cNvPr id="4" name="Vänster 3"/>
          <p:cNvSpPr/>
          <p:nvPr/>
        </p:nvSpPr>
        <p:spPr>
          <a:xfrm>
            <a:off x="8204200" y="3162300"/>
            <a:ext cx="546100" cy="3556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39734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660400"/>
            <a:ext cx="10515600" cy="5695949"/>
          </a:xfrm>
        </p:spPr>
        <p:txBody>
          <a:bodyPr>
            <a:normAutofit/>
          </a:bodyPr>
          <a:lstStyle/>
          <a:p>
            <a:pPr marL="0" indent="0" algn="ctr">
              <a:buNone/>
            </a:pPr>
            <a:r>
              <a:rPr lang="sv-SE" sz="4000" b="1" i="1" dirty="0" smtClean="0">
                <a:solidFill>
                  <a:srgbClr val="FF0000"/>
                </a:solidFill>
                <a:latin typeface="Times New Roman" panose="02020603050405020304" pitchFamily="18" charset="0"/>
                <a:cs typeface="Times New Roman" panose="02020603050405020304" pitchFamily="18" charset="0"/>
              </a:rPr>
              <a:t>The ”</a:t>
            </a:r>
            <a:r>
              <a:rPr lang="sv-SE" sz="4000" b="1" i="1" dirty="0" err="1" smtClean="0">
                <a:solidFill>
                  <a:srgbClr val="FF0000"/>
                </a:solidFill>
                <a:latin typeface="Times New Roman" panose="02020603050405020304" pitchFamily="18" charset="0"/>
                <a:cs typeface="Times New Roman" panose="02020603050405020304" pitchFamily="18" charset="0"/>
              </a:rPr>
              <a:t>Annual</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Allowable</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Cut</a:t>
            </a:r>
            <a:r>
              <a:rPr lang="sv-SE" sz="4000" b="1" i="1" dirty="0" smtClean="0">
                <a:solidFill>
                  <a:srgbClr val="FF0000"/>
                </a:solidFill>
                <a:latin typeface="Times New Roman" panose="02020603050405020304" pitchFamily="18" charset="0"/>
                <a:cs typeface="Times New Roman" panose="02020603050405020304" pitchFamily="18" charset="0"/>
              </a:rPr>
              <a:t>”</a:t>
            </a:r>
            <a:endParaRPr lang="sv-SE" sz="4000" b="1" i="1" dirty="0">
              <a:solidFill>
                <a:srgbClr val="FF0000"/>
              </a:solidFill>
              <a:latin typeface="Times New Roman" panose="02020603050405020304" pitchFamily="18" charset="0"/>
              <a:cs typeface="Times New Roman" panose="02020603050405020304" pitchFamily="18" charset="0"/>
            </a:endParaRPr>
          </a:p>
          <a:p>
            <a:pPr marL="0" indent="0" algn="ctr">
              <a:buNone/>
            </a:pPr>
            <a:r>
              <a:rPr lang="sv-SE" sz="4000" b="1" i="1" dirty="0" smtClean="0">
                <a:solidFill>
                  <a:srgbClr val="FF0000"/>
                </a:solidFill>
                <a:latin typeface="Times New Roman" panose="02020603050405020304" pitchFamily="18" charset="0"/>
                <a:cs typeface="Times New Roman" panose="02020603050405020304" pitchFamily="18" charset="0"/>
              </a:rPr>
              <a:t>in Canada is </a:t>
            </a:r>
            <a:r>
              <a:rPr lang="sv-SE" sz="4000" b="1" i="1" dirty="0" err="1" smtClean="0">
                <a:solidFill>
                  <a:srgbClr val="FF0000"/>
                </a:solidFill>
                <a:latin typeface="Times New Roman" panose="02020603050405020304" pitchFamily="18" charset="0"/>
                <a:cs typeface="Times New Roman" panose="02020603050405020304" pitchFamily="18" charset="0"/>
              </a:rPr>
              <a:t>much</a:t>
            </a:r>
            <a:r>
              <a:rPr lang="sv-SE" sz="4000" b="1" i="1" dirty="0" smtClean="0">
                <a:solidFill>
                  <a:srgbClr val="FF0000"/>
                </a:solidFill>
                <a:latin typeface="Times New Roman" panose="02020603050405020304" pitchFamily="18" charset="0"/>
                <a:cs typeface="Times New Roman" panose="02020603050405020304" pitchFamily="18" charset="0"/>
              </a:rPr>
              <a:t> </a:t>
            </a:r>
            <a:r>
              <a:rPr lang="sv-SE" sz="4000" b="1" i="1" dirty="0" err="1" smtClean="0">
                <a:solidFill>
                  <a:srgbClr val="FF0000"/>
                </a:solidFill>
                <a:latin typeface="Times New Roman" panose="02020603050405020304" pitchFamily="18" charset="0"/>
                <a:cs typeface="Times New Roman" panose="02020603050405020304" pitchFamily="18" charset="0"/>
              </a:rPr>
              <a:t>lower</a:t>
            </a:r>
            <a:r>
              <a:rPr lang="sv-SE" sz="4000" b="1" i="1" dirty="0" smtClean="0">
                <a:solidFill>
                  <a:srgbClr val="FF0000"/>
                </a:solidFill>
                <a:latin typeface="Times New Roman" panose="02020603050405020304" pitchFamily="18" charset="0"/>
                <a:cs typeface="Times New Roman" panose="02020603050405020304" pitchFamily="18" charset="0"/>
              </a:rPr>
              <a:t> </a:t>
            </a:r>
          </a:p>
          <a:p>
            <a:pPr marL="0" indent="0" algn="ctr">
              <a:buNone/>
            </a:pPr>
            <a:r>
              <a:rPr lang="sv-SE" sz="4000" b="1" i="1" dirty="0" err="1" smtClean="0">
                <a:solidFill>
                  <a:srgbClr val="FF0000"/>
                </a:solidFill>
                <a:latin typeface="Times New Roman" panose="02020603050405020304" pitchFamily="18" charset="0"/>
                <a:cs typeface="Times New Roman" panose="02020603050405020304" pitchFamily="18" charset="0"/>
              </a:rPr>
              <a:t>than</a:t>
            </a:r>
            <a:r>
              <a:rPr lang="sv-SE" sz="4000" b="1" i="1" dirty="0" smtClean="0">
                <a:solidFill>
                  <a:srgbClr val="FF0000"/>
                </a:solidFill>
                <a:latin typeface="Times New Roman" panose="02020603050405020304" pitchFamily="18" charset="0"/>
                <a:cs typeface="Times New Roman" panose="02020603050405020304" pitchFamily="18" charset="0"/>
              </a:rPr>
              <a:t> the </a:t>
            </a:r>
            <a:r>
              <a:rPr lang="sv-SE" sz="4000" b="1" i="1" dirty="0" err="1" smtClean="0">
                <a:solidFill>
                  <a:srgbClr val="FF0000"/>
                </a:solidFill>
                <a:latin typeface="Times New Roman" panose="02020603050405020304" pitchFamily="18" charset="0"/>
                <a:cs typeface="Times New Roman" panose="02020603050405020304" pitchFamily="18" charset="0"/>
              </a:rPr>
              <a:t>production</a:t>
            </a:r>
            <a:r>
              <a:rPr lang="sv-SE" sz="4000" b="1" i="1" dirty="0" smtClean="0">
                <a:solidFill>
                  <a:srgbClr val="FF0000"/>
                </a:solidFill>
                <a:latin typeface="Times New Roman" panose="02020603050405020304" pitchFamily="18" charset="0"/>
                <a:cs typeface="Times New Roman" panose="02020603050405020304" pitchFamily="18" charset="0"/>
              </a:rPr>
              <a:t> potential.</a:t>
            </a:r>
          </a:p>
          <a:p>
            <a:pPr marL="0" indent="0" algn="ctr">
              <a:buNone/>
            </a:pPr>
            <a:endParaRPr lang="sv-SE" sz="4000" b="1" i="1" dirty="0">
              <a:solidFill>
                <a:srgbClr val="FF0000"/>
              </a:solidFill>
              <a:latin typeface="Times New Roman" panose="02020603050405020304" pitchFamily="18" charset="0"/>
              <a:cs typeface="Times New Roman" panose="02020603050405020304" pitchFamily="18" charset="0"/>
            </a:endParaRPr>
          </a:p>
          <a:p>
            <a:pPr marL="0" indent="0" algn="ctr">
              <a:buNone/>
            </a:pPr>
            <a:r>
              <a:rPr lang="sv-SE" sz="4000" b="1" i="1" dirty="0" err="1" smtClean="0">
                <a:solidFill>
                  <a:srgbClr val="0070C0"/>
                </a:solidFill>
                <a:latin typeface="Times New Roman" panose="02020603050405020304" pitchFamily="18" charset="0"/>
                <a:cs typeface="Times New Roman" panose="02020603050405020304" pitchFamily="18" charset="0"/>
              </a:rPr>
              <a:t>Hence</a:t>
            </a:r>
            <a:r>
              <a:rPr lang="sv-SE" sz="4000" b="1" i="1" dirty="0" smtClean="0">
                <a:solidFill>
                  <a:srgbClr val="0070C0"/>
                </a:solidFill>
                <a:latin typeface="Times New Roman" panose="02020603050405020304" pitchFamily="18" charset="0"/>
                <a:cs typeface="Times New Roman" panose="02020603050405020304" pitchFamily="18" charset="0"/>
              </a:rPr>
              <a:t>, the </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a:t>
            </a:r>
            <a:r>
              <a:rPr lang="sv-SE" sz="4000" b="1" i="1" dirty="0" err="1" smtClean="0">
                <a:solidFill>
                  <a:srgbClr val="0070C0"/>
                </a:solidFill>
                <a:latin typeface="Times New Roman" panose="02020603050405020304" pitchFamily="18" charset="0"/>
                <a:cs typeface="Times New Roman" panose="02020603050405020304" pitchFamily="18" charset="0"/>
              </a:rPr>
              <a:t>Production</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possibility</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Utilization</a:t>
            </a:r>
            <a:r>
              <a:rPr lang="sv-SE" sz="4000" b="1" i="1" dirty="0" smtClean="0">
                <a:solidFill>
                  <a:srgbClr val="0070C0"/>
                </a:solidFill>
                <a:latin typeface="Times New Roman" panose="02020603050405020304" pitchFamily="18" charset="0"/>
                <a:cs typeface="Times New Roman" panose="02020603050405020304" pitchFamily="18" charset="0"/>
              </a:rPr>
              <a:t> Rate”</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is </a:t>
            </a:r>
            <a:r>
              <a:rPr lang="sv-SE" sz="4000" b="1" i="1" dirty="0" err="1" smtClean="0">
                <a:solidFill>
                  <a:srgbClr val="0070C0"/>
                </a:solidFill>
                <a:latin typeface="Times New Roman" panose="02020603050405020304" pitchFamily="18" charset="0"/>
                <a:cs typeface="Times New Roman" panose="02020603050405020304" pitchFamily="18" charset="0"/>
              </a:rPr>
              <a:t>much</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lower</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than</a:t>
            </a:r>
            <a:r>
              <a:rPr lang="sv-SE" sz="4000" b="1" i="1" dirty="0" smtClean="0">
                <a:solidFill>
                  <a:srgbClr val="0070C0"/>
                </a:solidFill>
                <a:latin typeface="Times New Roman" panose="02020603050405020304" pitchFamily="18" charset="0"/>
                <a:cs typeface="Times New Roman" panose="02020603050405020304" pitchFamily="18" charset="0"/>
              </a:rPr>
              <a:t> the </a:t>
            </a:r>
          </a:p>
          <a:p>
            <a:pPr marL="0" indent="0" algn="ctr">
              <a:buNone/>
            </a:pPr>
            <a:r>
              <a:rPr lang="sv-SE" sz="4000" b="1" i="1" dirty="0" smtClean="0">
                <a:solidFill>
                  <a:srgbClr val="0070C0"/>
                </a:solidFill>
                <a:latin typeface="Times New Roman" panose="02020603050405020304" pitchFamily="18" charset="0"/>
                <a:cs typeface="Times New Roman" panose="02020603050405020304" pitchFamily="18" charset="0"/>
              </a:rPr>
              <a:t>”</a:t>
            </a:r>
            <a:r>
              <a:rPr lang="sv-SE" sz="4000" b="1" i="1" dirty="0" err="1" smtClean="0">
                <a:solidFill>
                  <a:srgbClr val="0070C0"/>
                </a:solidFill>
                <a:latin typeface="Times New Roman" panose="02020603050405020304" pitchFamily="18" charset="0"/>
                <a:cs typeface="Times New Roman" panose="02020603050405020304" pitchFamily="18" charset="0"/>
              </a:rPr>
              <a:t>Annual</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Allowable</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Cut</a:t>
            </a:r>
            <a:r>
              <a:rPr lang="sv-SE" sz="4000" b="1" i="1" dirty="0" smtClean="0">
                <a:solidFill>
                  <a:srgbClr val="0070C0"/>
                </a:solidFill>
                <a:latin typeface="Times New Roman" panose="02020603050405020304" pitchFamily="18" charset="0"/>
                <a:cs typeface="Times New Roman" panose="02020603050405020304" pitchFamily="18" charset="0"/>
              </a:rPr>
              <a:t> </a:t>
            </a:r>
            <a:r>
              <a:rPr lang="sv-SE" sz="4000" b="1" i="1" dirty="0" err="1" smtClean="0">
                <a:solidFill>
                  <a:srgbClr val="0070C0"/>
                </a:solidFill>
                <a:latin typeface="Times New Roman" panose="02020603050405020304" pitchFamily="18" charset="0"/>
                <a:cs typeface="Times New Roman" panose="02020603050405020304" pitchFamily="18" charset="0"/>
              </a:rPr>
              <a:t>Utilization</a:t>
            </a:r>
            <a:r>
              <a:rPr lang="sv-SE" sz="4000" b="1" i="1" dirty="0" smtClean="0">
                <a:solidFill>
                  <a:srgbClr val="0070C0"/>
                </a:solidFill>
                <a:latin typeface="Times New Roman" panose="02020603050405020304" pitchFamily="18" charset="0"/>
                <a:cs typeface="Times New Roman" panose="02020603050405020304" pitchFamily="18" charset="0"/>
              </a:rPr>
              <a:t> Rate”.</a:t>
            </a:r>
            <a:endParaRPr lang="sv-SE" sz="4000" b="1" i="1" dirty="0">
              <a:solidFill>
                <a:srgbClr val="0070C0"/>
              </a:solidFill>
              <a:latin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34</a:t>
            </a:fld>
            <a:endParaRPr lang="sv-SE"/>
          </a:p>
        </p:txBody>
      </p:sp>
    </p:spTree>
    <p:extLst>
      <p:ext uri="{BB962C8B-B14F-4D97-AF65-F5344CB8AC3E}">
        <p14:creationId xmlns:p14="http://schemas.microsoft.com/office/powerpoint/2010/main" val="14916273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5"/>
            <a:ext cx="10515600" cy="3967724"/>
          </a:xfrm>
        </p:spPr>
        <p:txBody>
          <a:bodyPr>
            <a:normAutofit/>
          </a:bodyPr>
          <a:lstStyle/>
          <a:p>
            <a:r>
              <a:rPr lang="sv-SE" b="1" dirty="0" err="1" smtClean="0">
                <a:solidFill>
                  <a:srgbClr val="FF0000"/>
                </a:solidFill>
                <a:latin typeface="Times New Roman" panose="02020603050405020304" pitchFamily="18" charset="0"/>
                <a:cs typeface="Times New Roman" panose="02020603050405020304" pitchFamily="18" charset="0"/>
              </a:rPr>
              <a:t>Conclusion</a:t>
            </a:r>
            <a:r>
              <a:rPr lang="sv-SE" b="1" dirty="0" smtClean="0">
                <a:solidFill>
                  <a:srgbClr val="FF0000"/>
                </a:solidFill>
                <a:latin typeface="Times New Roman" panose="02020603050405020304" pitchFamily="18" charset="0"/>
                <a:cs typeface="Times New Roman" panose="02020603050405020304" pitchFamily="18" charset="0"/>
              </a:rPr>
              <a:t>:</a:t>
            </a:r>
            <a:br>
              <a:rPr lang="sv-SE" b="1" dirty="0" smtClean="0">
                <a:solidFill>
                  <a:srgbClr val="FF0000"/>
                </a:solidFill>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 </a:t>
            </a:r>
            <a:br>
              <a:rPr lang="sv-SE" b="1" dirty="0" smtClean="0">
                <a:latin typeface="Times New Roman" panose="02020603050405020304" pitchFamily="18" charset="0"/>
                <a:cs typeface="Times New Roman" panose="02020603050405020304" pitchFamily="18" charset="0"/>
              </a:rPr>
            </a:br>
            <a:r>
              <a:rPr lang="sv-SE" b="1" dirty="0" smtClean="0">
                <a:latin typeface="Times New Roman" panose="02020603050405020304" pitchFamily="18" charset="0"/>
                <a:cs typeface="Times New Roman" panose="02020603050405020304" pitchFamily="18" charset="0"/>
              </a:rPr>
              <a:t>The </a:t>
            </a:r>
            <a:r>
              <a:rPr lang="sv-SE" b="1" dirty="0" err="1" smtClean="0">
                <a:latin typeface="Times New Roman" panose="02020603050405020304" pitchFamily="18" charset="0"/>
                <a:cs typeface="Times New Roman" panose="02020603050405020304" pitchFamily="18" charset="0"/>
              </a:rPr>
              <a:t>sustainable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bioenergy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supply</a:t>
            </a:r>
            <a:r>
              <a:rPr lang="sv-SE" b="1" dirty="0" smtClean="0">
                <a:latin typeface="Times New Roman" panose="02020603050405020304" pitchFamily="18" charset="0"/>
                <a:cs typeface="Times New Roman" panose="02020603050405020304" pitchFamily="18" charset="0"/>
              </a:rPr>
              <a:t> from the </a:t>
            </a:r>
            <a:r>
              <a:rPr lang="sv-SE" b="1" dirty="0" err="1" smtClean="0">
                <a:latin typeface="Times New Roman" panose="02020603050405020304" pitchFamily="18" charset="0"/>
                <a:cs typeface="Times New Roman" panose="02020603050405020304" pitchFamily="18" charset="0"/>
              </a:rPr>
              <a:t>forests</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of</a:t>
            </a:r>
            <a:r>
              <a:rPr lang="sv-SE" b="1" dirty="0" smtClean="0">
                <a:latin typeface="Times New Roman" panose="02020603050405020304" pitchFamily="18" charset="0"/>
                <a:cs typeface="Times New Roman" panose="02020603050405020304" pitchFamily="18" charset="0"/>
              </a:rPr>
              <a:t> Canada </a:t>
            </a:r>
            <a:r>
              <a:rPr lang="sv-SE" b="1" dirty="0" err="1" smtClean="0">
                <a:latin typeface="Times New Roman" panose="02020603050405020304" pitchFamily="18" charset="0"/>
                <a:cs typeface="Times New Roman" panose="02020603050405020304" pitchFamily="18" charset="0"/>
              </a:rPr>
              <a:t>can</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increase</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very</a:t>
            </a:r>
            <a:r>
              <a:rPr lang="sv-SE" b="1" dirty="0" smtClean="0">
                <a:latin typeface="Times New Roman" panose="02020603050405020304" pitchFamily="18" charset="0"/>
                <a:cs typeface="Times New Roman" panose="02020603050405020304" pitchFamily="18" charset="0"/>
              </a:rPr>
              <a:t> </a:t>
            </a:r>
            <a:r>
              <a:rPr lang="sv-SE" b="1" dirty="0" err="1" smtClean="0">
                <a:latin typeface="Times New Roman" panose="02020603050405020304" pitchFamily="18" charset="0"/>
                <a:cs typeface="Times New Roman" panose="02020603050405020304" pitchFamily="18" charset="0"/>
              </a:rPr>
              <a:t>much</a:t>
            </a:r>
            <a:r>
              <a:rPr lang="sv-SE" b="1" dirty="0" smtClean="0">
                <a:latin typeface="Times New Roman" panose="02020603050405020304" pitchFamily="18" charset="0"/>
                <a:cs typeface="Times New Roman" panose="02020603050405020304" pitchFamily="18" charset="0"/>
              </a:rPr>
              <a:t>.</a:t>
            </a:r>
            <a:endParaRPr lang="sv-SE" b="1"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35</a:t>
            </a:fld>
            <a:endParaRPr lang="sv-SE"/>
          </a:p>
        </p:txBody>
      </p:sp>
    </p:spTree>
    <p:extLst>
      <p:ext uri="{BB962C8B-B14F-4D97-AF65-F5344CB8AC3E}">
        <p14:creationId xmlns:p14="http://schemas.microsoft.com/office/powerpoint/2010/main" val="5877178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95643" y="2601888"/>
            <a:ext cx="10515600" cy="1325563"/>
          </a:xfrm>
        </p:spPr>
        <p:txBody>
          <a:bodyPr>
            <a:normAutofit fontScale="90000"/>
          </a:bodyPr>
          <a:lstStyle/>
          <a:p>
            <a:r>
              <a:rPr lang="en-US" b="1" dirty="0" smtClean="0">
                <a:solidFill>
                  <a:srgbClr val="FF0000"/>
                </a:solidFill>
                <a:latin typeface="Times New Roman" panose="02020603050405020304" pitchFamily="18" charset="0"/>
                <a:cs typeface="Times New Roman" panose="02020603050405020304" pitchFamily="18" charset="0"/>
              </a:rPr>
              <a:t>General conclusion (Russian Federation and Canada)</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forests </a:t>
            </a:r>
            <a:r>
              <a:rPr lang="en-US" b="1" dirty="0" smtClean="0">
                <a:latin typeface="Times New Roman" panose="02020603050405020304" pitchFamily="18" charset="0"/>
                <a:cs typeface="Times New Roman" panose="02020603050405020304" pitchFamily="18" charset="0"/>
              </a:rPr>
              <a:t>represent </a:t>
            </a:r>
            <a:r>
              <a:rPr lang="en-US" b="1" dirty="0">
                <a:latin typeface="Times New Roman" panose="02020603050405020304" pitchFamily="18" charset="0"/>
                <a:cs typeface="Times New Roman" panose="02020603050405020304" pitchFamily="18" charset="0"/>
              </a:rPr>
              <a:t>a very important and large bioenergy feedstock. </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solidFill>
                  <a:srgbClr val="FF0000"/>
                </a:solidFill>
                <a:latin typeface="Times New Roman" panose="02020603050405020304" pitchFamily="18" charset="0"/>
                <a:cs typeface="Times New Roman" panose="02020603050405020304" pitchFamily="18" charset="0"/>
              </a:rPr>
              <a:t>Only </a:t>
            </a:r>
            <a:r>
              <a:rPr lang="en-US" b="1" dirty="0">
                <a:solidFill>
                  <a:srgbClr val="FF0000"/>
                </a:solidFill>
                <a:latin typeface="Times New Roman" panose="02020603050405020304" pitchFamily="18" charset="0"/>
                <a:cs typeface="Times New Roman" panose="02020603050405020304" pitchFamily="18" charset="0"/>
              </a:rPr>
              <a:t>marginal fractions of the huge potential bioenergy supply from the forests have been used until now.</a:t>
            </a:r>
            <a:r>
              <a:rPr lang="en-US" dirty="0">
                <a:solidFill>
                  <a:srgbClr val="FF0000"/>
                </a:solidFill>
              </a:rPr>
              <a:t/>
            </a:r>
            <a:br>
              <a:rPr lang="en-US" dirty="0">
                <a:solidFill>
                  <a:srgbClr val="FF0000"/>
                </a:solidFill>
              </a:rPr>
            </a:br>
            <a:endParaRPr lang="sv-SE" dirty="0">
              <a:solidFill>
                <a:srgbClr val="FF0000"/>
              </a:solidFill>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36</a:t>
            </a:fld>
            <a:endParaRPr lang="sv-SE"/>
          </a:p>
        </p:txBody>
      </p:sp>
    </p:spTree>
    <p:extLst>
      <p:ext uri="{BB962C8B-B14F-4D97-AF65-F5344CB8AC3E}">
        <p14:creationId xmlns:p14="http://schemas.microsoft.com/office/powerpoint/2010/main" val="3144242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2883241"/>
            <a:ext cx="10515600" cy="1325563"/>
          </a:xfrm>
        </p:spPr>
        <p:txBody>
          <a:bodyPr>
            <a:normAutofit fontScale="90000"/>
          </a:bodyPr>
          <a:lstStyle/>
          <a:p>
            <a:r>
              <a:rPr lang="en-US" b="1" i="1" dirty="0">
                <a:solidFill>
                  <a:srgbClr val="FF0000"/>
                </a:solidFill>
                <a:latin typeface="Times New Roman" panose="02020603050405020304" pitchFamily="18" charset="0"/>
                <a:cs typeface="Times New Roman" panose="02020603050405020304" pitchFamily="18" charset="0"/>
              </a:rPr>
              <a:t>The optimal sustainable utilization of the forest feedstock over time </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r>
            <a:br>
              <a:rPr lang="en-US" b="1" dirty="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can not </a:t>
            </a:r>
            <a:r>
              <a:rPr lang="en-US" b="1" dirty="0">
                <a:latin typeface="Times New Roman" panose="02020603050405020304" pitchFamily="18" charset="0"/>
                <a:cs typeface="Times New Roman" panose="02020603050405020304" pitchFamily="18" charset="0"/>
              </a:rPr>
              <a:t>be determined without explicit consideration of different levels </a:t>
            </a:r>
            <a:r>
              <a:rPr lang="en-US" b="1" dirty="0" smtClean="0">
                <a:latin typeface="Times New Roman" panose="02020603050405020304" pitchFamily="18" charset="0"/>
                <a:cs typeface="Times New Roman" panose="02020603050405020304" pitchFamily="18" charset="0"/>
              </a:rPr>
              <a:t>of:</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infrastructure investments, </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alternative </a:t>
            </a:r>
            <a:r>
              <a:rPr lang="en-US" b="1" dirty="0">
                <a:latin typeface="Times New Roman" panose="02020603050405020304" pitchFamily="18" charset="0"/>
                <a:cs typeface="Times New Roman" panose="02020603050405020304" pitchFamily="18" charset="0"/>
              </a:rPr>
              <a:t>harvesting methods, </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joint </a:t>
            </a:r>
            <a:r>
              <a:rPr lang="en-US" b="1" dirty="0">
                <a:latin typeface="Times New Roman" panose="02020603050405020304" pitchFamily="18" charset="0"/>
                <a:cs typeface="Times New Roman" panose="02020603050405020304" pitchFamily="18" charset="0"/>
              </a:rPr>
              <a:t>production of several forest </a:t>
            </a:r>
            <a:r>
              <a:rPr lang="en-US" b="1" dirty="0" smtClean="0">
                <a:latin typeface="Times New Roman" panose="02020603050405020304" pitchFamily="18" charset="0"/>
                <a:cs typeface="Times New Roman" panose="02020603050405020304" pitchFamily="18" charset="0"/>
              </a:rPr>
              <a:t>products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and environmental effects.</a:t>
            </a:r>
            <a:r>
              <a:rPr lang="en-US" dirty="0"/>
              <a:t/>
            </a:r>
            <a:br>
              <a:rPr lang="en-US" dirty="0"/>
            </a:br>
            <a:endParaRPr lang="sv-SE" dirty="0"/>
          </a:p>
        </p:txBody>
      </p:sp>
      <p:sp>
        <p:nvSpPr>
          <p:cNvPr id="3" name="Platshållare för bildnummer 2"/>
          <p:cNvSpPr>
            <a:spLocks noGrp="1"/>
          </p:cNvSpPr>
          <p:nvPr>
            <p:ph type="sldNum" sz="quarter" idx="12"/>
          </p:nvPr>
        </p:nvSpPr>
        <p:spPr/>
        <p:txBody>
          <a:bodyPr/>
          <a:lstStyle/>
          <a:p>
            <a:fld id="{CF7C3FE0-6EB4-418C-82E7-2F09A4F41151}" type="slidenum">
              <a:rPr lang="sv-SE" smtClean="0"/>
              <a:t>37</a:t>
            </a:fld>
            <a:endParaRPr lang="sv-SE"/>
          </a:p>
        </p:txBody>
      </p:sp>
    </p:spTree>
    <p:extLst>
      <p:ext uri="{BB962C8B-B14F-4D97-AF65-F5344CB8AC3E}">
        <p14:creationId xmlns:p14="http://schemas.microsoft.com/office/powerpoint/2010/main" val="2142140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en-US" sz="3600" b="1" i="1" dirty="0">
                <a:solidFill>
                  <a:srgbClr val="0070C0"/>
                </a:solidFill>
                <a:latin typeface="Times New Roman" panose="02020603050405020304" pitchFamily="18" charset="0"/>
                <a:cs typeface="Times New Roman" panose="02020603050405020304" pitchFamily="18" charset="0"/>
              </a:rPr>
              <a:t>The present utilization of forests for energy is much lower than optimal because of several reasons such as:</a:t>
            </a:r>
            <a:r>
              <a:rPr lang="en-US" i="1" dirty="0">
                <a:solidFill>
                  <a:srgbClr val="0070C0"/>
                </a:solidFill>
              </a:rPr>
              <a:t/>
            </a:r>
            <a:br>
              <a:rPr lang="en-US" i="1" dirty="0">
                <a:solidFill>
                  <a:srgbClr val="0070C0"/>
                </a:solidFill>
              </a:rPr>
            </a:br>
            <a:endParaRPr lang="sv-SE" dirty="0">
              <a:solidFill>
                <a:srgbClr val="0070C0"/>
              </a:solidFill>
            </a:endParaRPr>
          </a:p>
        </p:txBody>
      </p:sp>
      <p:sp>
        <p:nvSpPr>
          <p:cNvPr id="3" name="Platshållare för innehåll 2"/>
          <p:cNvSpPr>
            <a:spLocks noGrp="1"/>
          </p:cNvSpPr>
          <p:nvPr>
            <p:ph idx="1"/>
          </p:nvPr>
        </p:nvSpPr>
        <p:spPr>
          <a:xfrm>
            <a:off x="838200" y="1386881"/>
            <a:ext cx="10515600" cy="4351338"/>
          </a:xfrm>
        </p:spPr>
        <p:txBody>
          <a:bodyPr>
            <a:normAutofit/>
          </a:bodyPr>
          <a:lstStyle/>
          <a:p>
            <a:pPr marL="514350" indent="-514350">
              <a:buAutoNum type="arabicPeriod"/>
            </a:pPr>
            <a:r>
              <a:rPr lang="en-US" dirty="0" smtClean="0"/>
              <a:t>Forest </a:t>
            </a:r>
            <a:r>
              <a:rPr lang="en-US" dirty="0"/>
              <a:t>laws and regulations are often historical compromises and are irrational with respect to present and future forest production economics. </a:t>
            </a:r>
            <a:r>
              <a:rPr lang="en-US" dirty="0" smtClean="0"/>
              <a:t>Since </a:t>
            </a:r>
            <a:r>
              <a:rPr lang="en-US" dirty="0"/>
              <a:t>technology and prices change over time, earlier laws and regulations are presently almost never economically rational.</a:t>
            </a:r>
          </a:p>
          <a:p>
            <a:pPr marL="0" indent="0">
              <a:buNone/>
            </a:pPr>
            <a:endParaRPr lang="en-US" dirty="0" smtClean="0"/>
          </a:p>
        </p:txBody>
      </p:sp>
      <p:sp>
        <p:nvSpPr>
          <p:cNvPr id="4" name="Platshållare för bildnummer 3"/>
          <p:cNvSpPr>
            <a:spLocks noGrp="1"/>
          </p:cNvSpPr>
          <p:nvPr>
            <p:ph type="sldNum" sz="quarter" idx="12"/>
          </p:nvPr>
        </p:nvSpPr>
        <p:spPr/>
        <p:txBody>
          <a:bodyPr/>
          <a:lstStyle/>
          <a:p>
            <a:fld id="{CF7C3FE0-6EB4-418C-82E7-2F09A4F41151}" type="slidenum">
              <a:rPr lang="sv-SE" smtClean="0"/>
              <a:t>38</a:t>
            </a:fld>
            <a:endParaRPr lang="sv-SE"/>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799" y="3082829"/>
            <a:ext cx="8292971" cy="3638646"/>
          </a:xfrm>
          <a:prstGeom prst="rect">
            <a:avLst/>
          </a:prstGeom>
        </p:spPr>
      </p:pic>
      <p:sp>
        <p:nvSpPr>
          <p:cNvPr id="7" name="Rektangel 6"/>
          <p:cNvSpPr/>
          <p:nvPr/>
        </p:nvSpPr>
        <p:spPr>
          <a:xfrm>
            <a:off x="121920" y="5814348"/>
            <a:ext cx="6096000" cy="830997"/>
          </a:xfrm>
          <a:prstGeom prst="rect">
            <a:avLst/>
          </a:prstGeom>
        </p:spPr>
        <p:txBody>
          <a:bodyPr>
            <a:spAutoFit/>
          </a:bodyPr>
          <a:lstStyle/>
          <a:p>
            <a:r>
              <a:rPr lang="sv-SE" sz="2400" b="1" dirty="0">
                <a:solidFill>
                  <a:srgbClr val="FF0000"/>
                </a:solidFill>
                <a:latin typeface="Times New Roman" panose="02020603050405020304" pitchFamily="18" charset="0"/>
                <a:cs typeface="Times New Roman" panose="02020603050405020304" pitchFamily="18" charset="0"/>
              </a:rPr>
              <a:t>Forest </a:t>
            </a:r>
            <a:r>
              <a:rPr lang="sv-SE" sz="2400" b="1" dirty="0" err="1">
                <a:solidFill>
                  <a:srgbClr val="FF0000"/>
                </a:solidFill>
                <a:latin typeface="Times New Roman" panose="02020603050405020304" pitchFamily="18" charset="0"/>
                <a:cs typeface="Times New Roman" panose="02020603050405020304" pitchFamily="18" charset="0"/>
              </a:rPr>
              <a:t>machines</a:t>
            </a:r>
            <a:r>
              <a:rPr lang="sv-SE" sz="2400" b="1" dirty="0">
                <a:solidFill>
                  <a:srgbClr val="FF0000"/>
                </a:solidFill>
                <a:latin typeface="Times New Roman" panose="02020603050405020304" pitchFamily="18" charset="0"/>
                <a:cs typeface="Times New Roman" panose="02020603050405020304" pitchFamily="18" charset="0"/>
              </a:rPr>
              <a:t> </a:t>
            </a:r>
          </a:p>
          <a:p>
            <a:r>
              <a:rPr lang="sv-SE" sz="2400" b="1" dirty="0">
                <a:solidFill>
                  <a:srgbClr val="FF0000"/>
                </a:solidFill>
                <a:latin typeface="Times New Roman" panose="02020603050405020304" pitchFamily="18" charset="0"/>
                <a:cs typeface="Times New Roman" panose="02020603050405020304" pitchFamily="18" charset="0"/>
              </a:rPr>
              <a:t>In Iran</a:t>
            </a:r>
          </a:p>
        </p:txBody>
      </p:sp>
    </p:spTree>
    <p:extLst>
      <p:ext uri="{BB962C8B-B14F-4D97-AF65-F5344CB8AC3E}">
        <p14:creationId xmlns:p14="http://schemas.microsoft.com/office/powerpoint/2010/main" val="5782806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CF7C3FE0-6EB4-418C-82E7-2F09A4F41151}" type="slidenum">
              <a:rPr lang="sv-SE" smtClean="0"/>
              <a:t>39</a:t>
            </a:fld>
            <a:endParaRPr lang="sv-SE"/>
          </a:p>
        </p:txBody>
      </p:sp>
      <p:pic>
        <p:nvPicPr>
          <p:cNvPr id="3074"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11" y="0"/>
            <a:ext cx="10356703" cy="686009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4614204" y="0"/>
            <a:ext cx="5229188" cy="523220"/>
          </a:xfrm>
          <a:prstGeom prst="rect">
            <a:avLst/>
          </a:prstGeom>
          <a:noFill/>
        </p:spPr>
        <p:txBody>
          <a:bodyPr wrap="square" rtlCol="0">
            <a:spAutoFit/>
          </a:bodyPr>
          <a:lstStyle/>
          <a:p>
            <a:r>
              <a:rPr lang="sv-SE" sz="2800" b="1" dirty="0" err="1" smtClean="0">
                <a:latin typeface="Times New Roman" panose="02020603050405020304" pitchFamily="18" charset="0"/>
                <a:cs typeface="Times New Roman" panose="02020603050405020304" pitchFamily="18" charset="0"/>
              </a:rPr>
              <a:t>Forestry</a:t>
            </a:r>
            <a:r>
              <a:rPr lang="sv-SE" sz="2800" b="1" dirty="0" smtClean="0">
                <a:latin typeface="Times New Roman" panose="02020603050405020304" pitchFamily="18" charset="0"/>
                <a:cs typeface="Times New Roman" panose="02020603050405020304" pitchFamily="18" charset="0"/>
              </a:rPr>
              <a:t> in North Carolina, USA</a:t>
            </a:r>
            <a:endParaRPr lang="sv-SE"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119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8335" y="0"/>
            <a:ext cx="8648330" cy="6858000"/>
          </a:xfrm>
          <a:prstGeom prst="rect">
            <a:avLst/>
          </a:prstGeom>
        </p:spPr>
      </p:pic>
    </p:spTree>
    <p:extLst>
      <p:ext uri="{BB962C8B-B14F-4D97-AF65-F5344CB8AC3E}">
        <p14:creationId xmlns:p14="http://schemas.microsoft.com/office/powerpoint/2010/main" val="2440848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40</a:t>
            </a:fld>
            <a:endParaRPr lang="sv-SE"/>
          </a:p>
        </p:txBody>
      </p:sp>
      <p:pic>
        <p:nvPicPr>
          <p:cNvPr id="4098"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5" y="-9500"/>
            <a:ext cx="10367889" cy="6867499"/>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688752" y="380370"/>
            <a:ext cx="2359172" cy="1200329"/>
          </a:xfrm>
          <a:prstGeom prst="rect">
            <a:avLst/>
          </a:prstGeom>
        </p:spPr>
        <p:txBody>
          <a:bodyPr wrap="none">
            <a:spAutoFit/>
          </a:bodyPr>
          <a:lstStyle/>
          <a:p>
            <a:r>
              <a:rPr lang="sv-SE" sz="2400" b="1" dirty="0" err="1">
                <a:latin typeface="Times New Roman" panose="02020603050405020304" pitchFamily="18" charset="0"/>
                <a:cs typeface="Times New Roman" panose="02020603050405020304" pitchFamily="18" charset="0"/>
              </a:rPr>
              <a:t>Forestry</a:t>
            </a:r>
            <a:r>
              <a:rPr lang="sv-SE" sz="2400" b="1" dirty="0">
                <a:latin typeface="Times New Roman" panose="02020603050405020304" pitchFamily="18" charset="0"/>
                <a:cs typeface="Times New Roman" panose="02020603050405020304" pitchFamily="18" charset="0"/>
              </a:rPr>
              <a:t> in </a:t>
            </a:r>
            <a:endParaRPr lang="sv-SE" sz="2400" b="1" dirty="0" smtClean="0">
              <a:latin typeface="Times New Roman" panose="02020603050405020304" pitchFamily="18" charset="0"/>
              <a:cs typeface="Times New Roman" panose="02020603050405020304" pitchFamily="18" charset="0"/>
            </a:endParaRPr>
          </a:p>
          <a:p>
            <a:r>
              <a:rPr lang="sv-SE" sz="2400" b="1" dirty="0" smtClean="0">
                <a:latin typeface="Times New Roman" panose="02020603050405020304" pitchFamily="18" charset="0"/>
                <a:cs typeface="Times New Roman" panose="02020603050405020304" pitchFamily="18" charset="0"/>
              </a:rPr>
              <a:t>North </a:t>
            </a:r>
            <a:r>
              <a:rPr lang="sv-SE" sz="2400" b="1" dirty="0">
                <a:latin typeface="Times New Roman" panose="02020603050405020304" pitchFamily="18" charset="0"/>
                <a:cs typeface="Times New Roman" panose="02020603050405020304" pitchFamily="18" charset="0"/>
              </a:rPr>
              <a:t>Carolina, </a:t>
            </a:r>
            <a:endParaRPr lang="sv-SE" sz="2400" b="1" dirty="0" smtClean="0">
              <a:latin typeface="Times New Roman" panose="02020603050405020304" pitchFamily="18" charset="0"/>
              <a:cs typeface="Times New Roman" panose="02020603050405020304" pitchFamily="18" charset="0"/>
            </a:endParaRPr>
          </a:p>
          <a:p>
            <a:r>
              <a:rPr lang="sv-SE" sz="2400" b="1" dirty="0" smtClean="0">
                <a:latin typeface="Times New Roman" panose="02020603050405020304" pitchFamily="18" charset="0"/>
                <a:cs typeface="Times New Roman" panose="02020603050405020304" pitchFamily="18" charset="0"/>
              </a:rPr>
              <a:t>USA</a:t>
            </a:r>
            <a:endParaRPr lang="sv-SE"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0636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41</a:t>
            </a:fld>
            <a:endParaRPr lang="sv-SE"/>
          </a:p>
        </p:txBody>
      </p:sp>
      <p:pic>
        <p:nvPicPr>
          <p:cNvPr id="5122"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25" y="0"/>
            <a:ext cx="1035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4502351" y="149442"/>
            <a:ext cx="4508029" cy="461665"/>
          </a:xfrm>
          <a:prstGeom prst="rect">
            <a:avLst/>
          </a:prstGeom>
        </p:spPr>
        <p:txBody>
          <a:bodyPr wrap="none">
            <a:spAutoFit/>
          </a:bodyPr>
          <a:lstStyle/>
          <a:p>
            <a:r>
              <a:rPr lang="sv-SE" sz="2400" b="1" dirty="0" err="1">
                <a:latin typeface="Times New Roman" panose="02020603050405020304" pitchFamily="18" charset="0"/>
                <a:cs typeface="Times New Roman" panose="02020603050405020304" pitchFamily="18" charset="0"/>
              </a:rPr>
              <a:t>Forestry</a:t>
            </a:r>
            <a:r>
              <a:rPr lang="sv-SE" sz="2400" b="1" dirty="0">
                <a:latin typeface="Times New Roman" panose="02020603050405020304" pitchFamily="18" charset="0"/>
                <a:cs typeface="Times New Roman" panose="02020603050405020304" pitchFamily="18" charset="0"/>
              </a:rPr>
              <a:t> in North Carolina, USA</a:t>
            </a:r>
          </a:p>
        </p:txBody>
      </p:sp>
    </p:spTree>
    <p:extLst>
      <p:ext uri="{BB962C8B-B14F-4D97-AF65-F5344CB8AC3E}">
        <p14:creationId xmlns:p14="http://schemas.microsoft.com/office/powerpoint/2010/main" val="9795479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CF7C3FE0-6EB4-418C-82E7-2F09A4F41151}" type="slidenum">
              <a:rPr lang="sv-SE" smtClean="0"/>
              <a:t>42</a:t>
            </a:fld>
            <a:endParaRPr lang="sv-SE"/>
          </a:p>
        </p:txBody>
      </p:sp>
      <p:pic>
        <p:nvPicPr>
          <p:cNvPr id="6146"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911" y="-5843"/>
            <a:ext cx="10367889" cy="6863843"/>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p:cNvSpPr/>
          <p:nvPr/>
        </p:nvSpPr>
        <p:spPr>
          <a:xfrm>
            <a:off x="710723" y="290119"/>
            <a:ext cx="3573992" cy="584775"/>
          </a:xfrm>
          <a:prstGeom prst="rect">
            <a:avLst/>
          </a:prstGeom>
        </p:spPr>
        <p:txBody>
          <a:bodyPr wrap="none">
            <a:spAutoFit/>
          </a:bodyPr>
          <a:lstStyle/>
          <a:p>
            <a:r>
              <a:rPr lang="sv-SE" sz="3200" b="1" dirty="0" err="1">
                <a:solidFill>
                  <a:srgbClr val="FFFF00"/>
                </a:solidFill>
                <a:latin typeface="Times New Roman" panose="02020603050405020304" pitchFamily="18" charset="0"/>
                <a:cs typeface="Times New Roman" panose="02020603050405020304" pitchFamily="18" charset="0"/>
              </a:rPr>
              <a:t>Forestry</a:t>
            </a:r>
            <a:r>
              <a:rPr lang="sv-SE" sz="3200" b="1" dirty="0">
                <a:solidFill>
                  <a:srgbClr val="FFFF00"/>
                </a:solidFill>
                <a:latin typeface="Times New Roman" panose="02020603050405020304" pitchFamily="18" charset="0"/>
                <a:cs typeface="Times New Roman" panose="02020603050405020304" pitchFamily="18" charset="0"/>
              </a:rPr>
              <a:t> in </a:t>
            </a:r>
            <a:r>
              <a:rPr lang="sv-SE" sz="3200" b="1" dirty="0" smtClean="0">
                <a:solidFill>
                  <a:srgbClr val="FFFF00"/>
                </a:solidFill>
                <a:latin typeface="Times New Roman" panose="02020603050405020304" pitchFamily="18" charset="0"/>
                <a:cs typeface="Times New Roman" panose="02020603050405020304" pitchFamily="18" charset="0"/>
              </a:rPr>
              <a:t>Sweden</a:t>
            </a:r>
            <a:endParaRPr lang="sv-SE"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8696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43</a:t>
            </a:fld>
            <a:endParaRPr lang="sv-SE"/>
          </a:p>
        </p:txBody>
      </p:sp>
      <p:pic>
        <p:nvPicPr>
          <p:cNvPr id="7170" name="Picture 2" descr="Peter Loh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332" y="0"/>
            <a:ext cx="9973994" cy="6868944"/>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420858" y="458931"/>
            <a:ext cx="3573992" cy="584775"/>
          </a:xfrm>
          <a:prstGeom prst="rect">
            <a:avLst/>
          </a:prstGeom>
        </p:spPr>
        <p:txBody>
          <a:bodyPr wrap="none">
            <a:spAutoFit/>
          </a:bodyPr>
          <a:lstStyle/>
          <a:p>
            <a:r>
              <a:rPr lang="sv-SE" sz="3200" b="1" dirty="0" err="1">
                <a:solidFill>
                  <a:srgbClr val="FFFF00"/>
                </a:solidFill>
                <a:latin typeface="Times New Roman" panose="02020603050405020304" pitchFamily="18" charset="0"/>
                <a:cs typeface="Times New Roman" panose="02020603050405020304" pitchFamily="18" charset="0"/>
              </a:rPr>
              <a:t>Forestry</a:t>
            </a:r>
            <a:r>
              <a:rPr lang="sv-SE" sz="3200" b="1" dirty="0">
                <a:solidFill>
                  <a:srgbClr val="FFFF00"/>
                </a:solidFill>
                <a:latin typeface="Times New Roman" panose="02020603050405020304" pitchFamily="18" charset="0"/>
                <a:cs typeface="Times New Roman" panose="02020603050405020304" pitchFamily="18" charset="0"/>
              </a:rPr>
              <a:t> in Sweden</a:t>
            </a:r>
          </a:p>
        </p:txBody>
      </p:sp>
    </p:spTree>
    <p:extLst>
      <p:ext uri="{BB962C8B-B14F-4D97-AF65-F5344CB8AC3E}">
        <p14:creationId xmlns:p14="http://schemas.microsoft.com/office/powerpoint/2010/main" val="3439599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Platshållare för bildnummer 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CAB44925-530C-4775-AB18-5AB01A013D4F}" type="slidenum">
              <a:rPr lang="sv-SE" altLang="sv-SE" sz="1400"/>
              <a:pPr>
                <a:spcBef>
                  <a:spcPct val="0"/>
                </a:spcBef>
                <a:buFontTx/>
                <a:buNone/>
              </a:pPr>
              <a:t>44</a:t>
            </a:fld>
            <a:endParaRPr lang="sv-SE" altLang="sv-SE" sz="1400" dirty="0"/>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3"/>
          <p:cNvSpPr txBox="1">
            <a:spLocks noChangeArrowheads="1"/>
          </p:cNvSpPr>
          <p:nvPr/>
        </p:nvSpPr>
        <p:spPr bwMode="auto">
          <a:xfrm>
            <a:off x="2744762" y="6243495"/>
            <a:ext cx="67024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sv-SE" altLang="sv-SE" sz="2400" dirty="0" err="1" smtClean="0">
                <a:solidFill>
                  <a:schemeClr val="bg1"/>
                </a:solidFill>
              </a:rPr>
              <a:t>Forestry</a:t>
            </a:r>
            <a:r>
              <a:rPr lang="sv-SE" altLang="sv-SE" sz="2400" dirty="0" smtClean="0">
                <a:solidFill>
                  <a:schemeClr val="bg1"/>
                </a:solidFill>
              </a:rPr>
              <a:t> </a:t>
            </a:r>
            <a:r>
              <a:rPr lang="sv-SE" altLang="sv-SE" sz="2400" dirty="0" err="1" smtClean="0">
                <a:solidFill>
                  <a:schemeClr val="bg1"/>
                </a:solidFill>
              </a:rPr>
              <a:t>with</a:t>
            </a:r>
            <a:r>
              <a:rPr lang="sv-SE" altLang="sv-SE" sz="2400" dirty="0" smtClean="0">
                <a:solidFill>
                  <a:schemeClr val="bg1"/>
                </a:solidFill>
              </a:rPr>
              <a:t> </a:t>
            </a:r>
            <a:r>
              <a:rPr lang="sv-SE" altLang="sv-SE" sz="2400" dirty="0" err="1" smtClean="0">
                <a:solidFill>
                  <a:schemeClr val="bg1"/>
                </a:solidFill>
              </a:rPr>
              <a:t>clearcuts</a:t>
            </a:r>
            <a:r>
              <a:rPr lang="sv-SE" altLang="sv-SE" sz="2400" dirty="0" smtClean="0">
                <a:solidFill>
                  <a:schemeClr val="bg1"/>
                </a:solidFill>
              </a:rPr>
              <a:t> in Sweden </a:t>
            </a:r>
            <a:r>
              <a:rPr lang="sv-SE" altLang="sv-SE" sz="2400" dirty="0">
                <a:solidFill>
                  <a:schemeClr val="bg1"/>
                </a:solidFill>
              </a:rPr>
              <a:t>(10 km S Umeå).</a:t>
            </a:r>
          </a:p>
        </p:txBody>
      </p:sp>
    </p:spTree>
    <p:extLst>
      <p:ext uri="{BB962C8B-B14F-4D97-AF65-F5344CB8AC3E}">
        <p14:creationId xmlns:p14="http://schemas.microsoft.com/office/powerpoint/2010/main" val="31790985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CF7C3FE0-6EB4-418C-82E7-2F09A4F41151}" type="slidenum">
              <a:rPr lang="sv-SE" smtClean="0"/>
              <a:t>45</a:t>
            </a:fld>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39386" cy="6858000"/>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386" y="13417"/>
            <a:ext cx="8352614" cy="6858651"/>
          </a:xfrm>
          <a:prstGeom prst="rect">
            <a:avLst/>
          </a:prstGeom>
        </p:spPr>
      </p:pic>
      <p:sp>
        <p:nvSpPr>
          <p:cNvPr id="6" name="textruta 5"/>
          <p:cNvSpPr txBox="1"/>
          <p:nvPr/>
        </p:nvSpPr>
        <p:spPr>
          <a:xfrm>
            <a:off x="6907237" y="4919008"/>
            <a:ext cx="2674322" cy="1938992"/>
          </a:xfrm>
          <a:prstGeom prst="rect">
            <a:avLst/>
          </a:prstGeom>
          <a:noFill/>
        </p:spPr>
        <p:txBody>
          <a:bodyPr wrap="none" rtlCol="0">
            <a:spAutoFit/>
          </a:bodyPr>
          <a:lstStyle/>
          <a:p>
            <a:r>
              <a:rPr lang="sv-SE" sz="4000" b="1" dirty="0" err="1" smtClean="0">
                <a:solidFill>
                  <a:schemeClr val="bg1"/>
                </a:solidFill>
              </a:rPr>
              <a:t>Forestry</a:t>
            </a:r>
            <a:r>
              <a:rPr lang="sv-SE" sz="4000" b="1" dirty="0" smtClean="0">
                <a:solidFill>
                  <a:schemeClr val="bg1"/>
                </a:solidFill>
              </a:rPr>
              <a:t> </a:t>
            </a:r>
          </a:p>
          <a:p>
            <a:r>
              <a:rPr lang="sv-SE" sz="4000" b="1" dirty="0" smtClean="0">
                <a:solidFill>
                  <a:schemeClr val="bg1"/>
                </a:solidFill>
              </a:rPr>
              <a:t>in </a:t>
            </a:r>
          </a:p>
          <a:p>
            <a:r>
              <a:rPr lang="sv-SE" sz="4000" b="1" dirty="0" err="1" smtClean="0">
                <a:solidFill>
                  <a:schemeClr val="bg1"/>
                </a:solidFill>
              </a:rPr>
              <a:t>Switzerland</a:t>
            </a:r>
            <a:endParaRPr lang="sv-SE" sz="4000" b="1" dirty="0">
              <a:solidFill>
                <a:schemeClr val="bg1"/>
              </a:solidFill>
            </a:endParaRPr>
          </a:p>
        </p:txBody>
      </p:sp>
    </p:spTree>
    <p:extLst>
      <p:ext uri="{BB962C8B-B14F-4D97-AF65-F5344CB8AC3E}">
        <p14:creationId xmlns:p14="http://schemas.microsoft.com/office/powerpoint/2010/main" val="269402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Platshållare för bildnummer 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FB190959-7980-4F12-A0EA-BF77D9B0B17D}" type="slidenum">
              <a:rPr lang="sv-SE" altLang="sv-SE" sz="1400"/>
              <a:pPr>
                <a:spcBef>
                  <a:spcPct val="0"/>
                </a:spcBef>
                <a:buFontTx/>
                <a:buNone/>
              </a:pPr>
              <a:t>46</a:t>
            </a:fld>
            <a:endParaRPr lang="sv-SE" altLang="sv-SE" sz="1400" dirty="0"/>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Text Box 3"/>
          <p:cNvSpPr txBox="1">
            <a:spLocks noChangeArrowheads="1"/>
          </p:cNvSpPr>
          <p:nvPr/>
        </p:nvSpPr>
        <p:spPr bwMode="auto">
          <a:xfrm>
            <a:off x="2690813" y="6257925"/>
            <a:ext cx="6734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None/>
            </a:pPr>
            <a:r>
              <a:rPr lang="sv-SE" altLang="sv-SE" sz="2400" dirty="0" err="1" smtClean="0">
                <a:solidFill>
                  <a:schemeClr val="bg1"/>
                </a:solidFill>
              </a:rPr>
              <a:t>Continuous</a:t>
            </a:r>
            <a:r>
              <a:rPr lang="sv-SE" altLang="sv-SE" sz="2400" dirty="0" smtClean="0">
                <a:solidFill>
                  <a:schemeClr val="bg1"/>
                </a:solidFill>
              </a:rPr>
              <a:t> cover </a:t>
            </a:r>
            <a:r>
              <a:rPr lang="sv-SE" altLang="sv-SE" sz="2400" dirty="0" err="1" smtClean="0">
                <a:solidFill>
                  <a:schemeClr val="bg1"/>
                </a:solidFill>
              </a:rPr>
              <a:t>forestry</a:t>
            </a:r>
            <a:r>
              <a:rPr lang="sv-SE" altLang="sv-SE" sz="2400" dirty="0" smtClean="0">
                <a:solidFill>
                  <a:schemeClr val="bg1"/>
                </a:solidFill>
              </a:rPr>
              <a:t> in </a:t>
            </a:r>
            <a:r>
              <a:rPr lang="sv-SE" altLang="sv-SE" sz="2400" dirty="0">
                <a:solidFill>
                  <a:schemeClr val="bg1"/>
                </a:solidFill>
              </a:rPr>
              <a:t>Neuchâtel, </a:t>
            </a:r>
            <a:r>
              <a:rPr lang="sv-SE" altLang="sv-SE" sz="2400" dirty="0" err="1" smtClean="0">
                <a:solidFill>
                  <a:schemeClr val="bg1"/>
                </a:solidFill>
              </a:rPr>
              <a:t>Switzerland</a:t>
            </a:r>
            <a:r>
              <a:rPr lang="sv-SE" altLang="sv-SE" sz="2400" dirty="0" smtClean="0">
                <a:solidFill>
                  <a:schemeClr val="bg1"/>
                </a:solidFill>
              </a:rPr>
              <a:t>.</a:t>
            </a:r>
            <a:endParaRPr lang="sv-SE" altLang="sv-SE" sz="2400" dirty="0">
              <a:solidFill>
                <a:schemeClr val="bg1"/>
              </a:solidFill>
            </a:endParaRPr>
          </a:p>
          <a:p>
            <a:pPr eaLnBrk="1" hangingPunct="1">
              <a:spcBef>
                <a:spcPct val="0"/>
              </a:spcBef>
              <a:buFontTx/>
              <a:buNone/>
            </a:pPr>
            <a:endParaRPr lang="sv-SE" altLang="sv-SE" sz="2400" dirty="0">
              <a:solidFill>
                <a:schemeClr val="bg1"/>
              </a:solidFill>
            </a:endParaRPr>
          </a:p>
        </p:txBody>
      </p:sp>
    </p:spTree>
    <p:extLst>
      <p:ext uri="{BB962C8B-B14F-4D97-AF65-F5344CB8AC3E}">
        <p14:creationId xmlns:p14="http://schemas.microsoft.com/office/powerpoint/2010/main" val="1736726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Platshållare för bildnummer 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A01DF1F9-28A6-4830-AFF0-D82CE42D2C1C}" type="slidenum">
              <a:rPr lang="sv-SE" altLang="sv-SE" sz="1400"/>
              <a:pPr>
                <a:spcBef>
                  <a:spcPct val="0"/>
                </a:spcBef>
                <a:buFontTx/>
                <a:buNone/>
              </a:pPr>
              <a:t>47</a:t>
            </a:fld>
            <a:endParaRPr lang="sv-SE" altLang="sv-SE" sz="140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3"/>
          <p:cNvSpPr txBox="1">
            <a:spLocks noChangeArrowheads="1"/>
          </p:cNvSpPr>
          <p:nvPr/>
        </p:nvSpPr>
        <p:spPr bwMode="auto">
          <a:xfrm>
            <a:off x="1306414" y="6259810"/>
            <a:ext cx="10047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buFontTx/>
              <a:buNone/>
            </a:pPr>
            <a:r>
              <a:rPr lang="sv-SE" altLang="sv-SE" sz="2400" dirty="0" err="1" smtClean="0">
                <a:solidFill>
                  <a:schemeClr val="bg1"/>
                </a:solidFill>
              </a:rPr>
              <a:t>Continuous</a:t>
            </a:r>
            <a:r>
              <a:rPr lang="sv-SE" altLang="sv-SE" sz="2400" dirty="0" smtClean="0">
                <a:solidFill>
                  <a:schemeClr val="bg1"/>
                </a:solidFill>
              </a:rPr>
              <a:t> cover </a:t>
            </a:r>
            <a:r>
              <a:rPr lang="sv-SE" altLang="sv-SE" sz="2400" dirty="0" err="1" smtClean="0">
                <a:solidFill>
                  <a:schemeClr val="bg1"/>
                </a:solidFill>
              </a:rPr>
              <a:t>forestry</a:t>
            </a:r>
            <a:r>
              <a:rPr lang="sv-SE" altLang="sv-SE" sz="2400" dirty="0" smtClean="0">
                <a:solidFill>
                  <a:schemeClr val="bg1"/>
                </a:solidFill>
              </a:rPr>
              <a:t> in </a:t>
            </a:r>
            <a:r>
              <a:rPr lang="sv-SE" altLang="sv-SE" sz="2400" dirty="0" err="1" smtClean="0">
                <a:solidFill>
                  <a:schemeClr val="bg1"/>
                </a:solidFill>
              </a:rPr>
              <a:t>Switzerland</a:t>
            </a:r>
            <a:r>
              <a:rPr lang="sv-SE" altLang="sv-SE" sz="2400" dirty="0" smtClean="0">
                <a:solidFill>
                  <a:schemeClr val="bg1"/>
                </a:solidFill>
              </a:rPr>
              <a:t> and Professor Dr. J.P</a:t>
            </a:r>
            <a:r>
              <a:rPr lang="sv-SE" altLang="sv-SE" sz="2400" dirty="0">
                <a:solidFill>
                  <a:schemeClr val="bg1"/>
                </a:solidFill>
              </a:rPr>
              <a:t>. </a:t>
            </a:r>
            <a:r>
              <a:rPr lang="sv-SE" altLang="sv-SE" sz="2400" dirty="0" err="1">
                <a:solidFill>
                  <a:schemeClr val="bg1"/>
                </a:solidFill>
              </a:rPr>
              <a:t>Shütz</a:t>
            </a:r>
            <a:r>
              <a:rPr lang="sv-SE" altLang="sv-SE" sz="2400" dirty="0">
                <a:solidFill>
                  <a:schemeClr val="bg1"/>
                </a:solidFill>
              </a:rPr>
              <a:t>, ETH.</a:t>
            </a:r>
          </a:p>
        </p:txBody>
      </p:sp>
    </p:spTree>
    <p:extLst>
      <p:ext uri="{BB962C8B-B14F-4D97-AF65-F5344CB8AC3E}">
        <p14:creationId xmlns:p14="http://schemas.microsoft.com/office/powerpoint/2010/main" val="948891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ubrik 1"/>
          <p:cNvSpPr>
            <a:spLocks noGrp="1"/>
          </p:cNvSpPr>
          <p:nvPr>
            <p:ph type="title"/>
          </p:nvPr>
        </p:nvSpPr>
        <p:spPr>
          <a:xfrm>
            <a:off x="2208214" y="1"/>
            <a:ext cx="7627937" cy="735013"/>
          </a:xfrm>
        </p:spPr>
        <p:txBody>
          <a:bodyPr/>
          <a:lstStyle/>
          <a:p>
            <a:r>
              <a:rPr lang="sv-SE" altLang="sv-SE" b="1" dirty="0" err="1" smtClean="0">
                <a:latin typeface="Times New Roman" panose="02020603050405020304" pitchFamily="18" charset="0"/>
                <a:cs typeface="Times New Roman" panose="02020603050405020304" pitchFamily="18" charset="0"/>
              </a:rPr>
              <a:t>Forestry</a:t>
            </a:r>
            <a:r>
              <a:rPr lang="sv-SE" altLang="sv-SE" b="1" dirty="0" smtClean="0">
                <a:latin typeface="Times New Roman" panose="02020603050405020304" pitchFamily="18" charset="0"/>
                <a:cs typeface="Times New Roman" panose="02020603050405020304" pitchFamily="18" charset="0"/>
              </a:rPr>
              <a:t> in </a:t>
            </a:r>
            <a:r>
              <a:rPr lang="sv-SE" altLang="sv-SE" b="1" dirty="0" err="1" smtClean="0">
                <a:latin typeface="Times New Roman" panose="02020603050405020304" pitchFamily="18" charset="0"/>
                <a:cs typeface="Times New Roman" panose="02020603050405020304" pitchFamily="18" charset="0"/>
              </a:rPr>
              <a:t>Germany</a:t>
            </a:r>
            <a:endParaRPr lang="sv-SE" altLang="sv-SE" b="1" dirty="0" smtClean="0">
              <a:latin typeface="Times New Roman" panose="02020603050405020304" pitchFamily="18" charset="0"/>
              <a:cs typeface="Times New Roman" panose="02020603050405020304" pitchFamily="18" charset="0"/>
            </a:endParaRPr>
          </a:p>
        </p:txBody>
      </p:sp>
      <p:sp>
        <p:nvSpPr>
          <p:cNvPr id="56323" name="Platshållare för bildnummer 2"/>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2A8A85B7-5376-45A5-8DF7-046B939173A6}" type="slidenum">
              <a:rPr lang="sv-SE" altLang="sv-SE" sz="1400"/>
              <a:pPr>
                <a:spcBef>
                  <a:spcPct val="0"/>
                </a:spcBef>
                <a:buFontTx/>
                <a:buNone/>
              </a:pPr>
              <a:t>48</a:t>
            </a:fld>
            <a:endParaRPr lang="sv-SE" altLang="sv-SE" sz="1400"/>
          </a:p>
        </p:txBody>
      </p:sp>
      <p:pic>
        <p:nvPicPr>
          <p:cNvPr id="56324" name="Bildobjekt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8288" y="735014"/>
            <a:ext cx="9144000" cy="612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2931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ubrik 1"/>
          <p:cNvSpPr>
            <a:spLocks noGrp="1"/>
          </p:cNvSpPr>
          <p:nvPr>
            <p:ph type="title"/>
          </p:nvPr>
        </p:nvSpPr>
        <p:spPr>
          <a:xfrm>
            <a:off x="2351088" y="0"/>
            <a:ext cx="7631112" cy="725488"/>
          </a:xfrm>
        </p:spPr>
        <p:txBody>
          <a:bodyPr>
            <a:normAutofit/>
          </a:bodyPr>
          <a:lstStyle/>
          <a:p>
            <a:r>
              <a:rPr lang="sv-SE" altLang="sv-SE" b="1" dirty="0" err="1" smtClean="0">
                <a:latin typeface="Times New Roman" panose="02020603050405020304" pitchFamily="18" charset="0"/>
                <a:cs typeface="Times New Roman" panose="02020603050405020304" pitchFamily="18" charset="0"/>
              </a:rPr>
              <a:t>Forestry</a:t>
            </a:r>
            <a:r>
              <a:rPr lang="sv-SE" altLang="sv-SE" b="1" dirty="0" smtClean="0">
                <a:latin typeface="Times New Roman" panose="02020603050405020304" pitchFamily="18" charset="0"/>
                <a:cs typeface="Times New Roman" panose="02020603050405020304" pitchFamily="18" charset="0"/>
              </a:rPr>
              <a:t> in </a:t>
            </a:r>
            <a:r>
              <a:rPr lang="sv-SE" altLang="sv-SE" b="1" dirty="0" err="1" smtClean="0">
                <a:latin typeface="Times New Roman" panose="02020603050405020304" pitchFamily="18" charset="0"/>
                <a:cs typeface="Times New Roman" panose="02020603050405020304" pitchFamily="18" charset="0"/>
              </a:rPr>
              <a:t>Germany</a:t>
            </a:r>
            <a:endParaRPr lang="sv-SE" altLang="sv-SE" b="1" dirty="0" smtClean="0">
              <a:latin typeface="Times New Roman" panose="02020603050405020304" pitchFamily="18" charset="0"/>
              <a:cs typeface="Times New Roman" panose="02020603050405020304" pitchFamily="18" charset="0"/>
            </a:endParaRPr>
          </a:p>
        </p:txBody>
      </p:sp>
      <p:sp>
        <p:nvSpPr>
          <p:cNvPr id="58371" name="Platshållare för bildnummer 2"/>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944A4AF0-B176-45F1-A755-29EE62A4282A}" type="slidenum">
              <a:rPr lang="sv-SE" altLang="sv-SE" sz="1400"/>
              <a:pPr>
                <a:spcBef>
                  <a:spcPct val="0"/>
                </a:spcBef>
                <a:buFontTx/>
                <a:buNone/>
              </a:pPr>
              <a:t>49</a:t>
            </a:fld>
            <a:endParaRPr lang="sv-SE" altLang="sv-SE" sz="1400"/>
          </a:p>
        </p:txBody>
      </p:sp>
      <p:pic>
        <p:nvPicPr>
          <p:cNvPr id="58372" name="Bildobjekt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25488"/>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669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3"/>
          <p:cNvSpPr>
            <a:spLocks noGrp="1"/>
          </p:cNvSpPr>
          <p:nvPr>
            <p:ph type="sldNum" sz="quarter" idx="12"/>
          </p:nvPr>
        </p:nvSpPr>
        <p:spPr/>
        <p:txBody>
          <a:bodyPr/>
          <a:lstStyle/>
          <a:p>
            <a:fld id="{AD9B6402-DE11-43E8-AEC3-5C66F8B8B541}" type="slidenum">
              <a:rPr lang="sv-SE" altLang="sv-SE"/>
              <a:pPr/>
              <a:t>5</a:t>
            </a:fld>
            <a:endParaRPr lang="sv-SE" altLang="sv-S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6714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1386881"/>
            <a:ext cx="10515600" cy="4351338"/>
          </a:xfrm>
        </p:spPr>
        <p:txBody>
          <a:bodyPr>
            <a:normAutofit/>
          </a:bodyPr>
          <a:lstStyle/>
          <a:p>
            <a:pPr marL="0" indent="0" algn="ctr">
              <a:buNone/>
            </a:pPr>
            <a:r>
              <a:rPr lang="en-US" b="1" dirty="0" smtClean="0">
                <a:latin typeface="Times New Roman" panose="02020603050405020304" pitchFamily="18" charset="0"/>
                <a:cs typeface="Times New Roman" panose="02020603050405020304" pitchFamily="18" charset="0"/>
              </a:rPr>
              <a:t>Prices change and the changes can not be perfectly predicted.</a:t>
            </a:r>
            <a:endParaRPr lang="en-US" b="1" dirty="0">
              <a:latin typeface="Times New Roman" panose="02020603050405020304" pitchFamily="18" charset="0"/>
              <a:cs typeface="Times New Roman" panose="02020603050405020304" pitchFamily="18" charset="0"/>
            </a:endParaRPr>
          </a:p>
          <a:p>
            <a:pPr marL="0" indent="0">
              <a:buNone/>
            </a:pPr>
            <a:endParaRPr lang="en-US" dirty="0" smtClean="0"/>
          </a:p>
        </p:txBody>
      </p:sp>
      <p:sp>
        <p:nvSpPr>
          <p:cNvPr id="4" name="Platshållare för bildnummer 3"/>
          <p:cNvSpPr>
            <a:spLocks noGrp="1"/>
          </p:cNvSpPr>
          <p:nvPr>
            <p:ph type="sldNum" sz="quarter" idx="12"/>
          </p:nvPr>
        </p:nvSpPr>
        <p:spPr/>
        <p:txBody>
          <a:bodyPr/>
          <a:lstStyle/>
          <a:p>
            <a:fld id="{CF7C3FE0-6EB4-418C-82E7-2F09A4F41151}" type="slidenum">
              <a:rPr lang="sv-SE" smtClean="0"/>
              <a:t>50</a:t>
            </a:fld>
            <a:endParaRPr lang="sv-SE"/>
          </a:p>
        </p:txBody>
      </p:sp>
    </p:spTree>
    <p:extLst>
      <p:ext uri="{BB962C8B-B14F-4D97-AF65-F5344CB8AC3E}">
        <p14:creationId xmlns:p14="http://schemas.microsoft.com/office/powerpoint/2010/main" val="2355698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2466" name="Rubrik 1"/>
          <p:cNvSpPr>
            <a:spLocks noGrp="1"/>
          </p:cNvSpPr>
          <p:nvPr>
            <p:ph type="title"/>
          </p:nvPr>
        </p:nvSpPr>
        <p:spPr>
          <a:xfrm>
            <a:off x="519115" y="2768601"/>
            <a:ext cx="4192585" cy="735013"/>
          </a:xfrm>
        </p:spPr>
        <p:txBody>
          <a:bodyPr>
            <a:normAutofit fontScale="90000"/>
          </a:bodyPr>
          <a:lstStyle/>
          <a:p>
            <a:r>
              <a:rPr lang="sv-SE" altLang="sv-SE" b="1" dirty="0" err="1" smtClean="0">
                <a:solidFill>
                  <a:srgbClr val="FF0000"/>
                </a:solidFill>
                <a:latin typeface="Times New Roman" panose="02020603050405020304" pitchFamily="18" charset="0"/>
                <a:cs typeface="Times New Roman" panose="02020603050405020304" pitchFamily="18" charset="0"/>
              </a:rPr>
              <a:t>Roundwood</a:t>
            </a:r>
            <a:r>
              <a:rPr lang="sv-SE" altLang="sv-SE" b="1" dirty="0" smtClean="0">
                <a:solidFill>
                  <a:srgbClr val="FF0000"/>
                </a:solidFill>
                <a:latin typeface="Times New Roman" panose="02020603050405020304" pitchFamily="18" charset="0"/>
                <a:cs typeface="Times New Roman" panose="02020603050405020304" pitchFamily="18" charset="0"/>
              </a:rPr>
              <a:t> </a:t>
            </a:r>
            <a:r>
              <a:rPr lang="sv-SE" altLang="sv-SE" b="1" dirty="0" err="1" smtClean="0">
                <a:solidFill>
                  <a:srgbClr val="FF0000"/>
                </a:solidFill>
                <a:latin typeface="Times New Roman" panose="02020603050405020304" pitchFamily="18" charset="0"/>
                <a:cs typeface="Times New Roman" panose="02020603050405020304" pitchFamily="18" charset="0"/>
              </a:rPr>
              <a:t>prices</a:t>
            </a:r>
            <a:r>
              <a:rPr lang="sv-SE" altLang="sv-SE" b="1" dirty="0" smtClean="0">
                <a:solidFill>
                  <a:srgbClr val="FF0000"/>
                </a:solidFill>
                <a:latin typeface="Times New Roman" panose="02020603050405020304" pitchFamily="18" charset="0"/>
                <a:cs typeface="Times New Roman" panose="02020603050405020304" pitchFamily="18" charset="0"/>
              </a:rPr>
              <a:t> in </a:t>
            </a:r>
            <a:r>
              <a:rPr lang="sv-SE" altLang="sv-SE" b="1" dirty="0" err="1" smtClean="0">
                <a:solidFill>
                  <a:srgbClr val="FF0000"/>
                </a:solidFill>
                <a:latin typeface="Times New Roman" panose="02020603050405020304" pitchFamily="18" charset="0"/>
                <a:cs typeface="Times New Roman" panose="02020603050405020304" pitchFamily="18" charset="0"/>
              </a:rPr>
              <a:t>Germany</a:t>
            </a:r>
            <a:r>
              <a:rPr lang="sv-SE" altLang="sv-SE" b="1" dirty="0" smtClean="0">
                <a:latin typeface="Times New Roman" panose="02020603050405020304" pitchFamily="18" charset="0"/>
                <a:cs typeface="Times New Roman" panose="02020603050405020304" pitchFamily="18" charset="0"/>
              </a:rPr>
              <a:t/>
            </a:r>
            <a:br>
              <a:rPr lang="sv-SE" altLang="sv-SE" b="1" dirty="0" smtClean="0">
                <a:latin typeface="Times New Roman" panose="02020603050405020304" pitchFamily="18" charset="0"/>
                <a:cs typeface="Times New Roman" panose="02020603050405020304" pitchFamily="18" charset="0"/>
              </a:rPr>
            </a:br>
            <a:r>
              <a:rPr lang="sv-SE" altLang="sv-SE" b="1" dirty="0">
                <a:latin typeface="Times New Roman" panose="02020603050405020304" pitchFamily="18" charset="0"/>
                <a:cs typeface="Times New Roman" panose="02020603050405020304" pitchFamily="18" charset="0"/>
              </a:rPr>
              <a:t/>
            </a:r>
            <a:br>
              <a:rPr lang="sv-SE" altLang="sv-SE" b="1" dirty="0">
                <a:latin typeface="Times New Roman" panose="02020603050405020304" pitchFamily="18" charset="0"/>
                <a:cs typeface="Times New Roman" panose="02020603050405020304" pitchFamily="18" charset="0"/>
              </a:rPr>
            </a:br>
            <a:r>
              <a:rPr lang="sv-SE" altLang="sv-SE" sz="4000" b="1" i="1" dirty="0" smtClean="0">
                <a:latin typeface="Times New Roman" panose="02020603050405020304" pitchFamily="18" charset="0"/>
                <a:cs typeface="Times New Roman" panose="02020603050405020304" pitchFamily="18" charset="0"/>
              </a:rPr>
              <a:t>The </a:t>
            </a:r>
            <a:r>
              <a:rPr lang="sv-SE" altLang="sv-SE" sz="4000" b="1" i="1" dirty="0" err="1" smtClean="0">
                <a:latin typeface="Times New Roman" panose="02020603050405020304" pitchFamily="18" charset="0"/>
                <a:cs typeface="Times New Roman" panose="02020603050405020304" pitchFamily="18" charset="0"/>
              </a:rPr>
              <a:t>dramatic</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price</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drop</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was</a:t>
            </a:r>
            <a:r>
              <a:rPr lang="sv-SE" altLang="sv-SE" sz="4000" b="1" i="1" dirty="0" smtClean="0">
                <a:latin typeface="Times New Roman" panose="02020603050405020304" pitchFamily="18" charset="0"/>
                <a:cs typeface="Times New Roman" panose="02020603050405020304" pitchFamily="18" charset="0"/>
              </a:rPr>
              <a:t> a </a:t>
            </a:r>
            <a:r>
              <a:rPr lang="sv-SE" altLang="sv-SE" sz="4000" b="1" i="1" dirty="0" err="1" smtClean="0">
                <a:latin typeface="Times New Roman" panose="02020603050405020304" pitchFamily="18" charset="0"/>
                <a:cs typeface="Times New Roman" panose="02020603050405020304" pitchFamily="18" charset="0"/>
              </a:rPr>
              <a:t>result</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of</a:t>
            </a:r>
            <a:r>
              <a:rPr lang="sv-SE" altLang="sv-SE" sz="4000" b="1" i="1" dirty="0" smtClean="0">
                <a:latin typeface="Times New Roman" panose="02020603050405020304" pitchFamily="18" charset="0"/>
                <a:cs typeface="Times New Roman" panose="02020603050405020304" pitchFamily="18" charset="0"/>
              </a:rPr>
              <a:t> the storm Lothar and the </a:t>
            </a:r>
            <a:r>
              <a:rPr lang="sv-SE" altLang="sv-SE" sz="4000" b="1" i="1" dirty="0" err="1" smtClean="0">
                <a:latin typeface="Times New Roman" panose="02020603050405020304" pitchFamily="18" charset="0"/>
                <a:cs typeface="Times New Roman" panose="02020603050405020304" pitchFamily="18" charset="0"/>
              </a:rPr>
              <a:t>unexpected</a:t>
            </a:r>
            <a:r>
              <a:rPr lang="sv-SE" altLang="sv-SE" sz="4000" b="1" i="1" dirty="0" smtClean="0">
                <a:latin typeface="Times New Roman" panose="02020603050405020304" pitchFamily="18" charset="0"/>
                <a:cs typeface="Times New Roman" panose="02020603050405020304" pitchFamily="18" charset="0"/>
              </a:rPr>
              <a:t> extra </a:t>
            </a:r>
            <a:r>
              <a:rPr lang="sv-SE" altLang="sv-SE" sz="4000" b="1" i="1" dirty="0" err="1" smtClean="0">
                <a:latin typeface="Times New Roman" panose="02020603050405020304" pitchFamily="18" charset="0"/>
                <a:cs typeface="Times New Roman" panose="02020603050405020304" pitchFamily="18" charset="0"/>
              </a:rPr>
              <a:t>supply</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of</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windthrown</a:t>
            </a:r>
            <a:r>
              <a:rPr lang="sv-SE" altLang="sv-SE" sz="4000" b="1" i="1" dirty="0" smtClean="0">
                <a:latin typeface="Times New Roman" panose="02020603050405020304" pitchFamily="18" charset="0"/>
                <a:cs typeface="Times New Roman" panose="02020603050405020304" pitchFamily="18" charset="0"/>
              </a:rPr>
              <a:t> </a:t>
            </a:r>
            <a:r>
              <a:rPr lang="sv-SE" altLang="sv-SE" sz="4000" b="1" i="1" dirty="0" err="1" smtClean="0">
                <a:latin typeface="Times New Roman" panose="02020603050405020304" pitchFamily="18" charset="0"/>
                <a:cs typeface="Times New Roman" panose="02020603050405020304" pitchFamily="18" charset="0"/>
              </a:rPr>
              <a:t>wood</a:t>
            </a:r>
            <a:r>
              <a:rPr lang="sv-SE" altLang="sv-SE" sz="4000" b="1" i="1" dirty="0" smtClean="0">
                <a:latin typeface="Times New Roman" panose="02020603050405020304" pitchFamily="18" charset="0"/>
                <a:cs typeface="Times New Roman" panose="02020603050405020304" pitchFamily="18" charset="0"/>
              </a:rPr>
              <a:t>.</a:t>
            </a:r>
          </a:p>
        </p:txBody>
      </p:sp>
      <p:sp>
        <p:nvSpPr>
          <p:cNvPr id="62467" name="Platshållare för bildnummer 2"/>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8A8502A4-FF06-4FC2-9E95-8A377AE8CCB3}" type="slidenum">
              <a:rPr lang="sv-SE" altLang="sv-SE" sz="1400"/>
              <a:pPr>
                <a:spcBef>
                  <a:spcPct val="0"/>
                </a:spcBef>
                <a:buFontTx/>
                <a:buNone/>
              </a:pPr>
              <a:t>51</a:t>
            </a:fld>
            <a:endParaRPr lang="sv-SE" altLang="sv-SE" sz="1400"/>
          </a:p>
        </p:txBody>
      </p:sp>
      <p:pic>
        <p:nvPicPr>
          <p:cNvPr id="62468" name="Bildobjekt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838" y="0"/>
            <a:ext cx="71691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873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52</a:t>
            </a:fld>
            <a:endParaRPr lang="sv-SE"/>
          </a:p>
        </p:txBody>
      </p:sp>
      <p:graphicFrame>
        <p:nvGraphicFramePr>
          <p:cNvPr id="3" name="Diagram 2"/>
          <p:cNvGraphicFramePr>
            <a:graphicFrameLocks/>
          </p:cNvGraphicFramePr>
          <p:nvPr>
            <p:extLst>
              <p:ext uri="{D42A27DB-BD31-4B8C-83A1-F6EECF244321}">
                <p14:modId xmlns:p14="http://schemas.microsoft.com/office/powerpoint/2010/main" val="3776007053"/>
              </p:ext>
            </p:extLst>
          </p:nvPr>
        </p:nvGraphicFramePr>
        <p:xfrm>
          <a:off x="829994" y="0"/>
          <a:ext cx="9861452"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38743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53</a:t>
            </a:fld>
            <a:endParaRPr lang="sv-SE"/>
          </a:p>
        </p:txBody>
      </p:sp>
      <p:graphicFrame>
        <p:nvGraphicFramePr>
          <p:cNvPr id="3" name="Diagram 2"/>
          <p:cNvGraphicFramePr>
            <a:graphicFrameLocks noGrp="1"/>
          </p:cNvGraphicFramePr>
          <p:nvPr>
            <p:extLst>
              <p:ext uri="{D42A27DB-BD31-4B8C-83A1-F6EECF244321}">
                <p14:modId xmlns:p14="http://schemas.microsoft.com/office/powerpoint/2010/main" val="4265536880"/>
              </p:ext>
            </p:extLst>
          </p:nvPr>
        </p:nvGraphicFramePr>
        <p:xfrm>
          <a:off x="801859" y="0"/>
          <a:ext cx="10551941"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46347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53440" y="1181053"/>
            <a:ext cx="10471052" cy="1308929"/>
          </a:xfrm>
        </p:spPr>
        <p:txBody>
          <a:bodyPr>
            <a:normAutofit fontScale="90000"/>
          </a:bodyPr>
          <a:lstStyle/>
          <a:p>
            <a:r>
              <a:rPr lang="en-US" sz="3600" b="1" i="1" dirty="0">
                <a:solidFill>
                  <a:srgbClr val="0070C0"/>
                </a:solidFill>
                <a:latin typeface="Times New Roman" panose="02020603050405020304" pitchFamily="18" charset="0"/>
                <a:cs typeface="Times New Roman" panose="02020603050405020304" pitchFamily="18" charset="0"/>
              </a:rPr>
              <a:t>The present utilization of forests for energy is much lower than optimal because of several reasons such as:</a:t>
            </a:r>
            <a:r>
              <a:rPr lang="en-US" i="1" dirty="0">
                <a:solidFill>
                  <a:srgbClr val="0070C0"/>
                </a:solidFill>
              </a:rPr>
              <a:t/>
            </a:r>
            <a:br>
              <a:rPr lang="en-US" i="1" dirty="0">
                <a:solidFill>
                  <a:srgbClr val="0070C0"/>
                </a:solidFill>
              </a:rPr>
            </a:br>
            <a:endParaRPr lang="sv-SE" dirty="0">
              <a:solidFill>
                <a:srgbClr val="0070C0"/>
              </a:solidFill>
            </a:endParaRPr>
          </a:p>
        </p:txBody>
      </p:sp>
      <p:sp>
        <p:nvSpPr>
          <p:cNvPr id="3" name="Platshållare för innehåll 2"/>
          <p:cNvSpPr>
            <a:spLocks noGrp="1"/>
          </p:cNvSpPr>
          <p:nvPr>
            <p:ph idx="1"/>
          </p:nvPr>
        </p:nvSpPr>
        <p:spPr>
          <a:xfrm>
            <a:off x="853440" y="3091717"/>
            <a:ext cx="10515600" cy="1564689"/>
          </a:xfrm>
        </p:spPr>
        <p:txBody>
          <a:bodyPr>
            <a:normAutofit/>
          </a:bodyPr>
          <a:lstStyle/>
          <a:p>
            <a:pPr marL="0" indent="0">
              <a:buNone/>
            </a:pPr>
            <a:endParaRPr lang="en-US" dirty="0" smtClean="0"/>
          </a:p>
          <a:p>
            <a:pPr marL="0" indent="0">
              <a:buNone/>
            </a:pPr>
            <a:r>
              <a:rPr lang="en-US" dirty="0" smtClean="0"/>
              <a:t>2</a:t>
            </a:r>
            <a:r>
              <a:rPr lang="en-US" dirty="0"/>
              <a:t>. Forest laws and regulations are often irrational with respect to </a:t>
            </a:r>
            <a:r>
              <a:rPr lang="en-US" b="1" i="1" dirty="0">
                <a:solidFill>
                  <a:srgbClr val="00B050"/>
                </a:solidFill>
              </a:rPr>
              <a:t>environmental </a:t>
            </a:r>
            <a:r>
              <a:rPr lang="en-US" b="1" i="1" dirty="0" smtClean="0">
                <a:solidFill>
                  <a:srgbClr val="00B050"/>
                </a:solidFill>
              </a:rPr>
              <a:t>effects </a:t>
            </a:r>
            <a:r>
              <a:rPr lang="en-US" b="1" i="1" dirty="0" smtClean="0"/>
              <a:t>and</a:t>
            </a:r>
            <a:r>
              <a:rPr lang="en-US" b="1" i="1" dirty="0" smtClean="0">
                <a:solidFill>
                  <a:srgbClr val="FF0000"/>
                </a:solidFill>
              </a:rPr>
              <a:t> economic results</a:t>
            </a:r>
            <a:r>
              <a:rPr lang="en-US" dirty="0" smtClean="0"/>
              <a:t>.</a:t>
            </a:r>
            <a:endParaRPr lang="en-US" dirty="0"/>
          </a:p>
          <a:p>
            <a:pPr marL="0" indent="0">
              <a:buNone/>
            </a:pPr>
            <a:endParaRPr lang="en-US" dirty="0" smtClean="0"/>
          </a:p>
        </p:txBody>
      </p:sp>
      <p:sp>
        <p:nvSpPr>
          <p:cNvPr id="4" name="Platshållare för bildnummer 3"/>
          <p:cNvSpPr>
            <a:spLocks noGrp="1"/>
          </p:cNvSpPr>
          <p:nvPr>
            <p:ph type="sldNum" sz="quarter" idx="12"/>
          </p:nvPr>
        </p:nvSpPr>
        <p:spPr/>
        <p:txBody>
          <a:bodyPr/>
          <a:lstStyle/>
          <a:p>
            <a:fld id="{CF7C3FE0-6EB4-418C-82E7-2F09A4F41151}" type="slidenum">
              <a:rPr lang="sv-SE" smtClean="0"/>
              <a:t>54</a:t>
            </a:fld>
            <a:endParaRPr lang="sv-SE"/>
          </a:p>
        </p:txBody>
      </p:sp>
    </p:spTree>
    <p:extLst>
      <p:ext uri="{BB962C8B-B14F-4D97-AF65-F5344CB8AC3E}">
        <p14:creationId xmlns:p14="http://schemas.microsoft.com/office/powerpoint/2010/main" val="19421869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79202" name="Platshållare för bildnummer 3"/>
          <p:cNvSpPr>
            <a:spLocks noGrp="1"/>
          </p:cNvSpPr>
          <p:nvPr>
            <p:ph type="sldNum" sz="quarter" idx="12"/>
          </p:nvPr>
        </p:nvSpPr>
        <p:spPr>
          <a:noFill/>
        </p:spPr>
        <p:txBody>
          <a:bodyPr/>
          <a:lstStyle>
            <a:lvl1pPr>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spcBef>
                <a:spcPct val="0"/>
              </a:spcBef>
              <a:buFontTx/>
              <a:buNone/>
            </a:pPr>
            <a:fld id="{E74DAE0F-8A5F-4921-8A81-CC34A9E3F44F}" type="slidenum">
              <a:rPr lang="sv-SE" altLang="sv-SE" sz="1400"/>
              <a:pPr>
                <a:spcBef>
                  <a:spcPct val="0"/>
                </a:spcBef>
                <a:buFontTx/>
                <a:buNone/>
              </a:pPr>
              <a:t>55</a:t>
            </a:fld>
            <a:endParaRPr lang="sv-SE" altLang="sv-SE" sz="1400"/>
          </a:p>
        </p:txBody>
      </p:sp>
      <p:pic>
        <p:nvPicPr>
          <p:cNvPr id="179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1601" y="1252026"/>
            <a:ext cx="5750399" cy="358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422032" y="422032"/>
            <a:ext cx="6555544" cy="4893647"/>
          </a:xfrm>
          <a:prstGeom prst="rect">
            <a:avLst/>
          </a:prstGeom>
          <a:noFill/>
        </p:spPr>
        <p:txBody>
          <a:bodyPr wrap="square" rtlCol="0">
            <a:spAutoFit/>
          </a:bodyPr>
          <a:lstStyle/>
          <a:p>
            <a:r>
              <a:rPr lang="sv-SE" sz="2800" b="1" dirty="0" smtClean="0">
                <a:solidFill>
                  <a:srgbClr val="0070C0"/>
                </a:solidFill>
              </a:rPr>
              <a:t>In Sweden, </a:t>
            </a:r>
            <a:r>
              <a:rPr lang="sv-SE" sz="2800" b="1" dirty="0" err="1" smtClean="0">
                <a:solidFill>
                  <a:srgbClr val="0070C0"/>
                </a:solidFill>
              </a:rPr>
              <a:t>forest</a:t>
            </a:r>
            <a:r>
              <a:rPr lang="sv-SE" sz="2800" b="1" dirty="0" smtClean="0">
                <a:solidFill>
                  <a:srgbClr val="0070C0"/>
                </a:solidFill>
              </a:rPr>
              <a:t> </a:t>
            </a:r>
            <a:r>
              <a:rPr lang="sv-SE" sz="2800" b="1" dirty="0" err="1" smtClean="0">
                <a:solidFill>
                  <a:srgbClr val="0070C0"/>
                </a:solidFill>
              </a:rPr>
              <a:t>owners</a:t>
            </a:r>
            <a:r>
              <a:rPr lang="sv-SE" sz="2800" b="1" dirty="0" smtClean="0">
                <a:solidFill>
                  <a:srgbClr val="0070C0"/>
                </a:solidFill>
              </a:rPr>
              <a:t> </a:t>
            </a:r>
            <a:r>
              <a:rPr lang="sv-SE" sz="2800" b="1" dirty="0" err="1" smtClean="0">
                <a:solidFill>
                  <a:srgbClr val="0070C0"/>
                </a:solidFill>
              </a:rPr>
              <a:t>are</a:t>
            </a:r>
            <a:r>
              <a:rPr lang="sv-SE" sz="2800" b="1" dirty="0" smtClean="0">
                <a:solidFill>
                  <a:srgbClr val="0070C0"/>
                </a:solidFill>
              </a:rPr>
              <a:t> not </a:t>
            </a:r>
            <a:r>
              <a:rPr lang="sv-SE" sz="2800" b="1" dirty="0" err="1" smtClean="0">
                <a:solidFill>
                  <a:srgbClr val="0070C0"/>
                </a:solidFill>
              </a:rPr>
              <a:t>allowed</a:t>
            </a:r>
            <a:r>
              <a:rPr lang="sv-SE" sz="2800" b="1" dirty="0" smtClean="0">
                <a:solidFill>
                  <a:srgbClr val="0070C0"/>
                </a:solidFill>
              </a:rPr>
              <a:t> to </a:t>
            </a:r>
            <a:r>
              <a:rPr lang="sv-SE" sz="2800" b="1" dirty="0" err="1" smtClean="0">
                <a:solidFill>
                  <a:srgbClr val="0070C0"/>
                </a:solidFill>
              </a:rPr>
              <a:t>keep</a:t>
            </a:r>
            <a:r>
              <a:rPr lang="sv-SE" sz="2800" b="1" dirty="0" smtClean="0">
                <a:solidFill>
                  <a:srgbClr val="0070C0"/>
                </a:solidFill>
              </a:rPr>
              <a:t> a </a:t>
            </a:r>
            <a:r>
              <a:rPr lang="sv-SE" sz="2800" b="1" dirty="0" err="1" smtClean="0">
                <a:solidFill>
                  <a:srgbClr val="0070C0"/>
                </a:solidFill>
              </a:rPr>
              <a:t>lower</a:t>
            </a:r>
            <a:r>
              <a:rPr lang="sv-SE" sz="2800" b="1" dirty="0" smtClean="0">
                <a:solidFill>
                  <a:srgbClr val="0070C0"/>
                </a:solidFill>
              </a:rPr>
              <a:t> </a:t>
            </a:r>
            <a:r>
              <a:rPr lang="sv-SE" sz="2800" b="1" dirty="0" err="1" smtClean="0">
                <a:solidFill>
                  <a:srgbClr val="0070C0"/>
                </a:solidFill>
              </a:rPr>
              <a:t>growing</a:t>
            </a:r>
            <a:r>
              <a:rPr lang="sv-SE" sz="2800" b="1" dirty="0" smtClean="0">
                <a:solidFill>
                  <a:srgbClr val="0070C0"/>
                </a:solidFill>
              </a:rPr>
              <a:t> stock </a:t>
            </a:r>
            <a:r>
              <a:rPr lang="sv-SE" sz="2800" b="1" dirty="0" err="1" smtClean="0">
                <a:solidFill>
                  <a:srgbClr val="0070C0"/>
                </a:solidFill>
              </a:rPr>
              <a:t>level</a:t>
            </a:r>
            <a:r>
              <a:rPr lang="sv-SE" sz="2800" b="1" dirty="0" smtClean="0">
                <a:solidFill>
                  <a:srgbClr val="0070C0"/>
                </a:solidFill>
              </a:rPr>
              <a:t> </a:t>
            </a:r>
          </a:p>
          <a:p>
            <a:r>
              <a:rPr lang="sv-SE" sz="2800" b="1" dirty="0" err="1" smtClean="0">
                <a:solidFill>
                  <a:srgbClr val="0070C0"/>
                </a:solidFill>
              </a:rPr>
              <a:t>than</a:t>
            </a:r>
            <a:r>
              <a:rPr lang="sv-SE" sz="2800" b="1" dirty="0" smtClean="0">
                <a:solidFill>
                  <a:srgbClr val="0070C0"/>
                </a:solidFill>
              </a:rPr>
              <a:t> </a:t>
            </a:r>
            <a:r>
              <a:rPr lang="sv-SE" sz="2800" b="1" dirty="0" err="1" smtClean="0">
                <a:solidFill>
                  <a:srgbClr val="0070C0"/>
                </a:solidFill>
              </a:rPr>
              <a:t>according</a:t>
            </a:r>
            <a:r>
              <a:rPr lang="sv-SE" sz="2800" b="1" dirty="0" smtClean="0">
                <a:solidFill>
                  <a:srgbClr val="0070C0"/>
                </a:solidFill>
              </a:rPr>
              <a:t> to the </a:t>
            </a:r>
            <a:r>
              <a:rPr lang="sv-SE" sz="2800" b="1" dirty="0" err="1" smtClean="0">
                <a:solidFill>
                  <a:srgbClr val="0070C0"/>
                </a:solidFill>
              </a:rPr>
              <a:t>graph</a:t>
            </a:r>
            <a:r>
              <a:rPr lang="sv-SE" sz="2800" b="1" dirty="0" smtClean="0">
                <a:solidFill>
                  <a:srgbClr val="0070C0"/>
                </a:solidFill>
              </a:rPr>
              <a:t>.</a:t>
            </a:r>
          </a:p>
          <a:p>
            <a:r>
              <a:rPr lang="sv-SE" sz="2800" b="1" dirty="0" smtClean="0"/>
              <a:t> </a:t>
            </a:r>
          </a:p>
          <a:p>
            <a:r>
              <a:rPr lang="sv-SE" sz="2800" b="1" dirty="0" smtClean="0"/>
              <a:t>It </a:t>
            </a:r>
            <a:r>
              <a:rPr lang="sv-SE" sz="2800" b="1" dirty="0" err="1" smtClean="0"/>
              <a:t>can</a:t>
            </a:r>
            <a:r>
              <a:rPr lang="sv-SE" sz="2800" b="1" dirty="0" smtClean="0"/>
              <a:t> be </a:t>
            </a:r>
            <a:r>
              <a:rPr lang="sv-SE" sz="2800" b="1" dirty="0" err="1" smtClean="0"/>
              <a:t>shown</a:t>
            </a:r>
            <a:r>
              <a:rPr lang="sv-SE" sz="2800" b="1" dirty="0" smtClean="0"/>
              <a:t> </a:t>
            </a:r>
            <a:r>
              <a:rPr lang="sv-SE" sz="2800" b="1" dirty="0" err="1" smtClean="0"/>
              <a:t>that</a:t>
            </a:r>
            <a:r>
              <a:rPr lang="sv-SE" sz="2800" b="1" dirty="0" smtClean="0"/>
              <a:t> the </a:t>
            </a:r>
            <a:r>
              <a:rPr lang="sv-SE" sz="2800" b="1" dirty="0" err="1" smtClean="0"/>
              <a:t>economically</a:t>
            </a:r>
            <a:r>
              <a:rPr lang="sv-SE" sz="2800" b="1" dirty="0" smtClean="0"/>
              <a:t> optimal stock </a:t>
            </a:r>
            <a:r>
              <a:rPr lang="sv-SE" sz="2800" b="1" dirty="0" err="1" smtClean="0"/>
              <a:t>level</a:t>
            </a:r>
            <a:r>
              <a:rPr lang="sv-SE" sz="2800" b="1" dirty="0" smtClean="0"/>
              <a:t> </a:t>
            </a:r>
            <a:r>
              <a:rPr lang="sv-SE" sz="2800" b="1" dirty="0" err="1" smtClean="0"/>
              <a:t>usually</a:t>
            </a:r>
            <a:r>
              <a:rPr lang="sv-SE" sz="2800" b="1" dirty="0" smtClean="0"/>
              <a:t> is </a:t>
            </a:r>
            <a:r>
              <a:rPr lang="sv-SE" sz="2800" b="1" dirty="0" err="1" smtClean="0"/>
              <a:t>much</a:t>
            </a:r>
            <a:r>
              <a:rPr lang="sv-SE" sz="2800" b="1" dirty="0" smtClean="0"/>
              <a:t> </a:t>
            </a:r>
          </a:p>
          <a:p>
            <a:r>
              <a:rPr lang="sv-SE" sz="2800" b="1" dirty="0" err="1" smtClean="0"/>
              <a:t>lower</a:t>
            </a:r>
            <a:r>
              <a:rPr lang="sv-SE" sz="2800" b="1" dirty="0" smtClean="0"/>
              <a:t> </a:t>
            </a:r>
            <a:r>
              <a:rPr lang="sv-SE" sz="2800" b="1" dirty="0" err="1" smtClean="0"/>
              <a:t>than</a:t>
            </a:r>
            <a:r>
              <a:rPr lang="sv-SE" sz="2800" b="1" dirty="0"/>
              <a:t> </a:t>
            </a:r>
            <a:r>
              <a:rPr lang="sv-SE" sz="2800" b="1" dirty="0" smtClean="0"/>
              <a:t>the limit in the </a:t>
            </a:r>
            <a:r>
              <a:rPr lang="sv-SE" sz="2800" b="1" dirty="0" err="1" smtClean="0"/>
              <a:t>graph</a:t>
            </a:r>
            <a:r>
              <a:rPr lang="sv-SE" sz="2800" b="1" dirty="0" smtClean="0"/>
              <a:t>.</a:t>
            </a:r>
          </a:p>
          <a:p>
            <a:r>
              <a:rPr lang="sv-SE" sz="2800" b="1" dirty="0" smtClean="0"/>
              <a:t>The </a:t>
            </a:r>
            <a:r>
              <a:rPr lang="sv-SE" sz="2800" b="1" dirty="0" err="1" smtClean="0"/>
              <a:t>forest</a:t>
            </a:r>
            <a:r>
              <a:rPr lang="sv-SE" sz="2800" b="1" dirty="0" smtClean="0"/>
              <a:t> </a:t>
            </a:r>
            <a:r>
              <a:rPr lang="sv-SE" sz="2800" b="1" dirty="0" err="1" smtClean="0"/>
              <a:t>owners</a:t>
            </a:r>
            <a:r>
              <a:rPr lang="sv-SE" sz="2800" b="1" dirty="0" smtClean="0"/>
              <a:t> </a:t>
            </a:r>
            <a:r>
              <a:rPr lang="sv-SE" sz="2800" b="1" dirty="0" err="1" smtClean="0"/>
              <a:t>are</a:t>
            </a:r>
            <a:r>
              <a:rPr lang="sv-SE" sz="2800" b="1" dirty="0" smtClean="0"/>
              <a:t> </a:t>
            </a:r>
            <a:r>
              <a:rPr lang="sv-SE" sz="2800" b="1" dirty="0" err="1" smtClean="0"/>
              <a:t>however</a:t>
            </a:r>
            <a:r>
              <a:rPr lang="sv-SE" sz="2800" b="1" dirty="0" smtClean="0"/>
              <a:t> </a:t>
            </a:r>
          </a:p>
          <a:p>
            <a:r>
              <a:rPr lang="sv-SE" sz="2800" b="1" dirty="0" err="1" smtClean="0"/>
              <a:t>allowed</a:t>
            </a:r>
            <a:r>
              <a:rPr lang="sv-SE" sz="2800" b="1" dirty="0" smtClean="0"/>
              <a:t> to </a:t>
            </a:r>
            <a:r>
              <a:rPr lang="sv-SE" sz="2800" b="1" dirty="0" err="1" smtClean="0"/>
              <a:t>harvest</a:t>
            </a:r>
            <a:r>
              <a:rPr lang="sv-SE" sz="2800" b="1" dirty="0" smtClean="0"/>
              <a:t> all </a:t>
            </a:r>
            <a:r>
              <a:rPr lang="sv-SE" sz="2800" b="1" dirty="0" err="1" smtClean="0"/>
              <a:t>trees</a:t>
            </a:r>
            <a:r>
              <a:rPr lang="sv-SE" sz="2800" b="1" dirty="0" smtClean="0"/>
              <a:t> </a:t>
            </a:r>
          </a:p>
          <a:p>
            <a:r>
              <a:rPr lang="sv-SE" sz="2800" b="1" dirty="0" smtClean="0"/>
              <a:t>(to make </a:t>
            </a:r>
            <a:r>
              <a:rPr lang="sv-SE" sz="2800" b="1" dirty="0" err="1" smtClean="0"/>
              <a:t>clear</a:t>
            </a:r>
            <a:r>
              <a:rPr lang="sv-SE" sz="2800" b="1" dirty="0" smtClean="0"/>
              <a:t> </a:t>
            </a:r>
            <a:r>
              <a:rPr lang="sv-SE" sz="2800" b="1" dirty="0" err="1" smtClean="0"/>
              <a:t>cuts</a:t>
            </a:r>
            <a:r>
              <a:rPr lang="sv-SE" sz="2800" b="1" dirty="0" smtClean="0"/>
              <a:t>). </a:t>
            </a:r>
          </a:p>
          <a:p>
            <a:endParaRPr lang="sv-SE" sz="3200" b="1" dirty="0"/>
          </a:p>
        </p:txBody>
      </p:sp>
      <p:sp>
        <p:nvSpPr>
          <p:cNvPr id="5" name="textruta 4"/>
          <p:cNvSpPr txBox="1"/>
          <p:nvPr/>
        </p:nvSpPr>
        <p:spPr>
          <a:xfrm>
            <a:off x="422032" y="5120640"/>
            <a:ext cx="10592972" cy="954107"/>
          </a:xfrm>
          <a:prstGeom prst="rect">
            <a:avLst/>
          </a:prstGeom>
          <a:noFill/>
        </p:spPr>
        <p:txBody>
          <a:bodyPr wrap="square" rtlCol="0">
            <a:spAutoFit/>
          </a:bodyPr>
          <a:lstStyle/>
          <a:p>
            <a:r>
              <a:rPr lang="sv-SE" sz="2800" b="1" dirty="0" err="1">
                <a:solidFill>
                  <a:srgbClr val="FF0000"/>
                </a:solidFill>
              </a:rPr>
              <a:t>With</a:t>
            </a:r>
            <a:r>
              <a:rPr lang="sv-SE" sz="2800" b="1" dirty="0">
                <a:solidFill>
                  <a:srgbClr val="FF0000"/>
                </a:solidFill>
              </a:rPr>
              <a:t> </a:t>
            </a:r>
            <a:r>
              <a:rPr lang="sv-SE" sz="2800" b="1" dirty="0" err="1">
                <a:solidFill>
                  <a:srgbClr val="FF0000"/>
                </a:solidFill>
              </a:rPr>
              <a:t>lower</a:t>
            </a:r>
            <a:r>
              <a:rPr lang="sv-SE" sz="2800" b="1" dirty="0">
                <a:solidFill>
                  <a:srgbClr val="FF0000"/>
                </a:solidFill>
              </a:rPr>
              <a:t> stock </a:t>
            </a:r>
            <a:r>
              <a:rPr lang="sv-SE" sz="2800" b="1" dirty="0" err="1">
                <a:solidFill>
                  <a:srgbClr val="FF0000"/>
                </a:solidFill>
              </a:rPr>
              <a:t>levels</a:t>
            </a:r>
            <a:r>
              <a:rPr lang="sv-SE" sz="2800" b="1" dirty="0" smtClean="0">
                <a:solidFill>
                  <a:srgbClr val="FF0000"/>
                </a:solidFill>
              </a:rPr>
              <a:t>, </a:t>
            </a:r>
            <a:r>
              <a:rPr lang="sv-SE" sz="2800" b="1" dirty="0" err="1" smtClean="0">
                <a:solidFill>
                  <a:srgbClr val="FF0000"/>
                </a:solidFill>
              </a:rPr>
              <a:t>continuous</a:t>
            </a:r>
            <a:r>
              <a:rPr lang="sv-SE" sz="2800" b="1" dirty="0" smtClean="0">
                <a:solidFill>
                  <a:srgbClr val="FF0000"/>
                </a:solidFill>
              </a:rPr>
              <a:t> </a:t>
            </a:r>
            <a:r>
              <a:rPr lang="sv-SE" sz="2800" b="1" dirty="0">
                <a:solidFill>
                  <a:srgbClr val="FF0000"/>
                </a:solidFill>
              </a:rPr>
              <a:t>cover </a:t>
            </a:r>
            <a:r>
              <a:rPr lang="sv-SE" sz="2800" b="1" dirty="0" err="1" smtClean="0">
                <a:solidFill>
                  <a:srgbClr val="FF0000"/>
                </a:solidFill>
              </a:rPr>
              <a:t>forestry</a:t>
            </a:r>
            <a:r>
              <a:rPr lang="sv-SE" sz="2800" b="1" dirty="0" smtClean="0">
                <a:solidFill>
                  <a:srgbClr val="FF0000"/>
                </a:solidFill>
              </a:rPr>
              <a:t> </a:t>
            </a:r>
            <a:r>
              <a:rPr lang="sv-SE" sz="2800" b="1" dirty="0" err="1" smtClean="0">
                <a:solidFill>
                  <a:srgbClr val="FF0000"/>
                </a:solidFill>
              </a:rPr>
              <a:t>could</a:t>
            </a:r>
            <a:r>
              <a:rPr lang="sv-SE" sz="2800" b="1" dirty="0" smtClean="0">
                <a:solidFill>
                  <a:srgbClr val="FF0000"/>
                </a:solidFill>
              </a:rPr>
              <a:t> </a:t>
            </a:r>
            <a:r>
              <a:rPr lang="sv-SE" sz="2800" b="1" dirty="0" err="1">
                <a:solidFill>
                  <a:srgbClr val="FF0000"/>
                </a:solidFill>
              </a:rPr>
              <a:t>give</a:t>
            </a:r>
            <a:r>
              <a:rPr lang="sv-SE" sz="2800" b="1" dirty="0">
                <a:solidFill>
                  <a:srgbClr val="FF0000"/>
                </a:solidFill>
              </a:rPr>
              <a:t> </a:t>
            </a:r>
            <a:r>
              <a:rPr lang="sv-SE" sz="2800" b="1" dirty="0" err="1">
                <a:solidFill>
                  <a:srgbClr val="FF0000"/>
                </a:solidFill>
              </a:rPr>
              <a:t>better</a:t>
            </a:r>
            <a:r>
              <a:rPr lang="sv-SE" sz="2800" b="1" dirty="0">
                <a:solidFill>
                  <a:srgbClr val="FF0000"/>
                </a:solidFill>
              </a:rPr>
              <a:t> </a:t>
            </a:r>
            <a:r>
              <a:rPr lang="sv-SE" sz="2800" b="1" dirty="0" err="1">
                <a:solidFill>
                  <a:srgbClr val="FF0000"/>
                </a:solidFill>
              </a:rPr>
              <a:t>economic</a:t>
            </a:r>
            <a:r>
              <a:rPr lang="sv-SE" sz="2800" b="1" dirty="0">
                <a:solidFill>
                  <a:srgbClr val="FF0000"/>
                </a:solidFill>
              </a:rPr>
              <a:t> </a:t>
            </a:r>
            <a:r>
              <a:rPr lang="sv-SE" sz="2800" b="1" dirty="0" err="1">
                <a:solidFill>
                  <a:srgbClr val="FF0000"/>
                </a:solidFill>
              </a:rPr>
              <a:t>results</a:t>
            </a:r>
            <a:r>
              <a:rPr lang="sv-SE" sz="2800" b="1" dirty="0">
                <a:solidFill>
                  <a:srgbClr val="FF0000"/>
                </a:solidFill>
              </a:rPr>
              <a:t> and a </a:t>
            </a:r>
            <a:r>
              <a:rPr lang="sv-SE" sz="2800" b="1" dirty="0" err="1">
                <a:solidFill>
                  <a:srgbClr val="FF0000"/>
                </a:solidFill>
              </a:rPr>
              <a:t>more</a:t>
            </a:r>
            <a:r>
              <a:rPr lang="sv-SE" sz="2800" b="1" dirty="0">
                <a:solidFill>
                  <a:srgbClr val="FF0000"/>
                </a:solidFill>
              </a:rPr>
              <a:t> </a:t>
            </a:r>
            <a:r>
              <a:rPr lang="sv-SE" sz="2800" b="1" dirty="0" err="1" smtClean="0">
                <a:solidFill>
                  <a:srgbClr val="FF0000"/>
                </a:solidFill>
              </a:rPr>
              <a:t>favourable</a:t>
            </a:r>
            <a:r>
              <a:rPr lang="sv-SE" sz="2800" b="1" dirty="0" smtClean="0">
                <a:solidFill>
                  <a:srgbClr val="FF0000"/>
                </a:solidFill>
              </a:rPr>
              <a:t> </a:t>
            </a:r>
            <a:r>
              <a:rPr lang="sv-SE" sz="2800" b="1" dirty="0" err="1">
                <a:solidFill>
                  <a:srgbClr val="FF0000"/>
                </a:solidFill>
              </a:rPr>
              <a:t>environmental</a:t>
            </a:r>
            <a:r>
              <a:rPr lang="sv-SE" sz="2800" b="1" dirty="0">
                <a:solidFill>
                  <a:srgbClr val="FF0000"/>
                </a:solidFill>
              </a:rPr>
              <a:t> </a:t>
            </a:r>
            <a:r>
              <a:rPr lang="sv-SE" sz="2800" b="1" dirty="0" err="1">
                <a:solidFill>
                  <a:srgbClr val="FF0000"/>
                </a:solidFill>
              </a:rPr>
              <a:t>development</a:t>
            </a:r>
            <a:r>
              <a:rPr lang="sv-SE" sz="2800" b="1" dirty="0">
                <a:solidFill>
                  <a:srgbClr val="FF0000"/>
                </a:solidFill>
              </a:rPr>
              <a:t>.  </a:t>
            </a:r>
          </a:p>
        </p:txBody>
      </p:sp>
    </p:spTree>
    <p:extLst>
      <p:ext uri="{BB962C8B-B14F-4D97-AF65-F5344CB8AC3E}">
        <p14:creationId xmlns:p14="http://schemas.microsoft.com/office/powerpoint/2010/main" val="29949805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0135" y="345025"/>
            <a:ext cx="10515600" cy="2159025"/>
          </a:xfrm>
        </p:spPr>
        <p:txBody>
          <a:bodyPr>
            <a:normAutofit/>
          </a:bodyPr>
          <a:lstStyle/>
          <a:p>
            <a:pPr marL="0" indent="0">
              <a:buNone/>
            </a:pPr>
            <a:r>
              <a:rPr lang="en-US" dirty="0" smtClean="0">
                <a:solidFill>
                  <a:srgbClr val="FFFF00"/>
                </a:solidFill>
              </a:rPr>
              <a:t>3</a:t>
            </a:r>
            <a:r>
              <a:rPr lang="en-US" dirty="0">
                <a:solidFill>
                  <a:srgbClr val="FFFF00"/>
                </a:solidFill>
              </a:rPr>
              <a:t>. Forestry, infrastructure, logistics, energy plants and forest products industries must be simultaneously optimized in order to find the global optimum. However, since the </a:t>
            </a:r>
            <a:r>
              <a:rPr lang="en-US" b="1" i="1" dirty="0">
                <a:solidFill>
                  <a:srgbClr val="FF0000"/>
                </a:solidFill>
              </a:rPr>
              <a:t>strong interdependencies are often neglected and partial analyses are used</a:t>
            </a:r>
            <a:r>
              <a:rPr lang="en-US" dirty="0">
                <a:solidFill>
                  <a:srgbClr val="FFFF00"/>
                </a:solidFill>
              </a:rPr>
              <a:t>, the truly best solution is usually not obtained</a:t>
            </a:r>
            <a:r>
              <a:rPr lang="en-US" dirty="0" smtClean="0">
                <a:solidFill>
                  <a:srgbClr val="FFFF00"/>
                </a:solidFill>
              </a:rPr>
              <a:t>.</a:t>
            </a:r>
            <a:endParaRPr lang="sv-SE" dirty="0">
              <a:solidFill>
                <a:srgbClr val="FFFF00"/>
              </a:solidFill>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56</a:t>
            </a:fld>
            <a:endParaRPr lang="sv-SE"/>
          </a:p>
        </p:txBody>
      </p:sp>
      <p:pic>
        <p:nvPicPr>
          <p:cNvPr id="5" name="Picture 2" descr="Peter Lohmand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604849"/>
            <a:ext cx="2355166" cy="1559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ter Lohmand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3365" y="2604849"/>
            <a:ext cx="2263726" cy="1558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325" y="4168919"/>
            <a:ext cx="3466903" cy="2321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iner_mill_and_w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7091" y="1999745"/>
            <a:ext cx="3254046" cy="2164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5228" y="4163844"/>
            <a:ext cx="3872696" cy="25934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i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1137" y="1999745"/>
            <a:ext cx="2880641" cy="21604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genera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97923" y="4158769"/>
            <a:ext cx="3868400" cy="259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9309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73000">
              <a:srgbClr val="0070C0"/>
            </a:gs>
            <a:gs pos="74000">
              <a:schemeClr val="accent4">
                <a:lumMod val="45000"/>
                <a:lumOff val="55000"/>
              </a:schemeClr>
            </a:gs>
            <a:gs pos="94000">
              <a:schemeClr val="accent4">
                <a:lumMod val="45000"/>
                <a:lumOff val="55000"/>
              </a:schemeClr>
            </a:gs>
            <a:gs pos="100000">
              <a:schemeClr val="accent4">
                <a:lumMod val="30000"/>
                <a:lumOff val="70000"/>
              </a:schemeClr>
            </a:gs>
          </a:gsLst>
          <a:lin ang="2700000" scaled="1"/>
        </a:gra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619719"/>
            <a:ext cx="10515600" cy="1311470"/>
          </a:xfrm>
        </p:spPr>
        <p:txBody>
          <a:bodyPr>
            <a:normAutofit fontScale="92500" lnSpcReduction="10000"/>
          </a:bodyPr>
          <a:lstStyle/>
          <a:p>
            <a:pPr marL="0" indent="0">
              <a:buNone/>
            </a:pPr>
            <a:r>
              <a:rPr lang="en-US" sz="3600" b="1" dirty="0">
                <a:solidFill>
                  <a:srgbClr val="FFFF00"/>
                </a:solidFill>
                <a:latin typeface="Times New Roman" panose="02020603050405020304" pitchFamily="18" charset="0"/>
                <a:cs typeface="Times New Roman" panose="02020603050405020304" pitchFamily="18" charset="0"/>
              </a:rPr>
              <a:t>General functions for the optimal dynamic forest feedstock utilization under constraints and risk should be determined with analytical methods. </a:t>
            </a:r>
            <a:endParaRPr lang="en-US" sz="3600" b="1" dirty="0" smtClean="0">
              <a:solidFill>
                <a:srgbClr val="FFFF00"/>
              </a:solidFill>
              <a:latin typeface="Times New Roman" panose="02020603050405020304" pitchFamily="18" charset="0"/>
              <a:cs typeface="Times New Roman" panose="02020603050405020304" pitchFamily="18" charset="0"/>
            </a:endParaRPr>
          </a:p>
          <a:p>
            <a:pPr marL="0" indent="0">
              <a:buNone/>
            </a:pPr>
            <a:endParaRPr lang="en-US" dirty="0" smtClean="0"/>
          </a:p>
        </p:txBody>
      </p:sp>
      <p:sp>
        <p:nvSpPr>
          <p:cNvPr id="4" name="Platshållare för bildnummer 3"/>
          <p:cNvSpPr>
            <a:spLocks noGrp="1"/>
          </p:cNvSpPr>
          <p:nvPr>
            <p:ph type="sldNum" sz="quarter" idx="12"/>
          </p:nvPr>
        </p:nvSpPr>
        <p:spPr/>
        <p:txBody>
          <a:bodyPr/>
          <a:lstStyle/>
          <a:p>
            <a:fld id="{CF7C3FE0-6EB4-418C-82E7-2F09A4F41151}" type="slidenum">
              <a:rPr lang="sv-SE" smtClean="0"/>
              <a:t>57</a:t>
            </a:fld>
            <a:endParaRPr lang="sv-SE"/>
          </a:p>
        </p:txBody>
      </p:sp>
      <p:graphicFrame>
        <p:nvGraphicFramePr>
          <p:cNvPr id="9" name="Object 4"/>
          <p:cNvGraphicFramePr>
            <a:graphicFrameLocks noChangeAspect="1"/>
          </p:cNvGraphicFramePr>
          <p:nvPr>
            <p:extLst>
              <p:ext uri="{D42A27DB-BD31-4B8C-83A1-F6EECF244321}">
                <p14:modId xmlns:p14="http://schemas.microsoft.com/office/powerpoint/2010/main" val="1129871562"/>
              </p:ext>
            </p:extLst>
          </p:nvPr>
        </p:nvGraphicFramePr>
        <p:xfrm>
          <a:off x="964810" y="2462094"/>
          <a:ext cx="8622495" cy="3363351"/>
        </p:xfrm>
        <a:graphic>
          <a:graphicData uri="http://schemas.openxmlformats.org/presentationml/2006/ole">
            <mc:AlternateContent xmlns:mc="http://schemas.openxmlformats.org/markup-compatibility/2006">
              <mc:Choice xmlns:v="urn:schemas-microsoft-com:vml" Requires="v">
                <p:oleObj spid="_x0000_s2072" name="Equation" r:id="rId3" imgW="2857500" imgH="1117600" progId="Equation.DSMT4">
                  <p:embed/>
                </p:oleObj>
              </mc:Choice>
              <mc:Fallback>
                <p:oleObj name="Equation" r:id="rId3" imgW="2857500" imgH="1117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810" y="2462094"/>
                        <a:ext cx="8622495" cy="3363351"/>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39331331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58</a:t>
            </a:fld>
            <a:endParaRPr lang="sv-SE"/>
          </a:p>
        </p:txBody>
      </p:sp>
      <p:pic>
        <p:nvPicPr>
          <p:cNvPr id="6" name="Bildobjekt 5"/>
          <p:cNvPicPr>
            <a:picLocks noChangeAspect="1"/>
          </p:cNvPicPr>
          <p:nvPr/>
        </p:nvPicPr>
        <p:blipFill>
          <a:blip r:embed="rId2"/>
          <a:stretch>
            <a:fillRect/>
          </a:stretch>
        </p:blipFill>
        <p:spPr>
          <a:xfrm>
            <a:off x="2260600" y="2177968"/>
            <a:ext cx="6173213" cy="1594225"/>
          </a:xfrm>
          <a:prstGeom prst="rect">
            <a:avLst/>
          </a:prstGeom>
        </p:spPr>
      </p:pic>
      <p:pic>
        <p:nvPicPr>
          <p:cNvPr id="7" name="Bildobjekt 6"/>
          <p:cNvPicPr>
            <a:picLocks noChangeAspect="1"/>
          </p:cNvPicPr>
          <p:nvPr/>
        </p:nvPicPr>
        <p:blipFill>
          <a:blip r:embed="rId3"/>
          <a:stretch>
            <a:fillRect/>
          </a:stretch>
        </p:blipFill>
        <p:spPr>
          <a:xfrm>
            <a:off x="2260600" y="4146732"/>
            <a:ext cx="6173202" cy="2392180"/>
          </a:xfrm>
          <a:prstGeom prst="rect">
            <a:avLst/>
          </a:prstGeom>
        </p:spPr>
      </p:pic>
      <p:sp>
        <p:nvSpPr>
          <p:cNvPr id="8" name="textruta 7"/>
          <p:cNvSpPr txBox="1"/>
          <p:nvPr/>
        </p:nvSpPr>
        <p:spPr>
          <a:xfrm>
            <a:off x="520700" y="584200"/>
            <a:ext cx="11315700" cy="1384995"/>
          </a:xfrm>
          <a:prstGeom prst="rect">
            <a:avLst/>
          </a:prstGeom>
          <a:noFill/>
        </p:spPr>
        <p:txBody>
          <a:bodyPr wrap="square" rtlCol="0">
            <a:spAutoFit/>
          </a:bodyPr>
          <a:lstStyle/>
          <a:p>
            <a:r>
              <a:rPr lang="sv-SE" sz="2800" b="1" dirty="0" err="1">
                <a:solidFill>
                  <a:srgbClr val="FF0000"/>
                </a:solidFill>
                <a:latin typeface="Times New Roman" panose="02020603050405020304" pitchFamily="18" charset="0"/>
                <a:cs typeface="Times New Roman" panose="02020603050405020304" pitchFamily="18" charset="0"/>
              </a:rPr>
              <a:t>Stochastic</a:t>
            </a:r>
            <a:r>
              <a:rPr lang="sv-SE" sz="2800" b="1" dirty="0">
                <a:solidFill>
                  <a:srgbClr val="FF0000"/>
                </a:solidFill>
                <a:latin typeface="Times New Roman" panose="02020603050405020304" pitchFamily="18" charset="0"/>
                <a:cs typeface="Times New Roman" panose="02020603050405020304" pitchFamily="18" charset="0"/>
              </a:rPr>
              <a:t> </a:t>
            </a:r>
            <a:r>
              <a:rPr lang="sv-SE" sz="2800" b="1" dirty="0" err="1" smtClean="0">
                <a:solidFill>
                  <a:srgbClr val="FF0000"/>
                </a:solidFill>
                <a:latin typeface="Times New Roman" panose="02020603050405020304" pitchFamily="18" charset="0"/>
                <a:cs typeface="Times New Roman" panose="02020603050405020304" pitchFamily="18" charset="0"/>
              </a:rPr>
              <a:t>dynamic</a:t>
            </a:r>
            <a:r>
              <a:rPr lang="sv-SE" sz="2800" b="1" dirty="0" smtClean="0">
                <a:solidFill>
                  <a:srgbClr val="FF0000"/>
                </a:solidFill>
                <a:latin typeface="Times New Roman" panose="02020603050405020304" pitchFamily="18" charset="0"/>
                <a:cs typeface="Times New Roman" panose="02020603050405020304" pitchFamily="18" charset="0"/>
              </a:rPr>
              <a:t> </a:t>
            </a:r>
            <a:r>
              <a:rPr lang="sv-SE" sz="2800" b="1" dirty="0" err="1">
                <a:solidFill>
                  <a:srgbClr val="FF0000"/>
                </a:solidFill>
                <a:latin typeface="Times New Roman" panose="02020603050405020304" pitchFamily="18" charset="0"/>
                <a:cs typeface="Times New Roman" panose="02020603050405020304" pitchFamily="18" charset="0"/>
              </a:rPr>
              <a:t>programming</a:t>
            </a:r>
            <a:r>
              <a:rPr lang="sv-SE" sz="2800" b="1" dirty="0">
                <a:solidFill>
                  <a:srgbClr val="FF0000"/>
                </a:solidFill>
                <a:latin typeface="Times New Roman" panose="02020603050405020304" pitchFamily="18" charset="0"/>
                <a:cs typeface="Times New Roman" panose="02020603050405020304" pitchFamily="18" charset="0"/>
              </a:rPr>
              <a:t> is </a:t>
            </a:r>
            <a:r>
              <a:rPr lang="sv-SE" sz="2800" b="1" dirty="0" err="1">
                <a:solidFill>
                  <a:srgbClr val="FF0000"/>
                </a:solidFill>
                <a:latin typeface="Times New Roman" panose="02020603050405020304" pitchFamily="18" charset="0"/>
                <a:cs typeface="Times New Roman" panose="02020603050405020304" pitchFamily="18" charset="0"/>
              </a:rPr>
              <a:t>usually</a:t>
            </a:r>
            <a:r>
              <a:rPr lang="sv-SE" sz="2800" b="1" dirty="0">
                <a:solidFill>
                  <a:srgbClr val="FF0000"/>
                </a:solidFill>
                <a:latin typeface="Times New Roman" panose="02020603050405020304" pitchFamily="18" charset="0"/>
                <a:cs typeface="Times New Roman" panose="02020603050405020304" pitchFamily="18" charset="0"/>
              </a:rPr>
              <a:t> the </a:t>
            </a:r>
            <a:r>
              <a:rPr lang="sv-SE" sz="2800" b="1" dirty="0" err="1">
                <a:solidFill>
                  <a:srgbClr val="FF0000"/>
                </a:solidFill>
                <a:latin typeface="Times New Roman" panose="02020603050405020304" pitchFamily="18" charset="0"/>
                <a:cs typeface="Times New Roman" panose="02020603050405020304" pitchFamily="18" charset="0"/>
              </a:rPr>
              <a:t>most</a:t>
            </a:r>
            <a:r>
              <a:rPr lang="sv-SE" sz="2800" b="1" dirty="0">
                <a:solidFill>
                  <a:srgbClr val="FF0000"/>
                </a:solidFill>
                <a:latin typeface="Times New Roman" panose="02020603050405020304" pitchFamily="18" charset="0"/>
                <a:cs typeface="Times New Roman" panose="02020603050405020304" pitchFamily="18" charset="0"/>
              </a:rPr>
              <a:t> relevant </a:t>
            </a:r>
            <a:r>
              <a:rPr lang="sv-SE" sz="2800" b="1" dirty="0" smtClean="0">
                <a:solidFill>
                  <a:srgbClr val="FF0000"/>
                </a:solidFill>
                <a:latin typeface="Times New Roman" panose="02020603050405020304" pitchFamily="18" charset="0"/>
                <a:cs typeface="Times New Roman" panose="02020603050405020304" pitchFamily="18" charset="0"/>
              </a:rPr>
              <a:t>and flexible </a:t>
            </a:r>
            <a:r>
              <a:rPr lang="sv-SE" sz="2800" b="1" dirty="0" err="1" smtClean="0">
                <a:solidFill>
                  <a:srgbClr val="FF0000"/>
                </a:solidFill>
                <a:latin typeface="Times New Roman" panose="02020603050405020304" pitchFamily="18" charset="0"/>
                <a:cs typeface="Times New Roman" panose="02020603050405020304" pitchFamily="18" charset="0"/>
              </a:rPr>
              <a:t>optimization</a:t>
            </a:r>
            <a:r>
              <a:rPr lang="sv-SE" sz="2800" b="1" dirty="0" smtClean="0">
                <a:solidFill>
                  <a:srgbClr val="FF0000"/>
                </a:solidFill>
                <a:latin typeface="Times New Roman" panose="02020603050405020304" pitchFamily="18" charset="0"/>
                <a:cs typeface="Times New Roman" panose="02020603050405020304" pitchFamily="18" charset="0"/>
              </a:rPr>
              <a:t> </a:t>
            </a:r>
            <a:r>
              <a:rPr lang="sv-SE" sz="2800" b="1" dirty="0" err="1" smtClean="0">
                <a:solidFill>
                  <a:srgbClr val="FF0000"/>
                </a:solidFill>
                <a:latin typeface="Times New Roman" panose="02020603050405020304" pitchFamily="18" charset="0"/>
                <a:cs typeface="Times New Roman" panose="02020603050405020304" pitchFamily="18" charset="0"/>
              </a:rPr>
              <a:t>method</a:t>
            </a:r>
            <a:r>
              <a:rPr lang="sv-SE" sz="2800" b="1" dirty="0" smtClean="0">
                <a:solidFill>
                  <a:srgbClr val="FF0000"/>
                </a:solidFill>
                <a:latin typeface="Times New Roman" panose="02020603050405020304" pitchFamily="18" charset="0"/>
                <a:cs typeface="Times New Roman" panose="02020603050405020304" pitchFamily="18" charset="0"/>
              </a:rPr>
              <a:t>, </a:t>
            </a:r>
          </a:p>
          <a:p>
            <a:r>
              <a:rPr lang="sv-SE" sz="2800" b="1" i="1" dirty="0" err="1" smtClean="0">
                <a:solidFill>
                  <a:srgbClr val="0070C0"/>
                </a:solidFill>
                <a:latin typeface="Times New Roman" panose="02020603050405020304" pitchFamily="18" charset="0"/>
                <a:cs typeface="Times New Roman" panose="02020603050405020304" pitchFamily="18" charset="0"/>
              </a:rPr>
              <a:t>since</a:t>
            </a:r>
            <a:r>
              <a:rPr lang="sv-SE" sz="2800" b="1" i="1" dirty="0" smtClean="0">
                <a:solidFill>
                  <a:srgbClr val="0070C0"/>
                </a:solidFill>
                <a:latin typeface="Times New Roman" panose="02020603050405020304" pitchFamily="18" charset="0"/>
                <a:cs typeface="Times New Roman" panose="02020603050405020304" pitchFamily="18" charset="0"/>
              </a:rPr>
              <a:t> </a:t>
            </a:r>
            <a:r>
              <a:rPr lang="sv-SE" sz="2800" b="1" i="1" dirty="0" err="1" smtClean="0">
                <a:solidFill>
                  <a:srgbClr val="0070C0"/>
                </a:solidFill>
                <a:latin typeface="Times New Roman" panose="02020603050405020304" pitchFamily="18" charset="0"/>
                <a:cs typeface="Times New Roman" panose="02020603050405020304" pitchFamily="18" charset="0"/>
              </a:rPr>
              <a:t>prices</a:t>
            </a:r>
            <a:r>
              <a:rPr lang="sv-SE" sz="2800" b="1" i="1" dirty="0" smtClean="0">
                <a:solidFill>
                  <a:srgbClr val="0070C0"/>
                </a:solidFill>
                <a:latin typeface="Times New Roman" panose="02020603050405020304" pitchFamily="18" charset="0"/>
                <a:cs typeface="Times New Roman" panose="02020603050405020304" pitchFamily="18" charset="0"/>
              </a:rPr>
              <a:t>, </a:t>
            </a:r>
            <a:r>
              <a:rPr lang="sv-SE" sz="2800" b="1" i="1" dirty="0" err="1" smtClean="0">
                <a:solidFill>
                  <a:srgbClr val="0070C0"/>
                </a:solidFill>
                <a:latin typeface="Times New Roman" panose="02020603050405020304" pitchFamily="18" charset="0"/>
                <a:cs typeface="Times New Roman" panose="02020603050405020304" pitchFamily="18" charset="0"/>
              </a:rPr>
              <a:t>growth</a:t>
            </a:r>
            <a:r>
              <a:rPr lang="sv-SE" sz="2800" b="1" i="1" dirty="0" smtClean="0">
                <a:solidFill>
                  <a:srgbClr val="0070C0"/>
                </a:solidFill>
                <a:latin typeface="Times New Roman" panose="02020603050405020304" pitchFamily="18" charset="0"/>
                <a:cs typeface="Times New Roman" panose="02020603050405020304" pitchFamily="18" charset="0"/>
              </a:rPr>
              <a:t>, </a:t>
            </a:r>
            <a:r>
              <a:rPr lang="sv-SE" sz="2800" b="1" i="1" dirty="0" err="1" smtClean="0">
                <a:solidFill>
                  <a:srgbClr val="0070C0"/>
                </a:solidFill>
                <a:latin typeface="Times New Roman" panose="02020603050405020304" pitchFamily="18" charset="0"/>
                <a:cs typeface="Times New Roman" panose="02020603050405020304" pitchFamily="18" charset="0"/>
              </a:rPr>
              <a:t>disturbances</a:t>
            </a:r>
            <a:r>
              <a:rPr lang="sv-SE" sz="2800" b="1" i="1" dirty="0" smtClean="0">
                <a:solidFill>
                  <a:srgbClr val="0070C0"/>
                </a:solidFill>
                <a:latin typeface="Times New Roman" panose="02020603050405020304" pitchFamily="18" charset="0"/>
                <a:cs typeface="Times New Roman" panose="02020603050405020304" pitchFamily="18" charset="0"/>
              </a:rPr>
              <a:t> etc. </a:t>
            </a:r>
            <a:r>
              <a:rPr lang="sv-SE" sz="2800" b="1" i="1" dirty="0" err="1" smtClean="0">
                <a:solidFill>
                  <a:srgbClr val="0070C0"/>
                </a:solidFill>
                <a:latin typeface="Times New Roman" panose="02020603050405020304" pitchFamily="18" charset="0"/>
                <a:cs typeface="Times New Roman" panose="02020603050405020304" pitchFamily="18" charset="0"/>
              </a:rPr>
              <a:t>can</a:t>
            </a:r>
            <a:r>
              <a:rPr lang="sv-SE" sz="2800" b="1" i="1" dirty="0" smtClean="0">
                <a:solidFill>
                  <a:srgbClr val="0070C0"/>
                </a:solidFill>
                <a:latin typeface="Times New Roman" panose="02020603050405020304" pitchFamily="18" charset="0"/>
                <a:cs typeface="Times New Roman" panose="02020603050405020304" pitchFamily="18" charset="0"/>
              </a:rPr>
              <a:t> not be </a:t>
            </a:r>
            <a:r>
              <a:rPr lang="sv-SE" sz="2800" b="1" i="1" dirty="0" err="1" smtClean="0">
                <a:solidFill>
                  <a:srgbClr val="0070C0"/>
                </a:solidFill>
                <a:latin typeface="Times New Roman" panose="02020603050405020304" pitchFamily="18" charset="0"/>
                <a:cs typeface="Times New Roman" panose="02020603050405020304" pitchFamily="18" charset="0"/>
              </a:rPr>
              <a:t>perfectly</a:t>
            </a:r>
            <a:r>
              <a:rPr lang="sv-SE" sz="2800" b="1" i="1" dirty="0" smtClean="0">
                <a:solidFill>
                  <a:srgbClr val="0070C0"/>
                </a:solidFill>
                <a:latin typeface="Times New Roman" panose="02020603050405020304" pitchFamily="18" charset="0"/>
                <a:cs typeface="Times New Roman" panose="02020603050405020304" pitchFamily="18" charset="0"/>
              </a:rPr>
              <a:t> </a:t>
            </a:r>
            <a:r>
              <a:rPr lang="sv-SE" sz="2800" b="1" i="1" dirty="0" err="1" smtClean="0">
                <a:solidFill>
                  <a:srgbClr val="0070C0"/>
                </a:solidFill>
                <a:latin typeface="Times New Roman" panose="02020603050405020304" pitchFamily="18" charset="0"/>
                <a:cs typeface="Times New Roman" panose="02020603050405020304" pitchFamily="18" charset="0"/>
              </a:rPr>
              <a:t>predicted</a:t>
            </a:r>
            <a:r>
              <a:rPr lang="sv-SE" sz="2800" b="1" i="1" dirty="0" smtClean="0">
                <a:solidFill>
                  <a:srgbClr val="0070C0"/>
                </a:solidFill>
                <a:latin typeface="Times New Roman" panose="02020603050405020304" pitchFamily="18" charset="0"/>
                <a:cs typeface="Times New Roman" panose="02020603050405020304" pitchFamily="18" charset="0"/>
              </a:rPr>
              <a:t>.</a:t>
            </a:r>
            <a:endParaRPr lang="sv-SE" sz="2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6855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313675" y="1061017"/>
            <a:ext cx="2768600" cy="4689475"/>
          </a:xfrm>
        </p:spPr>
        <p:txBody>
          <a:bodyPr>
            <a:no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Example of optimal adaptive forest feedstock supply with stochastic prices</a:t>
            </a:r>
            <a:br>
              <a:rPr lang="en-US" sz="2400" b="1" dirty="0" smtClean="0">
                <a:solidFill>
                  <a:srgbClr val="FF0000"/>
                </a:solidFill>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
            </a:r>
            <a:br>
              <a:rPr lang="en-US" sz="1800" b="1" dirty="0" smtClean="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smtClean="0">
                <a:latin typeface="Times New Roman" panose="02020603050405020304" pitchFamily="18" charset="0"/>
                <a:cs typeface="Times New Roman" panose="02020603050405020304" pitchFamily="18" charset="0"/>
              </a:rPr>
              <a:t>Lohmander</a:t>
            </a:r>
            <a:r>
              <a:rPr lang="en-US" sz="1800" b="1" dirty="0">
                <a:latin typeface="Times New Roman" panose="02020603050405020304" pitchFamily="18" charset="0"/>
                <a:cs typeface="Times New Roman" panose="02020603050405020304" pitchFamily="18" charset="0"/>
              </a:rPr>
              <a:t>, P., </a:t>
            </a:r>
            <a:r>
              <a:rPr lang="en-US" sz="1800" b="1" dirty="0">
                <a:solidFill>
                  <a:srgbClr val="0070C0"/>
                </a:solidFill>
                <a:latin typeface="Times New Roman" panose="02020603050405020304" pitchFamily="18" charset="0"/>
                <a:cs typeface="Times New Roman" panose="02020603050405020304" pitchFamily="18" charset="0"/>
              </a:rPr>
              <a:t>Adaptive Optimization of Forest Management in a Stochastic World</a:t>
            </a:r>
            <a:r>
              <a:rPr lang="en-US" sz="1800" b="1" dirty="0">
                <a:latin typeface="Times New Roman" panose="02020603050405020304" pitchFamily="18" charset="0"/>
                <a:cs typeface="Times New Roman" panose="02020603050405020304" pitchFamily="18" charset="0"/>
              </a:rPr>
              <a:t>, in Weintraub A. et al (Editors), </a:t>
            </a:r>
            <a:r>
              <a:rPr lang="en-US" sz="1800" b="1" dirty="0">
                <a:solidFill>
                  <a:srgbClr val="FF0000"/>
                </a:solidFill>
                <a:latin typeface="Times New Roman" panose="02020603050405020304" pitchFamily="18" charset="0"/>
                <a:cs typeface="Times New Roman" panose="02020603050405020304" pitchFamily="18" charset="0"/>
              </a:rPr>
              <a:t>Handbook of Operations Research in Natural Resources</a:t>
            </a:r>
            <a:r>
              <a:rPr lang="en-US" sz="1800" b="1" dirty="0">
                <a:latin typeface="Times New Roman" panose="02020603050405020304" pitchFamily="18" charset="0"/>
                <a:cs typeface="Times New Roman" panose="02020603050405020304" pitchFamily="18" charset="0"/>
              </a:rPr>
              <a:t>, Springer, Springer Science, International Series in Operations Research and Management Science, New York, USA, pp 525-544, </a:t>
            </a:r>
            <a:r>
              <a:rPr lang="en-US" sz="1800" b="1" dirty="0" smtClean="0">
                <a:latin typeface="Times New Roman" panose="02020603050405020304" pitchFamily="18" charset="0"/>
                <a:cs typeface="Times New Roman" panose="02020603050405020304" pitchFamily="18" charset="0"/>
              </a:rPr>
              <a:t>2007 </a:t>
            </a:r>
            <a:endParaRPr lang="sv-SE" sz="1800" dirty="0">
              <a:latin typeface="Times New Roman" panose="02020603050405020304" pitchFamily="18" charset="0"/>
              <a:cs typeface="Times New Roman" panose="02020603050405020304" pitchFamily="18" charset="0"/>
            </a:endParaRPr>
          </a:p>
        </p:txBody>
      </p:sp>
      <p:sp>
        <p:nvSpPr>
          <p:cNvPr id="3" name="Platshållare för bildnummer 2"/>
          <p:cNvSpPr>
            <a:spLocks noGrp="1"/>
          </p:cNvSpPr>
          <p:nvPr>
            <p:ph type="sldNum" sz="quarter" idx="12"/>
          </p:nvPr>
        </p:nvSpPr>
        <p:spPr/>
        <p:txBody>
          <a:bodyPr/>
          <a:lstStyle/>
          <a:p>
            <a:fld id="{CF7C3FE0-6EB4-418C-82E7-2F09A4F41151}" type="slidenum">
              <a:rPr lang="sv-SE" smtClean="0"/>
              <a:t>59</a:t>
            </a:fld>
            <a:endParaRPr lang="sv-SE"/>
          </a:p>
        </p:txBody>
      </p:sp>
      <p:pic>
        <p:nvPicPr>
          <p:cNvPr id="4" name="Bildobjekt 3"/>
          <p:cNvPicPr>
            <a:picLocks noChangeAspect="1"/>
          </p:cNvPicPr>
          <p:nvPr/>
        </p:nvPicPr>
        <p:blipFill>
          <a:blip r:embed="rId2"/>
          <a:stretch>
            <a:fillRect/>
          </a:stretch>
        </p:blipFill>
        <p:spPr>
          <a:xfrm>
            <a:off x="3727937" y="614004"/>
            <a:ext cx="7860361" cy="5583503"/>
          </a:xfrm>
          <a:prstGeom prst="rect">
            <a:avLst/>
          </a:prstGeom>
        </p:spPr>
      </p:pic>
    </p:spTree>
    <p:extLst>
      <p:ext uri="{BB962C8B-B14F-4D97-AF65-F5344CB8AC3E}">
        <p14:creationId xmlns:p14="http://schemas.microsoft.com/office/powerpoint/2010/main" val="240419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Platshållare för bildnummer 3"/>
          <p:cNvSpPr>
            <a:spLocks noGrp="1"/>
          </p:cNvSpPr>
          <p:nvPr>
            <p:ph type="sldNum" sz="quarter" idx="12"/>
          </p:nvPr>
        </p:nvSpPr>
        <p:spPr/>
        <p:txBody>
          <a:bodyPr/>
          <a:lstStyle/>
          <a:p>
            <a:fld id="{19E9296E-E0EE-4F13-9A2E-07FC780C3F03}" type="slidenum">
              <a:rPr lang="sv-SE" altLang="sv-SE"/>
              <a:pPr/>
              <a:t>6</a:t>
            </a:fld>
            <a:endParaRPr lang="sv-SE" altLang="sv-S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Line 3"/>
          <p:cNvSpPr>
            <a:spLocks noChangeShapeType="1"/>
          </p:cNvSpPr>
          <p:nvPr/>
        </p:nvSpPr>
        <p:spPr bwMode="auto">
          <a:xfrm flipH="1">
            <a:off x="7772400" y="9144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196" name="Line 4"/>
          <p:cNvSpPr>
            <a:spLocks noChangeShapeType="1"/>
          </p:cNvSpPr>
          <p:nvPr/>
        </p:nvSpPr>
        <p:spPr bwMode="auto">
          <a:xfrm>
            <a:off x="2819400" y="1676400"/>
            <a:ext cx="2133600" cy="76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197" name="Line 5"/>
          <p:cNvSpPr>
            <a:spLocks noChangeShapeType="1"/>
          </p:cNvSpPr>
          <p:nvPr/>
        </p:nvSpPr>
        <p:spPr bwMode="auto">
          <a:xfrm flipV="1">
            <a:off x="3505200" y="5562600"/>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8198" name="WordArt 6"/>
          <p:cNvSpPr>
            <a:spLocks noChangeArrowheads="1" noChangeShapeType="1" noTextEdit="1"/>
          </p:cNvSpPr>
          <p:nvPr/>
        </p:nvSpPr>
        <p:spPr bwMode="auto">
          <a:xfrm>
            <a:off x="1471613" y="5695950"/>
            <a:ext cx="1876425" cy="647700"/>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Canada</a:t>
            </a:r>
          </a:p>
        </p:txBody>
      </p:sp>
      <p:sp>
        <p:nvSpPr>
          <p:cNvPr id="8199" name="WordArt 7"/>
          <p:cNvSpPr>
            <a:spLocks noChangeArrowheads="1" noChangeShapeType="1" noTextEdit="1"/>
          </p:cNvSpPr>
          <p:nvPr/>
        </p:nvSpPr>
        <p:spPr bwMode="auto">
          <a:xfrm>
            <a:off x="255197" y="536333"/>
            <a:ext cx="31908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err="1">
                <a:ln w="9525">
                  <a:solidFill>
                    <a:srgbClr val="000000"/>
                  </a:solidFill>
                  <a:round/>
                  <a:headEnd/>
                  <a:tailEnd/>
                </a:ln>
                <a:solidFill>
                  <a:srgbClr val="FFFFFF"/>
                </a:solidFill>
                <a:latin typeface="Arial Black" panose="020B0A04020102020204" pitchFamily="34" charset="0"/>
              </a:rPr>
              <a:t>Russian</a:t>
            </a:r>
            <a:r>
              <a:rPr lang="sv-SE" sz="3600" kern="10" dirty="0">
                <a:ln w="9525">
                  <a:solidFill>
                    <a:srgbClr val="000000"/>
                  </a:solidFill>
                  <a:round/>
                  <a:headEnd/>
                  <a:tailEnd/>
                </a:ln>
                <a:solidFill>
                  <a:srgbClr val="FFFFFF"/>
                </a:solidFill>
                <a:latin typeface="Arial Black" panose="020B0A04020102020204" pitchFamily="34" charset="0"/>
              </a:rPr>
              <a:t> Fed.</a:t>
            </a:r>
          </a:p>
        </p:txBody>
      </p:sp>
      <p:sp>
        <p:nvSpPr>
          <p:cNvPr id="8200" name="WordArt 8"/>
          <p:cNvSpPr>
            <a:spLocks noChangeArrowheads="1" noChangeShapeType="1" noTextEdit="1"/>
          </p:cNvSpPr>
          <p:nvPr/>
        </p:nvSpPr>
        <p:spPr bwMode="auto">
          <a:xfrm>
            <a:off x="9570939" y="313006"/>
            <a:ext cx="1994095" cy="6013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Sweden</a:t>
            </a:r>
          </a:p>
        </p:txBody>
      </p:sp>
    </p:spTree>
    <p:extLst>
      <p:ext uri="{BB962C8B-B14F-4D97-AF65-F5344CB8AC3E}">
        <p14:creationId xmlns:p14="http://schemas.microsoft.com/office/powerpoint/2010/main" val="23840399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b="1" dirty="0" err="1" smtClean="0">
                <a:solidFill>
                  <a:srgbClr val="FF0000"/>
                </a:solidFill>
                <a:latin typeface="Times New Roman" panose="02020603050405020304" pitchFamily="18" charset="0"/>
                <a:cs typeface="Times New Roman" panose="02020603050405020304" pitchFamily="18" charset="0"/>
              </a:rPr>
              <a:t>Examples</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of</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stochastic</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dynamic</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programming</a:t>
            </a:r>
            <a:r>
              <a:rPr lang="sv-SE" b="1" dirty="0" smtClean="0">
                <a:solidFill>
                  <a:srgbClr val="FF0000"/>
                </a:solidFill>
                <a:latin typeface="Times New Roman" panose="02020603050405020304" pitchFamily="18" charset="0"/>
                <a:cs typeface="Times New Roman" panose="02020603050405020304" pitchFamily="18" charset="0"/>
              </a:rPr>
              <a:t> in optimal </a:t>
            </a:r>
            <a:r>
              <a:rPr lang="sv-SE" b="1" dirty="0" err="1" smtClean="0">
                <a:solidFill>
                  <a:srgbClr val="FF0000"/>
                </a:solidFill>
                <a:latin typeface="Times New Roman" panose="02020603050405020304" pitchFamily="18" charset="0"/>
                <a:cs typeface="Times New Roman" panose="02020603050405020304" pitchFamily="18" charset="0"/>
              </a:rPr>
              <a:t>forest</a:t>
            </a:r>
            <a:r>
              <a:rPr lang="sv-SE" b="1" dirty="0" smtClean="0">
                <a:solidFill>
                  <a:srgbClr val="FF0000"/>
                </a:solidFill>
                <a:latin typeface="Times New Roman" panose="02020603050405020304" pitchFamily="18" charset="0"/>
                <a:cs typeface="Times New Roman" panose="02020603050405020304" pitchFamily="18" charset="0"/>
              </a:rPr>
              <a:t> </a:t>
            </a:r>
            <a:r>
              <a:rPr lang="sv-SE" b="1" dirty="0" err="1" smtClean="0">
                <a:solidFill>
                  <a:srgbClr val="FF0000"/>
                </a:solidFill>
                <a:latin typeface="Times New Roman" panose="02020603050405020304" pitchFamily="18" charset="0"/>
                <a:cs typeface="Times New Roman" panose="02020603050405020304" pitchFamily="18" charset="0"/>
              </a:rPr>
              <a:t>feedstock</a:t>
            </a:r>
            <a:r>
              <a:rPr lang="sv-SE" b="1" dirty="0" smtClean="0">
                <a:solidFill>
                  <a:srgbClr val="FF0000"/>
                </a:solidFill>
                <a:latin typeface="Times New Roman" panose="02020603050405020304" pitchFamily="18" charset="0"/>
                <a:cs typeface="Times New Roman" panose="02020603050405020304" pitchFamily="18" charset="0"/>
              </a:rPr>
              <a:t> problems: </a:t>
            </a:r>
            <a:endParaRPr lang="sv-SE" b="1" dirty="0">
              <a:solidFill>
                <a:srgbClr val="FF0000"/>
              </a:solidFill>
              <a:latin typeface="Times New Roman" panose="02020603050405020304" pitchFamily="18" charset="0"/>
              <a:cs typeface="Times New Roman" panose="02020603050405020304" pitchFamily="18" charset="0"/>
            </a:endParaRPr>
          </a:p>
        </p:txBody>
      </p:sp>
      <p:sp>
        <p:nvSpPr>
          <p:cNvPr id="3" name="Platshållare för innehåll 2"/>
          <p:cNvSpPr>
            <a:spLocks noGrp="1"/>
          </p:cNvSpPr>
          <p:nvPr>
            <p:ph idx="1"/>
          </p:nvPr>
        </p:nvSpPr>
        <p:spPr/>
        <p:txBody>
          <a:bodyPr>
            <a:normAutofit fontScale="62500" lnSpcReduction="20000"/>
          </a:bodyPr>
          <a:lstStyle/>
          <a:p>
            <a:r>
              <a:rPr lang="en-US" b="1" dirty="0"/>
              <a:t>Lohmander, P., Adaptive Optimization of Forest Management in a Stochastic World, in Weintraub A. et al (Editors), Handbook of Operations Research in Natural Resources, Springer, Springer Science, International Series in Operations Research and Management Science, New York, USA, pp 525-544, 2007 </a:t>
            </a:r>
            <a:br>
              <a:rPr lang="en-US" b="1" dirty="0"/>
            </a:br>
            <a:r>
              <a:rPr lang="en-US" b="1" dirty="0">
                <a:hlinkClick r:id="rId2"/>
              </a:rPr>
              <a:t>http://www.amazon.ca/gp/reader/0387718141/ref=sib_dp_pt/701-0734992-1741115#reader-link</a:t>
            </a:r>
            <a:r>
              <a:rPr lang="en-US" b="1" dirty="0"/>
              <a:t/>
            </a:r>
            <a:br>
              <a:rPr lang="en-US" b="1" dirty="0"/>
            </a:br>
            <a:r>
              <a:rPr lang="en-US" b="1" dirty="0">
                <a:hlinkClick r:id="rId3"/>
              </a:rPr>
              <a:t>http://www.Lohmander.com/PL_Handbook2007.pdf</a:t>
            </a:r>
            <a:r>
              <a:rPr lang="en-US" b="1" dirty="0"/>
              <a:t/>
            </a:r>
            <a:br>
              <a:rPr lang="en-US" b="1" dirty="0"/>
            </a:br>
            <a:endParaRPr lang="en-US" b="1" dirty="0"/>
          </a:p>
          <a:p>
            <a:r>
              <a:rPr lang="en-US" b="1" dirty="0" smtClean="0"/>
              <a:t>Lohmander</a:t>
            </a:r>
            <a:r>
              <a:rPr lang="en-US" b="1" dirty="0"/>
              <a:t>, P., </a:t>
            </a:r>
            <a:r>
              <a:rPr lang="en-US" b="1" dirty="0" err="1"/>
              <a:t>Mohammadi</a:t>
            </a:r>
            <a:r>
              <a:rPr lang="en-US" b="1" dirty="0"/>
              <a:t>, S., Optimal Continuous Cover Forest Management in an Uneven-Aged Forest in the North of Iran, Journal of Applied Sciences 8(11), 2008 </a:t>
            </a:r>
            <a:r>
              <a:rPr lang="en-US" b="1" dirty="0">
                <a:hlinkClick r:id="rId4"/>
              </a:rPr>
              <a:t>http://ansijournals.com/jas/2008/1995-2007.pdf</a:t>
            </a:r>
            <a:r>
              <a:rPr lang="en-US" b="1" dirty="0"/>
              <a:t/>
            </a:r>
            <a:br>
              <a:rPr lang="en-US" b="1" dirty="0"/>
            </a:br>
            <a:r>
              <a:rPr lang="en-US" b="1" dirty="0">
                <a:hlinkClick r:id="rId5"/>
              </a:rPr>
              <a:t>http://</a:t>
            </a:r>
            <a:r>
              <a:rPr lang="en-US" b="1" dirty="0" smtClean="0">
                <a:hlinkClick r:id="rId5"/>
              </a:rPr>
              <a:t>www.Lohmander.com/LoMoOCC.pdf</a:t>
            </a:r>
            <a:endParaRPr lang="en-US" b="1" dirty="0" smtClean="0"/>
          </a:p>
          <a:p>
            <a:endParaRPr lang="en-US" b="1" dirty="0"/>
          </a:p>
          <a:p>
            <a:r>
              <a:rPr lang="sv-SE" b="1" dirty="0" err="1"/>
              <a:t>Lu</a:t>
            </a:r>
            <a:r>
              <a:rPr lang="sv-SE" b="1" dirty="0"/>
              <a:t>, F., Lohmander, P., Optimal </a:t>
            </a:r>
            <a:r>
              <a:rPr lang="sv-SE" b="1" dirty="0" err="1"/>
              <a:t>Decisions</a:t>
            </a:r>
            <a:r>
              <a:rPr lang="sv-SE" b="1" dirty="0"/>
              <a:t> for Mixed Forests under Risk, </a:t>
            </a:r>
            <a:r>
              <a:rPr lang="sv-SE" b="1" dirty="0" err="1" smtClean="0"/>
              <a:t>Scientia</a:t>
            </a:r>
            <a:r>
              <a:rPr lang="sv-SE" b="1" dirty="0" smtClean="0"/>
              <a:t> </a:t>
            </a:r>
            <a:r>
              <a:rPr lang="sv-SE" b="1" dirty="0" err="1"/>
              <a:t>Silvae</a:t>
            </a:r>
            <a:r>
              <a:rPr lang="sv-SE" b="1" dirty="0"/>
              <a:t> </a:t>
            </a:r>
            <a:r>
              <a:rPr lang="sv-SE" b="1" dirty="0" err="1"/>
              <a:t>Sinicae</a:t>
            </a:r>
            <a:r>
              <a:rPr lang="sv-SE" b="1" dirty="0"/>
              <a:t>, Vol. 45, No. 11, Nov. 2009 </a:t>
            </a:r>
            <a:br>
              <a:rPr lang="sv-SE" b="1" dirty="0"/>
            </a:br>
            <a:r>
              <a:rPr lang="sv-SE" b="1" dirty="0">
                <a:hlinkClick r:id="rId6"/>
              </a:rPr>
              <a:t>http://</a:t>
            </a:r>
            <a:r>
              <a:rPr lang="sv-SE" b="1" dirty="0" smtClean="0">
                <a:hlinkClick r:id="rId6"/>
              </a:rPr>
              <a:t>www.Lohmander.com/Lu_Lohmander_2009.pdf</a:t>
            </a:r>
            <a:endParaRPr lang="sv-SE" b="1" dirty="0" smtClean="0"/>
          </a:p>
          <a:p>
            <a:endParaRPr lang="sv-SE" b="1" dirty="0"/>
          </a:p>
          <a:p>
            <a:r>
              <a:rPr lang="en-US" b="1" dirty="0" err="1"/>
              <a:t>Mohammadi</a:t>
            </a:r>
            <a:r>
              <a:rPr lang="en-US" b="1" dirty="0"/>
              <a:t> </a:t>
            </a:r>
            <a:r>
              <a:rPr lang="en-US" b="1" dirty="0" err="1"/>
              <a:t>Limaei</a:t>
            </a:r>
            <a:r>
              <a:rPr lang="en-US" b="1" dirty="0"/>
              <a:t>, S. Lohmander, P. and </a:t>
            </a:r>
            <a:r>
              <a:rPr lang="en-US" b="1" dirty="0" err="1"/>
              <a:t>Obersteiner</a:t>
            </a:r>
            <a:r>
              <a:rPr lang="en-US" b="1" dirty="0"/>
              <a:t>, M. 2010. Decision making in </a:t>
            </a:r>
            <a:r>
              <a:rPr lang="en-US" b="1" dirty="0" smtClean="0"/>
              <a:t>forest </a:t>
            </a:r>
            <a:r>
              <a:rPr lang="en-US" b="1" dirty="0"/>
              <a:t>management with consideration of stochastic prices, Iranian Journal of </a:t>
            </a:r>
            <a:r>
              <a:rPr lang="en-US" b="1" dirty="0" smtClean="0"/>
              <a:t>Operations </a:t>
            </a:r>
            <a:r>
              <a:rPr lang="en-US" b="1" dirty="0"/>
              <a:t>Research, Vol.2, No.1, pp.32-40 </a:t>
            </a:r>
            <a:br>
              <a:rPr lang="en-US" b="1" dirty="0"/>
            </a:br>
            <a:r>
              <a:rPr lang="en-US" b="1" dirty="0">
                <a:hlinkClick r:id="rId7"/>
              </a:rPr>
              <a:t>http://www.Lohmander.com/LiLoOb2010.pdf</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60</a:t>
            </a:fld>
            <a:endParaRPr lang="sv-SE"/>
          </a:p>
        </p:txBody>
      </p:sp>
    </p:spTree>
    <p:extLst>
      <p:ext uri="{BB962C8B-B14F-4D97-AF65-F5344CB8AC3E}">
        <p14:creationId xmlns:p14="http://schemas.microsoft.com/office/powerpoint/2010/main" val="3381278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38200" y="469852"/>
            <a:ext cx="10180898" cy="1406770"/>
          </a:xfrm>
          <a:gradFill flip="none" rotWithShape="1">
            <a:gsLst>
              <a:gs pos="0">
                <a:srgbClr val="FFFF00"/>
              </a:gs>
              <a:gs pos="96000">
                <a:schemeClr val="accent4">
                  <a:lumMod val="45000"/>
                  <a:lumOff val="55000"/>
                </a:schemeClr>
              </a:gs>
              <a:gs pos="95000">
                <a:schemeClr val="accent4">
                  <a:lumMod val="45000"/>
                  <a:lumOff val="55000"/>
                </a:schemeClr>
              </a:gs>
              <a:gs pos="100000">
                <a:schemeClr val="accent4">
                  <a:lumMod val="30000"/>
                  <a:lumOff val="70000"/>
                </a:schemeClr>
              </a:gs>
            </a:gsLst>
            <a:lin ang="5400000" scaled="1"/>
            <a:tileRect/>
          </a:gradFill>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The optimal dynamic forest feedstock supply in Sweden has been calculated within a mult</a:t>
            </a:r>
            <a:r>
              <a:rPr lang="en-US" b="1" dirty="0" smtClean="0">
                <a:latin typeface="Times New Roman" panose="02020603050405020304" pitchFamily="18" charset="0"/>
                <a:cs typeface="Times New Roman" panose="02020603050405020304" pitchFamily="18" charset="0"/>
              </a:rPr>
              <a:t>i industry dynamic optimization problem.</a:t>
            </a:r>
            <a:r>
              <a:rPr lang="sv-SE" dirty="0" smtClean="0"/>
              <a:t> </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61</a:t>
            </a:fld>
            <a:endParaRPr lang="sv-SE"/>
          </a:p>
        </p:txBody>
      </p:sp>
      <p:pic>
        <p:nvPicPr>
          <p:cNvPr id="2" name="Bildobjekt 1"/>
          <p:cNvPicPr>
            <a:picLocks noChangeAspect="1"/>
          </p:cNvPicPr>
          <p:nvPr/>
        </p:nvPicPr>
        <p:blipFill>
          <a:blip r:embed="rId2"/>
          <a:stretch>
            <a:fillRect/>
          </a:stretch>
        </p:blipFill>
        <p:spPr>
          <a:xfrm>
            <a:off x="3951255" y="1876622"/>
            <a:ext cx="7067843" cy="4619770"/>
          </a:xfrm>
          <a:prstGeom prst="rect">
            <a:avLst/>
          </a:prstGeom>
        </p:spPr>
      </p:pic>
      <p:sp>
        <p:nvSpPr>
          <p:cNvPr id="5" name="Rektangel 4"/>
          <p:cNvSpPr/>
          <p:nvPr/>
        </p:nvSpPr>
        <p:spPr>
          <a:xfrm>
            <a:off x="813024" y="1876622"/>
            <a:ext cx="3138231" cy="5232202"/>
          </a:xfrm>
          <a:prstGeom prst="rect">
            <a:avLst/>
          </a:prstGeom>
          <a:noFill/>
        </p:spPr>
        <p:txBody>
          <a:bodyPr wrap="none" lIns="91440" tIns="45720" rIns="91440" bIns="45720">
            <a:spAutoFit/>
          </a:bodyPr>
          <a:lstStyle/>
          <a:p>
            <a:pPr algn="ctr"/>
            <a:r>
              <a:rPr lang="sv-SE" sz="4000" b="1" i="1" dirty="0" smtClean="0">
                <a:ln w="22225">
                  <a:solidFill>
                    <a:schemeClr val="accent2"/>
                  </a:solidFill>
                  <a:prstDash val="solid"/>
                </a:ln>
                <a:solidFill>
                  <a:srgbClr val="FFFF00"/>
                </a:solidFill>
              </a:rPr>
              <a:t>Optimal total </a:t>
            </a:r>
          </a:p>
          <a:p>
            <a:pPr algn="ctr"/>
            <a:r>
              <a:rPr lang="sv-SE" sz="4000" b="1" i="1" dirty="0" err="1" smtClean="0">
                <a:ln w="22225">
                  <a:solidFill>
                    <a:schemeClr val="accent2"/>
                  </a:solidFill>
                  <a:prstDash val="solid"/>
                </a:ln>
                <a:solidFill>
                  <a:srgbClr val="FFFF00"/>
                </a:solidFill>
              </a:rPr>
              <a:t>results</a:t>
            </a:r>
            <a:r>
              <a:rPr lang="sv-SE" sz="4000" b="1" i="1" dirty="0" smtClean="0">
                <a:ln w="22225">
                  <a:solidFill>
                    <a:schemeClr val="accent2"/>
                  </a:solidFill>
                  <a:prstDash val="solid"/>
                </a:ln>
                <a:solidFill>
                  <a:srgbClr val="FFFF00"/>
                </a:solidFill>
              </a:rPr>
              <a:t> in </a:t>
            </a:r>
          </a:p>
          <a:p>
            <a:pPr algn="ctr"/>
            <a:r>
              <a:rPr lang="sv-SE" sz="4000" b="1" i="1" dirty="0" smtClean="0">
                <a:ln w="22225">
                  <a:solidFill>
                    <a:schemeClr val="accent2"/>
                  </a:solidFill>
                  <a:prstDash val="solid"/>
                </a:ln>
                <a:solidFill>
                  <a:srgbClr val="FFFF00"/>
                </a:solidFill>
              </a:rPr>
              <a:t>Sweden for </a:t>
            </a:r>
          </a:p>
          <a:p>
            <a:pPr algn="ctr"/>
            <a:r>
              <a:rPr lang="sv-SE" sz="4000" b="1" i="1" dirty="0" smtClean="0">
                <a:ln w="22225">
                  <a:solidFill>
                    <a:schemeClr val="accent2"/>
                  </a:solidFill>
                  <a:prstDash val="solid"/>
                </a:ln>
                <a:solidFill>
                  <a:srgbClr val="FFFF00"/>
                </a:solidFill>
              </a:rPr>
              <a:t>alternative </a:t>
            </a:r>
          </a:p>
          <a:p>
            <a:pPr algn="ctr"/>
            <a:r>
              <a:rPr lang="sv-SE" sz="4000" b="1" i="1" dirty="0" smtClean="0">
                <a:ln w="22225">
                  <a:solidFill>
                    <a:schemeClr val="accent2"/>
                  </a:solidFill>
                  <a:prstDash val="solid"/>
                </a:ln>
                <a:solidFill>
                  <a:srgbClr val="FFFF00"/>
                </a:solidFill>
              </a:rPr>
              <a:t>stock </a:t>
            </a:r>
          </a:p>
          <a:p>
            <a:pPr algn="ctr"/>
            <a:r>
              <a:rPr lang="sv-SE" sz="4000" b="1" i="1" dirty="0" err="1" smtClean="0">
                <a:ln w="22225">
                  <a:solidFill>
                    <a:schemeClr val="accent2"/>
                  </a:solidFill>
                  <a:prstDash val="solid"/>
                </a:ln>
                <a:solidFill>
                  <a:srgbClr val="FFFF00"/>
                </a:solidFill>
              </a:rPr>
              <a:t>level</a:t>
            </a:r>
            <a:r>
              <a:rPr lang="sv-SE" sz="4000" b="1" i="1" dirty="0" smtClean="0">
                <a:ln w="22225">
                  <a:solidFill>
                    <a:schemeClr val="accent2"/>
                  </a:solidFill>
                  <a:prstDash val="solid"/>
                </a:ln>
                <a:solidFill>
                  <a:srgbClr val="FFFF00"/>
                </a:solidFill>
              </a:rPr>
              <a:t> </a:t>
            </a:r>
          </a:p>
          <a:p>
            <a:pPr algn="ctr"/>
            <a:r>
              <a:rPr lang="sv-SE" sz="4000" b="1" i="1" dirty="0" err="1" smtClean="0">
                <a:ln w="22225">
                  <a:solidFill>
                    <a:schemeClr val="accent2"/>
                  </a:solidFill>
                  <a:prstDash val="solid"/>
                </a:ln>
                <a:solidFill>
                  <a:srgbClr val="FFFF00"/>
                </a:solidFill>
              </a:rPr>
              <a:t>constraints</a:t>
            </a:r>
            <a:r>
              <a:rPr lang="sv-SE" sz="4000" b="1" i="1" dirty="0" smtClean="0">
                <a:ln w="22225">
                  <a:solidFill>
                    <a:schemeClr val="accent2"/>
                  </a:solidFill>
                  <a:prstDash val="solid"/>
                </a:ln>
                <a:solidFill>
                  <a:srgbClr val="FFFF00"/>
                </a:solidFill>
              </a:rPr>
              <a:t> </a:t>
            </a:r>
          </a:p>
          <a:p>
            <a:pPr algn="ctr"/>
            <a:endParaRPr lang="sv-SE"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860062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CF7C3FE0-6EB4-418C-82E7-2F09A4F41151}" type="slidenum">
              <a:rPr lang="sv-SE" smtClean="0"/>
              <a:t>62</a:t>
            </a:fld>
            <a:endParaRPr lang="sv-SE"/>
          </a:p>
        </p:txBody>
      </p:sp>
      <p:pic>
        <p:nvPicPr>
          <p:cNvPr id="5" name="Bildobjekt 4"/>
          <p:cNvPicPr>
            <a:picLocks noChangeAspect="1"/>
          </p:cNvPicPr>
          <p:nvPr/>
        </p:nvPicPr>
        <p:blipFill>
          <a:blip r:embed="rId2"/>
          <a:stretch>
            <a:fillRect/>
          </a:stretch>
        </p:blipFill>
        <p:spPr>
          <a:xfrm>
            <a:off x="437236" y="759655"/>
            <a:ext cx="4162750" cy="4135901"/>
          </a:xfrm>
          <a:prstGeom prst="rect">
            <a:avLst/>
          </a:prstGeom>
        </p:spPr>
      </p:pic>
      <p:pic>
        <p:nvPicPr>
          <p:cNvPr id="6" name="Bildobjekt 5"/>
          <p:cNvPicPr>
            <a:picLocks noChangeAspect="1"/>
          </p:cNvPicPr>
          <p:nvPr/>
        </p:nvPicPr>
        <p:blipFill>
          <a:blip r:embed="rId3"/>
          <a:stretch>
            <a:fillRect/>
          </a:stretch>
        </p:blipFill>
        <p:spPr>
          <a:xfrm>
            <a:off x="4599985" y="1214991"/>
            <a:ext cx="2337185" cy="3680565"/>
          </a:xfrm>
          <a:prstGeom prst="rect">
            <a:avLst/>
          </a:prstGeom>
        </p:spPr>
      </p:pic>
      <p:pic>
        <p:nvPicPr>
          <p:cNvPr id="7" name="Bildobjekt 6"/>
          <p:cNvPicPr>
            <a:picLocks noChangeAspect="1"/>
          </p:cNvPicPr>
          <p:nvPr/>
        </p:nvPicPr>
        <p:blipFill>
          <a:blip r:embed="rId4"/>
          <a:stretch>
            <a:fillRect/>
          </a:stretch>
        </p:blipFill>
        <p:spPr>
          <a:xfrm>
            <a:off x="6937170" y="1214992"/>
            <a:ext cx="1454815" cy="3680565"/>
          </a:xfrm>
          <a:prstGeom prst="rect">
            <a:avLst/>
          </a:prstGeom>
        </p:spPr>
      </p:pic>
      <p:pic>
        <p:nvPicPr>
          <p:cNvPr id="8" name="Bildobjekt 7"/>
          <p:cNvPicPr>
            <a:picLocks noChangeAspect="1"/>
          </p:cNvPicPr>
          <p:nvPr/>
        </p:nvPicPr>
        <p:blipFill>
          <a:blip r:embed="rId5"/>
          <a:stretch>
            <a:fillRect/>
          </a:stretch>
        </p:blipFill>
        <p:spPr>
          <a:xfrm>
            <a:off x="8391985" y="1214992"/>
            <a:ext cx="2679289" cy="3748945"/>
          </a:xfrm>
          <a:prstGeom prst="rect">
            <a:avLst/>
          </a:prstGeom>
        </p:spPr>
      </p:pic>
      <p:sp>
        <p:nvSpPr>
          <p:cNvPr id="10" name="textruta 9"/>
          <p:cNvSpPr txBox="1"/>
          <p:nvPr/>
        </p:nvSpPr>
        <p:spPr>
          <a:xfrm>
            <a:off x="759656" y="5338583"/>
            <a:ext cx="10311618" cy="1200329"/>
          </a:xfrm>
          <a:prstGeom prst="rect">
            <a:avLst/>
          </a:prstGeom>
          <a:noFill/>
        </p:spPr>
        <p:txBody>
          <a:bodyPr wrap="square" rtlCol="0">
            <a:spAutoFit/>
          </a:bodyPr>
          <a:lstStyle/>
          <a:p>
            <a:r>
              <a:rPr lang="en-US" b="1" dirty="0"/>
              <a:t>Lohmander, P., Derivation of the economically optimal joint strategy </a:t>
            </a:r>
            <a:r>
              <a:rPr lang="en-US" b="1" dirty="0" smtClean="0"/>
              <a:t>for development </a:t>
            </a:r>
            <a:r>
              <a:rPr lang="en-US" b="1" dirty="0"/>
              <a:t>of the bioenergy and forest products industry, </a:t>
            </a:r>
            <a:r>
              <a:rPr lang="en-US" b="1" dirty="0" smtClean="0"/>
              <a:t>CD</a:t>
            </a:r>
            <a:r>
              <a:rPr lang="en-US" b="1" dirty="0"/>
              <a:t>, </a:t>
            </a:r>
            <a:r>
              <a:rPr lang="en-US" b="1" dirty="0" err="1"/>
              <a:t>MarcusEvans</a:t>
            </a:r>
            <a:r>
              <a:rPr lang="en-US" b="1" dirty="0"/>
              <a:t>, 2nd Annual European Biomass and Bioenergy Forum, </a:t>
            </a:r>
            <a:br>
              <a:rPr lang="en-US" b="1" dirty="0"/>
            </a:br>
            <a:r>
              <a:rPr lang="en-US" b="1" dirty="0"/>
              <a:t>London, 8th - 9th June 2009 </a:t>
            </a:r>
            <a:r>
              <a:rPr lang="en-US" b="1" dirty="0" smtClean="0">
                <a:hlinkClick r:id="rId6"/>
              </a:rPr>
              <a:t>http</a:t>
            </a:r>
            <a:r>
              <a:rPr lang="en-US" b="1" dirty="0">
                <a:hlinkClick r:id="rId6"/>
              </a:rPr>
              <a:t>://www.lohmander.com/London09/London_Lohmander_09.ppt</a:t>
            </a:r>
            <a:r>
              <a:rPr lang="en-US" b="1" dirty="0"/>
              <a:t/>
            </a:r>
            <a:br>
              <a:rPr lang="en-US" b="1" dirty="0"/>
            </a:br>
            <a:r>
              <a:rPr lang="en-US" b="1" dirty="0">
                <a:hlinkClick r:id="rId7"/>
              </a:rPr>
              <a:t>http://</a:t>
            </a:r>
            <a:r>
              <a:rPr lang="en-US" b="1" dirty="0" smtClean="0">
                <a:hlinkClick r:id="rId7"/>
              </a:rPr>
              <a:t>www.lohmander.com/London09.pdf</a:t>
            </a:r>
            <a:r>
              <a:rPr lang="en-US" b="1" dirty="0" smtClean="0"/>
              <a:t> </a:t>
            </a:r>
            <a:endParaRPr lang="sv-SE" dirty="0"/>
          </a:p>
        </p:txBody>
      </p:sp>
      <p:sp>
        <p:nvSpPr>
          <p:cNvPr id="2" name="textruta 1"/>
          <p:cNvSpPr txBox="1"/>
          <p:nvPr/>
        </p:nvSpPr>
        <p:spPr>
          <a:xfrm>
            <a:off x="2519223" y="207760"/>
            <a:ext cx="2080762" cy="369332"/>
          </a:xfrm>
          <a:prstGeom prst="rect">
            <a:avLst/>
          </a:prstGeom>
          <a:noFill/>
        </p:spPr>
        <p:txBody>
          <a:bodyPr wrap="none" rtlCol="0">
            <a:spAutoFit/>
          </a:bodyPr>
          <a:lstStyle/>
          <a:p>
            <a:r>
              <a:rPr lang="sv-SE" dirty="0" smtClean="0"/>
              <a:t>Optimal Stock </a:t>
            </a:r>
            <a:r>
              <a:rPr lang="sv-SE" dirty="0" err="1" smtClean="0"/>
              <a:t>Level</a:t>
            </a:r>
            <a:endParaRPr lang="sv-SE" dirty="0"/>
          </a:p>
        </p:txBody>
      </p:sp>
      <p:sp>
        <p:nvSpPr>
          <p:cNvPr id="3" name="textruta 2"/>
          <p:cNvSpPr txBox="1"/>
          <p:nvPr/>
        </p:nvSpPr>
        <p:spPr>
          <a:xfrm>
            <a:off x="4807221" y="195678"/>
            <a:ext cx="2295115" cy="369332"/>
          </a:xfrm>
          <a:prstGeom prst="rect">
            <a:avLst/>
          </a:prstGeom>
          <a:noFill/>
        </p:spPr>
        <p:txBody>
          <a:bodyPr wrap="none" rtlCol="0">
            <a:spAutoFit/>
          </a:bodyPr>
          <a:lstStyle/>
          <a:p>
            <a:r>
              <a:rPr lang="sv-SE" dirty="0" smtClean="0"/>
              <a:t>Optimal </a:t>
            </a:r>
            <a:r>
              <a:rPr lang="sv-SE" dirty="0" err="1" smtClean="0"/>
              <a:t>Harvest</a:t>
            </a:r>
            <a:r>
              <a:rPr lang="sv-SE" dirty="0" smtClean="0"/>
              <a:t> </a:t>
            </a:r>
            <a:r>
              <a:rPr lang="sv-SE" dirty="0" err="1" smtClean="0"/>
              <a:t>Level</a:t>
            </a:r>
            <a:endParaRPr lang="sv-SE" dirty="0"/>
          </a:p>
        </p:txBody>
      </p:sp>
      <p:sp>
        <p:nvSpPr>
          <p:cNvPr id="9" name="textruta 8"/>
          <p:cNvSpPr txBox="1"/>
          <p:nvPr/>
        </p:nvSpPr>
        <p:spPr>
          <a:xfrm>
            <a:off x="7122599" y="195678"/>
            <a:ext cx="1269386" cy="923330"/>
          </a:xfrm>
          <a:prstGeom prst="rect">
            <a:avLst/>
          </a:prstGeom>
          <a:noFill/>
        </p:spPr>
        <p:txBody>
          <a:bodyPr wrap="none" rtlCol="0">
            <a:spAutoFit/>
          </a:bodyPr>
          <a:lstStyle/>
          <a:p>
            <a:r>
              <a:rPr lang="sv-SE" dirty="0" smtClean="0"/>
              <a:t>Optimal </a:t>
            </a:r>
          </a:p>
          <a:p>
            <a:r>
              <a:rPr lang="sv-SE" dirty="0" err="1" smtClean="0"/>
              <a:t>Bioenergy</a:t>
            </a:r>
            <a:endParaRPr lang="sv-SE" dirty="0" smtClean="0"/>
          </a:p>
          <a:p>
            <a:r>
              <a:rPr lang="sv-SE" dirty="0" err="1" smtClean="0"/>
              <a:t>Production</a:t>
            </a:r>
            <a:r>
              <a:rPr lang="sv-SE" dirty="0" smtClean="0"/>
              <a:t> </a:t>
            </a:r>
            <a:endParaRPr lang="sv-SE" dirty="0"/>
          </a:p>
        </p:txBody>
      </p:sp>
      <p:sp>
        <p:nvSpPr>
          <p:cNvPr id="11" name="textruta 10"/>
          <p:cNvSpPr txBox="1"/>
          <p:nvPr/>
        </p:nvSpPr>
        <p:spPr>
          <a:xfrm>
            <a:off x="8610600" y="198980"/>
            <a:ext cx="2480644" cy="369332"/>
          </a:xfrm>
          <a:prstGeom prst="rect">
            <a:avLst/>
          </a:prstGeom>
          <a:noFill/>
        </p:spPr>
        <p:txBody>
          <a:bodyPr wrap="square" rtlCol="0">
            <a:spAutoFit/>
          </a:bodyPr>
          <a:lstStyle/>
          <a:p>
            <a:r>
              <a:rPr lang="sv-SE" dirty="0" smtClean="0"/>
              <a:t>Optimal Pulp </a:t>
            </a:r>
            <a:r>
              <a:rPr lang="sv-SE" dirty="0" err="1" smtClean="0"/>
              <a:t>Production</a:t>
            </a:r>
            <a:endParaRPr lang="sv-SE" dirty="0"/>
          </a:p>
        </p:txBody>
      </p:sp>
    </p:spTree>
    <p:extLst>
      <p:ext uri="{BB962C8B-B14F-4D97-AF65-F5344CB8AC3E}">
        <p14:creationId xmlns:p14="http://schemas.microsoft.com/office/powerpoint/2010/main" val="34267034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63</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2" y="0"/>
            <a:ext cx="10749216" cy="6858000"/>
          </a:xfrm>
          <a:prstGeom prst="rect">
            <a:avLst/>
          </a:prstGeom>
        </p:spPr>
      </p:pic>
      <p:sp>
        <p:nvSpPr>
          <p:cNvPr id="4" name="textruta 3"/>
          <p:cNvSpPr txBox="1"/>
          <p:nvPr/>
        </p:nvSpPr>
        <p:spPr>
          <a:xfrm>
            <a:off x="1545104" y="267286"/>
            <a:ext cx="9648090" cy="2677656"/>
          </a:xfrm>
          <a:prstGeom prst="rect">
            <a:avLst/>
          </a:prstGeom>
          <a:noFill/>
        </p:spPr>
        <p:txBody>
          <a:bodyPr wrap="none" rtlCol="0">
            <a:spAutoFit/>
          </a:bodyPr>
          <a:lstStyle/>
          <a:p>
            <a:r>
              <a:rPr lang="en-US" sz="2800" b="1" dirty="0">
                <a:solidFill>
                  <a:srgbClr val="FFFF00"/>
                </a:solidFill>
                <a:latin typeface="Times New Roman" panose="02020603050405020304" pitchFamily="18" charset="0"/>
                <a:cs typeface="Times New Roman" panose="02020603050405020304" pitchFamily="18" charset="0"/>
              </a:rPr>
              <a:t>Lohmander, P., Methodology for optimization of coordinated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forestry</a:t>
            </a:r>
            <a:r>
              <a:rPr lang="en-US" sz="2800" b="1" dirty="0">
                <a:solidFill>
                  <a:srgbClr val="FFFF00"/>
                </a:solidFill>
                <a:latin typeface="Times New Roman" panose="02020603050405020304" pitchFamily="18" charset="0"/>
                <a:cs typeface="Times New Roman" panose="02020603050405020304" pitchFamily="18" charset="0"/>
              </a:rPr>
              <a:t>, bioenergy and infrastructure investments with focus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on </a:t>
            </a:r>
            <a:r>
              <a:rPr lang="en-US" sz="2800" b="1" dirty="0">
                <a:solidFill>
                  <a:srgbClr val="FFFF00"/>
                </a:solidFill>
                <a:latin typeface="Times New Roman" panose="02020603050405020304" pitchFamily="18" charset="0"/>
                <a:cs typeface="Times New Roman" panose="02020603050405020304" pitchFamily="18" charset="0"/>
              </a:rPr>
              <a:t>Russian Federation,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Moscow </a:t>
            </a:r>
            <a:r>
              <a:rPr lang="en-US" sz="2800" b="1" dirty="0">
                <a:solidFill>
                  <a:srgbClr val="FFFF00"/>
                </a:solidFill>
                <a:latin typeface="Times New Roman" panose="02020603050405020304" pitchFamily="18" charset="0"/>
                <a:cs typeface="Times New Roman" panose="02020603050405020304" pitchFamily="18" charset="0"/>
              </a:rPr>
              <a:t>State Forestry University Forest Bulletin, </a:t>
            </a:r>
            <a:endParaRPr lang="en-US" sz="2800" b="1" dirty="0" smtClean="0">
              <a:solidFill>
                <a:srgbClr val="FFFF00"/>
              </a:solidFill>
              <a:latin typeface="Times New Roman" panose="02020603050405020304" pitchFamily="18" charset="0"/>
              <a:cs typeface="Times New Roman" panose="02020603050405020304" pitchFamily="18" charset="0"/>
            </a:endParaRPr>
          </a:p>
          <a:p>
            <a:r>
              <a:rPr lang="en-US" sz="2800" b="1" dirty="0" smtClean="0">
                <a:solidFill>
                  <a:srgbClr val="FFFF00"/>
                </a:solidFill>
                <a:latin typeface="Times New Roman" panose="02020603050405020304" pitchFamily="18" charset="0"/>
                <a:cs typeface="Times New Roman" panose="02020603050405020304" pitchFamily="18" charset="0"/>
              </a:rPr>
              <a:t>ISSN </a:t>
            </a:r>
            <a:r>
              <a:rPr lang="en-US" sz="2800" b="1" dirty="0">
                <a:solidFill>
                  <a:srgbClr val="FFFF00"/>
                </a:solidFill>
                <a:latin typeface="Times New Roman" panose="02020603050405020304" pitchFamily="18" charset="0"/>
                <a:cs typeface="Times New Roman" panose="02020603050405020304" pitchFamily="18" charset="0"/>
              </a:rPr>
              <a:t>1727-3749, No 84, Issue 1, 2012</a:t>
            </a:r>
            <a:br>
              <a:rPr lang="en-US" sz="2800" b="1" dirty="0">
                <a:solidFill>
                  <a:srgbClr val="FFFF00"/>
                </a:solidFill>
                <a:latin typeface="Times New Roman" panose="02020603050405020304" pitchFamily="18" charset="0"/>
                <a:cs typeface="Times New Roman" panose="02020603050405020304" pitchFamily="18" charset="0"/>
              </a:rPr>
            </a:br>
            <a:endParaRPr lang="sv-SE" sz="2800" dirty="0">
              <a:solidFill>
                <a:srgbClr val="FFFF00"/>
              </a:solidFill>
            </a:endParaRPr>
          </a:p>
        </p:txBody>
      </p:sp>
      <p:sp>
        <p:nvSpPr>
          <p:cNvPr id="5" name="Rektangel 4"/>
          <p:cNvSpPr/>
          <p:nvPr/>
        </p:nvSpPr>
        <p:spPr>
          <a:xfrm>
            <a:off x="1295822" y="5912575"/>
            <a:ext cx="9897372" cy="584775"/>
          </a:xfrm>
          <a:prstGeom prst="rect">
            <a:avLst/>
          </a:prstGeom>
          <a:solidFill>
            <a:srgbClr val="FFFF00"/>
          </a:solidFill>
        </p:spPr>
        <p:txBody>
          <a:bodyPr wrap="square" lIns="91440" tIns="45720" rIns="91440" bIns="45720">
            <a:spAutoFit/>
          </a:bodyPr>
          <a:lstStyle/>
          <a:p>
            <a:pPr algn="ctr"/>
            <a:r>
              <a:rPr lang="sv-SE"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EU and </a:t>
            </a:r>
            <a:r>
              <a:rPr lang="sv-SE"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Russian</a:t>
            </a:r>
            <a:r>
              <a:rPr lang="sv-SE"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Federation </a:t>
            </a:r>
            <a:r>
              <a:rPr lang="sv-SE"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with</a:t>
            </a:r>
            <a:r>
              <a:rPr lang="sv-SE"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optimal </a:t>
            </a:r>
            <a:r>
              <a:rPr lang="sv-SE" sz="3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cooperation</a:t>
            </a:r>
            <a:r>
              <a:rPr lang="sv-SE"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sv-SE"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7918065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64</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70" y="0"/>
            <a:ext cx="10760460" cy="6858000"/>
          </a:xfrm>
          <a:prstGeom prst="rect">
            <a:avLst/>
          </a:prstGeom>
        </p:spPr>
      </p:pic>
    </p:spTree>
    <p:extLst>
      <p:ext uri="{BB962C8B-B14F-4D97-AF65-F5344CB8AC3E}">
        <p14:creationId xmlns:p14="http://schemas.microsoft.com/office/powerpoint/2010/main" val="36874584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65</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83" y="0"/>
            <a:ext cx="10767634" cy="6858000"/>
          </a:xfrm>
          <a:prstGeom prst="rect">
            <a:avLst/>
          </a:prstGeom>
        </p:spPr>
      </p:pic>
    </p:spTree>
    <p:extLst>
      <p:ext uri="{BB962C8B-B14F-4D97-AF65-F5344CB8AC3E}">
        <p14:creationId xmlns:p14="http://schemas.microsoft.com/office/powerpoint/2010/main" val="1065493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66</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2" y="0"/>
            <a:ext cx="10749216" cy="6858000"/>
          </a:xfrm>
          <a:prstGeom prst="rect">
            <a:avLst/>
          </a:prstGeom>
        </p:spPr>
      </p:pic>
    </p:spTree>
    <p:extLst>
      <p:ext uri="{BB962C8B-B14F-4D97-AF65-F5344CB8AC3E}">
        <p14:creationId xmlns:p14="http://schemas.microsoft.com/office/powerpoint/2010/main" val="2538076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67</a:t>
            </a:fld>
            <a:endParaRPr lang="sv-SE"/>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4507" y="0"/>
            <a:ext cx="9047493" cy="6858000"/>
          </a:xfrm>
          <a:prstGeom prst="rect">
            <a:avLst/>
          </a:prstGeom>
        </p:spPr>
      </p:pic>
      <p:sp>
        <p:nvSpPr>
          <p:cNvPr id="3" name="textruta 2"/>
          <p:cNvSpPr txBox="1"/>
          <p:nvPr/>
        </p:nvSpPr>
        <p:spPr>
          <a:xfrm>
            <a:off x="337625" y="844062"/>
            <a:ext cx="2480166" cy="3539430"/>
          </a:xfrm>
          <a:prstGeom prst="rect">
            <a:avLst/>
          </a:prstGeom>
          <a:noFill/>
        </p:spPr>
        <p:txBody>
          <a:bodyPr wrap="none" rtlCol="0">
            <a:spAutoFit/>
          </a:bodyPr>
          <a:lstStyle/>
          <a:p>
            <a:r>
              <a:rPr lang="sv-SE" sz="2800" b="1" i="1" dirty="0" smtClean="0">
                <a:latin typeface="Times New Roman" panose="02020603050405020304" pitchFamily="18" charset="0"/>
                <a:cs typeface="Times New Roman" panose="02020603050405020304" pitchFamily="18" charset="0"/>
              </a:rPr>
              <a:t>Optimal </a:t>
            </a:r>
          </a:p>
          <a:p>
            <a:r>
              <a:rPr lang="sv-SE" sz="2800" b="1" i="1" dirty="0" err="1" smtClean="0">
                <a:latin typeface="Times New Roman" panose="02020603050405020304" pitchFamily="18" charset="0"/>
                <a:cs typeface="Times New Roman" panose="02020603050405020304" pitchFamily="18" charset="0"/>
              </a:rPr>
              <a:t>cooperation</a:t>
            </a:r>
            <a:endParaRPr lang="sv-SE" sz="2800" b="1" i="1" dirty="0" smtClean="0">
              <a:latin typeface="Times New Roman" panose="02020603050405020304" pitchFamily="18" charset="0"/>
              <a:cs typeface="Times New Roman" panose="02020603050405020304" pitchFamily="18" charset="0"/>
            </a:endParaRPr>
          </a:p>
          <a:p>
            <a:r>
              <a:rPr lang="sv-SE" sz="2800" b="1" i="1" dirty="0" err="1" smtClean="0">
                <a:latin typeface="Times New Roman" panose="02020603050405020304" pitchFamily="18" charset="0"/>
                <a:cs typeface="Times New Roman" panose="02020603050405020304" pitchFamily="18" charset="0"/>
              </a:rPr>
              <a:t>would</a:t>
            </a:r>
            <a:r>
              <a:rPr lang="sv-SE" sz="2800" b="1" i="1" dirty="0" smtClean="0">
                <a:latin typeface="Times New Roman" panose="02020603050405020304" pitchFamily="18" charset="0"/>
                <a:cs typeface="Times New Roman" panose="02020603050405020304" pitchFamily="18" charset="0"/>
              </a:rPr>
              <a:t> be </a:t>
            </a:r>
            <a:r>
              <a:rPr lang="sv-SE" sz="2800" b="1" i="1" dirty="0" err="1" smtClean="0">
                <a:latin typeface="Times New Roman" panose="02020603050405020304" pitchFamily="18" charset="0"/>
                <a:cs typeface="Times New Roman" panose="02020603050405020304" pitchFamily="18" charset="0"/>
              </a:rPr>
              <a:t>very</a:t>
            </a:r>
            <a:r>
              <a:rPr lang="sv-SE" sz="2800" b="1" i="1" dirty="0" smtClean="0">
                <a:latin typeface="Times New Roman" panose="02020603050405020304" pitchFamily="18" charset="0"/>
                <a:cs typeface="Times New Roman" panose="02020603050405020304" pitchFamily="18" charset="0"/>
              </a:rPr>
              <a:t> </a:t>
            </a:r>
          </a:p>
          <a:p>
            <a:r>
              <a:rPr lang="sv-SE" sz="2800" b="1" i="1" dirty="0" smtClean="0">
                <a:latin typeface="Times New Roman" panose="02020603050405020304" pitchFamily="18" charset="0"/>
                <a:cs typeface="Times New Roman" panose="02020603050405020304" pitchFamily="18" charset="0"/>
              </a:rPr>
              <a:t>profitable </a:t>
            </a:r>
          </a:p>
          <a:p>
            <a:r>
              <a:rPr lang="sv-SE" sz="2800" b="1" i="1" dirty="0" smtClean="0">
                <a:latin typeface="Times New Roman" panose="02020603050405020304" pitchFamily="18" charset="0"/>
                <a:cs typeface="Times New Roman" panose="02020603050405020304" pitchFamily="18" charset="0"/>
              </a:rPr>
              <a:t>and </a:t>
            </a:r>
            <a:r>
              <a:rPr lang="sv-SE" sz="2800" b="1" i="1" dirty="0" err="1" smtClean="0">
                <a:latin typeface="Times New Roman" panose="02020603050405020304" pitchFamily="18" charset="0"/>
                <a:cs typeface="Times New Roman" panose="02020603050405020304" pitchFamily="18" charset="0"/>
              </a:rPr>
              <a:t>would</a:t>
            </a:r>
            <a:r>
              <a:rPr lang="sv-SE" sz="2800" b="1" i="1" dirty="0" smtClean="0">
                <a:latin typeface="Times New Roman" panose="02020603050405020304" pitchFamily="18" charset="0"/>
                <a:cs typeface="Times New Roman" panose="02020603050405020304" pitchFamily="18" charset="0"/>
              </a:rPr>
              <a:t> </a:t>
            </a:r>
          </a:p>
          <a:p>
            <a:r>
              <a:rPr lang="sv-SE" sz="2800" b="1" i="1" dirty="0" err="1" smtClean="0">
                <a:latin typeface="Times New Roman" panose="02020603050405020304" pitchFamily="18" charset="0"/>
                <a:cs typeface="Times New Roman" panose="02020603050405020304" pitchFamily="18" charset="0"/>
              </a:rPr>
              <a:t>simultaneously</a:t>
            </a:r>
            <a:endParaRPr lang="sv-SE" sz="2800" b="1" i="1" dirty="0" smtClean="0">
              <a:latin typeface="Times New Roman" panose="02020603050405020304" pitchFamily="18" charset="0"/>
              <a:cs typeface="Times New Roman" panose="02020603050405020304" pitchFamily="18" charset="0"/>
            </a:endParaRPr>
          </a:p>
          <a:p>
            <a:r>
              <a:rPr lang="sv-SE" sz="2800" b="1" i="1" dirty="0" err="1" smtClean="0">
                <a:latin typeface="Times New Roman" panose="02020603050405020304" pitchFamily="18" charset="0"/>
                <a:cs typeface="Times New Roman" panose="02020603050405020304" pitchFamily="18" charset="0"/>
              </a:rPr>
              <a:t>improve</a:t>
            </a:r>
            <a:r>
              <a:rPr lang="sv-SE" sz="2800" b="1" i="1" dirty="0" smtClean="0">
                <a:latin typeface="Times New Roman" panose="02020603050405020304" pitchFamily="18" charset="0"/>
                <a:cs typeface="Times New Roman" panose="02020603050405020304" pitchFamily="18" charset="0"/>
              </a:rPr>
              <a:t> the</a:t>
            </a:r>
          </a:p>
          <a:p>
            <a:r>
              <a:rPr lang="sv-SE" sz="2800" b="1" i="1" dirty="0" smtClean="0">
                <a:latin typeface="Times New Roman" panose="02020603050405020304" pitchFamily="18" charset="0"/>
                <a:cs typeface="Times New Roman" panose="02020603050405020304" pitchFamily="18" charset="0"/>
              </a:rPr>
              <a:t>CO2 situation!</a:t>
            </a:r>
            <a:endParaRPr lang="sv-SE"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9081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1" dirty="0" smtClean="0">
                <a:latin typeface="Times New Roman" panose="02020603050405020304" pitchFamily="18" charset="0"/>
                <a:cs typeface="Times New Roman" panose="02020603050405020304" pitchFamily="18" charset="0"/>
              </a:rPr>
              <a:t>The </a:t>
            </a:r>
            <a:r>
              <a:rPr lang="sv-SE" sz="4000" b="1" dirty="0" err="1" smtClean="0">
                <a:latin typeface="Times New Roman" panose="02020603050405020304" pitchFamily="18" charset="0"/>
                <a:cs typeface="Times New Roman" panose="02020603050405020304" pitchFamily="18" charset="0"/>
              </a:rPr>
              <a:t>forest</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feedstock</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supply</a:t>
            </a:r>
            <a:r>
              <a:rPr lang="sv-SE" sz="4000" b="1" dirty="0" smtClean="0">
                <a:latin typeface="Times New Roman" panose="02020603050405020304" pitchFamily="18" charset="0"/>
                <a:cs typeface="Times New Roman" panose="02020603050405020304" pitchFamily="18" charset="0"/>
              </a:rPr>
              <a:t> </a:t>
            </a:r>
            <a:r>
              <a:rPr lang="sv-SE" sz="4000" b="1" dirty="0" err="1" smtClean="0">
                <a:latin typeface="Times New Roman" panose="02020603050405020304" pitchFamily="18" charset="0"/>
                <a:cs typeface="Times New Roman" panose="02020603050405020304" pitchFamily="18" charset="0"/>
              </a:rPr>
              <a:t>can</a:t>
            </a:r>
            <a:r>
              <a:rPr lang="sv-SE" sz="4000" b="1" dirty="0" smtClean="0">
                <a:latin typeface="Times New Roman" panose="02020603050405020304" pitchFamily="18" charset="0"/>
                <a:cs typeface="Times New Roman" panose="02020603050405020304" pitchFamily="18" charset="0"/>
              </a:rPr>
              <a:t> be </a:t>
            </a:r>
            <a:r>
              <a:rPr lang="sv-SE" sz="4000" b="1" dirty="0" err="1" smtClean="0">
                <a:latin typeface="Times New Roman" panose="02020603050405020304" pitchFamily="18" charset="0"/>
                <a:cs typeface="Times New Roman" panose="02020603050405020304" pitchFamily="18" charset="0"/>
              </a:rPr>
              <a:t>optimized</a:t>
            </a:r>
            <a:r>
              <a:rPr lang="sv-SE" sz="4000" b="1" dirty="0" smtClean="0">
                <a:latin typeface="Times New Roman" panose="02020603050405020304" pitchFamily="18" charset="0"/>
                <a:cs typeface="Times New Roman" panose="02020603050405020304" pitchFamily="18" charset="0"/>
              </a:rPr>
              <a:t>!</a:t>
            </a:r>
            <a:endParaRPr lang="sv-SE" sz="4000" b="1" dirty="0">
              <a:latin typeface="Times New Roman" panose="02020603050405020304" pitchFamily="18" charset="0"/>
              <a:cs typeface="Times New Roman" panose="02020603050405020304" pitchFamily="18" charset="0"/>
            </a:endParaRPr>
          </a:p>
        </p:txBody>
      </p:sp>
      <p:sp>
        <p:nvSpPr>
          <p:cNvPr id="3" name="Platshållare för innehåll 2"/>
          <p:cNvSpPr>
            <a:spLocks noGrp="1"/>
          </p:cNvSpPr>
          <p:nvPr>
            <p:ph idx="1"/>
          </p:nvPr>
        </p:nvSpPr>
        <p:spPr>
          <a:xfrm>
            <a:off x="838200" y="1825625"/>
            <a:ext cx="5872089" cy="4351338"/>
          </a:xfrm>
        </p:spPr>
        <p:txBody>
          <a:bodyPr>
            <a:normAutofit fontScale="85000" lnSpcReduction="10000"/>
          </a:bodyPr>
          <a:lstStyle/>
          <a:p>
            <a:pPr marL="0" indent="0">
              <a:buNone/>
            </a:pPr>
            <a:r>
              <a:rPr lang="sv-SE" sz="3500" b="1" i="1" dirty="0" smtClean="0">
                <a:solidFill>
                  <a:srgbClr val="FF0000"/>
                </a:solidFill>
                <a:latin typeface="Times New Roman" panose="02020603050405020304" pitchFamily="18" charset="0"/>
                <a:cs typeface="Times New Roman" panose="02020603050405020304" pitchFamily="18" charset="0"/>
              </a:rPr>
              <a:t>If </a:t>
            </a:r>
            <a:r>
              <a:rPr lang="sv-SE" sz="3500" b="1" i="1" dirty="0" err="1" smtClean="0">
                <a:solidFill>
                  <a:srgbClr val="FF0000"/>
                </a:solidFill>
                <a:latin typeface="Times New Roman" panose="02020603050405020304" pitchFamily="18" charset="0"/>
                <a:cs typeface="Times New Roman" panose="02020603050405020304" pitchFamily="18" charset="0"/>
              </a:rPr>
              <a:t>you</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are</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interested</a:t>
            </a:r>
            <a:r>
              <a:rPr lang="sv-SE" sz="3500" b="1" i="1" dirty="0" smtClean="0">
                <a:solidFill>
                  <a:srgbClr val="FF0000"/>
                </a:solidFill>
                <a:latin typeface="Times New Roman" panose="02020603050405020304" pitchFamily="18" charset="0"/>
                <a:cs typeface="Times New Roman" panose="02020603050405020304" pitchFamily="18" charset="0"/>
              </a:rPr>
              <a:t> in </a:t>
            </a:r>
            <a:r>
              <a:rPr lang="sv-SE" sz="3500" b="1" i="1" dirty="0" err="1" smtClean="0">
                <a:solidFill>
                  <a:srgbClr val="FF0000"/>
                </a:solidFill>
                <a:latin typeface="Times New Roman" panose="02020603050405020304" pitchFamily="18" charset="0"/>
                <a:cs typeface="Times New Roman" panose="02020603050405020304" pitchFamily="18" charset="0"/>
              </a:rPr>
              <a:t>cooperation</a:t>
            </a:r>
            <a:r>
              <a:rPr lang="sv-SE" sz="3500" b="1" i="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sv-SE" sz="3500" b="1" i="1" dirty="0" err="1" smtClean="0">
                <a:solidFill>
                  <a:srgbClr val="FF0000"/>
                </a:solidFill>
                <a:latin typeface="Times New Roman" panose="02020603050405020304" pitchFamily="18" charset="0"/>
                <a:cs typeface="Times New Roman" panose="02020603050405020304" pitchFamily="18" charset="0"/>
              </a:rPr>
              <a:t>Please</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let</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me</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know</a:t>
            </a:r>
            <a:r>
              <a:rPr lang="sv-SE" sz="3500" b="1" i="1"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sv-SE" sz="3500" b="1" i="1" dirty="0">
              <a:solidFill>
                <a:srgbClr val="FF0000"/>
              </a:solidFill>
              <a:latin typeface="Times New Roman" panose="02020603050405020304" pitchFamily="18" charset="0"/>
              <a:cs typeface="Times New Roman" panose="02020603050405020304" pitchFamily="18" charset="0"/>
            </a:endParaRPr>
          </a:p>
          <a:p>
            <a:pPr marL="0" indent="0">
              <a:buNone/>
            </a:pPr>
            <a:r>
              <a:rPr lang="sv-SE" sz="3500" b="1" i="1" dirty="0" err="1" smtClean="0">
                <a:solidFill>
                  <a:srgbClr val="FF0000"/>
                </a:solidFill>
                <a:latin typeface="Times New Roman" panose="02020603050405020304" pitchFamily="18" charset="0"/>
                <a:cs typeface="Times New Roman" panose="02020603050405020304" pitchFamily="18" charset="0"/>
              </a:rPr>
              <a:t>Thank</a:t>
            </a:r>
            <a:r>
              <a:rPr lang="sv-SE" sz="3500" b="1" i="1" dirty="0" smtClean="0">
                <a:solidFill>
                  <a:srgbClr val="FF0000"/>
                </a:solidFill>
                <a:latin typeface="Times New Roman" panose="02020603050405020304" pitchFamily="18" charset="0"/>
                <a:cs typeface="Times New Roman" panose="02020603050405020304" pitchFamily="18" charset="0"/>
              </a:rPr>
              <a:t> </a:t>
            </a:r>
            <a:r>
              <a:rPr lang="sv-SE" sz="3500" b="1" i="1" dirty="0" err="1" smtClean="0">
                <a:solidFill>
                  <a:srgbClr val="FF0000"/>
                </a:solidFill>
                <a:latin typeface="Times New Roman" panose="02020603050405020304" pitchFamily="18" charset="0"/>
                <a:cs typeface="Times New Roman" panose="02020603050405020304" pitchFamily="18" charset="0"/>
              </a:rPr>
              <a:t>you</a:t>
            </a:r>
            <a:r>
              <a:rPr lang="sv-SE" sz="3500" b="1" i="1" dirty="0" smtClean="0">
                <a:solidFill>
                  <a:srgbClr val="FF0000"/>
                </a:solidFill>
                <a:latin typeface="Times New Roman" panose="02020603050405020304" pitchFamily="18" charset="0"/>
                <a:cs typeface="Times New Roman" panose="02020603050405020304" pitchFamily="18" charset="0"/>
              </a:rPr>
              <a:t> for </a:t>
            </a:r>
            <a:r>
              <a:rPr lang="sv-SE" sz="3500" b="1" i="1" dirty="0" err="1" smtClean="0">
                <a:solidFill>
                  <a:srgbClr val="FF0000"/>
                </a:solidFill>
                <a:latin typeface="Times New Roman" panose="02020603050405020304" pitchFamily="18" charset="0"/>
                <a:cs typeface="Times New Roman" panose="02020603050405020304" pitchFamily="18" charset="0"/>
              </a:rPr>
              <a:t>listening</a:t>
            </a:r>
            <a:r>
              <a:rPr lang="sv-SE" sz="3500" b="1" i="1" dirty="0" smtClean="0">
                <a:solidFill>
                  <a:srgbClr val="FF0000"/>
                </a:solidFill>
                <a:latin typeface="Times New Roman" panose="02020603050405020304" pitchFamily="18" charset="0"/>
                <a:cs typeface="Times New Roman" panose="02020603050405020304" pitchFamily="18" charset="0"/>
              </a:rPr>
              <a:t>!</a:t>
            </a:r>
          </a:p>
          <a:p>
            <a:pPr marL="0" indent="0">
              <a:buNone/>
            </a:pPr>
            <a:endParaRPr lang="sv-SE" b="1" dirty="0">
              <a:latin typeface="Times New Roman" panose="02020603050405020304" pitchFamily="18" charset="0"/>
              <a:cs typeface="Times New Roman" panose="02020603050405020304" pitchFamily="18" charset="0"/>
            </a:endParaRPr>
          </a:p>
          <a:p>
            <a:pPr marL="0" indent="0">
              <a:buNone/>
            </a:pPr>
            <a:r>
              <a:rPr lang="sv-SE" b="1" dirty="0" smtClean="0">
                <a:latin typeface="Times New Roman" panose="02020603050405020304" pitchFamily="18" charset="0"/>
                <a:cs typeface="Times New Roman" panose="02020603050405020304" pitchFamily="18" charset="0"/>
              </a:rPr>
              <a:t>Peter Lohmander</a:t>
            </a:r>
          </a:p>
          <a:p>
            <a:pPr marL="0" indent="0">
              <a:buNone/>
            </a:pPr>
            <a:r>
              <a:rPr lang="en-GB" b="1" dirty="0">
                <a:solidFill>
                  <a:srgbClr val="181512"/>
                </a:solidFill>
                <a:latin typeface="Times New Roman" panose="02020603050405020304" pitchFamily="18" charset="0"/>
                <a:ea typeface="Times New Roman" panose="02020603050405020304" pitchFamily="18" charset="0"/>
              </a:rPr>
              <a:t>Professor </a:t>
            </a:r>
            <a:r>
              <a:rPr lang="en-GB" b="1" dirty="0">
                <a:solidFill>
                  <a:srgbClr val="000000"/>
                </a:solidFill>
                <a:latin typeface="Times New Roman" panose="02020603050405020304" pitchFamily="18" charset="0"/>
                <a:ea typeface="Times New Roman" panose="02020603050405020304" pitchFamily="18" charset="0"/>
              </a:rPr>
              <a:t>Dr </a:t>
            </a:r>
            <a:r>
              <a:rPr lang="en-GB" b="1" dirty="0" smtClean="0">
                <a:solidFill>
                  <a:srgbClr val="000000"/>
                </a:solidFill>
                <a:latin typeface="Times New Roman" panose="02020603050405020304" pitchFamily="18" charset="0"/>
                <a:ea typeface="Times New Roman" panose="02020603050405020304" pitchFamily="18" charset="0"/>
              </a:rPr>
              <a:t> </a:t>
            </a:r>
            <a:endParaRPr lang="en-GB" b="1" dirty="0">
              <a:solidFill>
                <a:srgbClr val="000000"/>
              </a:solidFill>
              <a:latin typeface="Times New Roman" panose="02020603050405020304" pitchFamily="18" charset="0"/>
              <a:ea typeface="Times New Roman" panose="02020603050405020304" pitchFamily="18" charset="0"/>
            </a:endParaRPr>
          </a:p>
          <a:p>
            <a:pPr marL="0" indent="0">
              <a:buNone/>
            </a:pPr>
            <a:r>
              <a:rPr lang="en-GB" dirty="0">
                <a:solidFill>
                  <a:srgbClr val="000000"/>
                </a:solidFill>
                <a:latin typeface="Times New Roman" panose="02020603050405020304" pitchFamily="18" charset="0"/>
                <a:ea typeface="Times New Roman" panose="02020603050405020304" pitchFamily="18" charset="0"/>
              </a:rPr>
              <a:t>SLU, Sweden, </a:t>
            </a:r>
            <a:r>
              <a:rPr lang="en-GB" u="sng" dirty="0">
                <a:solidFill>
                  <a:srgbClr val="000000"/>
                </a:solidFill>
                <a:latin typeface="Times New Roman" panose="02020603050405020304" pitchFamily="18" charset="0"/>
                <a:ea typeface="Times New Roman" panose="02020603050405020304" pitchFamily="18" charset="0"/>
                <a:hlinkClick r:id="rId2"/>
              </a:rPr>
              <a:t>http://www.Lohmander.com</a:t>
            </a:r>
            <a:r>
              <a:rPr lang="en-GB" dirty="0">
                <a:solidFill>
                  <a:srgbClr val="000000"/>
                </a:solidFill>
                <a:latin typeface="Times New Roman" panose="02020603050405020304" pitchFamily="18" charset="0"/>
                <a:ea typeface="Times New Roman" panose="02020603050405020304" pitchFamily="18" charset="0"/>
              </a:rPr>
              <a:t> </a:t>
            </a:r>
          </a:p>
          <a:p>
            <a:pPr marL="0" indent="0">
              <a:buNone/>
            </a:pPr>
            <a:r>
              <a:rPr lang="en-GB" dirty="0">
                <a:solidFill>
                  <a:srgbClr val="000000"/>
                </a:solidFill>
                <a:latin typeface="Times New Roman" panose="02020603050405020304" pitchFamily="18" charset="0"/>
                <a:ea typeface="Times New Roman" panose="02020603050405020304" pitchFamily="18" charset="0"/>
                <a:hlinkClick r:id="rId3"/>
              </a:rPr>
              <a:t>Peter@Lohmander.com</a:t>
            </a:r>
            <a:endParaRPr lang="sv-SE" b="1" dirty="0">
              <a:latin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12"/>
          </p:nvPr>
        </p:nvSpPr>
        <p:spPr/>
        <p:txBody>
          <a:bodyPr/>
          <a:lstStyle/>
          <a:p>
            <a:fld id="{CF7C3FE0-6EB4-418C-82E7-2F09A4F41151}" type="slidenum">
              <a:rPr lang="sv-SE" smtClean="0"/>
              <a:t>68</a:t>
            </a:fld>
            <a:endParaRPr lang="sv-SE"/>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463" y="2743200"/>
            <a:ext cx="3750538" cy="4114800"/>
          </a:xfrm>
          <a:prstGeom prst="rect">
            <a:avLst/>
          </a:prstGeom>
        </p:spPr>
      </p:pic>
    </p:spTree>
    <p:extLst>
      <p:ext uri="{BB962C8B-B14F-4D97-AF65-F5344CB8AC3E}">
        <p14:creationId xmlns:p14="http://schemas.microsoft.com/office/powerpoint/2010/main" val="3000519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69</a:t>
            </a:fld>
            <a:endParaRPr lang="sv-SE"/>
          </a:p>
        </p:txBody>
      </p:sp>
      <p:sp>
        <p:nvSpPr>
          <p:cNvPr id="3" name="Rektangel 2"/>
          <p:cNvSpPr/>
          <p:nvPr/>
        </p:nvSpPr>
        <p:spPr>
          <a:xfrm>
            <a:off x="1310701" y="1048702"/>
            <a:ext cx="5000921" cy="954107"/>
          </a:xfrm>
          <a:prstGeom prst="rect">
            <a:avLst/>
          </a:prstGeom>
        </p:spPr>
        <p:txBody>
          <a:bodyPr wrap="none">
            <a:spAutoFit/>
          </a:bodyPr>
          <a:lstStyle/>
          <a:p>
            <a:r>
              <a:rPr lang="sv-SE" sz="2000" b="1" u="sng" dirty="0" err="1" smtClean="0">
                <a:hlinkClick r:id="rId2"/>
              </a:rPr>
              <a:t>References</a:t>
            </a:r>
            <a:endParaRPr lang="sv-SE" sz="2000" b="1" u="sng" dirty="0">
              <a:hlinkClick r:id="rId2"/>
            </a:endParaRPr>
          </a:p>
          <a:p>
            <a:r>
              <a:rPr lang="sv-SE" b="1" dirty="0" smtClean="0">
                <a:hlinkClick r:id="rId2"/>
              </a:rPr>
              <a:t>http</a:t>
            </a:r>
            <a:r>
              <a:rPr lang="sv-SE" b="1" dirty="0">
                <a:hlinkClick r:id="rId2"/>
              </a:rPr>
              <a:t>://</a:t>
            </a:r>
            <a:r>
              <a:rPr lang="sv-SE" b="1" dirty="0" smtClean="0">
                <a:hlinkClick r:id="rId2"/>
              </a:rPr>
              <a:t>www.lohmander.com/Information/Ref.htm</a:t>
            </a:r>
            <a:endParaRPr lang="sv-SE" b="1" dirty="0" smtClean="0"/>
          </a:p>
          <a:p>
            <a:endParaRPr lang="sv-SE" dirty="0"/>
          </a:p>
        </p:txBody>
      </p:sp>
      <p:sp>
        <p:nvSpPr>
          <p:cNvPr id="4" name="Rektangel 3"/>
          <p:cNvSpPr/>
          <p:nvPr/>
        </p:nvSpPr>
        <p:spPr>
          <a:xfrm>
            <a:off x="1310701" y="2002809"/>
            <a:ext cx="6096000" cy="4247317"/>
          </a:xfrm>
          <a:prstGeom prst="rect">
            <a:avLst/>
          </a:prstGeom>
        </p:spPr>
        <p:txBody>
          <a:bodyPr>
            <a:spAutoFit/>
          </a:bodyPr>
          <a:lstStyle/>
          <a:p>
            <a:r>
              <a:rPr lang="sv-SE" b="1" dirty="0"/>
              <a:t>Lohmander, P. (</a:t>
            </a:r>
            <a:r>
              <a:rPr lang="sv-SE" b="1" dirty="0" err="1"/>
              <a:t>Chair</a:t>
            </a:r>
            <a:r>
              <a:rPr lang="sv-SE" b="1" dirty="0"/>
              <a:t>) TRACK 1: Global </a:t>
            </a:r>
            <a:r>
              <a:rPr lang="sv-SE" b="1" dirty="0" err="1"/>
              <a:t>Bioenergy</a:t>
            </a:r>
            <a:r>
              <a:rPr lang="sv-SE" b="1" dirty="0"/>
              <a:t>, </a:t>
            </a:r>
            <a:r>
              <a:rPr lang="sv-SE" b="1" dirty="0" err="1"/>
              <a:t>Economy</a:t>
            </a:r>
            <a:r>
              <a:rPr lang="sv-SE" b="1" dirty="0"/>
              <a:t> and Policy</a:t>
            </a:r>
            <a:r>
              <a:rPr lang="sv-SE" b="1" dirty="0" smtClean="0"/>
              <a:t>, </a:t>
            </a:r>
            <a:r>
              <a:rPr lang="sv-SE" b="1" dirty="0" err="1" smtClean="0"/>
              <a:t>BIT’s</a:t>
            </a:r>
            <a:r>
              <a:rPr lang="sv-SE" b="1" dirty="0" smtClean="0"/>
              <a:t> </a:t>
            </a:r>
            <a:r>
              <a:rPr lang="sv-SE" b="1" dirty="0"/>
              <a:t>2nd World Congress on </a:t>
            </a:r>
            <a:r>
              <a:rPr lang="sv-SE" b="1" dirty="0" err="1"/>
              <a:t>Bioenergy</a:t>
            </a:r>
            <a:r>
              <a:rPr lang="sv-SE" b="1" dirty="0"/>
              <a:t>,</a:t>
            </a:r>
            <a:br>
              <a:rPr lang="sv-SE" b="1" dirty="0"/>
            </a:br>
            <a:r>
              <a:rPr lang="sv-SE" b="1" dirty="0"/>
              <a:t>Xi'an, China, April 25-28, 2012</a:t>
            </a:r>
            <a:br>
              <a:rPr lang="sv-SE" b="1" dirty="0"/>
            </a:br>
            <a:r>
              <a:rPr lang="sv-SE" b="1" dirty="0">
                <a:hlinkClick r:id="rId3"/>
              </a:rPr>
              <a:t>http://www.Lohmander.com/Schedule_China_2012.pdf</a:t>
            </a:r>
            <a:r>
              <a:rPr lang="sv-SE" b="1" dirty="0"/>
              <a:t/>
            </a:r>
            <a:br>
              <a:rPr lang="sv-SE" b="1" dirty="0"/>
            </a:br>
            <a:r>
              <a:rPr lang="sv-SE" b="1" dirty="0">
                <a:hlinkClick r:id="rId4"/>
              </a:rPr>
              <a:t>http://www.Lohmander.com/PLWCBE12intro.ppt</a:t>
            </a:r>
            <a:r>
              <a:rPr lang="sv-SE" b="1" dirty="0"/>
              <a:t/>
            </a:r>
            <a:br>
              <a:rPr lang="sv-SE" b="1" dirty="0"/>
            </a:br>
            <a:r>
              <a:rPr lang="sv-SE" b="1" dirty="0"/>
              <a:t/>
            </a:r>
            <a:br>
              <a:rPr lang="sv-SE" b="1" dirty="0"/>
            </a:br>
            <a:r>
              <a:rPr lang="sv-SE" b="1" dirty="0"/>
              <a:t>Lohmander, P., </a:t>
            </a:r>
            <a:r>
              <a:rPr lang="sv-SE" b="1" dirty="0" err="1"/>
              <a:t>Economic</a:t>
            </a:r>
            <a:r>
              <a:rPr lang="sv-SE" b="1" dirty="0"/>
              <a:t> </a:t>
            </a:r>
            <a:r>
              <a:rPr lang="sv-SE" b="1" dirty="0" err="1"/>
              <a:t>optimization</a:t>
            </a:r>
            <a:r>
              <a:rPr lang="sv-SE" b="1" dirty="0"/>
              <a:t> </a:t>
            </a:r>
            <a:r>
              <a:rPr lang="sv-SE" b="1" dirty="0" err="1"/>
              <a:t>of</a:t>
            </a:r>
            <a:r>
              <a:rPr lang="sv-SE" b="1" dirty="0"/>
              <a:t> </a:t>
            </a:r>
            <a:r>
              <a:rPr lang="sv-SE" b="1" dirty="0" err="1"/>
              <a:t>sustainable</a:t>
            </a:r>
            <a:r>
              <a:rPr lang="sv-SE" b="1" dirty="0"/>
              <a:t> </a:t>
            </a:r>
            <a:r>
              <a:rPr lang="sv-SE" b="1" dirty="0" err="1"/>
              <a:t>energy</a:t>
            </a:r>
            <a:r>
              <a:rPr lang="sv-SE" b="1" dirty="0"/>
              <a:t> systems </a:t>
            </a:r>
            <a:r>
              <a:rPr lang="sv-SE" b="1" dirty="0" err="1" smtClean="0"/>
              <a:t>based</a:t>
            </a:r>
            <a:r>
              <a:rPr lang="sv-SE" b="1" dirty="0" smtClean="0"/>
              <a:t> on </a:t>
            </a:r>
            <a:r>
              <a:rPr lang="sv-SE" b="1" dirty="0" err="1"/>
              <a:t>forest</a:t>
            </a:r>
            <a:r>
              <a:rPr lang="sv-SE" b="1" dirty="0"/>
              <a:t> </a:t>
            </a:r>
            <a:r>
              <a:rPr lang="sv-SE" b="1" dirty="0" err="1"/>
              <a:t>resources</a:t>
            </a:r>
            <a:r>
              <a:rPr lang="sv-SE" b="1" dirty="0"/>
              <a:t> </a:t>
            </a:r>
            <a:r>
              <a:rPr lang="sv-SE" b="1" dirty="0" err="1"/>
              <a:t>with</a:t>
            </a:r>
            <a:r>
              <a:rPr lang="sv-SE" b="1" dirty="0"/>
              <a:t> </a:t>
            </a:r>
            <a:r>
              <a:rPr lang="sv-SE" b="1" dirty="0" err="1"/>
              <a:t>consideration</a:t>
            </a:r>
            <a:r>
              <a:rPr lang="sv-SE" b="1" dirty="0"/>
              <a:t> </a:t>
            </a:r>
            <a:r>
              <a:rPr lang="sv-SE" b="1" dirty="0" err="1"/>
              <a:t>of</a:t>
            </a:r>
            <a:r>
              <a:rPr lang="sv-SE" b="1" dirty="0"/>
              <a:t> the global </a:t>
            </a:r>
            <a:r>
              <a:rPr lang="sv-SE" b="1" dirty="0" err="1"/>
              <a:t>warming</a:t>
            </a:r>
            <a:r>
              <a:rPr lang="sv-SE" b="1" dirty="0"/>
              <a:t> problem</a:t>
            </a:r>
            <a:r>
              <a:rPr lang="sv-SE" b="1" dirty="0" smtClean="0"/>
              <a:t>: International </a:t>
            </a:r>
            <a:r>
              <a:rPr lang="sv-SE" b="1" dirty="0" err="1"/>
              <a:t>perspectives</a:t>
            </a:r>
            <a:r>
              <a:rPr lang="sv-SE" b="1" dirty="0"/>
              <a:t>,</a:t>
            </a:r>
            <a:br>
              <a:rPr lang="sv-SE" b="1" dirty="0"/>
            </a:br>
            <a:r>
              <a:rPr lang="sv-SE" b="1" dirty="0" err="1"/>
              <a:t>BIT’s</a:t>
            </a:r>
            <a:r>
              <a:rPr lang="sv-SE" b="1" dirty="0"/>
              <a:t> 2nd World Congress on </a:t>
            </a:r>
            <a:r>
              <a:rPr lang="sv-SE" b="1" dirty="0" err="1"/>
              <a:t>Bioenergy</a:t>
            </a:r>
            <a:r>
              <a:rPr lang="sv-SE" b="1" dirty="0"/>
              <a:t>,</a:t>
            </a:r>
            <a:br>
              <a:rPr lang="sv-SE" b="1" dirty="0"/>
            </a:br>
            <a:r>
              <a:rPr lang="sv-SE" b="1" dirty="0"/>
              <a:t>Xi'an, China, April 25-28, 2012</a:t>
            </a:r>
            <a:br>
              <a:rPr lang="sv-SE" b="1" dirty="0"/>
            </a:br>
            <a:r>
              <a:rPr lang="sv-SE" b="1" dirty="0">
                <a:hlinkClick r:id="rId5"/>
              </a:rPr>
              <a:t>http://www.Lohmander.com/WorldCongress12_PL.pdf</a:t>
            </a:r>
            <a:r>
              <a:rPr lang="sv-SE" b="1" dirty="0"/>
              <a:t/>
            </a:r>
            <a:br>
              <a:rPr lang="sv-SE" b="1" dirty="0"/>
            </a:br>
            <a:r>
              <a:rPr lang="sv-SE" b="1" dirty="0">
                <a:hlinkClick r:id="rId6"/>
              </a:rPr>
              <a:t>http://www.Lohmander.com/WorldCongress12_PL.doc</a:t>
            </a:r>
            <a:r>
              <a:rPr lang="sv-SE" b="1" dirty="0"/>
              <a:t/>
            </a:r>
            <a:br>
              <a:rPr lang="sv-SE" b="1" dirty="0"/>
            </a:br>
            <a:r>
              <a:rPr lang="sv-SE" b="1" dirty="0">
                <a:hlinkClick r:id="rId7"/>
              </a:rPr>
              <a:t>http://www.Lohmander.com/PLWCBE12.ppt</a:t>
            </a:r>
            <a:r>
              <a:rPr lang="sv-SE" b="1" dirty="0"/>
              <a:t> </a:t>
            </a:r>
            <a:br>
              <a:rPr lang="sv-SE" b="1" dirty="0"/>
            </a:br>
            <a:endParaRPr lang="sv-SE" dirty="0"/>
          </a:p>
        </p:txBody>
      </p:sp>
    </p:spTree>
    <p:extLst>
      <p:ext uri="{BB962C8B-B14F-4D97-AF65-F5344CB8AC3E}">
        <p14:creationId xmlns:p14="http://schemas.microsoft.com/office/powerpoint/2010/main" val="2512073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92" y="0"/>
            <a:ext cx="10749216" cy="6858000"/>
          </a:xfrm>
          <a:prstGeom prst="rect">
            <a:avLst/>
          </a:prstGeom>
        </p:spPr>
      </p:pic>
    </p:spTree>
    <p:extLst>
      <p:ext uri="{BB962C8B-B14F-4D97-AF65-F5344CB8AC3E}">
        <p14:creationId xmlns:p14="http://schemas.microsoft.com/office/powerpoint/2010/main" val="38052700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70</a:t>
            </a:fld>
            <a:endParaRPr lang="sv-SE"/>
          </a:p>
        </p:txBody>
      </p:sp>
      <p:sp>
        <p:nvSpPr>
          <p:cNvPr id="3" name="Rektangel 2"/>
          <p:cNvSpPr/>
          <p:nvPr/>
        </p:nvSpPr>
        <p:spPr>
          <a:xfrm>
            <a:off x="1130300" y="1621115"/>
            <a:ext cx="6096000" cy="923330"/>
          </a:xfrm>
          <a:prstGeom prst="rect">
            <a:avLst/>
          </a:prstGeom>
        </p:spPr>
        <p:txBody>
          <a:bodyPr>
            <a:spAutoFit/>
          </a:bodyPr>
          <a:lstStyle/>
          <a:p>
            <a:r>
              <a:rPr lang="en-US" b="1" dirty="0"/>
              <a:t>Lohmander, P., Lectures at Shandong Agricultural University,</a:t>
            </a:r>
            <a:br>
              <a:rPr lang="en-US" b="1" dirty="0"/>
            </a:br>
            <a:r>
              <a:rPr lang="en-US" b="1" dirty="0"/>
              <a:t>April 29 - May 1, 2012, Jinan, China,</a:t>
            </a:r>
            <a:br>
              <a:rPr lang="en-US" b="1" dirty="0"/>
            </a:br>
            <a:r>
              <a:rPr lang="en-US" b="1" dirty="0">
                <a:hlinkClick r:id="rId2"/>
              </a:rPr>
              <a:t>http://www.Lohmander.com/PLJinan12.ppt</a:t>
            </a:r>
            <a:endParaRPr lang="sv-SE" dirty="0"/>
          </a:p>
        </p:txBody>
      </p:sp>
      <p:sp>
        <p:nvSpPr>
          <p:cNvPr id="4" name="Rektangel 3"/>
          <p:cNvSpPr/>
          <p:nvPr/>
        </p:nvSpPr>
        <p:spPr>
          <a:xfrm>
            <a:off x="1130300" y="2544445"/>
            <a:ext cx="7937500" cy="3970318"/>
          </a:xfrm>
          <a:prstGeom prst="rect">
            <a:avLst/>
          </a:prstGeom>
        </p:spPr>
        <p:txBody>
          <a:bodyPr wrap="square">
            <a:spAutoFit/>
          </a:bodyPr>
          <a:lstStyle/>
          <a:p>
            <a:r>
              <a:rPr lang="sv-SE" b="1" dirty="0"/>
              <a:t>Lohmander, P. (</a:t>
            </a:r>
            <a:r>
              <a:rPr lang="sv-SE" b="1" dirty="0" err="1"/>
              <a:t>Chair</a:t>
            </a:r>
            <a:r>
              <a:rPr lang="sv-SE" b="1" dirty="0"/>
              <a:t>) TRACK: </a:t>
            </a:r>
            <a:r>
              <a:rPr lang="sv-SE" b="1" dirty="0" err="1"/>
              <a:t>Finance</a:t>
            </a:r>
            <a:r>
              <a:rPr lang="sv-SE" b="1" dirty="0"/>
              <a:t>, </a:t>
            </a:r>
            <a:r>
              <a:rPr lang="sv-SE" b="1" dirty="0" err="1"/>
              <a:t>Strategic</a:t>
            </a:r>
            <a:r>
              <a:rPr lang="sv-SE" b="1" dirty="0"/>
              <a:t> Planning,</a:t>
            </a:r>
            <a:br>
              <a:rPr lang="sv-SE" b="1" dirty="0"/>
            </a:br>
            <a:r>
              <a:rPr lang="sv-SE" b="1" dirty="0" err="1"/>
              <a:t>Industrialization</a:t>
            </a:r>
            <a:r>
              <a:rPr lang="sv-SE" b="1" dirty="0"/>
              <a:t> and </a:t>
            </a:r>
            <a:r>
              <a:rPr lang="sv-SE" b="1" dirty="0" err="1"/>
              <a:t>Commercialization</a:t>
            </a:r>
            <a:r>
              <a:rPr lang="sv-SE" b="1" dirty="0" smtClean="0"/>
              <a:t>, </a:t>
            </a:r>
            <a:r>
              <a:rPr lang="sv-SE" b="1" dirty="0" err="1" smtClean="0"/>
              <a:t>BIT’s</a:t>
            </a:r>
            <a:r>
              <a:rPr lang="sv-SE" b="1" dirty="0" smtClean="0"/>
              <a:t> </a:t>
            </a:r>
            <a:r>
              <a:rPr lang="sv-SE" b="1" dirty="0"/>
              <a:t>1st World Congress on </a:t>
            </a:r>
            <a:r>
              <a:rPr lang="sv-SE" b="1" dirty="0" err="1"/>
              <a:t>Bioenergy</a:t>
            </a:r>
            <a:r>
              <a:rPr lang="sv-SE" b="1" dirty="0"/>
              <a:t>, Dalian World Expo Center,</a:t>
            </a:r>
            <a:br>
              <a:rPr lang="sv-SE" b="1" dirty="0"/>
            </a:br>
            <a:r>
              <a:rPr lang="sv-SE" b="1" dirty="0"/>
              <a:t>Dalian, China, April 25-30, 2011</a:t>
            </a:r>
            <a:br>
              <a:rPr lang="sv-SE" b="1" dirty="0"/>
            </a:br>
            <a:r>
              <a:rPr lang="sv-SE" b="1" dirty="0">
                <a:hlinkClick r:id="rId3"/>
              </a:rPr>
              <a:t>http://www.bitlifesciences.com/wcbe2011/fullprogram_track5.asp</a:t>
            </a:r>
            <a:r>
              <a:rPr lang="sv-SE" b="1" dirty="0"/>
              <a:t/>
            </a:r>
            <a:br>
              <a:rPr lang="sv-SE" b="1" dirty="0"/>
            </a:br>
            <a:r>
              <a:rPr lang="sv-SE" b="1" dirty="0">
                <a:hlinkClick r:id="rId4"/>
              </a:rPr>
              <a:t>http://www.lohmander.com/PRChina11/Track_WorldCongress11_PL.pdf</a:t>
            </a:r>
            <a:r>
              <a:rPr lang="sv-SE" b="1" dirty="0"/>
              <a:t/>
            </a:r>
            <a:br>
              <a:rPr lang="sv-SE" b="1" dirty="0"/>
            </a:br>
            <a:r>
              <a:rPr lang="sv-SE" b="1" dirty="0">
                <a:hlinkClick r:id="rId5"/>
              </a:rPr>
              <a:t>http://www.lohmander.com/ChinaPic11/Track5.ppt</a:t>
            </a:r>
            <a:r>
              <a:rPr lang="sv-SE" b="1" dirty="0"/>
              <a:t> </a:t>
            </a:r>
            <a:br>
              <a:rPr lang="sv-SE" b="1" dirty="0"/>
            </a:br>
            <a:r>
              <a:rPr lang="sv-SE" b="1" dirty="0"/>
              <a:t/>
            </a:r>
            <a:br>
              <a:rPr lang="sv-SE" b="1" dirty="0"/>
            </a:br>
            <a:r>
              <a:rPr lang="sv-SE" b="1" dirty="0"/>
              <a:t>Lohmander, P., </a:t>
            </a:r>
            <a:r>
              <a:rPr lang="sv-SE" b="1" dirty="0" err="1"/>
              <a:t>Economic</a:t>
            </a:r>
            <a:r>
              <a:rPr lang="sv-SE" b="1" dirty="0"/>
              <a:t> </a:t>
            </a:r>
            <a:r>
              <a:rPr lang="sv-SE" b="1" dirty="0" err="1"/>
              <a:t>forest</a:t>
            </a:r>
            <a:r>
              <a:rPr lang="sv-SE" b="1" dirty="0"/>
              <a:t> management </a:t>
            </a:r>
            <a:r>
              <a:rPr lang="sv-SE" b="1" dirty="0" err="1"/>
              <a:t>with</a:t>
            </a:r>
            <a:r>
              <a:rPr lang="sv-SE" b="1" dirty="0"/>
              <a:t> </a:t>
            </a:r>
            <a:r>
              <a:rPr lang="sv-SE" b="1" dirty="0" err="1"/>
              <a:t>consideration</a:t>
            </a:r>
            <a:r>
              <a:rPr lang="sv-SE" b="1" dirty="0"/>
              <a:t/>
            </a:r>
            <a:br>
              <a:rPr lang="sv-SE" b="1" dirty="0"/>
            </a:br>
            <a:r>
              <a:rPr lang="sv-SE" b="1" dirty="0" err="1"/>
              <a:t>of</a:t>
            </a:r>
            <a:r>
              <a:rPr lang="sv-SE" b="1" dirty="0"/>
              <a:t> the </a:t>
            </a:r>
            <a:r>
              <a:rPr lang="sv-SE" b="1" dirty="0" err="1"/>
              <a:t>forest</a:t>
            </a:r>
            <a:r>
              <a:rPr lang="sv-SE" b="1" dirty="0"/>
              <a:t> and </a:t>
            </a:r>
            <a:r>
              <a:rPr lang="sv-SE" b="1" dirty="0" err="1"/>
              <a:t>energy</a:t>
            </a:r>
            <a:r>
              <a:rPr lang="sv-SE" b="1" dirty="0"/>
              <a:t> </a:t>
            </a:r>
            <a:r>
              <a:rPr lang="sv-SE" b="1" dirty="0" err="1"/>
              <a:t>industries</a:t>
            </a:r>
            <a:r>
              <a:rPr lang="sv-SE" b="1" dirty="0" smtClean="0"/>
              <a:t>, </a:t>
            </a:r>
            <a:r>
              <a:rPr lang="sv-SE" b="1" dirty="0" err="1" smtClean="0"/>
              <a:t>BIT’s</a:t>
            </a:r>
            <a:r>
              <a:rPr lang="sv-SE" b="1" dirty="0" smtClean="0"/>
              <a:t> </a:t>
            </a:r>
            <a:r>
              <a:rPr lang="sv-SE" b="1" dirty="0"/>
              <a:t>1st World Congress on </a:t>
            </a:r>
            <a:r>
              <a:rPr lang="sv-SE" b="1" dirty="0" err="1"/>
              <a:t>Bioenergy</a:t>
            </a:r>
            <a:r>
              <a:rPr lang="sv-SE" b="1" dirty="0"/>
              <a:t>, Dalian World Expo Center</a:t>
            </a:r>
            <a:r>
              <a:rPr lang="sv-SE" b="1" dirty="0" smtClean="0"/>
              <a:t>, Dalian</a:t>
            </a:r>
            <a:r>
              <a:rPr lang="sv-SE" b="1" dirty="0"/>
              <a:t>, China, April 25-30, 2011</a:t>
            </a:r>
            <a:br>
              <a:rPr lang="sv-SE" b="1" dirty="0"/>
            </a:br>
            <a:r>
              <a:rPr lang="sv-SE" b="1" dirty="0">
                <a:hlinkClick r:id="rId6"/>
              </a:rPr>
              <a:t>http://www.lohmander.com/PRChina11/WorldCongress11_PL.pdf</a:t>
            </a:r>
            <a:r>
              <a:rPr lang="sv-SE" b="1" dirty="0"/>
              <a:t/>
            </a:r>
            <a:br>
              <a:rPr lang="sv-SE" b="1" dirty="0"/>
            </a:br>
            <a:r>
              <a:rPr lang="sv-SE" b="1" dirty="0">
                <a:hlinkClick r:id="rId7"/>
              </a:rPr>
              <a:t>http://www.lohmander.com/ChinaPic11/LohmanderTalk.ppt</a:t>
            </a:r>
            <a:r>
              <a:rPr lang="sv-SE" b="1" dirty="0"/>
              <a:t> </a:t>
            </a:r>
            <a:br>
              <a:rPr lang="sv-SE" b="1" dirty="0"/>
            </a:br>
            <a:endParaRPr lang="sv-SE" dirty="0"/>
          </a:p>
        </p:txBody>
      </p:sp>
    </p:spTree>
    <p:extLst>
      <p:ext uri="{BB962C8B-B14F-4D97-AF65-F5344CB8AC3E}">
        <p14:creationId xmlns:p14="http://schemas.microsoft.com/office/powerpoint/2010/main" val="55576670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5742" y="681037"/>
            <a:ext cx="10515600" cy="1325563"/>
          </a:xfrm>
        </p:spPr>
        <p:txBody>
          <a:bodyPr>
            <a:normAutofit fontScale="90000"/>
          </a:bodyPr>
          <a:lstStyle/>
          <a:p>
            <a:r>
              <a:rPr lang="en-US" sz="2400" b="1" dirty="0">
                <a:solidFill>
                  <a:srgbClr val="06082C"/>
                </a:solidFill>
                <a:latin typeface="Times-Bold"/>
              </a:rPr>
              <a:t>Bioenergy feedstock from forests:</a:t>
            </a:r>
            <a:br>
              <a:rPr lang="en-US" sz="2400" b="1" dirty="0">
                <a:solidFill>
                  <a:srgbClr val="06082C"/>
                </a:solidFill>
                <a:latin typeface="Times-Bold"/>
              </a:rPr>
            </a:br>
            <a:r>
              <a:rPr lang="en-US" sz="2400" b="1" dirty="0">
                <a:solidFill>
                  <a:srgbClr val="06082C"/>
                </a:solidFill>
                <a:latin typeface="Times-Bold"/>
              </a:rPr>
              <a:t>Optimal dynamic supply under constraints </a:t>
            </a:r>
            <a:r>
              <a:rPr lang="en-US" sz="2400" b="1" dirty="0" smtClean="0">
                <a:solidFill>
                  <a:srgbClr val="06082C"/>
                </a:solidFill>
                <a:latin typeface="Times-Bold"/>
              </a:rPr>
              <a:t>and risk</a:t>
            </a:r>
            <a:br>
              <a:rPr lang="en-US" sz="2400" b="1" dirty="0" smtClean="0">
                <a:solidFill>
                  <a:srgbClr val="06082C"/>
                </a:solidFill>
                <a:latin typeface="Times-Bold"/>
              </a:rPr>
            </a:br>
            <a:r>
              <a:rPr lang="sv-SE" sz="2400" b="1" dirty="0" smtClean="0">
                <a:solidFill>
                  <a:srgbClr val="06082C"/>
                </a:solidFill>
                <a:latin typeface="Times-Bold"/>
              </a:rPr>
              <a:t/>
            </a:r>
            <a:br>
              <a:rPr lang="sv-SE" sz="2400" b="1" dirty="0" smtClean="0">
                <a:solidFill>
                  <a:srgbClr val="06082C"/>
                </a:solidFill>
                <a:latin typeface="Times-Bold"/>
              </a:rPr>
            </a:br>
            <a:r>
              <a:rPr lang="en-GB" sz="2400" dirty="0">
                <a:solidFill>
                  <a:srgbClr val="181512"/>
                </a:solidFill>
                <a:latin typeface="Times New Roman" panose="02020603050405020304" pitchFamily="18" charset="0"/>
                <a:ea typeface="Times New Roman" panose="02020603050405020304" pitchFamily="18" charset="0"/>
              </a:rPr>
              <a:t>Professor </a:t>
            </a:r>
            <a:r>
              <a:rPr lang="en-GB" sz="2400" dirty="0" err="1">
                <a:solidFill>
                  <a:srgbClr val="000000"/>
                </a:solidFill>
                <a:latin typeface="Times New Roman" panose="02020603050405020304" pitchFamily="18" charset="0"/>
                <a:ea typeface="Times New Roman" panose="02020603050405020304" pitchFamily="18" charset="0"/>
              </a:rPr>
              <a:t>Dr.</a:t>
            </a:r>
            <a:r>
              <a:rPr lang="en-GB" sz="2400" dirty="0">
                <a:solidFill>
                  <a:srgbClr val="000000"/>
                </a:solidFill>
                <a:latin typeface="Times New Roman" panose="02020603050405020304" pitchFamily="18" charset="0"/>
                <a:ea typeface="Times New Roman" panose="02020603050405020304" pitchFamily="18" charset="0"/>
              </a:rPr>
              <a:t> Peter Lohmander, SLU, Sweden, </a:t>
            </a:r>
            <a:r>
              <a:rPr lang="en-GB" sz="2400" u="sng" dirty="0">
                <a:solidFill>
                  <a:srgbClr val="000000"/>
                </a:solidFill>
                <a:latin typeface="Times New Roman" panose="02020603050405020304" pitchFamily="18" charset="0"/>
                <a:ea typeface="Times New Roman" panose="02020603050405020304" pitchFamily="18" charset="0"/>
                <a:hlinkClick r:id="rId3"/>
              </a:rPr>
              <a:t>http://www.Lohmander.com</a:t>
            </a:r>
            <a:r>
              <a:rPr lang="en-GB" sz="2400" u="sng"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rPr>
              <a:t>    </a:t>
            </a:r>
            <a:r>
              <a:rPr lang="en-GB" sz="2400" dirty="0">
                <a:solidFill>
                  <a:srgbClr val="000000"/>
                </a:solidFill>
                <a:latin typeface="Times New Roman" panose="02020603050405020304" pitchFamily="18" charset="0"/>
                <a:ea typeface="Times New Roman" panose="02020603050405020304" pitchFamily="18" charset="0"/>
                <a:hlinkClick r:id="rId4"/>
              </a:rPr>
              <a:t>Peter@Lohmander.com</a:t>
            </a:r>
            <a:r>
              <a:rPr lang="en-GB" sz="2400" dirty="0">
                <a:solidFill>
                  <a:srgbClr val="000000"/>
                </a:solidFill>
                <a:latin typeface="Times New Roman" panose="02020603050405020304" pitchFamily="18" charset="0"/>
                <a:ea typeface="Times New Roman" panose="02020603050405020304" pitchFamily="18" charset="0"/>
              </a:rPr>
              <a:t> </a:t>
            </a:r>
            <a:r>
              <a:rPr lang="sv-SE" sz="2400" dirty="0">
                <a:latin typeface="Times New Roman" panose="02020603050405020304" pitchFamily="18" charset="0"/>
                <a:ea typeface="Times New Roman" panose="02020603050405020304" pitchFamily="18" charset="0"/>
              </a:rPr>
              <a:t/>
            </a:r>
            <a:br>
              <a:rPr lang="sv-SE" sz="2400" dirty="0">
                <a:latin typeface="Times New Roman" panose="02020603050405020304" pitchFamily="18" charset="0"/>
                <a:ea typeface="Times New Roman" panose="02020603050405020304" pitchFamily="18" charset="0"/>
              </a:rPr>
            </a:br>
            <a:endParaRPr lang="sv-SE" sz="2200" dirty="0">
              <a:solidFill>
                <a:prstClr val="black"/>
              </a:solidFill>
              <a:latin typeface="Times New Roman" panose="02020603050405020304" pitchFamily="18" charset="0"/>
              <a:ea typeface="Times New Roman" panose="02020603050405020304" pitchFamily="18" charset="0"/>
            </a:endParaRPr>
          </a:p>
        </p:txBody>
      </p:sp>
      <p:sp>
        <p:nvSpPr>
          <p:cNvPr id="3" name="Platshållare för innehåll 2"/>
          <p:cNvSpPr>
            <a:spLocks noGrp="1"/>
          </p:cNvSpPr>
          <p:nvPr>
            <p:ph idx="1"/>
          </p:nvPr>
        </p:nvSpPr>
        <p:spPr>
          <a:xfrm>
            <a:off x="835742" y="2006600"/>
            <a:ext cx="10515600" cy="4714875"/>
          </a:xfrm>
        </p:spPr>
        <p:txBody>
          <a:bodyPr>
            <a:normAutofit fontScale="62500" lnSpcReduction="20000"/>
          </a:bodyPr>
          <a:lstStyle/>
          <a:p>
            <a:pPr marL="0" indent="0">
              <a:spcAft>
                <a:spcPts val="0"/>
              </a:spcAft>
              <a:buNone/>
            </a:pPr>
            <a:r>
              <a:rPr lang="en-US" sz="3600" b="1" dirty="0" smtClean="0">
                <a:solidFill>
                  <a:srgbClr val="000000"/>
                </a:solidFill>
                <a:effectLst/>
                <a:latin typeface="Times New Roman" panose="02020603050405020304" pitchFamily="18" charset="0"/>
                <a:ea typeface="Times New Roman" panose="02020603050405020304" pitchFamily="18" charset="0"/>
              </a:rPr>
              <a:t> </a:t>
            </a:r>
          </a:p>
          <a:p>
            <a:r>
              <a:rPr lang="en-US" dirty="0" smtClean="0"/>
              <a:t>The </a:t>
            </a:r>
            <a:r>
              <a:rPr lang="en-US" dirty="0"/>
              <a:t>forests of the world represent a very important and large bioenergy feedstock. Only marginal fractions of </a:t>
            </a:r>
            <a:r>
              <a:rPr lang="en-US" dirty="0" smtClean="0"/>
              <a:t>the huge </a:t>
            </a:r>
            <a:r>
              <a:rPr lang="en-US" dirty="0"/>
              <a:t>potential bioenergy supply from the forests have been used until now.</a:t>
            </a:r>
          </a:p>
          <a:p>
            <a:r>
              <a:rPr lang="en-US" dirty="0"/>
              <a:t>The optimal sustainable utilization of the forest feedstock over time cannot be determined without </a:t>
            </a:r>
            <a:r>
              <a:rPr lang="en-US" dirty="0" smtClean="0"/>
              <a:t>explicit consideration </a:t>
            </a:r>
            <a:r>
              <a:rPr lang="en-US" dirty="0"/>
              <a:t>of different levels of infrastructure investments, alternative harvesting methods, joint production </a:t>
            </a:r>
            <a:r>
              <a:rPr lang="en-US" dirty="0" smtClean="0"/>
              <a:t>of several </a:t>
            </a:r>
            <a:r>
              <a:rPr lang="en-US" dirty="0"/>
              <a:t>forest products and environmental effects.</a:t>
            </a:r>
          </a:p>
          <a:p>
            <a:r>
              <a:rPr lang="en-US" i="1" dirty="0"/>
              <a:t>The present utilization of forests for energy is much lower than optimal because of several reasons such as:</a:t>
            </a:r>
          </a:p>
          <a:p>
            <a:r>
              <a:rPr lang="en-US" dirty="0"/>
              <a:t>1. Forest laws and regulations are often historical compromises and are irrational with respect to </a:t>
            </a:r>
            <a:r>
              <a:rPr lang="en-US" dirty="0" smtClean="0"/>
              <a:t>present and </a:t>
            </a:r>
            <a:r>
              <a:rPr lang="en-US" dirty="0"/>
              <a:t>future forest production economics. Since technology and prices change over time, earlier laws </a:t>
            </a:r>
            <a:r>
              <a:rPr lang="en-US" dirty="0" smtClean="0"/>
              <a:t>and regulations </a:t>
            </a:r>
            <a:r>
              <a:rPr lang="en-US" dirty="0"/>
              <a:t>are presently almost never economically rational.</a:t>
            </a:r>
          </a:p>
          <a:p>
            <a:r>
              <a:rPr lang="en-US" dirty="0"/>
              <a:t>2. Forest laws and regulations are often irrational with respect to environmental effects.</a:t>
            </a:r>
          </a:p>
          <a:p>
            <a:r>
              <a:rPr lang="en-US" dirty="0"/>
              <a:t>3. Forestry, infrastructure, logistics, energy plants and forest products industries must be </a:t>
            </a:r>
            <a:r>
              <a:rPr lang="en-US" dirty="0" smtClean="0"/>
              <a:t>simultaneously optimized </a:t>
            </a:r>
            <a:r>
              <a:rPr lang="en-US" dirty="0"/>
              <a:t>in order to find the global optimum. However, since the strong interdependencies are </a:t>
            </a:r>
            <a:r>
              <a:rPr lang="en-US" dirty="0" smtClean="0"/>
              <a:t>often neglected </a:t>
            </a:r>
            <a:r>
              <a:rPr lang="en-US" dirty="0"/>
              <a:t>and partial analyses are used, the truly best solution is usually not obtained.</a:t>
            </a:r>
          </a:p>
          <a:p>
            <a:r>
              <a:rPr lang="en-US" dirty="0"/>
              <a:t>General functions for the optimal dynamic forest feedstock utilization under constraints and risk should </a:t>
            </a:r>
            <a:r>
              <a:rPr lang="en-US" dirty="0" smtClean="0"/>
              <a:t>be determined </a:t>
            </a:r>
            <a:r>
              <a:rPr lang="en-US" dirty="0"/>
              <a:t>with analytical methods. Alternative versions of such problems are solved and the </a:t>
            </a:r>
            <a:r>
              <a:rPr lang="en-US" dirty="0" smtClean="0"/>
              <a:t>empirical relevance </a:t>
            </a:r>
            <a:r>
              <a:rPr lang="en-US" dirty="0"/>
              <a:t>is demonstrated using statistical information in local, regional and global scales.</a:t>
            </a:r>
            <a:endParaRPr lang="sv-SE" dirty="0"/>
          </a:p>
        </p:txBody>
      </p:sp>
      <p:sp>
        <p:nvSpPr>
          <p:cNvPr id="4" name="Platshållare för bildnummer 3"/>
          <p:cNvSpPr>
            <a:spLocks noGrp="1"/>
          </p:cNvSpPr>
          <p:nvPr>
            <p:ph type="sldNum" sz="quarter" idx="12"/>
          </p:nvPr>
        </p:nvSpPr>
        <p:spPr/>
        <p:txBody>
          <a:bodyPr/>
          <a:lstStyle/>
          <a:p>
            <a:fld id="{CF7C3FE0-6EB4-418C-82E7-2F09A4F41151}" type="slidenum">
              <a:rPr lang="sv-SE" smtClean="0"/>
              <a:t>71</a:t>
            </a:fld>
            <a:endParaRPr lang="sv-SE"/>
          </a:p>
        </p:txBody>
      </p:sp>
    </p:spTree>
    <p:extLst>
      <p:ext uri="{BB962C8B-B14F-4D97-AF65-F5344CB8AC3E}">
        <p14:creationId xmlns:p14="http://schemas.microsoft.com/office/powerpoint/2010/main" val="29837280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258507" y="0"/>
            <a:ext cx="11620500" cy="2616200"/>
          </a:xfrm>
        </p:spPr>
        <p:txBody>
          <a:bodyPr>
            <a:normAutofit/>
          </a:bodyPr>
          <a:lstStyle/>
          <a:p>
            <a:r>
              <a:rPr lang="sv-SE" sz="5400" b="1" dirty="0" err="1">
                <a:latin typeface="Times New Roman" panose="02020603050405020304" pitchFamily="18" charset="0"/>
                <a:cs typeface="Times New Roman" panose="02020603050405020304" pitchFamily="18" charset="0"/>
              </a:rPr>
              <a:t>Bioenergy</a:t>
            </a:r>
            <a:r>
              <a:rPr lang="sv-SE" sz="5400" b="1" dirty="0">
                <a:latin typeface="Times New Roman" panose="02020603050405020304" pitchFamily="18" charset="0"/>
                <a:cs typeface="Times New Roman" panose="02020603050405020304" pitchFamily="18" charset="0"/>
              </a:rPr>
              <a:t> </a:t>
            </a:r>
            <a:r>
              <a:rPr lang="sv-SE" sz="5400" b="1" dirty="0" err="1">
                <a:latin typeface="Times New Roman" panose="02020603050405020304" pitchFamily="18" charset="0"/>
                <a:cs typeface="Times New Roman" panose="02020603050405020304" pitchFamily="18" charset="0"/>
              </a:rPr>
              <a:t>feedstock</a:t>
            </a:r>
            <a:r>
              <a:rPr lang="sv-SE" sz="5400" b="1" dirty="0">
                <a:latin typeface="Times New Roman" panose="02020603050405020304" pitchFamily="18" charset="0"/>
                <a:cs typeface="Times New Roman" panose="02020603050405020304" pitchFamily="18" charset="0"/>
              </a:rPr>
              <a:t> from </a:t>
            </a:r>
            <a:r>
              <a:rPr lang="sv-SE" sz="5400" b="1" dirty="0" err="1">
                <a:latin typeface="Times New Roman" panose="02020603050405020304" pitchFamily="18" charset="0"/>
                <a:cs typeface="Times New Roman" panose="02020603050405020304" pitchFamily="18" charset="0"/>
              </a:rPr>
              <a:t>forests</a:t>
            </a:r>
            <a:r>
              <a:rPr lang="sv-SE" sz="5400" b="1" dirty="0">
                <a:latin typeface="Times New Roman" panose="02020603050405020304" pitchFamily="18" charset="0"/>
                <a:cs typeface="Times New Roman" panose="02020603050405020304" pitchFamily="18" charset="0"/>
              </a:rPr>
              <a:t>:</a:t>
            </a:r>
            <a:br>
              <a:rPr lang="sv-SE" sz="5400" b="1"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Optimal dynamic supply under </a:t>
            </a:r>
            <a:r>
              <a:rPr lang="en-US" sz="5400" b="1" dirty="0" smtClean="0">
                <a:latin typeface="Times New Roman" panose="02020603050405020304" pitchFamily="18" charset="0"/>
                <a:cs typeface="Times New Roman" panose="02020603050405020304" pitchFamily="18" charset="0"/>
              </a:rPr>
              <a:t>constraints and </a:t>
            </a:r>
            <a:r>
              <a:rPr lang="sv-SE" sz="5400" b="1" dirty="0" smtClean="0">
                <a:latin typeface="Times New Roman" panose="02020603050405020304" pitchFamily="18" charset="0"/>
                <a:cs typeface="Times New Roman" panose="02020603050405020304" pitchFamily="18" charset="0"/>
              </a:rPr>
              <a:t>risk</a:t>
            </a:r>
            <a:endParaRPr lang="sv-SE" sz="5400" b="1" dirty="0">
              <a:latin typeface="Times New Roman" panose="02020603050405020304" pitchFamily="18" charset="0"/>
              <a:cs typeface="Times New Roman" panose="02020603050405020304" pitchFamily="18" charset="0"/>
            </a:endParaRPr>
          </a:p>
        </p:txBody>
      </p:sp>
      <p:sp>
        <p:nvSpPr>
          <p:cNvPr id="3" name="Underrubrik 2"/>
          <p:cNvSpPr>
            <a:spLocks noGrp="1"/>
          </p:cNvSpPr>
          <p:nvPr>
            <p:ph type="subTitle" idx="1"/>
          </p:nvPr>
        </p:nvSpPr>
        <p:spPr>
          <a:xfrm>
            <a:off x="444500" y="3045619"/>
            <a:ext cx="7315200" cy="3532981"/>
          </a:xfrm>
        </p:spPr>
        <p:txBody>
          <a:bodyPr>
            <a:normAutofit/>
          </a:bodyPr>
          <a:lstStyle/>
          <a:p>
            <a:r>
              <a:rPr lang="en-GB" b="1" dirty="0" smtClean="0">
                <a:solidFill>
                  <a:srgbClr val="181512"/>
                </a:solidFill>
                <a:effectLst/>
                <a:latin typeface="Times New Roman" panose="02020603050405020304" pitchFamily="18" charset="0"/>
                <a:ea typeface="Times New Roman" panose="02020603050405020304" pitchFamily="18" charset="0"/>
              </a:rPr>
              <a:t>Professor </a:t>
            </a:r>
            <a:r>
              <a:rPr lang="en-GB" b="1" dirty="0" smtClean="0">
                <a:solidFill>
                  <a:srgbClr val="000000"/>
                </a:solidFill>
                <a:effectLst/>
                <a:latin typeface="Times New Roman" panose="02020603050405020304" pitchFamily="18" charset="0"/>
                <a:ea typeface="Times New Roman" panose="02020603050405020304" pitchFamily="18" charset="0"/>
              </a:rPr>
              <a:t>Dr Peter Lohmander </a:t>
            </a:r>
          </a:p>
          <a:p>
            <a:r>
              <a:rPr lang="en-GB" dirty="0" smtClean="0">
                <a:solidFill>
                  <a:srgbClr val="000000"/>
                </a:solidFill>
                <a:effectLst/>
                <a:latin typeface="Times New Roman" panose="02020603050405020304" pitchFamily="18" charset="0"/>
                <a:ea typeface="Times New Roman" panose="02020603050405020304" pitchFamily="18" charset="0"/>
              </a:rPr>
              <a:t>SLU, Sweden, </a:t>
            </a:r>
            <a:r>
              <a:rPr lang="en-GB" u="sng" dirty="0" smtClean="0">
                <a:solidFill>
                  <a:srgbClr val="000000"/>
                </a:solidFill>
                <a:effectLst/>
                <a:latin typeface="Times New Roman" panose="02020603050405020304" pitchFamily="18" charset="0"/>
                <a:ea typeface="Times New Roman" panose="02020603050405020304" pitchFamily="18" charset="0"/>
                <a:hlinkClick r:id="rId2"/>
              </a:rPr>
              <a:t>http://www.Lohmander.com</a:t>
            </a:r>
            <a:r>
              <a:rPr lang="en-GB" dirty="0" smtClean="0">
                <a:solidFill>
                  <a:srgbClr val="000000"/>
                </a:solidFill>
                <a:effectLst/>
                <a:latin typeface="Times New Roman" panose="02020603050405020304" pitchFamily="18" charset="0"/>
                <a:ea typeface="Times New Roman" panose="02020603050405020304" pitchFamily="18" charset="0"/>
              </a:rPr>
              <a:t> </a:t>
            </a:r>
          </a:p>
          <a:p>
            <a:r>
              <a:rPr lang="en-GB" dirty="0" smtClean="0">
                <a:solidFill>
                  <a:srgbClr val="000000"/>
                </a:solidFill>
                <a:latin typeface="Times New Roman" panose="02020603050405020304" pitchFamily="18" charset="0"/>
                <a:ea typeface="Times New Roman" panose="02020603050405020304" pitchFamily="18" charset="0"/>
                <a:hlinkClick r:id="rId3"/>
              </a:rPr>
              <a:t>Peter@Lohmander.com</a:t>
            </a:r>
            <a:r>
              <a:rPr lang="en-GB" dirty="0" smtClean="0">
                <a:solidFill>
                  <a:srgbClr val="000000"/>
                </a:solidFill>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GB" dirty="0" smtClean="0">
                <a:solidFill>
                  <a:srgbClr val="000000"/>
                </a:solidFill>
                <a:effectLst/>
                <a:latin typeface="Times New Roman" panose="02020603050405020304" pitchFamily="18" charset="0"/>
                <a:ea typeface="Times New Roman" panose="02020603050405020304" pitchFamily="18" charset="0"/>
              </a:rPr>
              <a:t> </a:t>
            </a:r>
            <a:endParaRPr lang="sv-SE" dirty="0" smtClean="0">
              <a:effectLst/>
              <a:latin typeface="Times New Roman" panose="02020603050405020304" pitchFamily="18" charset="0"/>
              <a:ea typeface="Times New Roman" panose="02020603050405020304" pitchFamily="18" charset="0"/>
            </a:endParaRPr>
          </a:p>
          <a:p>
            <a:r>
              <a:rPr lang="en-US" b="1" dirty="0">
                <a:solidFill>
                  <a:srgbClr val="002060"/>
                </a:solidFill>
                <a:latin typeface="Times New Roman" panose="02020603050405020304" pitchFamily="18" charset="0"/>
                <a:ea typeface="Times New Roman" panose="02020603050405020304" pitchFamily="18" charset="0"/>
              </a:rPr>
              <a:t>BIT’s 4th Annual World Congress </a:t>
            </a:r>
            <a:r>
              <a:rPr lang="en-US" b="1" dirty="0" smtClean="0">
                <a:solidFill>
                  <a:srgbClr val="002060"/>
                </a:solidFill>
                <a:latin typeface="Times New Roman" panose="02020603050405020304" pitchFamily="18" charset="0"/>
                <a:ea typeface="Times New Roman" panose="02020603050405020304" pitchFamily="18" charset="0"/>
              </a:rPr>
              <a:t>of Bioenergy</a:t>
            </a:r>
            <a:endParaRPr lang="en-US" b="1" dirty="0">
              <a:solidFill>
                <a:srgbClr val="002060"/>
              </a:solidFill>
              <a:latin typeface="Times New Roman" panose="02020603050405020304" pitchFamily="18" charset="0"/>
              <a:ea typeface="Times New Roman" panose="02020603050405020304" pitchFamily="18" charset="0"/>
            </a:endParaRPr>
          </a:p>
          <a:p>
            <a:r>
              <a:rPr lang="en-US" sz="1900" dirty="0" smtClean="0">
                <a:solidFill>
                  <a:srgbClr val="002060"/>
                </a:solidFill>
                <a:latin typeface="Times New Roman" panose="02020603050405020304" pitchFamily="18" charset="0"/>
                <a:ea typeface="Times New Roman" panose="02020603050405020304" pitchFamily="18" charset="0"/>
              </a:rPr>
              <a:t>Theme</a:t>
            </a:r>
            <a:r>
              <a:rPr lang="en-US" sz="1900" dirty="0">
                <a:solidFill>
                  <a:srgbClr val="002060"/>
                </a:solidFill>
                <a:latin typeface="Times New Roman" panose="02020603050405020304" pitchFamily="18" charset="0"/>
                <a:ea typeface="Times New Roman" panose="02020603050405020304" pitchFamily="18" charset="0"/>
              </a:rPr>
              <a:t>: Roadmap Toward 2020</a:t>
            </a:r>
          </a:p>
          <a:p>
            <a:r>
              <a:rPr lang="en-US" sz="1900" dirty="0" smtClean="0">
                <a:solidFill>
                  <a:srgbClr val="002060"/>
                </a:solidFill>
                <a:latin typeface="Times New Roman" panose="02020603050405020304" pitchFamily="18" charset="0"/>
                <a:ea typeface="Times New Roman" panose="02020603050405020304" pitchFamily="18" charset="0"/>
              </a:rPr>
              <a:t>September </a:t>
            </a:r>
            <a:r>
              <a:rPr lang="en-US" sz="1900" dirty="0">
                <a:solidFill>
                  <a:srgbClr val="002060"/>
                </a:solidFill>
                <a:latin typeface="Times New Roman" panose="02020603050405020304" pitchFamily="18" charset="0"/>
                <a:ea typeface="Times New Roman" panose="02020603050405020304" pitchFamily="18" charset="0"/>
              </a:rPr>
              <a:t>21-23</a:t>
            </a:r>
          </a:p>
          <a:p>
            <a:r>
              <a:rPr lang="en-US" sz="1900" dirty="0" smtClean="0">
                <a:solidFill>
                  <a:srgbClr val="002060"/>
                </a:solidFill>
                <a:latin typeface="Times New Roman" panose="02020603050405020304" pitchFamily="18" charset="0"/>
                <a:ea typeface="Times New Roman" panose="02020603050405020304" pitchFamily="18" charset="0"/>
              </a:rPr>
              <a:t>Qingdao </a:t>
            </a:r>
            <a:r>
              <a:rPr lang="en-US" sz="1900" dirty="0">
                <a:solidFill>
                  <a:srgbClr val="002060"/>
                </a:solidFill>
                <a:latin typeface="Times New Roman" panose="02020603050405020304" pitchFamily="18" charset="0"/>
                <a:ea typeface="Times New Roman" panose="02020603050405020304" pitchFamily="18" charset="0"/>
              </a:rPr>
              <a:t>International Convention Center, Qingdao, China</a:t>
            </a:r>
            <a:endParaRPr lang="en-GB" sz="1900" dirty="0" smtClean="0">
              <a:solidFill>
                <a:srgbClr val="002060"/>
              </a:solidFill>
              <a:effectLst/>
              <a:latin typeface="Times New Roman" panose="02020603050405020304" pitchFamily="18" charset="0"/>
              <a:ea typeface="Times New Roman" panose="02020603050405020304" pitchFamily="18" charset="0"/>
            </a:endParaRPr>
          </a:p>
          <a:p>
            <a:endParaRPr lang="sv-SE" dirty="0" smtClean="0">
              <a:effectLst/>
              <a:latin typeface="Times New Roman" panose="02020603050405020304" pitchFamily="18" charset="0"/>
              <a:ea typeface="Times New Roman" panose="02020603050405020304" pitchFamily="18" charset="0"/>
            </a:endParaRPr>
          </a:p>
          <a:p>
            <a:endParaRPr lang="sv-SE" dirty="0"/>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1463" y="2743200"/>
            <a:ext cx="3750538" cy="4114800"/>
          </a:xfrm>
          <a:prstGeom prst="rect">
            <a:avLst/>
          </a:prstGeom>
        </p:spPr>
      </p:pic>
      <p:sp>
        <p:nvSpPr>
          <p:cNvPr id="5" name="Platshållare för bildnummer 4"/>
          <p:cNvSpPr>
            <a:spLocks noGrp="1"/>
          </p:cNvSpPr>
          <p:nvPr>
            <p:ph type="sldNum" sz="quarter" idx="12"/>
          </p:nvPr>
        </p:nvSpPr>
        <p:spPr/>
        <p:txBody>
          <a:bodyPr/>
          <a:lstStyle/>
          <a:p>
            <a:fld id="{CF7C3FE0-6EB4-418C-82E7-2F09A4F41151}" type="slidenum">
              <a:rPr lang="sv-SE" smtClean="0"/>
              <a:t>72</a:t>
            </a:fld>
            <a:endParaRPr lang="sv-SE"/>
          </a:p>
        </p:txBody>
      </p:sp>
    </p:spTree>
    <p:extLst>
      <p:ext uri="{BB962C8B-B14F-4D97-AF65-F5344CB8AC3E}">
        <p14:creationId xmlns:p14="http://schemas.microsoft.com/office/powerpoint/2010/main" val="223994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CF7C3FE0-6EB4-418C-82E7-2F09A4F41151}" type="slidenum">
              <a:rPr lang="sv-SE" smtClean="0"/>
              <a:t>8</a:t>
            </a:fld>
            <a:endParaRPr lang="sv-SE"/>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906" y="0"/>
            <a:ext cx="10931988" cy="6858000"/>
          </a:xfrm>
          <a:prstGeom prst="rect">
            <a:avLst/>
          </a:prstGeom>
        </p:spPr>
      </p:pic>
    </p:spTree>
    <p:extLst>
      <p:ext uri="{BB962C8B-B14F-4D97-AF65-F5344CB8AC3E}">
        <p14:creationId xmlns:p14="http://schemas.microsoft.com/office/powerpoint/2010/main" val="1060289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Platshållare för bildnummer 3"/>
          <p:cNvSpPr>
            <a:spLocks noGrp="1"/>
          </p:cNvSpPr>
          <p:nvPr>
            <p:ph type="sldNum" sz="quarter" idx="12"/>
          </p:nvPr>
        </p:nvSpPr>
        <p:spPr/>
        <p:txBody>
          <a:bodyPr/>
          <a:lstStyle/>
          <a:p>
            <a:fld id="{C9092A3A-4F6E-40EF-81FE-7AC5C32E730D}" type="slidenum">
              <a:rPr lang="sv-SE" altLang="sv-SE"/>
              <a:pPr/>
              <a:t>9</a:t>
            </a:fld>
            <a:endParaRPr lang="sv-SE" altLang="sv-S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7625"/>
            <a:ext cx="86868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Line 3"/>
          <p:cNvSpPr>
            <a:spLocks noChangeShapeType="1"/>
          </p:cNvSpPr>
          <p:nvPr/>
        </p:nvSpPr>
        <p:spPr bwMode="auto">
          <a:xfrm flipH="1">
            <a:off x="7391400" y="1028700"/>
            <a:ext cx="1600200" cy="9906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0" name="Line 4"/>
          <p:cNvSpPr>
            <a:spLocks noChangeShapeType="1"/>
          </p:cNvSpPr>
          <p:nvPr/>
        </p:nvSpPr>
        <p:spPr bwMode="auto">
          <a:xfrm>
            <a:off x="2819400" y="1676400"/>
            <a:ext cx="2133600" cy="76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1" name="Line 5"/>
          <p:cNvSpPr>
            <a:spLocks noChangeShapeType="1"/>
          </p:cNvSpPr>
          <p:nvPr/>
        </p:nvSpPr>
        <p:spPr bwMode="auto">
          <a:xfrm flipV="1">
            <a:off x="4114800" y="5464175"/>
            <a:ext cx="2514600" cy="457200"/>
          </a:xfrm>
          <a:prstGeom prst="line">
            <a:avLst/>
          </a:prstGeom>
          <a:noFill/>
          <a:ln w="762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9222" name="WordArt 6"/>
          <p:cNvSpPr>
            <a:spLocks noChangeArrowheads="1" noChangeShapeType="1" noTextEdit="1"/>
          </p:cNvSpPr>
          <p:nvPr/>
        </p:nvSpPr>
        <p:spPr bwMode="auto">
          <a:xfrm>
            <a:off x="1752600" y="4664075"/>
            <a:ext cx="2133600" cy="2057400"/>
          </a:xfrm>
          <a:prstGeom prst="rect">
            <a:avLst/>
          </a:prstGeom>
        </p:spPr>
        <p:txBody>
          <a:bodyPr wrap="none" fromWordArt="1">
            <a:prstTxWarp prst="textPlain">
              <a:avLst>
                <a:gd name="adj" fmla="val 50000"/>
              </a:avLst>
            </a:prstTxWarp>
          </a:bodyPr>
          <a:lstStyle/>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261 </a:t>
            </a:r>
          </a:p>
          <a:p>
            <a:pPr algn="ctr"/>
            <a:r>
              <a:rPr lang="sv-SE"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(NR)</a:t>
            </a:r>
          </a:p>
        </p:txBody>
      </p:sp>
      <p:sp>
        <p:nvSpPr>
          <p:cNvPr id="9223" name="WordArt 7"/>
          <p:cNvSpPr>
            <a:spLocks noChangeArrowheads="1" noChangeShapeType="1" noTextEdit="1"/>
          </p:cNvSpPr>
          <p:nvPr/>
        </p:nvSpPr>
        <p:spPr bwMode="auto">
          <a:xfrm>
            <a:off x="1752601" y="381000"/>
            <a:ext cx="319087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809</a:t>
            </a:r>
          </a:p>
        </p:txBody>
      </p:sp>
      <p:sp>
        <p:nvSpPr>
          <p:cNvPr id="9224" name="WordArt 8"/>
          <p:cNvSpPr>
            <a:spLocks noChangeArrowheads="1" noChangeShapeType="1" noTextEdit="1"/>
          </p:cNvSpPr>
          <p:nvPr/>
        </p:nvSpPr>
        <p:spPr bwMode="auto">
          <a:xfrm>
            <a:off x="8064500" y="257175"/>
            <a:ext cx="1981200"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23</a:t>
            </a:r>
          </a:p>
        </p:txBody>
      </p:sp>
      <p:sp>
        <p:nvSpPr>
          <p:cNvPr id="9225" name="WordArt 9"/>
          <p:cNvSpPr>
            <a:spLocks noChangeArrowheads="1" noChangeShapeType="1" noTextEdit="1"/>
          </p:cNvSpPr>
          <p:nvPr/>
        </p:nvSpPr>
        <p:spPr bwMode="auto">
          <a:xfrm>
            <a:off x="8458200" y="5845175"/>
            <a:ext cx="1638300" cy="876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sv-SE" sz="3600" kern="10" dirty="0">
                <a:ln w="9525">
                  <a:solidFill>
                    <a:srgbClr val="000000"/>
                  </a:solidFill>
                  <a:round/>
                  <a:headEnd/>
                  <a:tailEnd/>
                </a:ln>
                <a:solidFill>
                  <a:srgbClr val="FFFFFF"/>
                </a:solidFill>
                <a:latin typeface="Arial Black" panose="020B0A04020102020204" pitchFamily="34" charset="0"/>
              </a:rPr>
              <a:t>Forest area</a:t>
            </a:r>
          </a:p>
          <a:p>
            <a:pPr algn="ctr"/>
            <a:r>
              <a:rPr lang="sv-SE" sz="3600" kern="10" dirty="0">
                <a:ln w="9525">
                  <a:solidFill>
                    <a:srgbClr val="000000"/>
                  </a:solidFill>
                  <a:round/>
                  <a:headEnd/>
                  <a:tailEnd/>
                </a:ln>
                <a:solidFill>
                  <a:srgbClr val="FFFFFF"/>
                </a:solidFill>
                <a:latin typeface="Arial Black" panose="020B0A04020102020204" pitchFamily="34" charset="0"/>
              </a:rPr>
              <a:t>(Million </a:t>
            </a:r>
            <a:r>
              <a:rPr lang="sv-SE" sz="3600" kern="10" dirty="0" err="1">
                <a:ln w="9525">
                  <a:solidFill>
                    <a:srgbClr val="000000"/>
                  </a:solidFill>
                  <a:round/>
                  <a:headEnd/>
                  <a:tailEnd/>
                </a:ln>
                <a:solidFill>
                  <a:srgbClr val="FFFFFF"/>
                </a:solidFill>
                <a:latin typeface="Arial Black" panose="020B0A04020102020204" pitchFamily="34" charset="0"/>
              </a:rPr>
              <a:t>hectares</a:t>
            </a:r>
            <a:r>
              <a:rPr lang="sv-SE" sz="3600" kern="10" dirty="0">
                <a:ln w="9525">
                  <a:solidFill>
                    <a:srgbClr val="000000"/>
                  </a:solidFill>
                  <a:round/>
                  <a:headEnd/>
                  <a:tailEnd/>
                </a:ln>
                <a:solidFill>
                  <a:srgbClr val="FFFFFF"/>
                </a:solidFill>
                <a:latin typeface="Arial Black" panose="020B0A04020102020204" pitchFamily="34" charset="0"/>
              </a:rPr>
              <a:t>)</a:t>
            </a:r>
          </a:p>
        </p:txBody>
      </p:sp>
    </p:spTree>
    <p:extLst>
      <p:ext uri="{BB962C8B-B14F-4D97-AF65-F5344CB8AC3E}">
        <p14:creationId xmlns:p14="http://schemas.microsoft.com/office/powerpoint/2010/main" val="1676626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1395</Words>
  <Application>Microsoft Office PowerPoint</Application>
  <PresentationFormat>Bredbild</PresentationFormat>
  <Paragraphs>362</Paragraphs>
  <Slides>72</Slides>
  <Notes>2</Notes>
  <HiddenSlides>0</HiddenSlides>
  <MMClips>0</MMClips>
  <ScaleCrop>false</ScaleCrop>
  <HeadingPairs>
    <vt:vector size="8" baseType="variant">
      <vt:variant>
        <vt:lpstr>Använt teckensnitt</vt:lpstr>
      </vt:variant>
      <vt:variant>
        <vt:i4>7</vt:i4>
      </vt:variant>
      <vt:variant>
        <vt:lpstr>Tema</vt:lpstr>
      </vt:variant>
      <vt:variant>
        <vt:i4>1</vt:i4>
      </vt:variant>
      <vt:variant>
        <vt:lpstr>Serverprogram för OLE-inbäddning</vt:lpstr>
      </vt:variant>
      <vt:variant>
        <vt:i4>2</vt:i4>
      </vt:variant>
      <vt:variant>
        <vt:lpstr>Bildrubriker</vt:lpstr>
      </vt:variant>
      <vt:variant>
        <vt:i4>72</vt:i4>
      </vt:variant>
    </vt:vector>
  </HeadingPairs>
  <TitlesOfParts>
    <vt:vector size="82" baseType="lpstr">
      <vt:lpstr>Arial</vt:lpstr>
      <vt:lpstr>Arial Black</vt:lpstr>
      <vt:lpstr>Calibri</vt:lpstr>
      <vt:lpstr>Calibri Light</vt:lpstr>
      <vt:lpstr>Gill Alt One MT</vt:lpstr>
      <vt:lpstr>Times New Roman</vt:lpstr>
      <vt:lpstr>Times-Bold</vt:lpstr>
      <vt:lpstr>Office-tema</vt:lpstr>
      <vt:lpstr>Chart</vt:lpstr>
      <vt:lpstr>Equation</vt:lpstr>
      <vt:lpstr>Bioenergy feedstock from forests: Optimal dynamic supply under constraints and risk</vt:lpstr>
      <vt:lpstr>Bioenergy feedstock from forests: Optimal dynamic supply under constraints and risk  Professor Dr. Peter Lohmander, SLU, Sweden, http://www.Lohmander.com     Peter@Lohmander.com  </vt:lpstr>
      <vt:lpstr>The forests of the world represent a very important and large bioenergy feedstock.   Only marginal fractions of the huge potential bioenergy supply from the forests have been used until now. </vt:lpstr>
      <vt:lpstr>PowerPoint-presentation</vt:lpstr>
      <vt:lpstr>PowerPoint-presentation</vt:lpstr>
      <vt:lpstr>PowerPoint-presentation</vt:lpstr>
      <vt:lpstr>PowerPoint-presentation</vt:lpstr>
      <vt:lpstr>PowerPoint-presentation</vt:lpstr>
      <vt:lpstr>PowerPoint-presentation</vt:lpstr>
      <vt:lpstr>Forest area (million hectares):</vt:lpstr>
      <vt:lpstr>PowerPoint-presentation</vt:lpstr>
      <vt:lpstr>Forest stock (million cubic metres):</vt:lpstr>
      <vt:lpstr>PowerPoint-presentation</vt:lpstr>
      <vt:lpstr>Forest harvest (million cubic metres, 2008):</vt:lpstr>
      <vt:lpstr>PowerPoint-presentation</vt:lpstr>
      <vt:lpstr>PowerPoint-presentation</vt:lpstr>
      <vt:lpstr>A simple calculation based on official statistics shows that the sustainable forest production potential in Russian Federation is more than 2900 million cubic metres (over bark) per year.  The harvest (year 2008) was only  181 million cubic metres (under bark).</vt:lpstr>
      <vt:lpstr>PowerPoint-presentation</vt:lpstr>
      <vt:lpstr>PowerPoint-presentation</vt:lpstr>
      <vt:lpstr>Rough approximation:  All of the sustainable forest production potential in Russian Federation  (2900 million cubic metres, over bark, per year) is transformed to energy.  (In reality, some fraction will probably be used for other purposes.)  With 2 TWh/Mm3, we get:   5 800 TWh/year.   </vt:lpstr>
      <vt:lpstr>PowerPoint-presentation</vt:lpstr>
      <vt:lpstr>Energy consumption in EU</vt:lpstr>
      <vt:lpstr>PowerPoint-presentation</vt:lpstr>
      <vt:lpstr>PowerPoint-presentation</vt:lpstr>
      <vt:lpstr>PowerPoint-presentation</vt:lpstr>
      <vt:lpstr>PowerPoint-presentation</vt:lpstr>
      <vt:lpstr>PowerPoint-presentation</vt:lpstr>
      <vt:lpstr>PowerPoint-presentation</vt:lpstr>
      <vt:lpstr>PowerPoint-presentation</vt:lpstr>
      <vt:lpstr>Conclusion:   The sustainable bioenergy supply from the forests of Russian Federation can increase very much.</vt:lpstr>
      <vt:lpstr>PowerPoint-presentation</vt:lpstr>
      <vt:lpstr>PowerPoint-presentation</vt:lpstr>
      <vt:lpstr>PowerPoint-presentation</vt:lpstr>
      <vt:lpstr>PowerPoint-presentation</vt:lpstr>
      <vt:lpstr>Conclusion:   The sustainable bioenergy supply from the forests of Canada can increase very much.</vt:lpstr>
      <vt:lpstr>General conclusion (Russian Federation and Canada)  The forests represent a very important and large bioenergy feedstock.   Only marginal fractions of the huge potential bioenergy supply from the forests have been used until now. </vt:lpstr>
      <vt:lpstr>The optimal sustainable utilization of the forest feedstock over time   can not be determined without explicit consideration of different levels of:  - infrastructure investments,  - alternative harvesting methods,  - joint production of several forest products - and environmental effects. </vt:lpstr>
      <vt:lpstr>The present utilization of forests for energy is much lower than optimal because of several reasons such as: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Forestry in Germany</vt:lpstr>
      <vt:lpstr>Forestry in Germany</vt:lpstr>
      <vt:lpstr>PowerPoint-presentation</vt:lpstr>
      <vt:lpstr>Roundwood prices in Germany  The dramatic price drop was a result of the storm Lothar and the unexpected extra supply of windthrown wood.</vt:lpstr>
      <vt:lpstr>PowerPoint-presentation</vt:lpstr>
      <vt:lpstr>PowerPoint-presentation</vt:lpstr>
      <vt:lpstr>The present utilization of forests for energy is much lower than optimal because of several reasons such as: </vt:lpstr>
      <vt:lpstr>PowerPoint-presentation</vt:lpstr>
      <vt:lpstr>PowerPoint-presentation</vt:lpstr>
      <vt:lpstr>PowerPoint-presentation</vt:lpstr>
      <vt:lpstr>PowerPoint-presentation</vt:lpstr>
      <vt:lpstr>Example of optimal adaptive forest feedstock supply with stochastic prices   Lohmander, P., Adaptive Optimization of Forest Management in a Stochastic World, in Weintraub A. et al (Editors), Handbook of Operations Research in Natural Resources, Springer, Springer Science, International Series in Operations Research and Management Science, New York, USA, pp 525-544, 2007 </vt:lpstr>
      <vt:lpstr>Examples of stochastic dynamic programming in optimal forest feedstock problems: </vt:lpstr>
      <vt:lpstr>PowerPoint-presentation</vt:lpstr>
      <vt:lpstr>PowerPoint-presentation</vt:lpstr>
      <vt:lpstr>PowerPoint-presentation</vt:lpstr>
      <vt:lpstr>PowerPoint-presentation</vt:lpstr>
      <vt:lpstr>PowerPoint-presentation</vt:lpstr>
      <vt:lpstr>PowerPoint-presentation</vt:lpstr>
      <vt:lpstr>PowerPoint-presentation</vt:lpstr>
      <vt:lpstr>The forest feedstock supply can be optimized!</vt:lpstr>
      <vt:lpstr>PowerPoint-presentation</vt:lpstr>
      <vt:lpstr>PowerPoint-presentation</vt:lpstr>
      <vt:lpstr>Bioenergy feedstock from forests: Optimal dynamic supply under constraints and risk  Professor Dr. Peter Lohmander, SLU, Sweden, http://www.Lohmander.com     Peter@Lohmander.com  </vt:lpstr>
      <vt:lpstr>Bioenergy feedstock from forests: Optimal dynamic supply under constraints and risk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Derivation of the principles of optimal expansion of bioenergy based on forest resources in combination with fossil fuels, CCS and combined heat and power production with consideration of economics and global warming</dc:title>
  <dc:creator>Lohmander</dc:creator>
  <cp:lastModifiedBy>Lohmander</cp:lastModifiedBy>
  <cp:revision>142</cp:revision>
  <dcterms:created xsi:type="dcterms:W3CDTF">2014-02-24T13:29:38Z</dcterms:created>
  <dcterms:modified xsi:type="dcterms:W3CDTF">2014-09-10T15:09:41Z</dcterms:modified>
</cp:coreProperties>
</file>